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60" r:id="rId17"/>
    <p:sldId id="258" r:id="rId18"/>
    <p:sldId id="259" r:id="rId19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AC4F991-CF91-472D-83D0-008CA3900A69}" type="datetimeFigureOut">
              <a:rPr lang="pl-PL" smtClean="0"/>
              <a:t>27.02.2017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35EE713-F8E1-400C-BFE2-FE9DE1AB4CE1}" type="slidenum">
              <a:rPr lang="pl-PL" smtClean="0"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0837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4F991-CF91-472D-83D0-008CA3900A69}" type="datetimeFigureOut">
              <a:rPr lang="pl-PL" smtClean="0"/>
              <a:t>27.02.2017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EE713-F8E1-400C-BFE2-FE9DE1AB4CE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35192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4F991-CF91-472D-83D0-008CA3900A69}" type="datetimeFigureOut">
              <a:rPr lang="pl-PL" smtClean="0"/>
              <a:t>27.02.2017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EE713-F8E1-400C-BFE2-FE9DE1AB4CE1}" type="slidenum">
              <a:rPr lang="pl-PL" smtClean="0"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94613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4F991-CF91-472D-83D0-008CA3900A69}" type="datetimeFigureOut">
              <a:rPr lang="pl-PL" smtClean="0"/>
              <a:t>27.02.2017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EE713-F8E1-400C-BFE2-FE9DE1AB4CE1}" type="slidenum">
              <a:rPr lang="pl-PL" smtClean="0"/>
              <a:t>‹#›</a:t>
            </a:fld>
            <a:endParaRPr lang="pl-PL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15778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4F991-CF91-472D-83D0-008CA3900A69}" type="datetimeFigureOut">
              <a:rPr lang="pl-PL" smtClean="0"/>
              <a:t>27.02.2017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EE713-F8E1-400C-BFE2-FE9DE1AB4CE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253020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4F991-CF91-472D-83D0-008CA3900A69}" type="datetimeFigureOut">
              <a:rPr lang="pl-PL" smtClean="0"/>
              <a:t>27.02.2017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EE713-F8E1-400C-BFE2-FE9DE1AB4CE1}" type="slidenum">
              <a:rPr lang="pl-PL" smtClean="0"/>
              <a:t>‹#›</a:t>
            </a:fld>
            <a:endParaRPr lang="pl-PL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94091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4F991-CF91-472D-83D0-008CA3900A69}" type="datetimeFigureOut">
              <a:rPr lang="pl-PL" smtClean="0"/>
              <a:t>27.02.2017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EE713-F8E1-400C-BFE2-FE9DE1AB4CE1}" type="slidenum">
              <a:rPr lang="pl-PL" smtClean="0"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00527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4F991-CF91-472D-83D0-008CA3900A69}" type="datetimeFigureOut">
              <a:rPr lang="pl-PL" smtClean="0"/>
              <a:t>27.02.2017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EE713-F8E1-400C-BFE2-FE9DE1AB4CE1}" type="slidenum">
              <a:rPr lang="pl-PL" smtClean="0"/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3794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4F991-CF91-472D-83D0-008CA3900A69}" type="datetimeFigureOut">
              <a:rPr lang="pl-PL" smtClean="0"/>
              <a:t>27.02.2017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EE713-F8E1-400C-BFE2-FE9DE1AB4CE1}" type="slidenum">
              <a:rPr lang="pl-PL" smtClean="0"/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4380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4F991-CF91-472D-83D0-008CA3900A69}" type="datetimeFigureOut">
              <a:rPr lang="pl-PL" smtClean="0"/>
              <a:t>27.02.2017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EE713-F8E1-400C-BFE2-FE9DE1AB4CE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86434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4F991-CF91-472D-83D0-008CA3900A69}" type="datetimeFigureOut">
              <a:rPr lang="pl-PL" smtClean="0"/>
              <a:t>27.02.2017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EE713-F8E1-400C-BFE2-FE9DE1AB4CE1}" type="slidenum">
              <a:rPr lang="pl-PL" smtClean="0"/>
              <a:t>‹#›</a:t>
            </a:fld>
            <a:endParaRPr lang="pl-PL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1574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4F991-CF91-472D-83D0-008CA3900A69}" type="datetimeFigureOut">
              <a:rPr lang="pl-PL" smtClean="0"/>
              <a:t>27.02.2017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EE713-F8E1-400C-BFE2-FE9DE1AB4CE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74462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4F991-CF91-472D-83D0-008CA3900A69}" type="datetimeFigureOut">
              <a:rPr lang="pl-PL" smtClean="0"/>
              <a:t>27.02.2017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EE713-F8E1-400C-BFE2-FE9DE1AB4CE1}" type="slidenum">
              <a:rPr lang="pl-PL" smtClean="0"/>
              <a:t>‹#›</a:t>
            </a:fld>
            <a:endParaRPr lang="pl-PL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2381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4F991-CF91-472D-83D0-008CA3900A69}" type="datetimeFigureOut">
              <a:rPr lang="pl-PL" smtClean="0"/>
              <a:t>27.02.2017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EE713-F8E1-400C-BFE2-FE9DE1AB4CE1}" type="slidenum">
              <a:rPr lang="pl-PL" smtClean="0"/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1812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4F991-CF91-472D-83D0-008CA3900A69}" type="datetimeFigureOut">
              <a:rPr lang="pl-PL" smtClean="0"/>
              <a:t>27.02.2017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EE713-F8E1-400C-BFE2-FE9DE1AB4CE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00195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4F991-CF91-472D-83D0-008CA3900A69}" type="datetimeFigureOut">
              <a:rPr lang="pl-PL" smtClean="0"/>
              <a:t>27.02.2017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EE713-F8E1-400C-BFE2-FE9DE1AB4CE1}" type="slidenum">
              <a:rPr lang="pl-PL" smtClean="0"/>
              <a:t>‹#›</a:t>
            </a:fld>
            <a:endParaRPr lang="pl-PL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2942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4F991-CF91-472D-83D0-008CA3900A69}" type="datetimeFigureOut">
              <a:rPr lang="pl-PL" smtClean="0"/>
              <a:t>27.02.2017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EE713-F8E1-400C-BFE2-FE9DE1AB4CE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64411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AC4F991-CF91-472D-83D0-008CA3900A69}" type="datetimeFigureOut">
              <a:rPr lang="pl-PL" smtClean="0"/>
              <a:t>27.02.2017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35EE713-F8E1-400C-BFE2-FE9DE1AB4CE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53673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8231" y="252566"/>
            <a:ext cx="9144000" cy="1898203"/>
          </a:xfrm>
        </p:spPr>
        <p:txBody>
          <a:bodyPr>
            <a:noAutofit/>
          </a:bodyPr>
          <a:lstStyle/>
          <a:p>
            <a:r>
              <a:rPr lang="pl-PL" sz="7000" dirty="0" smtClean="0">
                <a:latin typeface="Baskerville Old Face" panose="02020602080505020303" pitchFamily="18" charset="0"/>
              </a:rPr>
              <a:t>KRYMINALISTYKA</a:t>
            </a:r>
            <a:br>
              <a:rPr lang="pl-PL" sz="7000" dirty="0" smtClean="0">
                <a:latin typeface="Baskerville Old Face" panose="02020602080505020303" pitchFamily="18" charset="0"/>
              </a:rPr>
            </a:br>
            <a:r>
              <a:rPr lang="pl-PL" sz="4000" dirty="0" smtClean="0">
                <a:latin typeface="Baskerville Old Face" panose="02020602080505020303" pitchFamily="18" charset="0"/>
              </a:rPr>
              <a:t>ćwiczenia gr. 2</a:t>
            </a:r>
            <a:endParaRPr lang="pl-PL" sz="4000" dirty="0">
              <a:latin typeface="Baskerville Old Face" panose="02020602080505020303" pitchFamily="18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692397" y="2150769"/>
            <a:ext cx="6815669" cy="1320802"/>
          </a:xfrm>
        </p:spPr>
        <p:txBody>
          <a:bodyPr>
            <a:noAutofit/>
          </a:bodyPr>
          <a:lstStyle/>
          <a:p>
            <a:r>
              <a:rPr lang="pl-PL" sz="3600" dirty="0">
                <a:latin typeface="Baskerville Old Face" panose="02020602080505020303" pitchFamily="18" charset="0"/>
              </a:rPr>
              <a:t>m</a:t>
            </a:r>
            <a:r>
              <a:rPr lang="pl-PL" sz="3600" dirty="0" smtClean="0">
                <a:latin typeface="Baskerville Old Face" panose="02020602080505020303" pitchFamily="18" charset="0"/>
              </a:rPr>
              <a:t>gr Patrycja Mencel</a:t>
            </a:r>
          </a:p>
          <a:p>
            <a:r>
              <a:rPr lang="pl-PL" sz="3600" dirty="0">
                <a:latin typeface="Baskerville Old Face" panose="02020602080505020303" pitchFamily="18" charset="0"/>
              </a:rPr>
              <a:t>e</a:t>
            </a:r>
            <a:r>
              <a:rPr lang="pl-PL" sz="3600" dirty="0" smtClean="0">
                <a:latin typeface="Baskerville Old Face" panose="02020602080505020303" pitchFamily="18" charset="0"/>
              </a:rPr>
              <a:t>-mail: patrycja.mencel@uwr.edu.pl</a:t>
            </a:r>
            <a:endParaRPr lang="pl-PL" sz="3600" dirty="0">
              <a:latin typeface="Baskerville Old Face" panose="02020602080505020303" pitchFamily="18" charset="0"/>
            </a:endParaRPr>
          </a:p>
          <a:p>
            <a:r>
              <a:rPr lang="pl-PL" sz="3600" dirty="0" smtClean="0">
                <a:latin typeface="Baskerville Old Face" panose="02020602080505020303" pitchFamily="18" charset="0"/>
              </a:rPr>
              <a:t>Konsultacje: </a:t>
            </a:r>
            <a:r>
              <a:rPr lang="pl-PL" sz="3600" dirty="0">
                <a:latin typeface="Baskerville Old Face" panose="02020602080505020303" pitchFamily="18" charset="0"/>
              </a:rPr>
              <a:t>soboty oraz </a:t>
            </a:r>
            <a:r>
              <a:rPr lang="pl-PL" sz="3600" dirty="0" smtClean="0">
                <a:latin typeface="Baskerville Old Face" panose="02020602080505020303" pitchFamily="18" charset="0"/>
              </a:rPr>
              <a:t>niedziele, </a:t>
            </a:r>
            <a:r>
              <a:rPr lang="pl-PL" sz="3600" dirty="0">
                <a:latin typeface="Baskerville Old Face" panose="02020602080505020303" pitchFamily="18" charset="0"/>
              </a:rPr>
              <a:t>budynek A, pokój nr 3.</a:t>
            </a:r>
          </a:p>
        </p:txBody>
      </p:sp>
    </p:spTree>
    <p:extLst>
      <p:ext uri="{BB962C8B-B14F-4D97-AF65-F5344CB8AC3E}">
        <p14:creationId xmlns:p14="http://schemas.microsoft.com/office/powerpoint/2010/main" val="81437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PREZENTACJA </a:t>
            </a:r>
            <a:r>
              <a:rPr lang="pl-PL" dirty="0" smtClean="0"/>
              <a:t>8 (7.05)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dirty="0" smtClean="0"/>
              <a:t>Osmologia:</a:t>
            </a:r>
            <a:endParaRPr lang="pl-PL" dirty="0"/>
          </a:p>
          <a:p>
            <a:pPr lvl="1"/>
            <a:r>
              <a:rPr lang="pl-PL" sz="2400" dirty="0"/>
              <a:t>c</a:t>
            </a:r>
            <a:r>
              <a:rPr lang="pl-PL" sz="2400" dirty="0" smtClean="0"/>
              <a:t>harakterystyka </a:t>
            </a:r>
            <a:r>
              <a:rPr lang="pl-PL" sz="2400" dirty="0"/>
              <a:t>badań </a:t>
            </a:r>
            <a:r>
              <a:rPr lang="pl-PL" sz="2400" dirty="0" smtClean="0"/>
              <a:t>osmologicznych,</a:t>
            </a:r>
            <a:endParaRPr lang="pl-PL" sz="2400" dirty="0"/>
          </a:p>
          <a:p>
            <a:pPr lvl="1"/>
            <a:r>
              <a:rPr lang="pl-PL" sz="2400" dirty="0"/>
              <a:t>m</a:t>
            </a:r>
            <a:r>
              <a:rPr lang="pl-PL" sz="2400" dirty="0" smtClean="0"/>
              <a:t>etodyka </a:t>
            </a:r>
            <a:r>
              <a:rPr lang="pl-PL" sz="2400" dirty="0"/>
              <a:t>badań </a:t>
            </a:r>
            <a:r>
              <a:rPr lang="pl-PL" sz="2400" dirty="0" smtClean="0"/>
              <a:t>osmologicznych.</a:t>
            </a:r>
            <a:endParaRPr lang="pl-PL" sz="2400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810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PREZENTACJA </a:t>
            </a:r>
            <a:r>
              <a:rPr lang="pl-PL" dirty="0" smtClean="0"/>
              <a:t>9 (21.05)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dirty="0"/>
              <a:t>Kryminalistyczne badania śladów cyfrowych:</a:t>
            </a:r>
          </a:p>
          <a:p>
            <a:pPr lvl="1"/>
            <a:r>
              <a:rPr lang="pl-PL" sz="2400" dirty="0"/>
              <a:t>m</a:t>
            </a:r>
            <a:r>
              <a:rPr lang="pl-PL" sz="2400" dirty="0" smtClean="0"/>
              <a:t>echanizm </a:t>
            </a:r>
            <a:r>
              <a:rPr lang="pl-PL" sz="2400" dirty="0"/>
              <a:t>powstawania śladów </a:t>
            </a:r>
            <a:r>
              <a:rPr lang="pl-PL" sz="2400" dirty="0" smtClean="0"/>
              <a:t>cyfrowych,</a:t>
            </a:r>
            <a:endParaRPr lang="pl-PL" sz="2400" dirty="0"/>
          </a:p>
          <a:p>
            <a:pPr lvl="1"/>
            <a:r>
              <a:rPr lang="pl-PL" sz="2400" dirty="0"/>
              <a:t>o</a:t>
            </a:r>
            <a:r>
              <a:rPr lang="pl-PL" sz="2400" dirty="0" smtClean="0"/>
              <a:t>gólna </a:t>
            </a:r>
            <a:r>
              <a:rPr lang="pl-PL" sz="2400" dirty="0"/>
              <a:t>charakterystyka ujawniania i zabezpieczania śladów </a:t>
            </a:r>
            <a:r>
              <a:rPr lang="pl-PL" sz="2400" dirty="0" smtClean="0"/>
              <a:t>cyfrowych,</a:t>
            </a:r>
            <a:endParaRPr lang="pl-PL" sz="2400" dirty="0"/>
          </a:p>
          <a:p>
            <a:pPr lvl="1"/>
            <a:r>
              <a:rPr lang="pl-PL" sz="2400" dirty="0"/>
              <a:t>b</a:t>
            </a:r>
            <a:r>
              <a:rPr lang="pl-PL" sz="2400" dirty="0" smtClean="0"/>
              <a:t>adania </a:t>
            </a:r>
            <a:r>
              <a:rPr lang="pl-PL" sz="2400" dirty="0"/>
              <a:t>śladów cyfrowych jako przedmiot ekspertyzy  </a:t>
            </a:r>
            <a:r>
              <a:rPr lang="pl-PL" sz="2400" dirty="0" smtClean="0"/>
              <a:t>kryminalistycznej.</a:t>
            </a:r>
            <a:endParaRPr lang="pl-PL" sz="2400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60983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PREZENTACJA </a:t>
            </a:r>
            <a:r>
              <a:rPr lang="pl-PL" dirty="0" smtClean="0"/>
              <a:t>10 (21.05)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dirty="0"/>
              <a:t>Badanie miejsca zdarzenia:</a:t>
            </a:r>
          </a:p>
          <a:p>
            <a:pPr lvl="1"/>
            <a:r>
              <a:rPr lang="pl-PL" sz="2400" dirty="0"/>
              <a:t>p</a:t>
            </a:r>
            <a:r>
              <a:rPr lang="pl-PL" sz="2400" dirty="0" smtClean="0"/>
              <a:t>ojęcie</a:t>
            </a:r>
            <a:r>
              <a:rPr lang="pl-PL" sz="2400" dirty="0"/>
              <a:t>, cel i zadania badania miejsca </a:t>
            </a:r>
            <a:r>
              <a:rPr lang="pl-PL" sz="2400" dirty="0" smtClean="0"/>
              <a:t>zdarzenia,</a:t>
            </a:r>
            <a:endParaRPr lang="pl-PL" sz="2400" dirty="0"/>
          </a:p>
          <a:p>
            <a:pPr lvl="1"/>
            <a:r>
              <a:rPr lang="pl-PL" sz="2400" dirty="0"/>
              <a:t>z</a:t>
            </a:r>
            <a:r>
              <a:rPr lang="pl-PL" sz="2400" dirty="0" smtClean="0"/>
              <a:t>abezpieczenie </a:t>
            </a:r>
            <a:r>
              <a:rPr lang="pl-PL" sz="2400" dirty="0"/>
              <a:t>miejsca </a:t>
            </a:r>
            <a:r>
              <a:rPr lang="pl-PL" sz="2400" dirty="0" smtClean="0"/>
              <a:t>zdarzenia,</a:t>
            </a:r>
            <a:endParaRPr lang="pl-PL" sz="2400" dirty="0"/>
          </a:p>
          <a:p>
            <a:pPr lvl="1"/>
            <a:r>
              <a:rPr lang="pl-PL" sz="2400" dirty="0"/>
              <a:t>o</a:t>
            </a:r>
            <a:r>
              <a:rPr lang="pl-PL" sz="2400" dirty="0" smtClean="0"/>
              <a:t>ględziny </a:t>
            </a:r>
            <a:r>
              <a:rPr lang="pl-PL" sz="2400" dirty="0"/>
              <a:t>miejsca </a:t>
            </a:r>
            <a:r>
              <a:rPr lang="pl-PL" sz="2400" dirty="0" smtClean="0"/>
              <a:t>zdarzenia,</a:t>
            </a:r>
            <a:endParaRPr lang="pl-PL" sz="2400" dirty="0"/>
          </a:p>
          <a:p>
            <a:pPr lvl="1"/>
            <a:r>
              <a:rPr lang="pl-PL" sz="2400" dirty="0"/>
              <a:t>d</a:t>
            </a:r>
            <a:r>
              <a:rPr lang="pl-PL" sz="2400" dirty="0" smtClean="0"/>
              <a:t>okumentowanie </a:t>
            </a:r>
            <a:r>
              <a:rPr lang="pl-PL" sz="2400" dirty="0"/>
              <a:t>wyników </a:t>
            </a:r>
            <a:r>
              <a:rPr lang="pl-PL" sz="2400" dirty="0" smtClean="0"/>
              <a:t>oględzin.</a:t>
            </a:r>
            <a:endParaRPr lang="pl-PL" sz="2400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1407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PREZENTACJA </a:t>
            </a:r>
            <a:r>
              <a:rPr lang="pl-PL" dirty="0" smtClean="0"/>
              <a:t>11 (21.05)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dirty="0"/>
              <a:t>Okazanie:</a:t>
            </a:r>
          </a:p>
          <a:p>
            <a:pPr lvl="1"/>
            <a:r>
              <a:rPr lang="pl-PL" sz="2400" dirty="0"/>
              <a:t>p</a:t>
            </a:r>
            <a:r>
              <a:rPr lang="pl-PL" sz="2400" dirty="0" smtClean="0"/>
              <a:t>ojęcie okazania,</a:t>
            </a:r>
            <a:endParaRPr lang="pl-PL" sz="2400" dirty="0"/>
          </a:p>
          <a:p>
            <a:pPr lvl="1"/>
            <a:r>
              <a:rPr lang="pl-PL" sz="2400" dirty="0"/>
              <a:t>p</a:t>
            </a:r>
            <a:r>
              <a:rPr lang="pl-PL" sz="2400" dirty="0" smtClean="0"/>
              <a:t>rzygotowanie okazania,</a:t>
            </a:r>
            <a:endParaRPr lang="pl-PL" sz="2400" dirty="0"/>
          </a:p>
          <a:p>
            <a:pPr lvl="1"/>
            <a:r>
              <a:rPr lang="pl-PL" sz="2400" dirty="0"/>
              <a:t>o</a:t>
            </a:r>
            <a:r>
              <a:rPr lang="pl-PL" sz="2400" dirty="0" smtClean="0"/>
              <a:t>kazanie osób,</a:t>
            </a:r>
            <a:endParaRPr lang="pl-PL" sz="2400" dirty="0"/>
          </a:p>
          <a:p>
            <a:pPr lvl="1"/>
            <a:r>
              <a:rPr lang="pl-PL" sz="2400" dirty="0"/>
              <a:t>o</a:t>
            </a:r>
            <a:r>
              <a:rPr lang="pl-PL" sz="2400" dirty="0" smtClean="0"/>
              <a:t>kazywanie </a:t>
            </a:r>
            <a:r>
              <a:rPr lang="pl-PL" sz="2400" dirty="0"/>
              <a:t>wizerunków osób, rzeczy i </a:t>
            </a:r>
            <a:r>
              <a:rPr lang="pl-PL" sz="2400" dirty="0" smtClean="0"/>
              <a:t>zwłok.</a:t>
            </a:r>
            <a:endParaRPr lang="pl-PL" sz="2400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13973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PREZENTACJA </a:t>
            </a:r>
            <a:r>
              <a:rPr lang="pl-PL" dirty="0" smtClean="0"/>
              <a:t>12 (21.05)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dirty="0"/>
              <a:t>Badania wariograficzne:</a:t>
            </a:r>
          </a:p>
          <a:p>
            <a:pPr lvl="1"/>
            <a:r>
              <a:rPr lang="pl-PL" sz="2400" dirty="0"/>
              <a:t>i</a:t>
            </a:r>
            <a:r>
              <a:rPr lang="pl-PL" sz="2400" dirty="0" smtClean="0"/>
              <a:t>stota </a:t>
            </a:r>
            <a:r>
              <a:rPr lang="pl-PL" sz="2400" dirty="0"/>
              <a:t>badań </a:t>
            </a:r>
            <a:r>
              <a:rPr lang="pl-PL" sz="2400" dirty="0" smtClean="0"/>
              <a:t>wariograficznych,</a:t>
            </a:r>
            <a:endParaRPr lang="pl-PL" sz="2400" dirty="0"/>
          </a:p>
          <a:p>
            <a:pPr lvl="1"/>
            <a:r>
              <a:rPr lang="pl-PL" sz="2400" dirty="0"/>
              <a:t>p</a:t>
            </a:r>
            <a:r>
              <a:rPr lang="pl-PL" sz="2400" dirty="0" smtClean="0"/>
              <a:t>rzebieg </a:t>
            </a:r>
            <a:r>
              <a:rPr lang="pl-PL" sz="2400" dirty="0"/>
              <a:t>badań </a:t>
            </a:r>
            <a:r>
              <a:rPr lang="pl-PL" sz="2400" dirty="0" smtClean="0"/>
              <a:t>wariograficznych,</a:t>
            </a:r>
            <a:endParaRPr lang="pl-PL" sz="2400" dirty="0"/>
          </a:p>
          <a:p>
            <a:pPr lvl="1"/>
            <a:r>
              <a:rPr lang="pl-PL" sz="2400" dirty="0"/>
              <a:t>p</a:t>
            </a:r>
            <a:r>
              <a:rPr lang="pl-PL" sz="2400" dirty="0" smtClean="0"/>
              <a:t>roblem </a:t>
            </a:r>
            <a:r>
              <a:rPr lang="pl-PL" sz="2400" dirty="0"/>
              <a:t>prawnej dopuszczalności badań </a:t>
            </a:r>
            <a:r>
              <a:rPr lang="pl-PL" sz="2400" dirty="0" smtClean="0"/>
              <a:t>wariograficznych.</a:t>
            </a:r>
            <a:endParaRPr lang="pl-PL" sz="2400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7800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PREZENTACJA </a:t>
            </a:r>
            <a:r>
              <a:rPr lang="pl-PL" dirty="0" smtClean="0"/>
              <a:t>13 (3.06)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dirty="0"/>
              <a:t>Kryminalistyczna problematyka przesłuchania:</a:t>
            </a:r>
          </a:p>
          <a:p>
            <a:pPr lvl="1"/>
            <a:r>
              <a:rPr lang="pl-PL" sz="2400" dirty="0"/>
              <a:t>p</a:t>
            </a:r>
            <a:r>
              <a:rPr lang="pl-PL" sz="2400" dirty="0" smtClean="0"/>
              <a:t>sychologiczne </a:t>
            </a:r>
            <a:r>
              <a:rPr lang="pl-PL" sz="2400" dirty="0"/>
              <a:t>podstawy </a:t>
            </a:r>
            <a:r>
              <a:rPr lang="pl-PL" sz="2400" dirty="0" smtClean="0"/>
              <a:t>przesłuchania,</a:t>
            </a:r>
            <a:endParaRPr lang="pl-PL" sz="2400" dirty="0"/>
          </a:p>
          <a:p>
            <a:pPr lvl="1"/>
            <a:r>
              <a:rPr lang="pl-PL" sz="2400" dirty="0"/>
              <a:t>p</a:t>
            </a:r>
            <a:r>
              <a:rPr lang="pl-PL" sz="2400" dirty="0" smtClean="0"/>
              <a:t>rzygotowanie przesłuchania,</a:t>
            </a:r>
            <a:endParaRPr lang="pl-PL" sz="2400" dirty="0"/>
          </a:p>
          <a:p>
            <a:pPr lvl="1"/>
            <a:r>
              <a:rPr lang="pl-PL" sz="2400" dirty="0"/>
              <a:t>o</a:t>
            </a:r>
            <a:r>
              <a:rPr lang="pl-PL" sz="2400" dirty="0" smtClean="0"/>
              <a:t>gólna </a:t>
            </a:r>
            <a:r>
              <a:rPr lang="pl-PL" sz="2400" dirty="0"/>
              <a:t>charakterystyka taktyki przesłuchiwania świadków i </a:t>
            </a:r>
            <a:r>
              <a:rPr lang="pl-PL" sz="2400" dirty="0" smtClean="0"/>
              <a:t>podejrzanego,</a:t>
            </a:r>
            <a:endParaRPr lang="pl-PL" sz="2400" dirty="0"/>
          </a:p>
          <a:p>
            <a:pPr lvl="1"/>
            <a:r>
              <a:rPr lang="pl-PL" sz="2400" dirty="0"/>
              <a:t>k</a:t>
            </a:r>
            <a:r>
              <a:rPr lang="pl-PL" sz="2400" dirty="0" smtClean="0"/>
              <a:t>onfrontacja.</a:t>
            </a:r>
            <a:endParaRPr lang="pl-PL" sz="2400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4146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PLAN ZAJĘĆ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26.02.17- zajęcia organizacyjne,</a:t>
            </a:r>
          </a:p>
          <a:p>
            <a:r>
              <a:rPr lang="pl-PL" dirty="0" smtClean="0"/>
              <a:t>05.03.17 (3h)-prezentacje,</a:t>
            </a:r>
          </a:p>
          <a:p>
            <a:r>
              <a:rPr lang="pl-PL" dirty="0" smtClean="0"/>
              <a:t>07.05.17 (3h)- prezentacje,</a:t>
            </a:r>
          </a:p>
          <a:p>
            <a:r>
              <a:rPr lang="pl-PL" dirty="0" smtClean="0"/>
              <a:t>21.05.17 (3h)- prezentacje,</a:t>
            </a:r>
          </a:p>
          <a:p>
            <a:r>
              <a:rPr lang="pl-PL" dirty="0" smtClean="0"/>
              <a:t>03.06.17 (3h)- prezentacje + kolokwium,</a:t>
            </a:r>
          </a:p>
          <a:p>
            <a:r>
              <a:rPr lang="pl-PL" dirty="0" smtClean="0"/>
              <a:t>10.06.17- poprawa kolokwium, ewentualna poprawa ocen.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6300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ZAKRES ZAGADNIEŃ NA KOLOKWIUM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dirty="0"/>
              <a:t>ekspertyza </a:t>
            </a:r>
            <a:r>
              <a:rPr lang="pl-PL" dirty="0" smtClean="0"/>
              <a:t>daktyloskopijna,</a:t>
            </a:r>
            <a:endParaRPr lang="pl-PL" dirty="0"/>
          </a:p>
          <a:p>
            <a:r>
              <a:rPr lang="pl-PL" dirty="0" smtClean="0"/>
              <a:t>ekspertyza mechanoskopijna,</a:t>
            </a:r>
            <a:endParaRPr lang="pl-PL" dirty="0"/>
          </a:p>
          <a:p>
            <a:r>
              <a:rPr lang="pl-PL" dirty="0" smtClean="0"/>
              <a:t>ekspertyza </a:t>
            </a:r>
            <a:r>
              <a:rPr lang="pl-PL" dirty="0"/>
              <a:t>broni palnej i śladów jej </a:t>
            </a:r>
            <a:r>
              <a:rPr lang="pl-PL" dirty="0" smtClean="0"/>
              <a:t>użycia,</a:t>
            </a:r>
            <a:endParaRPr lang="pl-PL" dirty="0"/>
          </a:p>
          <a:p>
            <a:r>
              <a:rPr lang="pl-PL" dirty="0" smtClean="0"/>
              <a:t>ekspertyza </a:t>
            </a:r>
            <a:r>
              <a:rPr lang="pl-PL" dirty="0"/>
              <a:t>pisma i </a:t>
            </a:r>
            <a:r>
              <a:rPr lang="pl-PL" dirty="0" smtClean="0"/>
              <a:t>dokumentu,</a:t>
            </a:r>
            <a:endParaRPr lang="pl-PL" dirty="0"/>
          </a:p>
          <a:p>
            <a:r>
              <a:rPr lang="pl-PL" dirty="0" smtClean="0"/>
              <a:t>ekspertyza </a:t>
            </a:r>
            <a:r>
              <a:rPr lang="pl-PL" dirty="0"/>
              <a:t>śladów stóp i </a:t>
            </a:r>
            <a:r>
              <a:rPr lang="pl-PL" dirty="0" smtClean="0"/>
              <a:t>pojazdów,</a:t>
            </a:r>
            <a:endParaRPr lang="pl-PL" dirty="0"/>
          </a:p>
          <a:p>
            <a:r>
              <a:rPr lang="pl-PL" dirty="0" smtClean="0"/>
              <a:t>ekspertyza mikrośladów,</a:t>
            </a:r>
            <a:endParaRPr lang="pl-PL" dirty="0"/>
          </a:p>
          <a:p>
            <a:r>
              <a:rPr lang="pl-PL" dirty="0" smtClean="0"/>
              <a:t>ekspertyza osmologiczna.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139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PROPONOWANA LITERATURA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J. Kasprzak, B. Młodziejowski, W. Kasprzak, </a:t>
            </a:r>
            <a:r>
              <a:rPr lang="pl-PL" i="1" dirty="0" smtClean="0"/>
              <a:t>Kryminalistyka (2015)</a:t>
            </a:r>
            <a:endParaRPr lang="pl-PL" dirty="0" smtClean="0"/>
          </a:p>
          <a:p>
            <a:r>
              <a:rPr lang="pl-PL" dirty="0" smtClean="0"/>
              <a:t>B. Hołyst, </a:t>
            </a:r>
            <a:r>
              <a:rPr lang="pl-PL" i="1" dirty="0" smtClean="0"/>
              <a:t>Kryminalistyka</a:t>
            </a:r>
          </a:p>
          <a:p>
            <a:r>
              <a:rPr lang="pl-PL" dirty="0" smtClean="0"/>
              <a:t>T. Hanausek, </a:t>
            </a:r>
            <a:r>
              <a:rPr lang="pl-PL" i="1" dirty="0" smtClean="0"/>
              <a:t>Kryminalistyka</a:t>
            </a:r>
          </a:p>
          <a:p>
            <a:r>
              <a:rPr lang="pl-PL" dirty="0" smtClean="0"/>
              <a:t>J. Widacki (red.), </a:t>
            </a:r>
            <a:r>
              <a:rPr lang="pl-PL" i="1" dirty="0" smtClean="0"/>
              <a:t>Kryminalistyka (2016)</a:t>
            </a:r>
          </a:p>
          <a:p>
            <a:r>
              <a:rPr lang="pl-PL" dirty="0" smtClean="0"/>
              <a:t>J. Jarzewska, </a:t>
            </a:r>
            <a:r>
              <a:rPr lang="pl-PL" i="1" dirty="0" smtClean="0"/>
              <a:t>Ekspertyza kryminalistyczna. Zarys wykładu dla techników kryminalistyki.</a:t>
            </a:r>
          </a:p>
        </p:txBody>
      </p:sp>
    </p:spTree>
    <p:extLst>
      <p:ext uri="{BB962C8B-B14F-4D97-AF65-F5344CB8AC3E}">
        <p14:creationId xmlns:p14="http://schemas.microsoft.com/office/powerpoint/2010/main" val="3942336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ZALICZENIE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pl-PL" dirty="0" smtClean="0"/>
              <a:t>Prezentacja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 smtClean="0"/>
              <a:t>Kolokwium na przedostatnich zajęciach- 3.06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 smtClean="0"/>
              <a:t>Ocena z ćwiczeń-  ocena z prezentacji + ocena z kolokwium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 smtClean="0"/>
              <a:t>Możliwa nieobecność na 1 zajęciach</a:t>
            </a:r>
          </a:p>
          <a:p>
            <a:pPr marL="0" indent="0">
              <a:buNone/>
            </a:pPr>
            <a:r>
              <a:rPr lang="pl-PL" dirty="0" smtClean="0"/>
              <a:t>Każda kolejna nieobecność podlega zaliczeniu po następnych zajęciach. </a:t>
            </a:r>
          </a:p>
        </p:txBody>
      </p:sp>
    </p:spTree>
    <p:extLst>
      <p:ext uri="{BB962C8B-B14F-4D97-AF65-F5344CB8AC3E}">
        <p14:creationId xmlns:p14="http://schemas.microsoft.com/office/powerpoint/2010/main" val="2938764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PREZENTACJA </a:t>
            </a:r>
            <a:r>
              <a:rPr lang="pl-PL" dirty="0" smtClean="0"/>
              <a:t>1 (5.03)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95400" y="2556932"/>
            <a:ext cx="9819067" cy="3431744"/>
          </a:xfrm>
        </p:spPr>
        <p:txBody>
          <a:bodyPr/>
          <a:lstStyle/>
          <a:p>
            <a:pPr lvl="0"/>
            <a:r>
              <a:rPr lang="pl-PL" dirty="0" smtClean="0"/>
              <a:t>Identyfikacyjne, dowodowe i wykrywcze znaczenie śladów kryminalistycznych:</a:t>
            </a:r>
          </a:p>
          <a:p>
            <a:pPr lvl="1"/>
            <a:r>
              <a:rPr lang="pl-PL" sz="2400" dirty="0"/>
              <a:t>p</a:t>
            </a:r>
            <a:r>
              <a:rPr lang="pl-PL" sz="2400" dirty="0" smtClean="0"/>
              <a:t>ojęcie śladu kryminalistycznego,</a:t>
            </a:r>
          </a:p>
          <a:p>
            <a:pPr lvl="1"/>
            <a:r>
              <a:rPr lang="pl-PL" sz="2400" dirty="0"/>
              <a:t>f</a:t>
            </a:r>
            <a:r>
              <a:rPr lang="pl-PL" sz="2400" dirty="0" smtClean="0"/>
              <a:t>unkcje śladów kryminalistycznych,</a:t>
            </a:r>
          </a:p>
          <a:p>
            <a:pPr lvl="1"/>
            <a:r>
              <a:rPr lang="pl-PL" sz="2400" dirty="0"/>
              <a:t>f</a:t>
            </a:r>
            <a:r>
              <a:rPr lang="pl-PL" sz="2400" dirty="0" smtClean="0"/>
              <a:t>unkcja identyfikacyjna śladów kryminalistycznych,</a:t>
            </a:r>
          </a:p>
          <a:p>
            <a:pPr lvl="1"/>
            <a:r>
              <a:rPr lang="pl-PL" sz="2400" dirty="0"/>
              <a:t>f</a:t>
            </a:r>
            <a:r>
              <a:rPr lang="pl-PL" sz="2400" dirty="0" smtClean="0"/>
              <a:t>unkcja dowodowa śladów kryminalistycznych.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20927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PREZENTACJA </a:t>
            </a:r>
            <a:r>
              <a:rPr lang="pl-PL" dirty="0" smtClean="0"/>
              <a:t>2 (5.03)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dirty="0"/>
              <a:t>Daktyloskopijna metoda identyfikacji człowieka:</a:t>
            </a:r>
          </a:p>
          <a:p>
            <a:pPr lvl="1"/>
            <a:r>
              <a:rPr lang="pl-PL" sz="2400" dirty="0"/>
              <a:t>p</a:t>
            </a:r>
            <a:r>
              <a:rPr lang="pl-PL" sz="2400" dirty="0" smtClean="0"/>
              <a:t>rzedmiot </a:t>
            </a:r>
            <a:r>
              <a:rPr lang="pl-PL" sz="2400" dirty="0"/>
              <a:t>i zakres </a:t>
            </a:r>
            <a:r>
              <a:rPr lang="pl-PL" sz="2400" dirty="0" smtClean="0"/>
              <a:t>daktyloskopii,</a:t>
            </a:r>
            <a:endParaRPr lang="pl-PL" sz="2400" dirty="0"/>
          </a:p>
          <a:p>
            <a:pPr lvl="1"/>
            <a:r>
              <a:rPr lang="pl-PL" sz="2400" dirty="0"/>
              <a:t>p</a:t>
            </a:r>
            <a:r>
              <a:rPr lang="pl-PL" sz="2400" dirty="0" smtClean="0"/>
              <a:t>odstawy </a:t>
            </a:r>
            <a:r>
              <a:rPr lang="pl-PL" sz="2400" dirty="0"/>
              <a:t>biologiczne </a:t>
            </a:r>
            <a:r>
              <a:rPr lang="pl-PL" sz="2400" dirty="0" smtClean="0"/>
              <a:t>daktyloskopii,</a:t>
            </a:r>
            <a:endParaRPr lang="pl-PL" sz="2400" dirty="0"/>
          </a:p>
          <a:p>
            <a:pPr lvl="1"/>
            <a:r>
              <a:rPr lang="pl-PL" sz="2400" dirty="0"/>
              <a:t>u</a:t>
            </a:r>
            <a:r>
              <a:rPr lang="pl-PL" sz="2400" dirty="0" smtClean="0"/>
              <a:t>jawnianie </a:t>
            </a:r>
            <a:r>
              <a:rPr lang="pl-PL" sz="2400" dirty="0"/>
              <a:t>i zabezpieczanie śladów linii </a:t>
            </a:r>
            <a:r>
              <a:rPr lang="pl-PL" sz="2400" dirty="0" smtClean="0"/>
              <a:t>papilarnych,</a:t>
            </a:r>
            <a:endParaRPr lang="pl-PL" sz="2400" dirty="0"/>
          </a:p>
          <a:p>
            <a:pPr lvl="1"/>
            <a:r>
              <a:rPr lang="pl-PL" sz="2400" dirty="0"/>
              <a:t>e</a:t>
            </a:r>
            <a:r>
              <a:rPr lang="pl-PL" sz="2400" dirty="0" smtClean="0"/>
              <a:t>kspertyza daktyloskopijna.</a:t>
            </a:r>
            <a:endParaRPr lang="pl-PL" sz="2400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5697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PREZENTACJA </a:t>
            </a:r>
            <a:r>
              <a:rPr lang="pl-PL" dirty="0" smtClean="0"/>
              <a:t>3 (5.03)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dirty="0" smtClean="0"/>
              <a:t>Mechanoskopia:</a:t>
            </a:r>
            <a:endParaRPr lang="pl-PL" dirty="0"/>
          </a:p>
          <a:p>
            <a:pPr lvl="1"/>
            <a:r>
              <a:rPr lang="pl-PL" sz="2400" dirty="0"/>
              <a:t>p</a:t>
            </a:r>
            <a:r>
              <a:rPr lang="pl-PL" sz="2400" dirty="0" smtClean="0"/>
              <a:t>rzedmiot </a:t>
            </a:r>
            <a:r>
              <a:rPr lang="pl-PL" sz="2400" dirty="0"/>
              <a:t>i zakres </a:t>
            </a:r>
            <a:r>
              <a:rPr lang="pl-PL" sz="2400" dirty="0" smtClean="0"/>
              <a:t>mechanoskopii,</a:t>
            </a:r>
            <a:endParaRPr lang="pl-PL" sz="2400" dirty="0"/>
          </a:p>
          <a:p>
            <a:pPr lvl="1"/>
            <a:r>
              <a:rPr lang="pl-PL" sz="2400" dirty="0"/>
              <a:t>m</a:t>
            </a:r>
            <a:r>
              <a:rPr lang="pl-PL" sz="2400" dirty="0" smtClean="0"/>
              <a:t>ożliwości </a:t>
            </a:r>
            <a:r>
              <a:rPr lang="pl-PL" sz="2400" dirty="0"/>
              <a:t>identyfikacji </a:t>
            </a:r>
            <a:r>
              <a:rPr lang="pl-PL" sz="2400" dirty="0" smtClean="0"/>
              <a:t>mechanoskopijnej,</a:t>
            </a:r>
            <a:endParaRPr lang="pl-PL" sz="2400" dirty="0"/>
          </a:p>
          <a:p>
            <a:pPr lvl="1"/>
            <a:r>
              <a:rPr lang="pl-PL" sz="2400" dirty="0"/>
              <a:t>z</a:t>
            </a:r>
            <a:r>
              <a:rPr lang="pl-PL" sz="2400" dirty="0" smtClean="0"/>
              <a:t>abezpieczanie </a:t>
            </a:r>
            <a:r>
              <a:rPr lang="pl-PL" sz="2400" dirty="0"/>
              <a:t>śladów </a:t>
            </a:r>
            <a:r>
              <a:rPr lang="pl-PL" sz="2400" dirty="0" smtClean="0"/>
              <a:t>mechanoskopijnych,</a:t>
            </a:r>
            <a:endParaRPr lang="pl-PL" sz="2400" dirty="0"/>
          </a:p>
          <a:p>
            <a:pPr lvl="1"/>
            <a:r>
              <a:rPr lang="pl-PL" sz="2400" dirty="0"/>
              <a:t>p</a:t>
            </a:r>
            <a:r>
              <a:rPr lang="pl-PL" sz="2400" dirty="0" smtClean="0"/>
              <a:t>obieranie </a:t>
            </a:r>
            <a:r>
              <a:rPr lang="pl-PL" sz="2400" dirty="0"/>
              <a:t>materiału porównawczego do badań </a:t>
            </a:r>
            <a:r>
              <a:rPr lang="pl-PL" sz="2400" dirty="0" smtClean="0"/>
              <a:t>mechanoskopijnych.</a:t>
            </a:r>
            <a:endParaRPr lang="pl-PL" sz="2400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0998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PREZENTACJA </a:t>
            </a:r>
            <a:r>
              <a:rPr lang="pl-PL" dirty="0" smtClean="0"/>
              <a:t>4 (5.03)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dirty="0"/>
              <a:t>Broń palna i ślady jej </a:t>
            </a:r>
            <a:r>
              <a:rPr lang="pl-PL" dirty="0" smtClean="0"/>
              <a:t>użycia:</a:t>
            </a:r>
            <a:endParaRPr lang="pl-PL" dirty="0"/>
          </a:p>
          <a:p>
            <a:pPr lvl="1"/>
            <a:r>
              <a:rPr lang="pl-PL" sz="2400" dirty="0"/>
              <a:t>b</a:t>
            </a:r>
            <a:r>
              <a:rPr lang="pl-PL" sz="2400" dirty="0" smtClean="0"/>
              <a:t>roń </a:t>
            </a:r>
            <a:r>
              <a:rPr lang="pl-PL" sz="2400" dirty="0"/>
              <a:t>palna i jej kryminalistyczne możliwości </a:t>
            </a:r>
            <a:r>
              <a:rPr lang="pl-PL" sz="2400" dirty="0" smtClean="0"/>
              <a:t>badawcze,</a:t>
            </a:r>
            <a:endParaRPr lang="pl-PL" sz="2400" dirty="0"/>
          </a:p>
          <a:p>
            <a:pPr lvl="1"/>
            <a:r>
              <a:rPr lang="pl-PL" sz="2400" dirty="0"/>
              <a:t>ś</a:t>
            </a:r>
            <a:r>
              <a:rPr lang="pl-PL" sz="2400" dirty="0" smtClean="0"/>
              <a:t>lady </a:t>
            </a:r>
            <a:r>
              <a:rPr lang="pl-PL" sz="2400" dirty="0"/>
              <a:t>użycia broni palnej i ich </a:t>
            </a:r>
            <a:r>
              <a:rPr lang="pl-PL" sz="2400" dirty="0" smtClean="0"/>
              <a:t>zabezpieczenie,</a:t>
            </a:r>
            <a:endParaRPr lang="pl-PL" sz="2400" dirty="0"/>
          </a:p>
          <a:p>
            <a:pPr lvl="1"/>
            <a:r>
              <a:rPr lang="pl-PL" sz="2400" dirty="0"/>
              <a:t>p</a:t>
            </a:r>
            <a:r>
              <a:rPr lang="pl-PL" sz="2400" dirty="0" smtClean="0"/>
              <a:t>obieranie </a:t>
            </a:r>
            <a:r>
              <a:rPr lang="pl-PL" sz="2400" dirty="0"/>
              <a:t>materiału porównawczego do badań broni </a:t>
            </a:r>
            <a:r>
              <a:rPr lang="pl-PL" sz="2400" dirty="0" smtClean="0"/>
              <a:t>palnej.</a:t>
            </a:r>
            <a:endParaRPr lang="pl-PL" sz="2400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9178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PREZENTACJA </a:t>
            </a:r>
            <a:r>
              <a:rPr lang="pl-PL" dirty="0" smtClean="0"/>
              <a:t>5 (7.05)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dirty="0"/>
              <a:t>Traseologia </a:t>
            </a:r>
            <a:r>
              <a:rPr lang="pl-PL" dirty="0" smtClean="0"/>
              <a:t>kryminalistyczna:</a:t>
            </a:r>
            <a:endParaRPr lang="pl-PL" dirty="0"/>
          </a:p>
          <a:p>
            <a:pPr lvl="1"/>
            <a:r>
              <a:rPr lang="pl-PL" sz="2400" dirty="0"/>
              <a:t>r</a:t>
            </a:r>
            <a:r>
              <a:rPr lang="pl-PL" sz="2400" dirty="0" smtClean="0"/>
              <a:t>odzaje </a:t>
            </a:r>
            <a:r>
              <a:rPr lang="pl-PL" sz="2400" dirty="0"/>
              <a:t>śladów stóp i ich kryminalistyczne </a:t>
            </a:r>
            <a:r>
              <a:rPr lang="pl-PL" sz="2400" dirty="0" smtClean="0"/>
              <a:t>znaczenie,</a:t>
            </a:r>
            <a:endParaRPr lang="pl-PL" sz="2400" dirty="0"/>
          </a:p>
          <a:p>
            <a:pPr lvl="1"/>
            <a:r>
              <a:rPr lang="pl-PL" sz="2400" dirty="0"/>
              <a:t>z</a:t>
            </a:r>
            <a:r>
              <a:rPr lang="pl-PL" sz="2400" dirty="0" smtClean="0"/>
              <a:t>abezpieczenie </a:t>
            </a:r>
            <a:r>
              <a:rPr lang="pl-PL" sz="2400" dirty="0"/>
              <a:t>śladów stóp na miejscu </a:t>
            </a:r>
            <a:r>
              <a:rPr lang="pl-PL" sz="2400" dirty="0" smtClean="0"/>
              <a:t>znaczenia,</a:t>
            </a:r>
            <a:endParaRPr lang="pl-PL" sz="2400" dirty="0"/>
          </a:p>
          <a:p>
            <a:pPr lvl="1"/>
            <a:r>
              <a:rPr lang="pl-PL" sz="2400" dirty="0" smtClean="0"/>
              <a:t>pobieranie </a:t>
            </a:r>
            <a:r>
              <a:rPr lang="pl-PL" sz="2400" dirty="0"/>
              <a:t>materiału porównawczego do ekspertyzy śladów </a:t>
            </a:r>
            <a:r>
              <a:rPr lang="pl-PL" sz="2400" dirty="0" smtClean="0"/>
              <a:t>stóp,</a:t>
            </a:r>
            <a:endParaRPr lang="pl-PL" sz="2400" dirty="0"/>
          </a:p>
          <a:p>
            <a:pPr lvl="1"/>
            <a:r>
              <a:rPr lang="pl-PL" sz="2400" dirty="0"/>
              <a:t>w</a:t>
            </a:r>
            <a:r>
              <a:rPr lang="pl-PL" sz="2400" dirty="0" smtClean="0"/>
              <a:t>iadomości </a:t>
            </a:r>
            <a:r>
              <a:rPr lang="pl-PL" sz="2400" dirty="0"/>
              <a:t>ogólne dotyczące śladów </a:t>
            </a:r>
            <a:r>
              <a:rPr lang="pl-PL" sz="2400" dirty="0" smtClean="0"/>
              <a:t>pojazdów.</a:t>
            </a:r>
            <a:endParaRPr lang="pl-PL" sz="2400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22558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PREZENTACJA </a:t>
            </a:r>
            <a:r>
              <a:rPr lang="pl-PL" dirty="0" smtClean="0"/>
              <a:t>6 (7.05)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dirty="0"/>
              <a:t>Kryminalistyczne badania </a:t>
            </a:r>
            <a:r>
              <a:rPr lang="pl-PL" dirty="0" smtClean="0"/>
              <a:t>dokumentów:</a:t>
            </a:r>
            <a:endParaRPr lang="pl-PL" dirty="0"/>
          </a:p>
          <a:p>
            <a:pPr lvl="1"/>
            <a:r>
              <a:rPr lang="pl-PL" sz="2400" dirty="0"/>
              <a:t>p</a:t>
            </a:r>
            <a:r>
              <a:rPr lang="pl-PL" sz="2400" dirty="0" smtClean="0"/>
              <a:t>ojęcie </a:t>
            </a:r>
            <a:r>
              <a:rPr lang="pl-PL" sz="2400" dirty="0"/>
              <a:t>dokumentu w </a:t>
            </a:r>
            <a:r>
              <a:rPr lang="pl-PL" sz="2400" dirty="0" smtClean="0"/>
              <a:t>kryminalistyce,</a:t>
            </a:r>
            <a:endParaRPr lang="pl-PL" sz="2400" dirty="0"/>
          </a:p>
          <a:p>
            <a:pPr lvl="1"/>
            <a:r>
              <a:rPr lang="pl-PL" sz="2400" dirty="0"/>
              <a:t>f</a:t>
            </a:r>
            <a:r>
              <a:rPr lang="pl-PL" sz="2400" dirty="0" smtClean="0"/>
              <a:t>ałszerstwa </a:t>
            </a:r>
            <a:r>
              <a:rPr lang="pl-PL" sz="2400" dirty="0"/>
              <a:t>dokumentów i metody ujawniania </a:t>
            </a:r>
            <a:r>
              <a:rPr lang="pl-PL" sz="2400" dirty="0" smtClean="0"/>
              <a:t>fałszerstw,</a:t>
            </a:r>
            <a:endParaRPr lang="pl-PL" sz="2400" dirty="0"/>
          </a:p>
          <a:p>
            <a:pPr lvl="1"/>
            <a:r>
              <a:rPr lang="pl-PL" sz="2400" dirty="0"/>
              <a:t>m</a:t>
            </a:r>
            <a:r>
              <a:rPr lang="pl-PL" sz="2400" dirty="0" smtClean="0"/>
              <a:t>ożliwości </a:t>
            </a:r>
            <a:r>
              <a:rPr lang="pl-PL" sz="2400" dirty="0"/>
              <a:t>badawcze </a:t>
            </a:r>
            <a:r>
              <a:rPr lang="pl-PL" sz="2400" dirty="0" smtClean="0"/>
              <a:t>dokumentów,</a:t>
            </a:r>
            <a:endParaRPr lang="pl-PL" sz="2400" dirty="0"/>
          </a:p>
          <a:p>
            <a:pPr lvl="1"/>
            <a:r>
              <a:rPr lang="pl-PL" sz="2400" dirty="0"/>
              <a:t>p</a:t>
            </a:r>
            <a:r>
              <a:rPr lang="pl-PL" sz="2400" dirty="0" smtClean="0"/>
              <a:t>obieranie </a:t>
            </a:r>
            <a:r>
              <a:rPr lang="pl-PL" sz="2400" dirty="0"/>
              <a:t>materiału porównawczego do badań </a:t>
            </a:r>
            <a:r>
              <a:rPr lang="pl-PL" sz="2400" dirty="0" smtClean="0"/>
              <a:t>dokumentów.</a:t>
            </a:r>
            <a:endParaRPr lang="pl-PL" sz="2400" dirty="0"/>
          </a:p>
          <a:p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136942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PREZENTACJA </a:t>
            </a:r>
            <a:r>
              <a:rPr lang="pl-PL" dirty="0" smtClean="0"/>
              <a:t>7 (7.05)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dirty="0" smtClean="0"/>
              <a:t>Fonoskopia:</a:t>
            </a:r>
            <a:endParaRPr lang="pl-PL" dirty="0"/>
          </a:p>
          <a:p>
            <a:pPr lvl="1"/>
            <a:r>
              <a:rPr lang="pl-PL" sz="2400" dirty="0"/>
              <a:t>p</a:t>
            </a:r>
            <a:r>
              <a:rPr lang="pl-PL" sz="2400" dirty="0" smtClean="0"/>
              <a:t>ojęcie fonoskopii,</a:t>
            </a:r>
            <a:endParaRPr lang="pl-PL" sz="2400" dirty="0"/>
          </a:p>
          <a:p>
            <a:pPr lvl="1"/>
            <a:r>
              <a:rPr lang="pl-PL" sz="2400" dirty="0"/>
              <a:t>m</a:t>
            </a:r>
            <a:r>
              <a:rPr lang="pl-PL" sz="2400" dirty="0" smtClean="0"/>
              <a:t>ożliwości </a:t>
            </a:r>
            <a:r>
              <a:rPr lang="pl-PL" sz="2400" dirty="0"/>
              <a:t>badawcze </a:t>
            </a:r>
            <a:r>
              <a:rPr lang="pl-PL" sz="2400" dirty="0" smtClean="0"/>
              <a:t>fonoskopii.</a:t>
            </a:r>
            <a:endParaRPr lang="pl-PL" sz="2400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8080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zny">
  <a:themeElements>
    <a:clrScheme name="Organiczny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zny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zny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371</TotalTime>
  <Words>532</Words>
  <Application>Microsoft Office PowerPoint</Application>
  <PresentationFormat>Panoramiczny</PresentationFormat>
  <Paragraphs>102</Paragraphs>
  <Slides>18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22" baseType="lpstr">
      <vt:lpstr>Arial</vt:lpstr>
      <vt:lpstr>Baskerville Old Face</vt:lpstr>
      <vt:lpstr>Garamond</vt:lpstr>
      <vt:lpstr>Organiczny</vt:lpstr>
      <vt:lpstr>KRYMINALISTYKA ćwiczenia gr. 2</vt:lpstr>
      <vt:lpstr>ZALICZENIE</vt:lpstr>
      <vt:lpstr>PREZENTACJA 1 (5.03)</vt:lpstr>
      <vt:lpstr>PREZENTACJA 2 (5.03)</vt:lpstr>
      <vt:lpstr>PREZENTACJA 3 (5.03)</vt:lpstr>
      <vt:lpstr>PREZENTACJA 4 (5.03)</vt:lpstr>
      <vt:lpstr>PREZENTACJA 5 (7.05)</vt:lpstr>
      <vt:lpstr>PREZENTACJA 6 (7.05)</vt:lpstr>
      <vt:lpstr>PREZENTACJA 7 (7.05)</vt:lpstr>
      <vt:lpstr>PREZENTACJA 8 (7.05)</vt:lpstr>
      <vt:lpstr>PREZENTACJA 9 (21.05)</vt:lpstr>
      <vt:lpstr>PREZENTACJA 10 (21.05)</vt:lpstr>
      <vt:lpstr>PREZENTACJA 11 (21.05)</vt:lpstr>
      <vt:lpstr>PREZENTACJA 12 (21.05)</vt:lpstr>
      <vt:lpstr>PREZENTACJA 13 (3.06)</vt:lpstr>
      <vt:lpstr>PLAN ZAJĘĆ</vt:lpstr>
      <vt:lpstr>ZAKRES ZAGADNIEŃ NA KOLOKWIUM</vt:lpstr>
      <vt:lpstr>PROPONOWANA LITERATURA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KRYMINALISTYKA ćwiczenia gr. 2</dc:title>
  <dc:creator>Patrycja</dc:creator>
  <cp:lastModifiedBy>Wiesław Mencel</cp:lastModifiedBy>
  <cp:revision>15</cp:revision>
  <dcterms:created xsi:type="dcterms:W3CDTF">2017-02-18T20:02:16Z</dcterms:created>
  <dcterms:modified xsi:type="dcterms:W3CDTF">2017-02-27T19:14:20Z</dcterms:modified>
</cp:coreProperties>
</file>