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8" r:id="rId2"/>
    <p:sldId id="309" r:id="rId3"/>
    <p:sldId id="312" r:id="rId4"/>
    <p:sldId id="313" r:id="rId5"/>
    <p:sldId id="315" r:id="rId6"/>
    <p:sldId id="318" r:id="rId7"/>
    <p:sldId id="321" r:id="rId8"/>
    <p:sldId id="323" r:id="rId9"/>
    <p:sldId id="326" r:id="rId10"/>
    <p:sldId id="276" r:id="rId11"/>
    <p:sldId id="257" r:id="rId12"/>
    <p:sldId id="258" r:id="rId13"/>
    <p:sldId id="330" r:id="rId14"/>
    <p:sldId id="331" r:id="rId15"/>
    <p:sldId id="259" r:id="rId16"/>
    <p:sldId id="260" r:id="rId17"/>
    <p:sldId id="261" r:id="rId18"/>
    <p:sldId id="266" r:id="rId19"/>
    <p:sldId id="267" r:id="rId20"/>
    <p:sldId id="328" r:id="rId21"/>
    <p:sldId id="268" r:id="rId22"/>
    <p:sldId id="269" r:id="rId23"/>
    <p:sldId id="277" r:id="rId24"/>
    <p:sldId id="263" r:id="rId25"/>
    <p:sldId id="264" r:id="rId26"/>
    <p:sldId id="265" r:id="rId27"/>
    <p:sldId id="336" r:id="rId28"/>
    <p:sldId id="270" r:id="rId29"/>
    <p:sldId id="327" r:id="rId30"/>
    <p:sldId id="335" r:id="rId31"/>
    <p:sldId id="334" r:id="rId32"/>
    <p:sldId id="271" r:id="rId33"/>
    <p:sldId id="272" r:id="rId34"/>
    <p:sldId id="273" r:id="rId35"/>
    <p:sldId id="332" r:id="rId36"/>
    <p:sldId id="333" r:id="rId37"/>
    <p:sldId id="279" r:id="rId38"/>
    <p:sldId id="278" r:id="rId39"/>
    <p:sldId id="280" r:id="rId40"/>
    <p:sldId id="274" r:id="rId41"/>
    <p:sldId id="275" r:id="rId42"/>
    <p:sldId id="281" r:id="rId43"/>
    <p:sldId id="282" r:id="rId44"/>
    <p:sldId id="283" r:id="rId45"/>
    <p:sldId id="284" r:id="rId46"/>
    <p:sldId id="285" r:id="rId47"/>
    <p:sldId id="286" r:id="rId48"/>
    <p:sldId id="287" r:id="rId49"/>
    <p:sldId id="288" r:id="rId50"/>
    <p:sldId id="289" r:id="rId51"/>
    <p:sldId id="290" r:id="rId52"/>
    <p:sldId id="305" r:id="rId53"/>
    <p:sldId id="306" r:id="rId54"/>
    <p:sldId id="337" r:id="rId5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59" d="100"/>
          <a:sy n="59" d="100"/>
        </p:scale>
        <p:origin x="1500" y="52"/>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7B5EB5-19DF-4BB2-A671-84EF902598DF}" type="doc">
      <dgm:prSet loTypeId="urn:microsoft.com/office/officeart/2005/8/layout/process1" loCatId="process" qsTypeId="urn:microsoft.com/office/officeart/2005/8/quickstyle/simple1" qsCatId="simple" csTypeId="urn:microsoft.com/office/officeart/2005/8/colors/colorful2" csCatId="colorful" phldr="1"/>
      <dgm:spPr/>
    </dgm:pt>
    <dgm:pt modelId="{C416EA88-76FA-493E-9F78-598BD5B2BDF4}">
      <dgm:prSet phldrT="[Tekst]"/>
      <dgm:spPr/>
      <dgm:t>
        <a:bodyPr/>
        <a:lstStyle/>
        <a:p>
          <a:r>
            <a:rPr lang="pl-PL" dirty="0"/>
            <a:t>Przygotowawcze</a:t>
          </a:r>
        </a:p>
      </dgm:t>
    </dgm:pt>
    <dgm:pt modelId="{077FE5A4-3EA6-490D-95BA-0F277BB8A4B7}" type="parTrans" cxnId="{96C3F84F-0590-438F-B70A-1D55C055580B}">
      <dgm:prSet/>
      <dgm:spPr/>
      <dgm:t>
        <a:bodyPr/>
        <a:lstStyle/>
        <a:p>
          <a:endParaRPr lang="pl-PL"/>
        </a:p>
      </dgm:t>
    </dgm:pt>
    <dgm:pt modelId="{F8A5BA1A-4D6F-40C2-93A5-3583500D4658}" type="sibTrans" cxnId="{96C3F84F-0590-438F-B70A-1D55C055580B}">
      <dgm:prSet/>
      <dgm:spPr/>
      <dgm:t>
        <a:bodyPr/>
        <a:lstStyle/>
        <a:p>
          <a:endParaRPr lang="pl-PL"/>
        </a:p>
      </dgm:t>
    </dgm:pt>
    <dgm:pt modelId="{8678E392-E3FE-4CB9-A965-FF2601BED066}">
      <dgm:prSet phldrT="[Tekst]"/>
      <dgm:spPr/>
      <dgm:t>
        <a:bodyPr/>
        <a:lstStyle/>
        <a:p>
          <a:r>
            <a:rPr lang="pl-PL" dirty="0"/>
            <a:t>Główne </a:t>
          </a:r>
        </a:p>
      </dgm:t>
    </dgm:pt>
    <dgm:pt modelId="{20E11192-805A-439C-B9CC-2989E4B55DBC}" type="parTrans" cxnId="{94858C1D-B64D-4E9D-A7F1-91EC0C3417FA}">
      <dgm:prSet/>
      <dgm:spPr/>
      <dgm:t>
        <a:bodyPr/>
        <a:lstStyle/>
        <a:p>
          <a:endParaRPr lang="pl-PL"/>
        </a:p>
      </dgm:t>
    </dgm:pt>
    <dgm:pt modelId="{7605AB64-2A2E-4E29-8ADD-E8845D4DBA56}" type="sibTrans" cxnId="{94858C1D-B64D-4E9D-A7F1-91EC0C3417FA}">
      <dgm:prSet/>
      <dgm:spPr/>
      <dgm:t>
        <a:bodyPr/>
        <a:lstStyle/>
        <a:p>
          <a:endParaRPr lang="pl-PL"/>
        </a:p>
      </dgm:t>
    </dgm:pt>
    <dgm:pt modelId="{88BE3906-49C8-488B-873D-962B3ADF1790}">
      <dgm:prSet phldrT="[Tekst]"/>
      <dgm:spPr/>
      <dgm:t>
        <a:bodyPr/>
        <a:lstStyle/>
        <a:p>
          <a:r>
            <a:rPr lang="pl-PL" dirty="0"/>
            <a:t>Wykonawcze</a:t>
          </a:r>
        </a:p>
      </dgm:t>
    </dgm:pt>
    <dgm:pt modelId="{55A094D0-29CF-4EEA-8AD3-90C80DA4EE06}" type="parTrans" cxnId="{A5428C49-EFB2-4701-83E6-6E503090DD00}">
      <dgm:prSet/>
      <dgm:spPr/>
      <dgm:t>
        <a:bodyPr/>
        <a:lstStyle/>
        <a:p>
          <a:endParaRPr lang="pl-PL"/>
        </a:p>
      </dgm:t>
    </dgm:pt>
    <dgm:pt modelId="{2B772BD0-7ABA-470D-85C8-D6E9BA712ADD}" type="sibTrans" cxnId="{A5428C49-EFB2-4701-83E6-6E503090DD00}">
      <dgm:prSet/>
      <dgm:spPr/>
      <dgm:t>
        <a:bodyPr/>
        <a:lstStyle/>
        <a:p>
          <a:endParaRPr lang="pl-PL"/>
        </a:p>
      </dgm:t>
    </dgm:pt>
    <dgm:pt modelId="{4B141458-F075-4FBE-8EF1-CB05F45B7523}">
      <dgm:prSet phldrT="[Tekst]"/>
      <dgm:spPr/>
      <dgm:t>
        <a:bodyPr/>
        <a:lstStyle/>
        <a:p>
          <a:r>
            <a:rPr lang="pl-PL" dirty="0"/>
            <a:t>Odwoławcze</a:t>
          </a:r>
        </a:p>
      </dgm:t>
    </dgm:pt>
    <dgm:pt modelId="{B15A78B7-83C1-4549-B1AD-4F6DABAADF68}" type="parTrans" cxnId="{875CD11A-8869-452C-82D1-3498B61EF70E}">
      <dgm:prSet/>
      <dgm:spPr/>
      <dgm:t>
        <a:bodyPr/>
        <a:lstStyle/>
        <a:p>
          <a:endParaRPr lang="pl-PL"/>
        </a:p>
      </dgm:t>
    </dgm:pt>
    <dgm:pt modelId="{00410C85-A2D8-4477-9E25-C7100F38EC2C}" type="sibTrans" cxnId="{875CD11A-8869-452C-82D1-3498B61EF70E}">
      <dgm:prSet/>
      <dgm:spPr/>
      <dgm:t>
        <a:bodyPr/>
        <a:lstStyle/>
        <a:p>
          <a:endParaRPr lang="pl-PL"/>
        </a:p>
      </dgm:t>
    </dgm:pt>
    <dgm:pt modelId="{49BAE8BD-D80F-4EA6-92BF-57D4B11BA7A6}" type="pres">
      <dgm:prSet presAssocID="{B67B5EB5-19DF-4BB2-A671-84EF902598DF}" presName="Name0" presStyleCnt="0">
        <dgm:presLayoutVars>
          <dgm:dir/>
          <dgm:resizeHandles val="exact"/>
        </dgm:presLayoutVars>
      </dgm:prSet>
      <dgm:spPr/>
    </dgm:pt>
    <dgm:pt modelId="{8F87B3CE-D753-4D32-B609-4D4F46D15446}" type="pres">
      <dgm:prSet presAssocID="{C416EA88-76FA-493E-9F78-598BD5B2BDF4}" presName="node" presStyleLbl="node1" presStyleIdx="0" presStyleCnt="4">
        <dgm:presLayoutVars>
          <dgm:bulletEnabled val="1"/>
        </dgm:presLayoutVars>
      </dgm:prSet>
      <dgm:spPr/>
    </dgm:pt>
    <dgm:pt modelId="{EF80D27E-D0B6-4464-B274-78CCC0FE19D0}" type="pres">
      <dgm:prSet presAssocID="{F8A5BA1A-4D6F-40C2-93A5-3583500D4658}" presName="sibTrans" presStyleLbl="sibTrans2D1" presStyleIdx="0" presStyleCnt="3"/>
      <dgm:spPr/>
    </dgm:pt>
    <dgm:pt modelId="{E3D9ED2C-3AFB-4C9B-AC26-526760441267}" type="pres">
      <dgm:prSet presAssocID="{F8A5BA1A-4D6F-40C2-93A5-3583500D4658}" presName="connectorText" presStyleLbl="sibTrans2D1" presStyleIdx="0" presStyleCnt="3"/>
      <dgm:spPr/>
    </dgm:pt>
    <dgm:pt modelId="{EF51981B-7AA6-4356-80E3-6B225C139B81}" type="pres">
      <dgm:prSet presAssocID="{8678E392-E3FE-4CB9-A965-FF2601BED066}" presName="node" presStyleLbl="node1" presStyleIdx="1" presStyleCnt="4">
        <dgm:presLayoutVars>
          <dgm:bulletEnabled val="1"/>
        </dgm:presLayoutVars>
      </dgm:prSet>
      <dgm:spPr/>
    </dgm:pt>
    <dgm:pt modelId="{F89C4064-73D0-4F0E-A526-F6BC48BF1993}" type="pres">
      <dgm:prSet presAssocID="{7605AB64-2A2E-4E29-8ADD-E8845D4DBA56}" presName="sibTrans" presStyleLbl="sibTrans2D1" presStyleIdx="1" presStyleCnt="3"/>
      <dgm:spPr/>
    </dgm:pt>
    <dgm:pt modelId="{921EE305-F8CA-4E08-98BF-3E28F380012C}" type="pres">
      <dgm:prSet presAssocID="{7605AB64-2A2E-4E29-8ADD-E8845D4DBA56}" presName="connectorText" presStyleLbl="sibTrans2D1" presStyleIdx="1" presStyleCnt="3"/>
      <dgm:spPr/>
    </dgm:pt>
    <dgm:pt modelId="{0BEC8020-5C43-4BAE-A5F1-C0857C778B5E}" type="pres">
      <dgm:prSet presAssocID="{4B141458-F075-4FBE-8EF1-CB05F45B7523}" presName="node" presStyleLbl="node1" presStyleIdx="2" presStyleCnt="4">
        <dgm:presLayoutVars>
          <dgm:bulletEnabled val="1"/>
        </dgm:presLayoutVars>
      </dgm:prSet>
      <dgm:spPr/>
    </dgm:pt>
    <dgm:pt modelId="{3ECF9543-E696-4BBC-9EDA-1ED58CB095A8}" type="pres">
      <dgm:prSet presAssocID="{00410C85-A2D8-4477-9E25-C7100F38EC2C}" presName="sibTrans" presStyleLbl="sibTrans2D1" presStyleIdx="2" presStyleCnt="3"/>
      <dgm:spPr/>
    </dgm:pt>
    <dgm:pt modelId="{8DAB1C07-2E15-4C31-B786-81DB6AFD767C}" type="pres">
      <dgm:prSet presAssocID="{00410C85-A2D8-4477-9E25-C7100F38EC2C}" presName="connectorText" presStyleLbl="sibTrans2D1" presStyleIdx="2" presStyleCnt="3"/>
      <dgm:spPr/>
    </dgm:pt>
    <dgm:pt modelId="{89009DCD-A3CA-4824-9C12-99508F0F8E4B}" type="pres">
      <dgm:prSet presAssocID="{88BE3906-49C8-488B-873D-962B3ADF1790}" presName="node" presStyleLbl="node1" presStyleIdx="3" presStyleCnt="4">
        <dgm:presLayoutVars>
          <dgm:bulletEnabled val="1"/>
        </dgm:presLayoutVars>
      </dgm:prSet>
      <dgm:spPr/>
    </dgm:pt>
  </dgm:ptLst>
  <dgm:cxnLst>
    <dgm:cxn modelId="{8AD5EE08-180F-4173-B30D-0ACAA18DFAE6}" type="presOf" srcId="{4B141458-F075-4FBE-8EF1-CB05F45B7523}" destId="{0BEC8020-5C43-4BAE-A5F1-C0857C778B5E}" srcOrd="0" destOrd="0" presId="urn:microsoft.com/office/officeart/2005/8/layout/process1"/>
    <dgm:cxn modelId="{51A7DF12-7EEC-4B4E-BFFB-D82832FCED18}" type="presOf" srcId="{F8A5BA1A-4D6F-40C2-93A5-3583500D4658}" destId="{E3D9ED2C-3AFB-4C9B-AC26-526760441267}" srcOrd="1" destOrd="0" presId="urn:microsoft.com/office/officeart/2005/8/layout/process1"/>
    <dgm:cxn modelId="{875CD11A-8869-452C-82D1-3498B61EF70E}" srcId="{B67B5EB5-19DF-4BB2-A671-84EF902598DF}" destId="{4B141458-F075-4FBE-8EF1-CB05F45B7523}" srcOrd="2" destOrd="0" parTransId="{B15A78B7-83C1-4549-B1AD-4F6DABAADF68}" sibTransId="{00410C85-A2D8-4477-9E25-C7100F38EC2C}"/>
    <dgm:cxn modelId="{94858C1D-B64D-4E9D-A7F1-91EC0C3417FA}" srcId="{B67B5EB5-19DF-4BB2-A671-84EF902598DF}" destId="{8678E392-E3FE-4CB9-A965-FF2601BED066}" srcOrd="1" destOrd="0" parTransId="{20E11192-805A-439C-B9CC-2989E4B55DBC}" sibTransId="{7605AB64-2A2E-4E29-8ADD-E8845D4DBA56}"/>
    <dgm:cxn modelId="{43AD0A34-2A87-4EDF-B1C8-2ED7AC3E49BE}" type="presOf" srcId="{C416EA88-76FA-493E-9F78-598BD5B2BDF4}" destId="{8F87B3CE-D753-4D32-B609-4D4F46D15446}" srcOrd="0" destOrd="0" presId="urn:microsoft.com/office/officeart/2005/8/layout/process1"/>
    <dgm:cxn modelId="{FD295C5F-E0E2-4060-AAF4-DCA228794DCB}" type="presOf" srcId="{88BE3906-49C8-488B-873D-962B3ADF1790}" destId="{89009DCD-A3CA-4824-9C12-99508F0F8E4B}" srcOrd="0" destOrd="0" presId="urn:microsoft.com/office/officeart/2005/8/layout/process1"/>
    <dgm:cxn modelId="{A5428C49-EFB2-4701-83E6-6E503090DD00}" srcId="{B67B5EB5-19DF-4BB2-A671-84EF902598DF}" destId="{88BE3906-49C8-488B-873D-962B3ADF1790}" srcOrd="3" destOrd="0" parTransId="{55A094D0-29CF-4EEA-8AD3-90C80DA4EE06}" sibTransId="{2B772BD0-7ABA-470D-85C8-D6E9BA712ADD}"/>
    <dgm:cxn modelId="{96C3F84F-0590-438F-B70A-1D55C055580B}" srcId="{B67B5EB5-19DF-4BB2-A671-84EF902598DF}" destId="{C416EA88-76FA-493E-9F78-598BD5B2BDF4}" srcOrd="0" destOrd="0" parTransId="{077FE5A4-3EA6-490D-95BA-0F277BB8A4B7}" sibTransId="{F8A5BA1A-4D6F-40C2-93A5-3583500D4658}"/>
    <dgm:cxn modelId="{A0FC5B72-46D3-4392-AB58-DB6437B00B2B}" type="presOf" srcId="{7605AB64-2A2E-4E29-8ADD-E8845D4DBA56}" destId="{921EE305-F8CA-4E08-98BF-3E28F380012C}" srcOrd="1" destOrd="0" presId="urn:microsoft.com/office/officeart/2005/8/layout/process1"/>
    <dgm:cxn modelId="{67598689-3263-4E82-A23B-3C121A3608DC}" type="presOf" srcId="{7605AB64-2A2E-4E29-8ADD-E8845D4DBA56}" destId="{F89C4064-73D0-4F0E-A526-F6BC48BF1993}" srcOrd="0" destOrd="0" presId="urn:microsoft.com/office/officeart/2005/8/layout/process1"/>
    <dgm:cxn modelId="{F9064997-0546-4470-8A24-6D3FCAEFCBCC}" type="presOf" srcId="{8678E392-E3FE-4CB9-A965-FF2601BED066}" destId="{EF51981B-7AA6-4356-80E3-6B225C139B81}" srcOrd="0" destOrd="0" presId="urn:microsoft.com/office/officeart/2005/8/layout/process1"/>
    <dgm:cxn modelId="{2703E0B4-A916-4141-88B9-272F368E6D26}" type="presOf" srcId="{B67B5EB5-19DF-4BB2-A671-84EF902598DF}" destId="{49BAE8BD-D80F-4EA6-92BF-57D4B11BA7A6}" srcOrd="0" destOrd="0" presId="urn:microsoft.com/office/officeart/2005/8/layout/process1"/>
    <dgm:cxn modelId="{8C1BF0CF-A6E1-4F06-9490-52C53E600F3A}" type="presOf" srcId="{00410C85-A2D8-4477-9E25-C7100F38EC2C}" destId="{3ECF9543-E696-4BBC-9EDA-1ED58CB095A8}" srcOrd="0" destOrd="0" presId="urn:microsoft.com/office/officeart/2005/8/layout/process1"/>
    <dgm:cxn modelId="{2C8560E9-DE61-4F2F-8186-1D6631884C5A}" type="presOf" srcId="{F8A5BA1A-4D6F-40C2-93A5-3583500D4658}" destId="{EF80D27E-D0B6-4464-B274-78CCC0FE19D0}" srcOrd="0" destOrd="0" presId="urn:microsoft.com/office/officeart/2005/8/layout/process1"/>
    <dgm:cxn modelId="{7436EDFD-A159-4299-A0DE-2B68B8A3F41C}" type="presOf" srcId="{00410C85-A2D8-4477-9E25-C7100F38EC2C}" destId="{8DAB1C07-2E15-4C31-B786-81DB6AFD767C}" srcOrd="1" destOrd="0" presId="urn:microsoft.com/office/officeart/2005/8/layout/process1"/>
    <dgm:cxn modelId="{D82CF772-3DAE-4480-8FB6-7652D6E2B2F6}" type="presParOf" srcId="{49BAE8BD-D80F-4EA6-92BF-57D4B11BA7A6}" destId="{8F87B3CE-D753-4D32-B609-4D4F46D15446}" srcOrd="0" destOrd="0" presId="urn:microsoft.com/office/officeart/2005/8/layout/process1"/>
    <dgm:cxn modelId="{E4D06202-05CE-4431-9F39-3B851E25EEA8}" type="presParOf" srcId="{49BAE8BD-D80F-4EA6-92BF-57D4B11BA7A6}" destId="{EF80D27E-D0B6-4464-B274-78CCC0FE19D0}" srcOrd="1" destOrd="0" presId="urn:microsoft.com/office/officeart/2005/8/layout/process1"/>
    <dgm:cxn modelId="{3A3756E4-464A-4FEB-B00D-F7FBA60A2F39}" type="presParOf" srcId="{EF80D27E-D0B6-4464-B274-78CCC0FE19D0}" destId="{E3D9ED2C-3AFB-4C9B-AC26-526760441267}" srcOrd="0" destOrd="0" presId="urn:microsoft.com/office/officeart/2005/8/layout/process1"/>
    <dgm:cxn modelId="{78197E05-0264-4D66-817E-AD376FBC1B84}" type="presParOf" srcId="{49BAE8BD-D80F-4EA6-92BF-57D4B11BA7A6}" destId="{EF51981B-7AA6-4356-80E3-6B225C139B81}" srcOrd="2" destOrd="0" presId="urn:microsoft.com/office/officeart/2005/8/layout/process1"/>
    <dgm:cxn modelId="{68B4752C-8D8B-4EC6-98C0-9BF4C942627C}" type="presParOf" srcId="{49BAE8BD-D80F-4EA6-92BF-57D4B11BA7A6}" destId="{F89C4064-73D0-4F0E-A526-F6BC48BF1993}" srcOrd="3" destOrd="0" presId="urn:microsoft.com/office/officeart/2005/8/layout/process1"/>
    <dgm:cxn modelId="{00049F4A-D1DF-4BC3-A986-6E00DC6C8794}" type="presParOf" srcId="{F89C4064-73D0-4F0E-A526-F6BC48BF1993}" destId="{921EE305-F8CA-4E08-98BF-3E28F380012C}" srcOrd="0" destOrd="0" presId="urn:microsoft.com/office/officeart/2005/8/layout/process1"/>
    <dgm:cxn modelId="{CE34AAD5-EBCD-4277-9851-21527789D282}" type="presParOf" srcId="{49BAE8BD-D80F-4EA6-92BF-57D4B11BA7A6}" destId="{0BEC8020-5C43-4BAE-A5F1-C0857C778B5E}" srcOrd="4" destOrd="0" presId="urn:microsoft.com/office/officeart/2005/8/layout/process1"/>
    <dgm:cxn modelId="{63047BD5-64B6-46B6-B0E8-AD7F6F86A283}" type="presParOf" srcId="{49BAE8BD-D80F-4EA6-92BF-57D4B11BA7A6}" destId="{3ECF9543-E696-4BBC-9EDA-1ED58CB095A8}" srcOrd="5" destOrd="0" presId="urn:microsoft.com/office/officeart/2005/8/layout/process1"/>
    <dgm:cxn modelId="{2603388C-E08A-49FB-8957-9926013F818A}" type="presParOf" srcId="{3ECF9543-E696-4BBC-9EDA-1ED58CB095A8}" destId="{8DAB1C07-2E15-4C31-B786-81DB6AFD767C}" srcOrd="0" destOrd="0" presId="urn:microsoft.com/office/officeart/2005/8/layout/process1"/>
    <dgm:cxn modelId="{A69A9A4C-825C-43E9-97AE-0FC73160B91E}" type="presParOf" srcId="{49BAE8BD-D80F-4EA6-92BF-57D4B11BA7A6}" destId="{89009DCD-A3CA-4824-9C12-99508F0F8E4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880FEF-1164-48D0-A9AC-1B5A4E0E52C0}" type="doc">
      <dgm:prSet loTypeId="urn:microsoft.com/office/officeart/2005/8/layout/cycle6" loCatId="cycle" qsTypeId="urn:microsoft.com/office/officeart/2005/8/quickstyle/simple1" qsCatId="simple" csTypeId="urn:microsoft.com/office/officeart/2005/8/colors/colorful3" csCatId="colorful" phldr="1"/>
      <dgm:spPr/>
      <dgm:t>
        <a:bodyPr/>
        <a:lstStyle/>
        <a:p>
          <a:endParaRPr lang="pl-PL"/>
        </a:p>
      </dgm:t>
    </dgm:pt>
    <dgm:pt modelId="{D2A44FC2-6AF5-495D-BF25-72D52F1387D7}">
      <dgm:prSet phldrT="[Tekst]"/>
      <dgm:spPr/>
      <dgm:t>
        <a:bodyPr/>
        <a:lstStyle/>
        <a:p>
          <a:r>
            <a:rPr lang="pl-PL" dirty="0"/>
            <a:t>Organy procesowe</a:t>
          </a:r>
        </a:p>
      </dgm:t>
    </dgm:pt>
    <dgm:pt modelId="{C367B9D2-E57B-41BD-947C-81922E7221D8}" type="parTrans" cxnId="{4B22B11C-5B77-43D0-A5CA-720919AEF71A}">
      <dgm:prSet/>
      <dgm:spPr/>
      <dgm:t>
        <a:bodyPr/>
        <a:lstStyle/>
        <a:p>
          <a:endParaRPr lang="pl-PL"/>
        </a:p>
      </dgm:t>
    </dgm:pt>
    <dgm:pt modelId="{0AB6F799-410B-4AE1-82C0-6FFA92C6F0AD}" type="sibTrans" cxnId="{4B22B11C-5B77-43D0-A5CA-720919AEF71A}">
      <dgm:prSet/>
      <dgm:spPr/>
      <dgm:t>
        <a:bodyPr/>
        <a:lstStyle/>
        <a:p>
          <a:endParaRPr lang="pl-PL"/>
        </a:p>
      </dgm:t>
    </dgm:pt>
    <dgm:pt modelId="{4FE91958-3421-4783-8679-C8DEC463B8C1}">
      <dgm:prSet phldrT="[Tekst]"/>
      <dgm:spPr/>
      <dgm:t>
        <a:bodyPr/>
        <a:lstStyle/>
        <a:p>
          <a:r>
            <a:rPr lang="pl-PL" dirty="0"/>
            <a:t>Strony procesowe</a:t>
          </a:r>
        </a:p>
      </dgm:t>
    </dgm:pt>
    <dgm:pt modelId="{77BD4F3A-71D0-4C72-8C59-5ABEFF321933}" type="parTrans" cxnId="{14A92F11-FA46-4B6B-830A-41D233B8C242}">
      <dgm:prSet/>
      <dgm:spPr/>
      <dgm:t>
        <a:bodyPr/>
        <a:lstStyle/>
        <a:p>
          <a:endParaRPr lang="pl-PL"/>
        </a:p>
      </dgm:t>
    </dgm:pt>
    <dgm:pt modelId="{9E776CC7-942C-4B0F-A067-A05E6F71BADD}" type="sibTrans" cxnId="{14A92F11-FA46-4B6B-830A-41D233B8C242}">
      <dgm:prSet/>
      <dgm:spPr/>
      <dgm:t>
        <a:bodyPr/>
        <a:lstStyle/>
        <a:p>
          <a:endParaRPr lang="pl-PL"/>
        </a:p>
      </dgm:t>
    </dgm:pt>
    <dgm:pt modelId="{B2461F4B-24EB-45A8-B6F6-2520D5B2D2E1}">
      <dgm:prSet phldrT="[Tekst]"/>
      <dgm:spPr/>
      <dgm:t>
        <a:bodyPr/>
        <a:lstStyle/>
        <a:p>
          <a:r>
            <a:rPr lang="pl-PL" dirty="0"/>
            <a:t>Reprezentanci stron procesowych </a:t>
          </a:r>
        </a:p>
      </dgm:t>
    </dgm:pt>
    <dgm:pt modelId="{10E67E39-BC1F-469B-BAB7-9DD6C669DAB4}" type="parTrans" cxnId="{30CFA95F-C188-4192-9174-AFAB73264036}">
      <dgm:prSet/>
      <dgm:spPr/>
      <dgm:t>
        <a:bodyPr/>
        <a:lstStyle/>
        <a:p>
          <a:endParaRPr lang="pl-PL"/>
        </a:p>
      </dgm:t>
    </dgm:pt>
    <dgm:pt modelId="{31F4570E-CFF4-4F55-A628-E55845AF78E0}" type="sibTrans" cxnId="{30CFA95F-C188-4192-9174-AFAB73264036}">
      <dgm:prSet/>
      <dgm:spPr/>
      <dgm:t>
        <a:bodyPr/>
        <a:lstStyle/>
        <a:p>
          <a:endParaRPr lang="pl-PL"/>
        </a:p>
      </dgm:t>
    </dgm:pt>
    <dgm:pt modelId="{39521ABF-0664-407A-BE46-ECD01251F056}">
      <dgm:prSet phldrT="[Tekst]"/>
      <dgm:spPr/>
      <dgm:t>
        <a:bodyPr/>
        <a:lstStyle/>
        <a:p>
          <a:r>
            <a:rPr lang="pl-PL" dirty="0"/>
            <a:t>Rzecznicy interesu społecznego</a:t>
          </a:r>
        </a:p>
      </dgm:t>
    </dgm:pt>
    <dgm:pt modelId="{2F7D1D26-5CC9-427D-922B-D0909E549272}" type="parTrans" cxnId="{5D0DF45E-704A-46C3-A9B9-1CC545A24F2E}">
      <dgm:prSet/>
      <dgm:spPr/>
      <dgm:t>
        <a:bodyPr/>
        <a:lstStyle/>
        <a:p>
          <a:endParaRPr lang="pl-PL"/>
        </a:p>
      </dgm:t>
    </dgm:pt>
    <dgm:pt modelId="{B0CCAB2F-D2AA-4BD3-B1FB-8B311A9205F1}" type="sibTrans" cxnId="{5D0DF45E-704A-46C3-A9B9-1CC545A24F2E}">
      <dgm:prSet/>
      <dgm:spPr/>
      <dgm:t>
        <a:bodyPr/>
        <a:lstStyle/>
        <a:p>
          <a:endParaRPr lang="pl-PL"/>
        </a:p>
      </dgm:t>
    </dgm:pt>
    <dgm:pt modelId="{DFD8A479-9A82-4745-95F4-BE0516C629E5}">
      <dgm:prSet phldrT="[Tekst]"/>
      <dgm:spPr/>
      <dgm:t>
        <a:bodyPr/>
        <a:lstStyle/>
        <a:p>
          <a:r>
            <a:rPr lang="pl-PL" dirty="0"/>
            <a:t>Osobowe źródła dowodowe </a:t>
          </a:r>
        </a:p>
      </dgm:t>
    </dgm:pt>
    <dgm:pt modelId="{7C81B88E-71AA-4C5C-A0E6-4BC8CD50BB59}" type="parTrans" cxnId="{B68F983E-DD93-45D6-B612-DB7B9C39A648}">
      <dgm:prSet/>
      <dgm:spPr/>
      <dgm:t>
        <a:bodyPr/>
        <a:lstStyle/>
        <a:p>
          <a:endParaRPr lang="pl-PL"/>
        </a:p>
      </dgm:t>
    </dgm:pt>
    <dgm:pt modelId="{4A719E25-301D-456F-941D-406FC5345187}" type="sibTrans" cxnId="{B68F983E-DD93-45D6-B612-DB7B9C39A648}">
      <dgm:prSet/>
      <dgm:spPr/>
      <dgm:t>
        <a:bodyPr/>
        <a:lstStyle/>
        <a:p>
          <a:endParaRPr lang="pl-PL"/>
        </a:p>
      </dgm:t>
    </dgm:pt>
    <dgm:pt modelId="{1B1D9147-182C-4924-9117-9AC4212ADE7C}">
      <dgm:prSet phldrT="[Tekst]"/>
      <dgm:spPr/>
      <dgm:t>
        <a:bodyPr/>
        <a:lstStyle/>
        <a:p>
          <a:r>
            <a:rPr lang="pl-PL" dirty="0"/>
            <a:t>Pomocnicy organów procesowych </a:t>
          </a:r>
        </a:p>
      </dgm:t>
    </dgm:pt>
    <dgm:pt modelId="{E79AA2A3-C355-477C-85FF-27B092A3A4F3}" type="parTrans" cxnId="{68851393-6611-4541-B417-786CEFC7C8DA}">
      <dgm:prSet/>
      <dgm:spPr/>
      <dgm:t>
        <a:bodyPr/>
        <a:lstStyle/>
        <a:p>
          <a:endParaRPr lang="pl-PL"/>
        </a:p>
      </dgm:t>
    </dgm:pt>
    <dgm:pt modelId="{C935C4FC-E61B-4967-AE2D-6EE9E206830E}" type="sibTrans" cxnId="{68851393-6611-4541-B417-786CEFC7C8DA}">
      <dgm:prSet/>
      <dgm:spPr/>
      <dgm:t>
        <a:bodyPr/>
        <a:lstStyle/>
        <a:p>
          <a:endParaRPr lang="pl-PL"/>
        </a:p>
      </dgm:t>
    </dgm:pt>
    <dgm:pt modelId="{B6120586-9B8F-4B37-82D2-84F06567443A}" type="pres">
      <dgm:prSet presAssocID="{11880FEF-1164-48D0-A9AC-1B5A4E0E52C0}" presName="cycle" presStyleCnt="0">
        <dgm:presLayoutVars>
          <dgm:dir/>
          <dgm:resizeHandles val="exact"/>
        </dgm:presLayoutVars>
      </dgm:prSet>
      <dgm:spPr/>
    </dgm:pt>
    <dgm:pt modelId="{E063005C-B901-451C-A030-7D07435E23A7}" type="pres">
      <dgm:prSet presAssocID="{D2A44FC2-6AF5-495D-BF25-72D52F1387D7}" presName="node" presStyleLbl="node1" presStyleIdx="0" presStyleCnt="6" custRadScaleRad="99743" custRadScaleInc="-12823">
        <dgm:presLayoutVars>
          <dgm:bulletEnabled val="1"/>
        </dgm:presLayoutVars>
      </dgm:prSet>
      <dgm:spPr/>
    </dgm:pt>
    <dgm:pt modelId="{E3FE5342-462B-4702-A403-F1AF9B5AD8D6}" type="pres">
      <dgm:prSet presAssocID="{D2A44FC2-6AF5-495D-BF25-72D52F1387D7}" presName="spNode" presStyleCnt="0"/>
      <dgm:spPr/>
    </dgm:pt>
    <dgm:pt modelId="{99015765-CB7C-4C73-B823-4212500DEE4F}" type="pres">
      <dgm:prSet presAssocID="{0AB6F799-410B-4AE1-82C0-6FFA92C6F0AD}" presName="sibTrans" presStyleLbl="sibTrans1D1" presStyleIdx="0" presStyleCnt="6"/>
      <dgm:spPr/>
    </dgm:pt>
    <dgm:pt modelId="{1E561CC9-E7AB-47D2-80C5-1AF6DB497F02}" type="pres">
      <dgm:prSet presAssocID="{4FE91958-3421-4783-8679-C8DEC463B8C1}" presName="node" presStyleLbl="node1" presStyleIdx="1" presStyleCnt="6">
        <dgm:presLayoutVars>
          <dgm:bulletEnabled val="1"/>
        </dgm:presLayoutVars>
      </dgm:prSet>
      <dgm:spPr/>
    </dgm:pt>
    <dgm:pt modelId="{38EB6E72-C4EA-43F1-A814-8CB10DE12044}" type="pres">
      <dgm:prSet presAssocID="{4FE91958-3421-4783-8679-C8DEC463B8C1}" presName="spNode" presStyleCnt="0"/>
      <dgm:spPr/>
    </dgm:pt>
    <dgm:pt modelId="{84E7633F-C48C-40FB-A41D-96DA5352C2E4}" type="pres">
      <dgm:prSet presAssocID="{9E776CC7-942C-4B0F-A067-A05E6F71BADD}" presName="sibTrans" presStyleLbl="sibTrans1D1" presStyleIdx="1" presStyleCnt="6"/>
      <dgm:spPr/>
    </dgm:pt>
    <dgm:pt modelId="{B29832A3-81F3-4575-ABA4-016393B94DA6}" type="pres">
      <dgm:prSet presAssocID="{B2461F4B-24EB-45A8-B6F6-2520D5B2D2E1}" presName="node" presStyleLbl="node1" presStyleIdx="2" presStyleCnt="6">
        <dgm:presLayoutVars>
          <dgm:bulletEnabled val="1"/>
        </dgm:presLayoutVars>
      </dgm:prSet>
      <dgm:spPr/>
    </dgm:pt>
    <dgm:pt modelId="{D3AE5393-B9BA-4D74-82C7-B8A8364ECEEC}" type="pres">
      <dgm:prSet presAssocID="{B2461F4B-24EB-45A8-B6F6-2520D5B2D2E1}" presName="spNode" presStyleCnt="0"/>
      <dgm:spPr/>
    </dgm:pt>
    <dgm:pt modelId="{C14D22DC-CDEF-4F32-8EA7-DB1F9A1A03B3}" type="pres">
      <dgm:prSet presAssocID="{31F4570E-CFF4-4F55-A628-E55845AF78E0}" presName="sibTrans" presStyleLbl="sibTrans1D1" presStyleIdx="2" presStyleCnt="6"/>
      <dgm:spPr/>
    </dgm:pt>
    <dgm:pt modelId="{36744049-265C-4AA9-B9DF-BADC3321D70F}" type="pres">
      <dgm:prSet presAssocID="{39521ABF-0664-407A-BE46-ECD01251F056}" presName="node" presStyleLbl="node1" presStyleIdx="3" presStyleCnt="6">
        <dgm:presLayoutVars>
          <dgm:bulletEnabled val="1"/>
        </dgm:presLayoutVars>
      </dgm:prSet>
      <dgm:spPr/>
    </dgm:pt>
    <dgm:pt modelId="{ED0F1338-28BC-435E-9539-696C44B2D079}" type="pres">
      <dgm:prSet presAssocID="{39521ABF-0664-407A-BE46-ECD01251F056}" presName="spNode" presStyleCnt="0"/>
      <dgm:spPr/>
    </dgm:pt>
    <dgm:pt modelId="{98BB84E3-B896-4BD1-BCFD-DD3CB452424F}" type="pres">
      <dgm:prSet presAssocID="{B0CCAB2F-D2AA-4BD3-B1FB-8B311A9205F1}" presName="sibTrans" presStyleLbl="sibTrans1D1" presStyleIdx="3" presStyleCnt="6"/>
      <dgm:spPr/>
    </dgm:pt>
    <dgm:pt modelId="{2B2B8B0C-6A9C-42FB-8633-FAB35D0732FE}" type="pres">
      <dgm:prSet presAssocID="{DFD8A479-9A82-4745-95F4-BE0516C629E5}" presName="node" presStyleLbl="node1" presStyleIdx="4" presStyleCnt="6">
        <dgm:presLayoutVars>
          <dgm:bulletEnabled val="1"/>
        </dgm:presLayoutVars>
      </dgm:prSet>
      <dgm:spPr/>
    </dgm:pt>
    <dgm:pt modelId="{7105D8EA-853C-4008-9669-CC1300AE0A2A}" type="pres">
      <dgm:prSet presAssocID="{DFD8A479-9A82-4745-95F4-BE0516C629E5}" presName="spNode" presStyleCnt="0"/>
      <dgm:spPr/>
    </dgm:pt>
    <dgm:pt modelId="{419D6781-0D89-4CE0-B6CA-BD5C6BED9881}" type="pres">
      <dgm:prSet presAssocID="{4A719E25-301D-456F-941D-406FC5345187}" presName="sibTrans" presStyleLbl="sibTrans1D1" presStyleIdx="4" presStyleCnt="6"/>
      <dgm:spPr/>
    </dgm:pt>
    <dgm:pt modelId="{6478D872-0094-494E-AACE-1015FC6DF0CB}" type="pres">
      <dgm:prSet presAssocID="{1B1D9147-182C-4924-9117-9AC4212ADE7C}" presName="node" presStyleLbl="node1" presStyleIdx="5" presStyleCnt="6">
        <dgm:presLayoutVars>
          <dgm:bulletEnabled val="1"/>
        </dgm:presLayoutVars>
      </dgm:prSet>
      <dgm:spPr/>
    </dgm:pt>
    <dgm:pt modelId="{096D5E54-2463-4829-AF97-A4A637C0DC46}" type="pres">
      <dgm:prSet presAssocID="{1B1D9147-182C-4924-9117-9AC4212ADE7C}" presName="spNode" presStyleCnt="0"/>
      <dgm:spPr/>
    </dgm:pt>
    <dgm:pt modelId="{E737C98D-7DD3-426D-9240-07D9E541AEE2}" type="pres">
      <dgm:prSet presAssocID="{C935C4FC-E61B-4967-AE2D-6EE9E206830E}" presName="sibTrans" presStyleLbl="sibTrans1D1" presStyleIdx="5" presStyleCnt="6"/>
      <dgm:spPr/>
    </dgm:pt>
  </dgm:ptLst>
  <dgm:cxnLst>
    <dgm:cxn modelId="{9F64240E-EE89-4A7C-A766-AF53E422B53B}" type="presOf" srcId="{0AB6F799-410B-4AE1-82C0-6FFA92C6F0AD}" destId="{99015765-CB7C-4C73-B823-4212500DEE4F}" srcOrd="0" destOrd="0" presId="urn:microsoft.com/office/officeart/2005/8/layout/cycle6"/>
    <dgm:cxn modelId="{14A92F11-FA46-4B6B-830A-41D233B8C242}" srcId="{11880FEF-1164-48D0-A9AC-1B5A4E0E52C0}" destId="{4FE91958-3421-4783-8679-C8DEC463B8C1}" srcOrd="1" destOrd="0" parTransId="{77BD4F3A-71D0-4C72-8C59-5ABEFF321933}" sibTransId="{9E776CC7-942C-4B0F-A067-A05E6F71BADD}"/>
    <dgm:cxn modelId="{4B22B11C-5B77-43D0-A5CA-720919AEF71A}" srcId="{11880FEF-1164-48D0-A9AC-1B5A4E0E52C0}" destId="{D2A44FC2-6AF5-495D-BF25-72D52F1387D7}" srcOrd="0" destOrd="0" parTransId="{C367B9D2-E57B-41BD-947C-81922E7221D8}" sibTransId="{0AB6F799-410B-4AE1-82C0-6FFA92C6F0AD}"/>
    <dgm:cxn modelId="{B68F983E-DD93-45D6-B612-DB7B9C39A648}" srcId="{11880FEF-1164-48D0-A9AC-1B5A4E0E52C0}" destId="{DFD8A479-9A82-4745-95F4-BE0516C629E5}" srcOrd="4" destOrd="0" parTransId="{7C81B88E-71AA-4C5C-A0E6-4BC8CD50BB59}" sibTransId="{4A719E25-301D-456F-941D-406FC5345187}"/>
    <dgm:cxn modelId="{5D0DF45E-704A-46C3-A9B9-1CC545A24F2E}" srcId="{11880FEF-1164-48D0-A9AC-1B5A4E0E52C0}" destId="{39521ABF-0664-407A-BE46-ECD01251F056}" srcOrd="3" destOrd="0" parTransId="{2F7D1D26-5CC9-427D-922B-D0909E549272}" sibTransId="{B0CCAB2F-D2AA-4BD3-B1FB-8B311A9205F1}"/>
    <dgm:cxn modelId="{30CFA95F-C188-4192-9174-AFAB73264036}" srcId="{11880FEF-1164-48D0-A9AC-1B5A4E0E52C0}" destId="{B2461F4B-24EB-45A8-B6F6-2520D5B2D2E1}" srcOrd="2" destOrd="0" parTransId="{10E67E39-BC1F-469B-BAB7-9DD6C669DAB4}" sibTransId="{31F4570E-CFF4-4F55-A628-E55845AF78E0}"/>
    <dgm:cxn modelId="{C5368F47-E9D6-44D3-A2ED-9237EA53F177}" type="presOf" srcId="{B0CCAB2F-D2AA-4BD3-B1FB-8B311A9205F1}" destId="{98BB84E3-B896-4BD1-BCFD-DD3CB452424F}" srcOrd="0" destOrd="0" presId="urn:microsoft.com/office/officeart/2005/8/layout/cycle6"/>
    <dgm:cxn modelId="{F6F21751-3146-46E6-AAF5-1EF8FE6503FB}" type="presOf" srcId="{31F4570E-CFF4-4F55-A628-E55845AF78E0}" destId="{C14D22DC-CDEF-4F32-8EA7-DB1F9A1A03B3}" srcOrd="0" destOrd="0" presId="urn:microsoft.com/office/officeart/2005/8/layout/cycle6"/>
    <dgm:cxn modelId="{0681727A-3432-4CE1-A4D7-01AC4553FE02}" type="presOf" srcId="{11880FEF-1164-48D0-A9AC-1B5A4E0E52C0}" destId="{B6120586-9B8F-4B37-82D2-84F06567443A}" srcOrd="0" destOrd="0" presId="urn:microsoft.com/office/officeart/2005/8/layout/cycle6"/>
    <dgm:cxn modelId="{E2B8E67F-ADD6-498E-A193-B814A9B698DE}" type="presOf" srcId="{C935C4FC-E61B-4967-AE2D-6EE9E206830E}" destId="{E737C98D-7DD3-426D-9240-07D9E541AEE2}" srcOrd="0" destOrd="0" presId="urn:microsoft.com/office/officeart/2005/8/layout/cycle6"/>
    <dgm:cxn modelId="{67269783-7B73-485A-A8D4-9B1F2F7AA87B}" type="presOf" srcId="{4A719E25-301D-456F-941D-406FC5345187}" destId="{419D6781-0D89-4CE0-B6CA-BD5C6BED9881}" srcOrd="0" destOrd="0" presId="urn:microsoft.com/office/officeart/2005/8/layout/cycle6"/>
    <dgm:cxn modelId="{1FD0DB89-652E-4827-95BE-B35BB23485E0}" type="presOf" srcId="{DFD8A479-9A82-4745-95F4-BE0516C629E5}" destId="{2B2B8B0C-6A9C-42FB-8633-FAB35D0732FE}" srcOrd="0" destOrd="0" presId="urn:microsoft.com/office/officeart/2005/8/layout/cycle6"/>
    <dgm:cxn modelId="{68851393-6611-4541-B417-786CEFC7C8DA}" srcId="{11880FEF-1164-48D0-A9AC-1B5A4E0E52C0}" destId="{1B1D9147-182C-4924-9117-9AC4212ADE7C}" srcOrd="5" destOrd="0" parTransId="{E79AA2A3-C355-477C-85FF-27B092A3A4F3}" sibTransId="{C935C4FC-E61B-4967-AE2D-6EE9E206830E}"/>
    <dgm:cxn modelId="{24F02EC8-352D-442E-82E4-F7128DED917C}" type="presOf" srcId="{B2461F4B-24EB-45A8-B6F6-2520D5B2D2E1}" destId="{B29832A3-81F3-4575-ABA4-016393B94DA6}" srcOrd="0" destOrd="0" presId="urn:microsoft.com/office/officeart/2005/8/layout/cycle6"/>
    <dgm:cxn modelId="{863CFACB-C92C-4A32-B564-E65FE9D76585}" type="presOf" srcId="{4FE91958-3421-4783-8679-C8DEC463B8C1}" destId="{1E561CC9-E7AB-47D2-80C5-1AF6DB497F02}" srcOrd="0" destOrd="0" presId="urn:microsoft.com/office/officeart/2005/8/layout/cycle6"/>
    <dgm:cxn modelId="{5D3A23DD-224A-4A56-ADA3-01724EB1E230}" type="presOf" srcId="{D2A44FC2-6AF5-495D-BF25-72D52F1387D7}" destId="{E063005C-B901-451C-A030-7D07435E23A7}" srcOrd="0" destOrd="0" presId="urn:microsoft.com/office/officeart/2005/8/layout/cycle6"/>
    <dgm:cxn modelId="{B05179DF-CD44-423F-9BA3-5AAC6DF602D0}" type="presOf" srcId="{1B1D9147-182C-4924-9117-9AC4212ADE7C}" destId="{6478D872-0094-494E-AACE-1015FC6DF0CB}" srcOrd="0" destOrd="0" presId="urn:microsoft.com/office/officeart/2005/8/layout/cycle6"/>
    <dgm:cxn modelId="{1C4EC6DF-EA32-4AA6-B4B4-6D2A854870AB}" type="presOf" srcId="{9E776CC7-942C-4B0F-A067-A05E6F71BADD}" destId="{84E7633F-C48C-40FB-A41D-96DA5352C2E4}" srcOrd="0" destOrd="0" presId="urn:microsoft.com/office/officeart/2005/8/layout/cycle6"/>
    <dgm:cxn modelId="{C5AD59F6-FDB4-4E21-B829-6FF2F985C250}" type="presOf" srcId="{39521ABF-0664-407A-BE46-ECD01251F056}" destId="{36744049-265C-4AA9-B9DF-BADC3321D70F}" srcOrd="0" destOrd="0" presId="urn:microsoft.com/office/officeart/2005/8/layout/cycle6"/>
    <dgm:cxn modelId="{7F5BFF97-9F01-4E54-BB94-F1AEE0911E41}" type="presParOf" srcId="{B6120586-9B8F-4B37-82D2-84F06567443A}" destId="{E063005C-B901-451C-A030-7D07435E23A7}" srcOrd="0" destOrd="0" presId="urn:microsoft.com/office/officeart/2005/8/layout/cycle6"/>
    <dgm:cxn modelId="{6516B562-4D42-4C8C-ABD7-4D79181F993E}" type="presParOf" srcId="{B6120586-9B8F-4B37-82D2-84F06567443A}" destId="{E3FE5342-462B-4702-A403-F1AF9B5AD8D6}" srcOrd="1" destOrd="0" presId="urn:microsoft.com/office/officeart/2005/8/layout/cycle6"/>
    <dgm:cxn modelId="{E28B6EA3-599B-4E63-859D-929663459425}" type="presParOf" srcId="{B6120586-9B8F-4B37-82D2-84F06567443A}" destId="{99015765-CB7C-4C73-B823-4212500DEE4F}" srcOrd="2" destOrd="0" presId="urn:microsoft.com/office/officeart/2005/8/layout/cycle6"/>
    <dgm:cxn modelId="{D70AFB4C-2CA6-4B41-AF42-F8C739CD30D2}" type="presParOf" srcId="{B6120586-9B8F-4B37-82D2-84F06567443A}" destId="{1E561CC9-E7AB-47D2-80C5-1AF6DB497F02}" srcOrd="3" destOrd="0" presId="urn:microsoft.com/office/officeart/2005/8/layout/cycle6"/>
    <dgm:cxn modelId="{29ADA0A9-4629-4C1D-9064-85A2DAAD71F3}" type="presParOf" srcId="{B6120586-9B8F-4B37-82D2-84F06567443A}" destId="{38EB6E72-C4EA-43F1-A814-8CB10DE12044}" srcOrd="4" destOrd="0" presId="urn:microsoft.com/office/officeart/2005/8/layout/cycle6"/>
    <dgm:cxn modelId="{A124D4E1-39AC-4C75-A91A-26E06D2A506D}" type="presParOf" srcId="{B6120586-9B8F-4B37-82D2-84F06567443A}" destId="{84E7633F-C48C-40FB-A41D-96DA5352C2E4}" srcOrd="5" destOrd="0" presId="urn:microsoft.com/office/officeart/2005/8/layout/cycle6"/>
    <dgm:cxn modelId="{D48BD4F8-09B0-4B23-A56F-300B9C7FDADA}" type="presParOf" srcId="{B6120586-9B8F-4B37-82D2-84F06567443A}" destId="{B29832A3-81F3-4575-ABA4-016393B94DA6}" srcOrd="6" destOrd="0" presId="urn:microsoft.com/office/officeart/2005/8/layout/cycle6"/>
    <dgm:cxn modelId="{BD633B7D-8307-4F3F-BC4F-3516278D54BF}" type="presParOf" srcId="{B6120586-9B8F-4B37-82D2-84F06567443A}" destId="{D3AE5393-B9BA-4D74-82C7-B8A8364ECEEC}" srcOrd="7" destOrd="0" presId="urn:microsoft.com/office/officeart/2005/8/layout/cycle6"/>
    <dgm:cxn modelId="{C2881B1D-7C37-4DD5-A276-6C997ADE0902}" type="presParOf" srcId="{B6120586-9B8F-4B37-82D2-84F06567443A}" destId="{C14D22DC-CDEF-4F32-8EA7-DB1F9A1A03B3}" srcOrd="8" destOrd="0" presId="urn:microsoft.com/office/officeart/2005/8/layout/cycle6"/>
    <dgm:cxn modelId="{C7825FC9-0AD9-4202-B141-FFD6DEAC98B5}" type="presParOf" srcId="{B6120586-9B8F-4B37-82D2-84F06567443A}" destId="{36744049-265C-4AA9-B9DF-BADC3321D70F}" srcOrd="9" destOrd="0" presId="urn:microsoft.com/office/officeart/2005/8/layout/cycle6"/>
    <dgm:cxn modelId="{DC1E65B7-E541-4CA3-8970-FDAB2798F8A1}" type="presParOf" srcId="{B6120586-9B8F-4B37-82D2-84F06567443A}" destId="{ED0F1338-28BC-435E-9539-696C44B2D079}" srcOrd="10" destOrd="0" presId="urn:microsoft.com/office/officeart/2005/8/layout/cycle6"/>
    <dgm:cxn modelId="{7F68FD91-75E6-4BEE-A95A-94208C78266F}" type="presParOf" srcId="{B6120586-9B8F-4B37-82D2-84F06567443A}" destId="{98BB84E3-B896-4BD1-BCFD-DD3CB452424F}" srcOrd="11" destOrd="0" presId="urn:microsoft.com/office/officeart/2005/8/layout/cycle6"/>
    <dgm:cxn modelId="{4DB258F7-4920-4C81-A274-00F2949B6B8E}" type="presParOf" srcId="{B6120586-9B8F-4B37-82D2-84F06567443A}" destId="{2B2B8B0C-6A9C-42FB-8633-FAB35D0732FE}" srcOrd="12" destOrd="0" presId="urn:microsoft.com/office/officeart/2005/8/layout/cycle6"/>
    <dgm:cxn modelId="{C79EAB0E-7EE5-4C4A-B29D-8981FD408ED3}" type="presParOf" srcId="{B6120586-9B8F-4B37-82D2-84F06567443A}" destId="{7105D8EA-853C-4008-9669-CC1300AE0A2A}" srcOrd="13" destOrd="0" presId="urn:microsoft.com/office/officeart/2005/8/layout/cycle6"/>
    <dgm:cxn modelId="{09DD2D6D-3355-4000-A13C-485260CBE917}" type="presParOf" srcId="{B6120586-9B8F-4B37-82D2-84F06567443A}" destId="{419D6781-0D89-4CE0-B6CA-BD5C6BED9881}" srcOrd="14" destOrd="0" presId="urn:microsoft.com/office/officeart/2005/8/layout/cycle6"/>
    <dgm:cxn modelId="{E406740B-0D7E-4D24-A073-7EA22FB117D0}" type="presParOf" srcId="{B6120586-9B8F-4B37-82D2-84F06567443A}" destId="{6478D872-0094-494E-AACE-1015FC6DF0CB}" srcOrd="15" destOrd="0" presId="urn:microsoft.com/office/officeart/2005/8/layout/cycle6"/>
    <dgm:cxn modelId="{208D06DF-00B2-4541-B5A7-F615F9CD9BB3}" type="presParOf" srcId="{B6120586-9B8F-4B37-82D2-84F06567443A}" destId="{096D5E54-2463-4829-AF97-A4A637C0DC46}" srcOrd="16" destOrd="0" presId="urn:microsoft.com/office/officeart/2005/8/layout/cycle6"/>
    <dgm:cxn modelId="{D043ECF8-791A-43C4-B7BD-488EF45239A8}" type="presParOf" srcId="{B6120586-9B8F-4B37-82D2-84F06567443A}" destId="{E737C98D-7DD3-426D-9240-07D9E541AEE2}"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7B3CE-D753-4D32-B609-4D4F46D15446}">
      <dsp:nvSpPr>
        <dsp:cNvPr id="0" name=""/>
        <dsp:cNvSpPr/>
      </dsp:nvSpPr>
      <dsp:spPr>
        <a:xfrm>
          <a:off x="3310" y="1905303"/>
          <a:ext cx="1447598" cy="8685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Przygotowawcze</a:t>
          </a:r>
        </a:p>
      </dsp:txBody>
      <dsp:txXfrm>
        <a:off x="28749" y="1930742"/>
        <a:ext cx="1396720" cy="817680"/>
      </dsp:txXfrm>
    </dsp:sp>
    <dsp:sp modelId="{EF80D27E-D0B6-4464-B274-78CCC0FE19D0}">
      <dsp:nvSpPr>
        <dsp:cNvPr id="0" name=""/>
        <dsp:cNvSpPr/>
      </dsp:nvSpPr>
      <dsp:spPr>
        <a:xfrm>
          <a:off x="1595668" y="2160080"/>
          <a:ext cx="306890" cy="35900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1595668" y="2231881"/>
        <a:ext cx="214823" cy="215402"/>
      </dsp:txXfrm>
    </dsp:sp>
    <dsp:sp modelId="{EF51981B-7AA6-4356-80E3-6B225C139B81}">
      <dsp:nvSpPr>
        <dsp:cNvPr id="0" name=""/>
        <dsp:cNvSpPr/>
      </dsp:nvSpPr>
      <dsp:spPr>
        <a:xfrm>
          <a:off x="2029948" y="1905303"/>
          <a:ext cx="1447598" cy="868558"/>
        </a:xfrm>
        <a:prstGeom prst="roundRect">
          <a:avLst>
            <a:gd name="adj" fmla="val 10000"/>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Główne </a:t>
          </a:r>
        </a:p>
      </dsp:txBody>
      <dsp:txXfrm>
        <a:off x="2055387" y="1930742"/>
        <a:ext cx="1396720" cy="817680"/>
      </dsp:txXfrm>
    </dsp:sp>
    <dsp:sp modelId="{F89C4064-73D0-4F0E-A526-F6BC48BF1993}">
      <dsp:nvSpPr>
        <dsp:cNvPr id="0" name=""/>
        <dsp:cNvSpPr/>
      </dsp:nvSpPr>
      <dsp:spPr>
        <a:xfrm>
          <a:off x="3622306" y="2160080"/>
          <a:ext cx="306890" cy="359004"/>
        </a:xfrm>
        <a:prstGeom prst="rightArrow">
          <a:avLst>
            <a:gd name="adj1" fmla="val 60000"/>
            <a:gd name="adj2" fmla="val 50000"/>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3622306" y="2231881"/>
        <a:ext cx="214823" cy="215402"/>
      </dsp:txXfrm>
    </dsp:sp>
    <dsp:sp modelId="{0BEC8020-5C43-4BAE-A5F1-C0857C778B5E}">
      <dsp:nvSpPr>
        <dsp:cNvPr id="0" name=""/>
        <dsp:cNvSpPr/>
      </dsp:nvSpPr>
      <dsp:spPr>
        <a:xfrm>
          <a:off x="4056585" y="1905303"/>
          <a:ext cx="1447598" cy="868558"/>
        </a:xfrm>
        <a:prstGeom prst="roundRect">
          <a:avLst>
            <a:gd name="adj" fmla="val 1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Odwoławcze</a:t>
          </a:r>
        </a:p>
      </dsp:txBody>
      <dsp:txXfrm>
        <a:off x="4082024" y="1930742"/>
        <a:ext cx="1396720" cy="817680"/>
      </dsp:txXfrm>
    </dsp:sp>
    <dsp:sp modelId="{3ECF9543-E696-4BBC-9EDA-1ED58CB095A8}">
      <dsp:nvSpPr>
        <dsp:cNvPr id="0" name=""/>
        <dsp:cNvSpPr/>
      </dsp:nvSpPr>
      <dsp:spPr>
        <a:xfrm>
          <a:off x="5648943" y="2160080"/>
          <a:ext cx="306890" cy="359004"/>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5648943" y="2231881"/>
        <a:ext cx="214823" cy="215402"/>
      </dsp:txXfrm>
    </dsp:sp>
    <dsp:sp modelId="{89009DCD-A3CA-4824-9C12-99508F0F8E4B}">
      <dsp:nvSpPr>
        <dsp:cNvPr id="0" name=""/>
        <dsp:cNvSpPr/>
      </dsp:nvSpPr>
      <dsp:spPr>
        <a:xfrm>
          <a:off x="6083222" y="1905303"/>
          <a:ext cx="1447598" cy="868558"/>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Wykonawcze</a:t>
          </a:r>
        </a:p>
      </dsp:txBody>
      <dsp:txXfrm>
        <a:off x="6108661" y="1930742"/>
        <a:ext cx="1396720" cy="817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3005C-B901-451C-A030-7D07435E23A7}">
      <dsp:nvSpPr>
        <dsp:cNvPr id="0" name=""/>
        <dsp:cNvSpPr/>
      </dsp:nvSpPr>
      <dsp:spPr>
        <a:xfrm>
          <a:off x="2416120" y="12301"/>
          <a:ext cx="1843575" cy="119832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Organy procesowe</a:t>
          </a:r>
        </a:p>
      </dsp:txBody>
      <dsp:txXfrm>
        <a:off x="2474617" y="70798"/>
        <a:ext cx="1726581" cy="1081329"/>
      </dsp:txXfrm>
    </dsp:sp>
    <dsp:sp modelId="{99015765-CB7C-4C73-B823-4212500DEE4F}">
      <dsp:nvSpPr>
        <dsp:cNvPr id="0" name=""/>
        <dsp:cNvSpPr/>
      </dsp:nvSpPr>
      <dsp:spPr>
        <a:xfrm>
          <a:off x="652076" y="612154"/>
          <a:ext cx="5645597" cy="5645597"/>
        </a:xfrm>
        <a:custGeom>
          <a:avLst/>
          <a:gdLst/>
          <a:ahLst/>
          <a:cxnLst/>
          <a:rect l="0" t="0" r="0" b="0"/>
          <a:pathLst>
            <a:path>
              <a:moveTo>
                <a:pt x="3620787" y="115141"/>
              </a:moveTo>
              <a:arcTo wR="2822798" hR="2822798" stAng="17185263" swAng="1654163"/>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561CC9-E7AB-47D2-80C5-1AF6DB497F02}">
      <dsp:nvSpPr>
        <dsp:cNvPr id="0" name=""/>
        <dsp:cNvSpPr/>
      </dsp:nvSpPr>
      <dsp:spPr>
        <a:xfrm>
          <a:off x="4986719" y="1413626"/>
          <a:ext cx="1843575" cy="1198323"/>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Strony procesowe</a:t>
          </a:r>
        </a:p>
      </dsp:txBody>
      <dsp:txXfrm>
        <a:off x="5045216" y="1472123"/>
        <a:ext cx="1726581" cy="1081329"/>
      </dsp:txXfrm>
    </dsp:sp>
    <dsp:sp modelId="{84E7633F-C48C-40FB-A41D-96DA5352C2E4}">
      <dsp:nvSpPr>
        <dsp:cNvPr id="0" name=""/>
        <dsp:cNvSpPr/>
      </dsp:nvSpPr>
      <dsp:spPr>
        <a:xfrm>
          <a:off x="641092" y="601388"/>
          <a:ext cx="5645597" cy="5645597"/>
        </a:xfrm>
        <a:custGeom>
          <a:avLst/>
          <a:gdLst/>
          <a:ahLst/>
          <a:cxnLst/>
          <a:rect l="0" t="0" r="0" b="0"/>
          <a:pathLst>
            <a:path>
              <a:moveTo>
                <a:pt x="5530845" y="2026132"/>
              </a:moveTo>
              <a:arcTo wR="2822798" hR="2822798" stAng="20616415" swAng="1967171"/>
            </a:path>
          </a:pathLst>
        </a:custGeom>
        <a:noFill/>
        <a:ln w="9525" cap="flat" cmpd="sng" algn="ctr">
          <a:solidFill>
            <a:schemeClr val="accent3">
              <a:hueOff val="2250053"/>
              <a:satOff val="-3376"/>
              <a:lumOff val="-549"/>
              <a:alphaOff val="0"/>
            </a:schemeClr>
          </a:solidFill>
          <a:prstDash val="solid"/>
        </a:ln>
        <a:effectLst/>
      </dsp:spPr>
      <dsp:style>
        <a:lnRef idx="1">
          <a:scrgbClr r="0" g="0" b="0"/>
        </a:lnRef>
        <a:fillRef idx="0">
          <a:scrgbClr r="0" g="0" b="0"/>
        </a:fillRef>
        <a:effectRef idx="0">
          <a:scrgbClr r="0" g="0" b="0"/>
        </a:effectRef>
        <a:fontRef idx="minor"/>
      </dsp:style>
    </dsp:sp>
    <dsp:sp modelId="{B29832A3-81F3-4575-ABA4-016393B94DA6}">
      <dsp:nvSpPr>
        <dsp:cNvPr id="0" name=""/>
        <dsp:cNvSpPr/>
      </dsp:nvSpPr>
      <dsp:spPr>
        <a:xfrm>
          <a:off x="4986719" y="4236425"/>
          <a:ext cx="1843575" cy="1198323"/>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Reprezentanci stron procesowych </a:t>
          </a:r>
        </a:p>
      </dsp:txBody>
      <dsp:txXfrm>
        <a:off x="5045216" y="4294922"/>
        <a:ext cx="1726581" cy="1081329"/>
      </dsp:txXfrm>
    </dsp:sp>
    <dsp:sp modelId="{C14D22DC-CDEF-4F32-8EA7-DB1F9A1A03B3}">
      <dsp:nvSpPr>
        <dsp:cNvPr id="0" name=""/>
        <dsp:cNvSpPr/>
      </dsp:nvSpPr>
      <dsp:spPr>
        <a:xfrm>
          <a:off x="641092" y="601388"/>
          <a:ext cx="5645597" cy="5645597"/>
        </a:xfrm>
        <a:custGeom>
          <a:avLst/>
          <a:gdLst/>
          <a:ahLst/>
          <a:cxnLst/>
          <a:rect l="0" t="0" r="0" b="0"/>
          <a:pathLst>
            <a:path>
              <a:moveTo>
                <a:pt x="4795270" y="4842093"/>
              </a:moveTo>
              <a:arcTo wR="2822798" hR="2822798" stAng="2740323" swAng="1500917"/>
            </a:path>
          </a:pathLst>
        </a:custGeom>
        <a:noFill/>
        <a:ln w="9525" cap="flat" cmpd="sng" algn="ctr">
          <a:solidFill>
            <a:schemeClr val="accent3">
              <a:hueOff val="4500106"/>
              <a:satOff val="-6752"/>
              <a:lumOff val="-1098"/>
              <a:alphaOff val="0"/>
            </a:schemeClr>
          </a:solidFill>
          <a:prstDash val="solid"/>
        </a:ln>
        <a:effectLst/>
      </dsp:spPr>
      <dsp:style>
        <a:lnRef idx="1">
          <a:scrgbClr r="0" g="0" b="0"/>
        </a:lnRef>
        <a:fillRef idx="0">
          <a:scrgbClr r="0" g="0" b="0"/>
        </a:fillRef>
        <a:effectRef idx="0">
          <a:scrgbClr r="0" g="0" b="0"/>
        </a:effectRef>
        <a:fontRef idx="minor"/>
      </dsp:style>
    </dsp:sp>
    <dsp:sp modelId="{36744049-265C-4AA9-B9DF-BADC3321D70F}">
      <dsp:nvSpPr>
        <dsp:cNvPr id="0" name=""/>
        <dsp:cNvSpPr/>
      </dsp:nvSpPr>
      <dsp:spPr>
        <a:xfrm>
          <a:off x="2542103" y="5647824"/>
          <a:ext cx="1843575" cy="1198323"/>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Rzecznicy interesu społecznego</a:t>
          </a:r>
        </a:p>
      </dsp:txBody>
      <dsp:txXfrm>
        <a:off x="2600600" y="5706321"/>
        <a:ext cx="1726581" cy="1081329"/>
      </dsp:txXfrm>
    </dsp:sp>
    <dsp:sp modelId="{98BB84E3-B896-4BD1-BCFD-DD3CB452424F}">
      <dsp:nvSpPr>
        <dsp:cNvPr id="0" name=""/>
        <dsp:cNvSpPr/>
      </dsp:nvSpPr>
      <dsp:spPr>
        <a:xfrm>
          <a:off x="641092" y="601388"/>
          <a:ext cx="5645597" cy="5645597"/>
        </a:xfrm>
        <a:custGeom>
          <a:avLst/>
          <a:gdLst/>
          <a:ahLst/>
          <a:cxnLst/>
          <a:rect l="0" t="0" r="0" b="0"/>
          <a:pathLst>
            <a:path>
              <a:moveTo>
                <a:pt x="1889233" y="5486752"/>
              </a:moveTo>
              <a:arcTo wR="2822798" hR="2822798" stAng="6558760" swAng="1500917"/>
            </a:path>
          </a:pathLst>
        </a:custGeom>
        <a:noFill/>
        <a:ln w="9525" cap="flat" cmpd="sng" algn="ctr">
          <a:solidFill>
            <a:schemeClr val="accent3">
              <a:hueOff val="6750158"/>
              <a:satOff val="-10128"/>
              <a:lumOff val="-1647"/>
              <a:alphaOff val="0"/>
            </a:schemeClr>
          </a:solidFill>
          <a:prstDash val="solid"/>
        </a:ln>
        <a:effectLst/>
      </dsp:spPr>
      <dsp:style>
        <a:lnRef idx="1">
          <a:scrgbClr r="0" g="0" b="0"/>
        </a:lnRef>
        <a:fillRef idx="0">
          <a:scrgbClr r="0" g="0" b="0"/>
        </a:fillRef>
        <a:effectRef idx="0">
          <a:scrgbClr r="0" g="0" b="0"/>
        </a:effectRef>
        <a:fontRef idx="minor"/>
      </dsp:style>
    </dsp:sp>
    <dsp:sp modelId="{2B2B8B0C-6A9C-42FB-8633-FAB35D0732FE}">
      <dsp:nvSpPr>
        <dsp:cNvPr id="0" name=""/>
        <dsp:cNvSpPr/>
      </dsp:nvSpPr>
      <dsp:spPr>
        <a:xfrm>
          <a:off x="97488" y="4236425"/>
          <a:ext cx="1843575" cy="1198323"/>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Osobowe źródła dowodowe </a:t>
          </a:r>
        </a:p>
      </dsp:txBody>
      <dsp:txXfrm>
        <a:off x="155985" y="4294922"/>
        <a:ext cx="1726581" cy="1081329"/>
      </dsp:txXfrm>
    </dsp:sp>
    <dsp:sp modelId="{419D6781-0D89-4CE0-B6CA-BD5C6BED9881}">
      <dsp:nvSpPr>
        <dsp:cNvPr id="0" name=""/>
        <dsp:cNvSpPr/>
      </dsp:nvSpPr>
      <dsp:spPr>
        <a:xfrm>
          <a:off x="641092" y="601388"/>
          <a:ext cx="5645597" cy="5645597"/>
        </a:xfrm>
        <a:custGeom>
          <a:avLst/>
          <a:gdLst/>
          <a:ahLst/>
          <a:cxnLst/>
          <a:rect l="0" t="0" r="0" b="0"/>
          <a:pathLst>
            <a:path>
              <a:moveTo>
                <a:pt x="114752" y="3619465"/>
              </a:moveTo>
              <a:arcTo wR="2822798" hR="2822798" stAng="9816415" swAng="1967171"/>
            </a:path>
          </a:pathLst>
        </a:custGeom>
        <a:noFill/>
        <a:ln w="9525" cap="flat" cmpd="sng" algn="ctr">
          <a:solidFill>
            <a:schemeClr val="accent3">
              <a:hueOff val="9000211"/>
              <a:satOff val="-13504"/>
              <a:lumOff val="-2196"/>
              <a:alphaOff val="0"/>
            </a:schemeClr>
          </a:solidFill>
          <a:prstDash val="solid"/>
        </a:ln>
        <a:effectLst/>
      </dsp:spPr>
      <dsp:style>
        <a:lnRef idx="1">
          <a:scrgbClr r="0" g="0" b="0"/>
        </a:lnRef>
        <a:fillRef idx="0">
          <a:scrgbClr r="0" g="0" b="0"/>
        </a:fillRef>
        <a:effectRef idx="0">
          <a:scrgbClr r="0" g="0" b="0"/>
        </a:effectRef>
        <a:fontRef idx="minor"/>
      </dsp:style>
    </dsp:sp>
    <dsp:sp modelId="{6478D872-0094-494E-AACE-1015FC6DF0CB}">
      <dsp:nvSpPr>
        <dsp:cNvPr id="0" name=""/>
        <dsp:cNvSpPr/>
      </dsp:nvSpPr>
      <dsp:spPr>
        <a:xfrm>
          <a:off x="97488" y="1413626"/>
          <a:ext cx="1843575" cy="1198323"/>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Pomocnicy organów procesowych </a:t>
          </a:r>
        </a:p>
      </dsp:txBody>
      <dsp:txXfrm>
        <a:off x="155985" y="1472123"/>
        <a:ext cx="1726581" cy="1081329"/>
      </dsp:txXfrm>
    </dsp:sp>
    <dsp:sp modelId="{E737C98D-7DD3-426D-9240-07D9E541AEE2}">
      <dsp:nvSpPr>
        <dsp:cNvPr id="0" name=""/>
        <dsp:cNvSpPr/>
      </dsp:nvSpPr>
      <dsp:spPr>
        <a:xfrm>
          <a:off x="627669" y="614528"/>
          <a:ext cx="5645597" cy="5645597"/>
        </a:xfrm>
        <a:custGeom>
          <a:avLst/>
          <a:gdLst/>
          <a:ahLst/>
          <a:cxnLst/>
          <a:rect l="0" t="0" r="0" b="0"/>
          <a:pathLst>
            <a:path>
              <a:moveTo>
                <a:pt x="862831" y="791365"/>
              </a:moveTo>
              <a:arcTo wR="2822798" hR="2822798" stAng="13561546" swAng="1335196"/>
            </a:path>
          </a:pathLst>
        </a:custGeom>
        <a:noFill/>
        <a:ln w="9525" cap="flat" cmpd="sng" algn="ctr">
          <a:solidFill>
            <a:schemeClr val="accent3">
              <a:hueOff val="11250264"/>
              <a:satOff val="-16880"/>
              <a:lumOff val="-274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30.10.2022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30.10.2022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188640"/>
            <a:ext cx="7488550" cy="4305150"/>
          </a:xfrm>
        </p:spPr>
        <p:txBody>
          <a:bodyPr>
            <a:normAutofit fontScale="90000"/>
          </a:bodyPr>
          <a:lstStyle/>
          <a:p>
            <a:pPr algn="ctr"/>
            <a:r>
              <a:rPr lang="pl-PL" sz="6600" b="1" dirty="0"/>
              <a:t>Podstawy procesu karnego</a:t>
            </a:r>
            <a:br>
              <a:rPr lang="pl-PL" dirty="0"/>
            </a:br>
            <a:r>
              <a:rPr lang="pl-PL" dirty="0"/>
              <a:t>Kryminologia</a:t>
            </a:r>
            <a:br>
              <a:rPr lang="pl-PL" dirty="0"/>
            </a:br>
            <a:br>
              <a:rPr lang="pl-PL" dirty="0"/>
            </a:br>
            <a:r>
              <a:rPr lang="pl-PL" sz="3200" dirty="0"/>
              <a:t>Zajęcia nr 1: </a:t>
            </a:r>
            <a:r>
              <a:rPr lang="pl-PL" sz="3200" b="1" dirty="0"/>
              <a:t>Zajęcia organizacyjne. </a:t>
            </a:r>
            <a:br>
              <a:rPr lang="pl-PL" sz="3200" b="1" dirty="0"/>
            </a:br>
            <a:r>
              <a:rPr lang="pl-PL" sz="3200" b="1" dirty="0"/>
              <a:t>Wstęp do procesu karnego</a:t>
            </a:r>
            <a:endParaRPr lang="pl-PL" b="1" dirty="0"/>
          </a:p>
        </p:txBody>
      </p:sp>
      <p:sp>
        <p:nvSpPr>
          <p:cNvPr id="3" name="Podtytuł 2"/>
          <p:cNvSpPr>
            <a:spLocks noGrp="1"/>
          </p:cNvSpPr>
          <p:nvPr>
            <p:ph type="subTitle" idx="1"/>
          </p:nvPr>
        </p:nvSpPr>
        <p:spPr>
          <a:xfrm>
            <a:off x="1259632" y="4581128"/>
            <a:ext cx="7031480" cy="1697865"/>
          </a:xfrm>
        </p:spPr>
        <p:txBody>
          <a:bodyPr>
            <a:normAutofit fontScale="85000" lnSpcReduction="20000"/>
          </a:bodyPr>
          <a:lstStyle/>
          <a:p>
            <a:r>
              <a:rPr lang="pl-PL" dirty="0">
                <a:latin typeface="Times New Roman" panose="02020603050405020304" pitchFamily="18" charset="0"/>
                <a:ea typeface="Tahoma" panose="020B0604030504040204" pitchFamily="34" charset="0"/>
                <a:cs typeface="Times New Roman" panose="02020603050405020304" pitchFamily="18" charset="0"/>
              </a:rPr>
              <a:t>mgr Karol Jarząbek</a:t>
            </a:r>
          </a:p>
          <a:p>
            <a:r>
              <a:rPr lang="pl-PL" dirty="0">
                <a:latin typeface="Times New Roman" panose="02020603050405020304" pitchFamily="18" charset="0"/>
                <a:ea typeface="Tahoma" panose="020B0604030504040204" pitchFamily="34" charset="0"/>
                <a:cs typeface="Times New Roman" panose="02020603050405020304" pitchFamily="18" charset="0"/>
              </a:rPr>
              <a:t>Katedra Postępowania Karnego</a:t>
            </a:r>
          </a:p>
          <a:p>
            <a:r>
              <a:rPr lang="pl-PL" dirty="0">
                <a:latin typeface="Times New Roman" panose="02020603050405020304" pitchFamily="18" charset="0"/>
                <a:ea typeface="Tahoma" panose="020B0604030504040204" pitchFamily="34" charset="0"/>
                <a:cs typeface="Times New Roman" panose="02020603050405020304" pitchFamily="18" charset="0"/>
              </a:rPr>
              <a:t>Wydział Prawa, Administracji i Ekonomii</a:t>
            </a:r>
          </a:p>
          <a:p>
            <a:r>
              <a:rPr lang="pl-PL" dirty="0">
                <a:latin typeface="Times New Roman" panose="02020603050405020304" pitchFamily="18" charset="0"/>
                <a:ea typeface="Tahoma" panose="020B0604030504040204" pitchFamily="34" charset="0"/>
                <a:cs typeface="Times New Roman" panose="02020603050405020304" pitchFamily="18" charset="0"/>
              </a:rPr>
              <a:t>Uniwersytet Wrocławski</a:t>
            </a:r>
          </a:p>
        </p:txBody>
      </p:sp>
    </p:spTree>
    <p:extLst>
      <p:ext uri="{BB962C8B-B14F-4D97-AF65-F5344CB8AC3E}">
        <p14:creationId xmlns:p14="http://schemas.microsoft.com/office/powerpoint/2010/main" val="141869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fontScale="92500"/>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lnSpcReduction="10000"/>
          </a:bodyPr>
          <a:lstStyle/>
          <a:p>
            <a:endParaRPr lang="pl-PL" dirty="0"/>
          </a:p>
          <a:p>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fontScale="70000" lnSpcReduction="20000"/>
          </a:bodyPr>
          <a:lstStyle/>
          <a:p>
            <a:pPr>
              <a:buNone/>
            </a:pPr>
            <a:r>
              <a:rPr lang="pl-PL" dirty="0"/>
              <a:t>• </a:t>
            </a:r>
            <a:r>
              <a:rPr lang="pl-PL" b="1" dirty="0"/>
              <a:t>podstawą faktyczną </a:t>
            </a:r>
            <a:r>
              <a:rPr lang="pl-PL" dirty="0"/>
              <a:t>jest czyn zarzucany oskarżonemu, który w sytuacji udowodnienia jego popełnienia przypisuje się oskarżonemu w wyroku </a:t>
            </a:r>
          </a:p>
          <a:p>
            <a:pPr>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r>
              <a:rPr lang="pl-PL" b="1" dirty="0"/>
              <a:t>podstawa normatywna </a:t>
            </a:r>
            <a:r>
              <a:rPr lang="pl-PL" dirty="0"/>
              <a:t>to kwalifikacja prawna czynu zarzucanego oskarżonemu; w odróżnieniu od podstawy faktycznej może ona zmieniać się w toku postępowania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DBEAE6-74E7-4A0F-B16E-2FC9CAC88B45}"/>
              </a:ext>
            </a:extLst>
          </p:cNvPr>
          <p:cNvSpPr>
            <a:spLocks noGrp="1"/>
          </p:cNvSpPr>
          <p:nvPr>
            <p:ph type="title"/>
          </p:nvPr>
        </p:nvSpPr>
        <p:spPr/>
        <p:txBody>
          <a:bodyPr/>
          <a:lstStyle/>
          <a:p>
            <a:r>
              <a:rPr lang="pl-PL" dirty="0"/>
              <a:t>Przedmiot procesu </a:t>
            </a:r>
            <a:endParaRPr lang="en-GB" dirty="0"/>
          </a:p>
        </p:txBody>
      </p:sp>
      <p:sp>
        <p:nvSpPr>
          <p:cNvPr id="3" name="Symbol zastępczy zawartości 2">
            <a:extLst>
              <a:ext uri="{FF2B5EF4-FFF2-40B4-BE49-F238E27FC236}">
                <a16:creationId xmlns:a16="http://schemas.microsoft.com/office/drawing/2014/main" id="{3EF8FDFD-B7D0-436B-BE88-91499AB401E8}"/>
              </a:ext>
            </a:extLst>
          </p:cNvPr>
          <p:cNvSpPr>
            <a:spLocks noGrp="1"/>
          </p:cNvSpPr>
          <p:nvPr>
            <p:ph idx="1"/>
          </p:nvPr>
        </p:nvSpPr>
        <p:spPr/>
        <p:txBody>
          <a:bodyPr>
            <a:normAutofit/>
          </a:bodyPr>
          <a:lstStyle/>
          <a:p>
            <a:pPr algn="just"/>
            <a:r>
              <a:rPr lang="pl-PL" sz="2400" dirty="0"/>
              <a:t>Przedmiot procesu powinien być niepodzielny i niezmienny w toku postępowania. </a:t>
            </a:r>
          </a:p>
          <a:p>
            <a:pPr algn="just"/>
            <a:r>
              <a:rPr lang="pl-PL" sz="2400" dirty="0"/>
              <a:t>Niezmienność przedmiotu procesu (por. następny slajd) w postępowaniu przygotowawczym ma charakter względny (można zarzucić podejrzanemu nowe przestępstwo, zmienić poprzednio postawione zarzuty – art. 314 k.p.k.). </a:t>
            </a:r>
          </a:p>
          <a:p>
            <a:pPr lvl="1" algn="just"/>
            <a:r>
              <a:rPr lang="pl-PL" sz="2400" dirty="0"/>
              <a:t>Niezmienność przedmiotu procesu nie oznacza niezmienności kwalifikacji prawnej. Przy zachowaniu tożsamości czynu, dane zachowanie można zakwalifikować z innego przepisu k.k.</a:t>
            </a:r>
          </a:p>
          <a:p>
            <a:pPr algn="just"/>
            <a:r>
              <a:rPr lang="pl-PL" sz="2400" dirty="0"/>
              <a:t>Niepodzielność przedmiotu procesu – art. 34 k.p.k. </a:t>
            </a:r>
            <a:endParaRPr lang="en-GB" sz="2400" dirty="0"/>
          </a:p>
        </p:txBody>
      </p:sp>
    </p:spTree>
    <p:extLst>
      <p:ext uri="{BB962C8B-B14F-4D97-AF65-F5344CB8AC3E}">
        <p14:creationId xmlns:p14="http://schemas.microsoft.com/office/powerpoint/2010/main" val="1298609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38C0D3-E245-4F7C-B48F-488EB06F6E02}"/>
              </a:ext>
            </a:extLst>
          </p:cNvPr>
          <p:cNvSpPr>
            <a:spLocks noGrp="1"/>
          </p:cNvSpPr>
          <p:nvPr>
            <p:ph type="title"/>
          </p:nvPr>
        </p:nvSpPr>
        <p:spPr/>
        <p:txBody>
          <a:bodyPr/>
          <a:lstStyle/>
          <a:p>
            <a:r>
              <a:rPr lang="pl-PL" dirty="0"/>
              <a:t>Przedmiot procesu</a:t>
            </a:r>
          </a:p>
        </p:txBody>
      </p:sp>
      <p:sp>
        <p:nvSpPr>
          <p:cNvPr id="3" name="Symbol zastępczy zawartości 2">
            <a:extLst>
              <a:ext uri="{FF2B5EF4-FFF2-40B4-BE49-F238E27FC236}">
                <a16:creationId xmlns:a16="http://schemas.microsoft.com/office/drawing/2014/main" id="{A3FEBCD1-1BEB-4084-854C-A119EE60171F}"/>
              </a:ext>
            </a:extLst>
          </p:cNvPr>
          <p:cNvSpPr>
            <a:spLocks noGrp="1"/>
          </p:cNvSpPr>
          <p:nvPr>
            <p:ph idx="1"/>
          </p:nvPr>
        </p:nvSpPr>
        <p:spPr>
          <a:xfrm>
            <a:off x="539552" y="116632"/>
            <a:ext cx="8064896" cy="4032448"/>
          </a:xfrm>
        </p:spPr>
        <p:txBody>
          <a:bodyPr>
            <a:noAutofit/>
          </a:bodyPr>
          <a:lstStyle/>
          <a:p>
            <a:pPr marL="0" indent="0" algn="just">
              <a:buNone/>
            </a:pPr>
            <a:endParaRPr lang="pl-PL" sz="2000" dirty="0"/>
          </a:p>
          <a:p>
            <a:pPr marL="0" indent="0" algn="just">
              <a:buNone/>
            </a:pPr>
            <a:endParaRPr lang="pl-PL" sz="2000" dirty="0"/>
          </a:p>
          <a:p>
            <a:pPr marL="0" indent="0" algn="just">
              <a:buNone/>
            </a:pPr>
            <a:endParaRPr lang="pl-PL" sz="2000" dirty="0"/>
          </a:p>
          <a:p>
            <a:pPr marL="0" indent="0" algn="just">
              <a:buNone/>
            </a:pPr>
            <a:r>
              <a:rPr lang="pl-PL" sz="2000" dirty="0"/>
              <a:t>Problem tożsamości czynu – czyn, za który oskarżony został skazany, musi być tym samym czynem, o który został oskarżony. Problematyka tożsamości czynu jest bardzo złożona i nie wpracowano dotychczas jednoznacznych kryteriów, które pomogłyby ustalić, czy tożsamość zachodzi czy nie. SN posługuje się pojęciem „zdarzenia historycznego”, które musi być takie samo w całym toku postępowania. </a:t>
            </a:r>
          </a:p>
          <a:p>
            <a:pPr marL="0" indent="0" algn="just">
              <a:buNone/>
            </a:pPr>
            <a:endParaRPr lang="pl-PL" sz="2000" dirty="0"/>
          </a:p>
          <a:p>
            <a:pPr marL="0" indent="0" algn="just">
              <a:buNone/>
            </a:pPr>
            <a:r>
              <a:rPr lang="pl-PL" sz="2000" dirty="0"/>
              <a:t>Wypracowano kryteria negatywne, tzn. kiedy nie można mówić o tożsamości czynu:</a:t>
            </a:r>
          </a:p>
          <a:p>
            <a:pPr algn="just">
              <a:buAutoNum type="arabicPeriod"/>
            </a:pPr>
            <a:r>
              <a:rPr lang="pl-PL" sz="2000" dirty="0"/>
              <a:t>nastąpiła zmiana osoby sprawcy (przestępstwo popełnił kto inny)</a:t>
            </a:r>
          </a:p>
          <a:p>
            <a:pPr algn="just">
              <a:buAutoNum type="arabicPeriod"/>
            </a:pPr>
            <a:r>
              <a:rPr lang="pl-PL" sz="2000" dirty="0"/>
              <a:t>nastąpiła zamian dobra prawnego (przedmiotu ochrony)</a:t>
            </a:r>
          </a:p>
          <a:p>
            <a:pPr algn="just">
              <a:buAutoNum type="arabicPeriod"/>
            </a:pPr>
            <a:r>
              <a:rPr lang="pl-PL" sz="2000" dirty="0"/>
              <a:t>zmienił się pokrzywdzony i jednocześnie wystąpiła jakakolwiek różnica dotycząca czasu, miejsca, przedmiotu wykonawczego lub ustawowych znamion czynu</a:t>
            </a:r>
          </a:p>
          <a:p>
            <a:pPr algn="just">
              <a:buAutoNum type="arabicPeriod"/>
            </a:pPr>
            <a:r>
              <a:rPr lang="pl-PL" sz="2000" dirty="0"/>
              <a:t>nie doszło do zmiany pokrzywdzonego, ale ujawniły się różnice (jednocześnie) dotyczące: czasu, miejsca, przedmiotu wykonawczego i ustawowych znamion czynu. </a:t>
            </a:r>
          </a:p>
        </p:txBody>
      </p:sp>
    </p:spTree>
    <p:extLst>
      <p:ext uri="{BB962C8B-B14F-4D97-AF65-F5344CB8AC3E}">
        <p14:creationId xmlns:p14="http://schemas.microsoft.com/office/powerpoint/2010/main" val="76170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Podstawowe pojęcie procesu karnego</a:t>
            </a:r>
          </a:p>
        </p:txBody>
      </p:sp>
      <p:sp>
        <p:nvSpPr>
          <p:cNvPr id="3" name="Symbol zastępczy zawartości 2"/>
          <p:cNvSpPr>
            <a:spLocks noGrp="1"/>
          </p:cNvSpPr>
          <p:nvPr>
            <p:ph idx="1"/>
          </p:nvPr>
        </p:nvSpPr>
        <p:spPr/>
        <p:txBody>
          <a:bodyPr>
            <a:normAutofit fontScale="92500"/>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pPr lvl="0"/>
            <a:r>
              <a:rPr lang="pl-PL" dirty="0"/>
              <a:t>postępowanie karne można także rozumieć jako postępowanie zasadnicze, zwyczajne (dotyczące głównego przedmiotu procesu) w odróżnieniu od postępowań dodatkowych, wśród których wyróżniamy:</a:t>
            </a:r>
          </a:p>
          <a:p>
            <a:pPr lvl="1"/>
            <a:r>
              <a:rPr lang="pl-PL" dirty="0">
                <a:latin typeface="Arabic Typesetting" pitchFamily="66" charset="-78"/>
                <a:cs typeface="Arabic Typesetting" pitchFamily="66" charset="-78"/>
              </a:rPr>
              <a:t>incydentalne (dot. kwestii wpadkowych) – np. kwestia tymczasowego aresztowania</a:t>
            </a:r>
          </a:p>
          <a:p>
            <a:pPr lvl="1"/>
            <a:r>
              <a:rPr lang="pl-PL" dirty="0">
                <a:latin typeface="Arabic Typesetting" pitchFamily="66" charset="-78"/>
                <a:cs typeface="Arabic Typesetting" pitchFamily="66" charset="-78"/>
              </a:rPr>
              <a:t>pomocnicze (usuwają szczególne trudności) – np. pomoc prawna, postępowanie renowacyjne</a:t>
            </a:r>
          </a:p>
          <a:p>
            <a:pPr lvl="1"/>
            <a:r>
              <a:rPr lang="pl-PL" dirty="0">
                <a:latin typeface="Arabic Typesetting" pitchFamily="66" charset="-78"/>
                <a:cs typeface="Arabic Typesetting" pitchFamily="66" charset="-78"/>
              </a:rPr>
              <a:t>następcze (toczą się po uprawomocnieniu wyroku) – np. o ułaskawienie</a:t>
            </a:r>
          </a:p>
          <a:p>
            <a:pPr lvl="1"/>
            <a:r>
              <a:rPr lang="pl-PL"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p:txBody>
          <a:bodyPr/>
          <a:lstStyle/>
          <a:p>
            <a:pPr lvl="1">
              <a:buFont typeface="Arial" pitchFamily="34" charset="0"/>
              <a:buChar char="•"/>
            </a:pPr>
            <a:r>
              <a:rPr lang="pl-PL" dirty="0"/>
              <a:t>procedura karna – potocznie traktowana jako synonim prawa karnego procesowego – to błąd!</a:t>
            </a:r>
          </a:p>
          <a:p>
            <a:pPr lvl="1">
              <a:buFont typeface="Arial" pitchFamily="34" charset="0"/>
              <a:buChar char="•"/>
            </a:pPr>
            <a:r>
              <a:rPr lang="pl-PL" dirty="0"/>
              <a:t>procedura to pierwotny przedmiot regulacji prawa karnego procesowego (przedmiotem wtórnym jest proces karny)</a:t>
            </a:r>
          </a:p>
          <a:p>
            <a:pPr lvl="1">
              <a:buFont typeface="Arial" pitchFamily="34" charset="0"/>
              <a:buChar char="•"/>
            </a:pPr>
            <a:r>
              <a:rPr lang="pl-PL" dirty="0"/>
              <a:t>procedura karna wyznacza wzorzec postępowania przed sądami karnymi; obejmuje nie tylko normy k.p.k., ale również zwyczaje i orzecznictwo sądowe</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CELE PROCESU KARNEGO - ART. 2 § 1 KPK</a:t>
            </a:r>
          </a:p>
        </p:txBody>
      </p:sp>
      <p:sp>
        <p:nvSpPr>
          <p:cNvPr id="3" name="Symbol zastępczy zawartości 2"/>
          <p:cNvSpPr>
            <a:spLocks noGrp="1"/>
          </p:cNvSpPr>
          <p:nvPr>
            <p:ph idx="1"/>
          </p:nvPr>
        </p:nvSpPr>
        <p:spPr>
          <a:xfrm>
            <a:off x="457200" y="1600200"/>
            <a:ext cx="8229600" cy="4614881"/>
          </a:xfrm>
        </p:spPr>
        <p:txBody>
          <a:bodyPr>
            <a:normAutofit fontScale="70000" lnSpcReduction="20000"/>
          </a:bodyPr>
          <a:lstStyle/>
          <a:p>
            <a:pPr marL="0" indent="0">
              <a:buNone/>
            </a:pPr>
            <a:r>
              <a:rPr lang="pl-PL" dirty="0"/>
              <a:t>§ 1. Przepisy niniejszego kodeksu mają na celu takie ukształtowanie postępowania karnego, aby: </a:t>
            </a:r>
          </a:p>
          <a:p>
            <a:r>
              <a:rPr lang="pl-PL" dirty="0"/>
              <a:t>1) sprawca przestępstwa został wykryty i pociągnięty do odpowiedzialności karnej, a osoba niewinna nie poniosła tej odpowiedzialności,</a:t>
            </a:r>
          </a:p>
          <a:p>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r>
              <a:rPr lang="pl-PL" dirty="0"/>
              <a:t>3) zostały uwzględnione prawnie chronione interesy pokrzywdzonego przy jednoczesnym poszanowaniu jego godności, </a:t>
            </a:r>
          </a:p>
          <a:p>
            <a:r>
              <a:rPr lang="pl-PL" dirty="0"/>
              <a:t>4) rozstrzygnięcie sprawy nastąpiło w rozsądnym terminie.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pkt 1 i 2 k.p.k. - dyrektywa trafnej represji karnej</a:t>
            </a:r>
          </a:p>
          <a:p>
            <a:r>
              <a:rPr lang="pl-PL" dirty="0"/>
              <a:t> art. 2 § 1 pkt 2 k.p.k. - prewencja ogólna i szczególna </a:t>
            </a:r>
          </a:p>
          <a:p>
            <a:r>
              <a:rPr lang="pl-PL" dirty="0"/>
              <a:t>art. 2 § 1 pkt 3 k.p.k. - dyrektywa ochrony interesu i godności pokrzywdzonego </a:t>
            </a:r>
          </a:p>
          <a:p>
            <a:r>
              <a:rPr lang="pl-PL" dirty="0"/>
              <a:t>art. 2 § 1 pkt 4 k.p.k. - dyrektywa rozstrzygnięcia sprawy w rozsądnym terminie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p:txBody>
          <a:bodyPr>
            <a:normAutofit fontScale="92500" lnSpcReduction="20000"/>
          </a:bodyPr>
          <a:lstStyle/>
          <a:p>
            <a:pPr algn="just"/>
            <a:r>
              <a:rPr lang="pl-PL" dirty="0"/>
              <a:t>Nazwa przedmiotu: Podstawy procesu karnego</a:t>
            </a:r>
          </a:p>
          <a:p>
            <a:pPr algn="just"/>
            <a:r>
              <a:rPr lang="pl-PL" dirty="0"/>
              <a:t>Ilość zajęć: 8 godzin (4 zajęcia)</a:t>
            </a:r>
          </a:p>
          <a:p>
            <a:pPr algn="just"/>
            <a:r>
              <a:rPr lang="pl-PL" dirty="0"/>
              <a:t>Prowadzący: </a:t>
            </a:r>
            <a:r>
              <a:rPr lang="pl-PL" b="1" dirty="0"/>
              <a:t>mgr Karol Jarząbek</a:t>
            </a:r>
          </a:p>
          <a:p>
            <a:pPr algn="just"/>
            <a:r>
              <a:rPr lang="pl-PL" dirty="0"/>
              <a:t>Kontakt: karol.jarzabek@uwr.edu.pl</a:t>
            </a:r>
          </a:p>
          <a:p>
            <a:pPr algn="just"/>
            <a:r>
              <a:rPr lang="pl-PL" dirty="0"/>
              <a:t>Konsultacje: pok. 516A lub zdalnie (MS </a:t>
            </a:r>
            <a:r>
              <a:rPr lang="pl-PL" dirty="0" err="1"/>
              <a:t>Teams</a:t>
            </a:r>
            <a:r>
              <a:rPr lang="pl-PL" dirty="0"/>
              <a:t>), terminy na stronie osobistej.</a:t>
            </a:r>
          </a:p>
          <a:p>
            <a:pPr algn="just"/>
            <a:r>
              <a:rPr lang="pl-PL" dirty="0"/>
              <a:t>W każdej sprawie zachęcam do kontaktu mailowego. Wszystkie informacje dotyczące harmonogramu zajęć i zasad zaliczania znajdują się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lnSpcReduction="10000"/>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DOKTRYNALNE CELE PROCESU KARNEGO - S. WALTOŚ</a:t>
            </a:r>
          </a:p>
        </p:txBody>
      </p:sp>
      <p:sp>
        <p:nvSpPr>
          <p:cNvPr id="3" name="Symbol zastępczy zawartości 2"/>
          <p:cNvSpPr>
            <a:spLocks noGrp="1"/>
          </p:cNvSpPr>
          <p:nvPr>
            <p:ph idx="1"/>
          </p:nvPr>
        </p:nvSpPr>
        <p:spPr/>
        <p:txBody>
          <a:bodyPr>
            <a:normAutofit fontScale="85000" lnSpcReduction="20000"/>
          </a:bodyPr>
          <a:lstStyle/>
          <a:p>
            <a:pPr algn="just"/>
            <a:r>
              <a:rPr lang="pl-PL" dirty="0"/>
              <a:t>1. Osiągnięcie </a:t>
            </a:r>
            <a:r>
              <a:rPr lang="pl-PL" b="1" dirty="0"/>
              <a:t>stanu sprawiedliwości 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CELE PROCESU KARNEGO</a:t>
            </a:r>
          </a:p>
        </p:txBody>
      </p:sp>
      <p:sp>
        <p:nvSpPr>
          <p:cNvPr id="3" name="Symbol zastępczy zawartości 2"/>
          <p:cNvSpPr>
            <a:spLocks noGrp="1"/>
          </p:cNvSpPr>
          <p:nvPr>
            <p:ph idx="1"/>
          </p:nvPr>
        </p:nvSpPr>
        <p:spPr/>
        <p:txBody>
          <a:bodyPr>
            <a:normAutofit fontScale="92500" lnSpcReduction="10000"/>
          </a:bodyPr>
          <a:lstStyle/>
          <a:p>
            <a:pPr algn="just"/>
            <a:r>
              <a:rPr lang="pl-PL" dirty="0"/>
              <a:t>„Zadaniem procesu karnego jest nie tylko implementacja norm prawa karnego materialnego. Równorzędnym zadaniem jest wszak takie zorganizowanie postępowania karnego (…), aby toczyło się ono rzetelnie i uczciwie w stosunku do stron, względnie innych uczestników. (…) Oba cele procesu karnego, a mianowicie sprawiedliwość karnomaterialna i sprawiedliwość proceduralna są zatem komplementarne.” </a:t>
            </a:r>
            <a:r>
              <a:rPr lang="pl-PL" dirty="0">
                <a:latin typeface="Arial Narrow" pitchFamily="34" charset="0"/>
              </a:rPr>
              <a:t>(prof. dr hab. Jerzy Skorupka)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PROCESU KARNEGO</a:t>
            </a:r>
          </a:p>
        </p:txBody>
      </p:sp>
      <p:sp>
        <p:nvSpPr>
          <p:cNvPr id="3" name="Symbol zastępczy zawartości 2"/>
          <p:cNvSpPr>
            <a:spLocks noGrp="1"/>
          </p:cNvSpPr>
          <p:nvPr>
            <p:ph idx="1"/>
          </p:nvPr>
        </p:nvSpPr>
        <p:spPr/>
        <p:txBody>
          <a:bodyPr/>
          <a:lstStyle/>
          <a:p>
            <a:pPr marL="0" indent="0" algn="just">
              <a:buNone/>
            </a:pPr>
            <a:r>
              <a:rPr lang="pl-PL" dirty="0"/>
              <a:t>1) porządkująca – stwarza podstawy prawne i ramy działania w toku procesu</a:t>
            </a:r>
          </a:p>
          <a:p>
            <a:pPr marL="0" indent="0" algn="just">
              <a:buNone/>
            </a:pPr>
            <a:r>
              <a:rPr lang="pl-PL" dirty="0"/>
              <a:t>2) instrumentalna – kreuje taki kształt procesu, który najlepiej pozwoli realizować jego cele</a:t>
            </a:r>
          </a:p>
          <a:p>
            <a:pPr marL="0" indent="0" algn="just">
              <a:buNone/>
            </a:pPr>
            <a:r>
              <a:rPr lang="pl-PL" dirty="0"/>
              <a:t>3) gwarancyjna – wyznacza ramy ingerencji w prawa i wolności jednostki</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lnSpcReduction="10000"/>
          </a:bodyPr>
          <a:lstStyle/>
          <a:p>
            <a:pPr lvl="0"/>
            <a:r>
              <a:rPr lang="pl-PL" dirty="0"/>
              <a:t>z uwagi na sposób ścigania: z oskarżenia publicznego lub prywatnego → </a:t>
            </a:r>
            <a:r>
              <a:rPr lang="pl-PL" b="1" dirty="0">
                <a:latin typeface="Baskerville Old Face" pitchFamily="18" charset="0"/>
              </a:rPr>
              <a:t>TRYBY PROCESU KARNEGO</a:t>
            </a:r>
            <a:endParaRPr lang="pl-PL" dirty="0">
              <a:latin typeface="Baskerville Old Face" pitchFamily="18" charset="0"/>
            </a:endParaRPr>
          </a:p>
          <a:p>
            <a:pPr lvl="0"/>
            <a:r>
              <a:rPr lang="pl-PL" dirty="0"/>
              <a:t>ze względu na osobę oskarżonego: postępowanie w sprawach osób pełnoletnich, nieletnich i wobec osób wojskowych</a:t>
            </a:r>
          </a:p>
          <a:p>
            <a:pPr lvl="0"/>
            <a:r>
              <a:rPr lang="pl-PL" dirty="0"/>
              <a:t>postępowanie podstawowe w trybie zwyczajnym i postępowania w trybach szczególnych</a:t>
            </a:r>
          </a:p>
          <a:p>
            <a:endParaRPr lang="pl-PL" dirty="0"/>
          </a:p>
        </p:txBody>
      </p:sp>
      <p:sp>
        <p:nvSpPr>
          <p:cNvPr id="4" name="Strzałka w prawo 3"/>
          <p:cNvSpPr/>
          <p:nvPr/>
        </p:nvSpPr>
        <p:spPr>
          <a:xfrm>
            <a:off x="5572132" y="2143116"/>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939916"/>
          </a:xfrm>
        </p:spPr>
        <p:txBody>
          <a:bodyPr>
            <a:normAutofit fontScale="90000"/>
          </a:bodyPr>
          <a:lstStyle/>
          <a:p>
            <a:pPr lvl="0"/>
            <a:r>
              <a:rPr lang="pl-PL" dirty="0"/>
              <a:t>Postępowanie zwyczajne i postępowania szczególne </a:t>
            </a:r>
            <a:r>
              <a:rPr lang="pl-PL" dirty="0">
                <a:latin typeface="Baskerville Old Face" pitchFamily="18" charset="0"/>
              </a:rPr>
              <a:t>  </a:t>
            </a:r>
            <a:r>
              <a:rPr lang="pl-PL" b="1" dirty="0">
                <a:latin typeface="Baskerville Old Face" pitchFamily="18" charset="0"/>
              </a:rPr>
              <a:t>TRYBY PROCESU KARNEGO</a:t>
            </a:r>
            <a:br>
              <a:rPr lang="pl-PL" dirty="0"/>
            </a:br>
            <a:endParaRPr lang="pl-PL" dirty="0"/>
          </a:p>
        </p:txBody>
      </p:sp>
      <p:sp>
        <p:nvSpPr>
          <p:cNvPr id="3" name="Symbol zastępczy zawartości 2"/>
          <p:cNvSpPr>
            <a:spLocks noGrp="1"/>
          </p:cNvSpPr>
          <p:nvPr>
            <p:ph idx="1"/>
          </p:nvPr>
        </p:nvSpPr>
        <p:spPr>
          <a:xfrm>
            <a:off x="457200" y="1857364"/>
            <a:ext cx="8229600" cy="4268799"/>
          </a:xfrm>
        </p:spPr>
        <p:txBody>
          <a:bodyPr>
            <a:normAutofit fontScale="92500" lnSpcReduction="10000"/>
          </a:bodyPr>
          <a:lstStyle/>
          <a:p>
            <a:pPr lvl="0"/>
            <a:r>
              <a:rPr lang="pl-PL" sz="2800" dirty="0"/>
              <a:t>postępowanie szczególne – tak jak zwyczajne – zmierza do rozstrzygnięcia o głównym przedmiocie procesu, ale istotnie różni się od postępowania zwyczajnego w sposób z góry przewidziany przez prawo procesowe</a:t>
            </a:r>
          </a:p>
          <a:p>
            <a:pPr lvl="0"/>
            <a:endParaRPr lang="pl-PL" sz="3000" dirty="0"/>
          </a:p>
          <a:p>
            <a:pPr lvl="0"/>
            <a:r>
              <a:rPr lang="pl-PL" sz="3000" dirty="0"/>
              <a:t>postępowanie szczególne mogą się toczyć: obligatoryjnie i fakultatywnie, w sprawach wielkiej wagi i o drobne czyny zabronione, przed sądem powszechnym lub szczególnym, na podstawie k.p.k. lub innych aktów ustawodawczych </a:t>
            </a:r>
          </a:p>
          <a:p>
            <a:endParaRPr lang="pl-PL" dirty="0"/>
          </a:p>
        </p:txBody>
      </p:sp>
      <p:sp>
        <p:nvSpPr>
          <p:cNvPr id="4" name="Strzałka w prawo 3"/>
          <p:cNvSpPr/>
          <p:nvPr/>
        </p:nvSpPr>
        <p:spPr>
          <a:xfrm>
            <a:off x="6215074" y="785794"/>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71480"/>
            <a:ext cx="8229600" cy="1071570"/>
          </a:xfrm>
        </p:spPr>
        <p:txBody>
          <a:bodyPr>
            <a:normAutofit fontScale="90000"/>
          </a:bodyPr>
          <a:lstStyle/>
          <a:p>
            <a:pPr lvl="0"/>
            <a:r>
              <a:rPr lang="pl-PL" dirty="0"/>
              <a:t>Postępowanie zwyczajne i postępowania szczególne</a:t>
            </a:r>
            <a:br>
              <a:rPr lang="pl-PL" dirty="0"/>
            </a:br>
            <a:endParaRPr lang="pl-PL" dirty="0"/>
          </a:p>
        </p:txBody>
      </p:sp>
      <p:sp>
        <p:nvSpPr>
          <p:cNvPr id="3" name="Symbol zastępczy zawartości 2"/>
          <p:cNvSpPr>
            <a:spLocks noGrp="1"/>
          </p:cNvSpPr>
          <p:nvPr>
            <p:ph idx="1"/>
          </p:nvPr>
        </p:nvSpPr>
        <p:spPr/>
        <p:txBody>
          <a:bodyPr>
            <a:normAutofit fontScale="92500"/>
          </a:bodyPr>
          <a:lstStyle/>
          <a:p>
            <a:pPr lvl="0"/>
            <a:r>
              <a:rPr lang="pl-PL" sz="2800" dirty="0"/>
              <a:t>ze względu na stosunek postępowań szczególnych do formalizmu procesowego mogą być one:</a:t>
            </a:r>
          </a:p>
          <a:p>
            <a:pPr lvl="1"/>
            <a:r>
              <a:rPr lang="pl-PL" b="1" dirty="0"/>
              <a:t>ekwiwalentne</a:t>
            </a:r>
            <a:r>
              <a:rPr lang="pl-PL" dirty="0"/>
              <a:t> – postępowanie karne skarbowe zwyczajne, postępowanie poprawcze w sprawach nieletnich</a:t>
            </a:r>
          </a:p>
          <a:p>
            <a:pPr lvl="1"/>
            <a:r>
              <a:rPr lang="pl-PL" b="1" dirty="0"/>
              <a:t>wzbogacone</a:t>
            </a:r>
            <a:r>
              <a:rPr lang="pl-PL" dirty="0"/>
              <a:t> – obecnie nie występuje, do 1928 r. - postępowanie o zbrodnie przed sądami przysięgłych</a:t>
            </a:r>
          </a:p>
          <a:p>
            <a:pPr lvl="1"/>
            <a:r>
              <a:rPr lang="pl-PL" b="1" dirty="0"/>
              <a:t>zredukowane</a:t>
            </a:r>
            <a:r>
              <a:rPr lang="pl-PL" dirty="0"/>
              <a:t> – przyspieszone, nakazowe i z oskarżenia prywatnego (to ostatnie jest i trybem ścigania, i postępowaniem szczególnym!)</a:t>
            </a:r>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715ED6-521E-48BA-983B-C48A2A60E181}"/>
              </a:ext>
            </a:extLst>
          </p:cNvPr>
          <p:cNvSpPr>
            <a:spLocks noGrp="1"/>
          </p:cNvSpPr>
          <p:nvPr>
            <p:ph type="title"/>
          </p:nvPr>
        </p:nvSpPr>
        <p:spPr/>
        <p:txBody>
          <a:bodyPr>
            <a:normAutofit fontScale="90000"/>
          </a:bodyPr>
          <a:lstStyle/>
          <a:p>
            <a:r>
              <a:rPr lang="pl-PL" dirty="0"/>
              <a:t>Przedmiot procesu karnego – dlaczego prowadzimy postępowanie karne? </a:t>
            </a:r>
            <a:endParaRPr lang="en-GB" dirty="0"/>
          </a:p>
        </p:txBody>
      </p:sp>
      <p:sp>
        <p:nvSpPr>
          <p:cNvPr id="3" name="Symbol zastępczy zawartości 2">
            <a:extLst>
              <a:ext uri="{FF2B5EF4-FFF2-40B4-BE49-F238E27FC236}">
                <a16:creationId xmlns:a16="http://schemas.microsoft.com/office/drawing/2014/main" id="{AC7C6209-286E-4F68-8311-CAFA5302FABB}"/>
              </a:ext>
            </a:extLst>
          </p:cNvPr>
          <p:cNvSpPr>
            <a:spLocks noGrp="1"/>
          </p:cNvSpPr>
          <p:nvPr>
            <p:ph idx="1"/>
          </p:nvPr>
        </p:nvSpPr>
        <p:spPr>
          <a:xfrm>
            <a:off x="946404" y="1828801"/>
            <a:ext cx="7377042" cy="4351337"/>
          </a:xfrm>
        </p:spPr>
        <p:txBody>
          <a:bodyPr>
            <a:normAutofit fontScale="77500" lnSpcReduction="20000"/>
          </a:bodyPr>
          <a:lstStyle/>
          <a:p>
            <a:pPr algn="just"/>
            <a:r>
              <a:rPr lang="pl-PL" dirty="0"/>
              <a:t>Przedmiot procesu karnego – kwestia odpowiedzialności karnej i ewentualnie cywilnej oskarżonego za zarzucone mu przestępstwo. </a:t>
            </a:r>
          </a:p>
          <a:p>
            <a:pPr algn="just"/>
            <a:r>
              <a:rPr lang="pl-PL" dirty="0"/>
              <a:t>Czyn (zdarzenie, przez które prowadzimy postępowanie karne) wskazany w postanowieniu o przedstawieniu zarzutów (z art. 313 albo zmieniony na podstawie art. 314) musi być taki sam w całym toku postępowania: w akcie oskarżenia, w wyroku. </a:t>
            </a:r>
          </a:p>
          <a:p>
            <a:pPr algn="just"/>
            <a:r>
              <a:rPr lang="pl-PL" dirty="0"/>
              <a:t>Czyn (zdarzenie historyczne) musi być taki sam, ale kwalifikacja prawna zachowania może się zmieniać. Np. zabójstwo (art. 148 </a:t>
            </a:r>
            <a:r>
              <a:rPr lang="en-GB" dirty="0"/>
              <a:t>§</a:t>
            </a:r>
            <a:r>
              <a:rPr lang="pl-PL" dirty="0"/>
              <a:t> 1 k.k.) może okazać się zabójstwem w afekcie (art. 148 </a:t>
            </a:r>
            <a:r>
              <a:rPr lang="en-GB" dirty="0"/>
              <a:t>§</a:t>
            </a:r>
            <a:r>
              <a:rPr lang="pl-PL" dirty="0"/>
              <a:t> 4 k.k.) albo nieumyślnym spowodowaniem śmierci (art. 155 k.k.) </a:t>
            </a:r>
            <a:endParaRPr lang="en-GB" dirty="0"/>
          </a:p>
        </p:txBody>
      </p:sp>
    </p:spTree>
    <p:extLst>
      <p:ext uri="{BB962C8B-B14F-4D97-AF65-F5344CB8AC3E}">
        <p14:creationId xmlns:p14="http://schemas.microsoft.com/office/powerpoint/2010/main" val="3290976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fontScale="92500" lnSpcReduction="20000"/>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919710" y="2576214"/>
            <a:ext cx="1121259" cy="1557905"/>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556403"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2314373" y="3893621"/>
            <a:ext cx="1500993" cy="369331"/>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825067"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889253" y="5950284"/>
            <a:ext cx="1430288"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947258" y="5862083"/>
            <a:ext cx="1768758"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853020" y="5862084"/>
            <a:ext cx="1411240"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8004377" y="3133776"/>
            <a:ext cx="939372"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979712" y="2890247"/>
            <a:ext cx="1999860"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7831832" cy="816042"/>
          </a:xfrm>
        </p:spPr>
        <p:txBody>
          <a:bodyPr>
            <a:normAutofit fontScale="90000"/>
          </a:bodyPr>
          <a:lstStyle/>
          <a:p>
            <a:r>
              <a:rPr lang="pl-PL" dirty="0"/>
              <a:t>Podręczniki i inne materiały do nauki</a:t>
            </a:r>
          </a:p>
        </p:txBody>
      </p:sp>
      <p:sp>
        <p:nvSpPr>
          <p:cNvPr id="3" name="Symbol zastępczy zawartości 2"/>
          <p:cNvSpPr>
            <a:spLocks noGrp="1"/>
          </p:cNvSpPr>
          <p:nvPr>
            <p:ph idx="1"/>
          </p:nvPr>
        </p:nvSpPr>
        <p:spPr>
          <a:xfrm>
            <a:off x="323528" y="1268760"/>
            <a:ext cx="8568952" cy="5256584"/>
          </a:xfrm>
        </p:spPr>
        <p:txBody>
          <a:bodyPr>
            <a:normAutofit fontScale="70000" lnSpcReduction="20000"/>
          </a:bodyPr>
          <a:lstStyle/>
          <a:p>
            <a:pPr marL="457200" indent="-457200" algn="just">
              <a:buAutoNum type="arabicPeriod"/>
            </a:pPr>
            <a:r>
              <a:rPr lang="pl-PL" b="1" u="sng" dirty="0"/>
              <a:t>Akty prawne</a:t>
            </a:r>
            <a:r>
              <a:rPr lang="pl-PL" dirty="0"/>
              <a:t>: </a:t>
            </a:r>
            <a:r>
              <a:rPr lang="pl-PL" b="1" dirty="0"/>
              <a:t>k.p.k., </a:t>
            </a:r>
            <a:r>
              <a:rPr lang="pl-PL" dirty="0"/>
              <a:t>k.k. </a:t>
            </a:r>
            <a:r>
              <a:rPr lang="pl-PL" b="1" dirty="0"/>
              <a:t>(wskazane na zajęciach przepisy)</a:t>
            </a:r>
            <a:r>
              <a:rPr lang="pl-PL" dirty="0"/>
              <a:t>, Konstytucja RP (rozdział II i VIII w zakresie dot. post. karnego), EKPC, </a:t>
            </a:r>
            <a:r>
              <a:rPr lang="pl-PL" dirty="0" err="1"/>
              <a:t>MPPOiP</a:t>
            </a:r>
            <a:r>
              <a:rPr lang="pl-PL" dirty="0"/>
              <a:t> (przepisy omawiane na zajęciach i wskazane w sylabusie), inne akty prawne.</a:t>
            </a:r>
          </a:p>
          <a:p>
            <a:pPr marL="457200" indent="-457200" algn="just">
              <a:buAutoNum type="arabicPeriod"/>
            </a:pPr>
            <a:r>
              <a:rPr lang="pl-PL" dirty="0"/>
              <a:t>Podręczniki:</a:t>
            </a:r>
          </a:p>
          <a:p>
            <a:pPr marL="0" indent="0" algn="just">
              <a:buNone/>
            </a:pPr>
            <a:r>
              <a:rPr lang="pl-PL" dirty="0"/>
              <a:t>	a) podręcznik wiodący: J. Skorupka (red.), </a:t>
            </a:r>
            <a:r>
              <a:rPr lang="pl-PL" i="1" dirty="0"/>
              <a:t>Proces karny</a:t>
            </a:r>
            <a:r>
              <a:rPr lang="pl-PL" dirty="0"/>
              <a:t>, Warszawa /najnowsze wydanie/;</a:t>
            </a:r>
          </a:p>
          <a:p>
            <a:pPr marL="0" indent="0" algn="just">
              <a:buNone/>
            </a:pPr>
            <a:r>
              <a:rPr lang="pl-PL" dirty="0"/>
              <a:t>	b) podręczniki uzupełniające: S. Waltoś, P. Hofmański, </a:t>
            </a:r>
            <a:r>
              <a:rPr lang="pl-PL" i="1" dirty="0"/>
              <a:t>Proces karny. Zarys systemu, </a:t>
            </a:r>
            <a:r>
              <a:rPr lang="pl-PL" dirty="0"/>
              <a:t>Warszawa /najnowsze wydanie/</a:t>
            </a:r>
          </a:p>
          <a:p>
            <a:pPr marL="457200" indent="-457200" algn="just">
              <a:buFont typeface="+mj-lt"/>
              <a:buAutoNum type="arabicPeriod" startAt="3"/>
            </a:pPr>
            <a:r>
              <a:rPr lang="pl-PL" dirty="0"/>
              <a:t>Komentarze:</a:t>
            </a:r>
          </a:p>
          <a:p>
            <a:pPr marL="0" indent="0" algn="just">
              <a:buNone/>
            </a:pPr>
            <a:r>
              <a:rPr lang="pl-PL" dirty="0"/>
              <a:t>	a) D. Świecki (red. naukowa), Kodeks postępowania karnego. Komentarz. Tom I </a:t>
            </a:r>
            <a:r>
              <a:rPr lang="pl-PL" dirty="0" err="1"/>
              <a:t>i</a:t>
            </a:r>
            <a:r>
              <a:rPr lang="pl-PL" dirty="0"/>
              <a:t> II, Wolters Kluwer;</a:t>
            </a:r>
          </a:p>
          <a:p>
            <a:pPr marL="0" indent="0" algn="just">
              <a:buNone/>
            </a:pPr>
            <a:r>
              <a:rPr lang="pl-PL" dirty="0"/>
              <a:t>	b) J. Skorupka (red.), Kodeks postępowania karnego. Komentarz, C.H. Beck (komentarz dostępny w bazie Legalis).</a:t>
            </a:r>
          </a:p>
          <a:p>
            <a:pPr marL="457200" indent="-457200" algn="just">
              <a:buFont typeface="+mj-lt"/>
              <a:buAutoNum type="arabicPeriod" startAt="4"/>
            </a:pPr>
            <a:r>
              <a:rPr lang="pl-PL" dirty="0"/>
              <a:t>System Prawa Karnego Procesowego (wydanie wielotomowe, różni autorzy i redaktorzy).</a:t>
            </a:r>
          </a:p>
        </p:txBody>
      </p:sp>
    </p:spTree>
    <p:extLst>
      <p:ext uri="{BB962C8B-B14F-4D97-AF65-F5344CB8AC3E}">
        <p14:creationId xmlns:p14="http://schemas.microsoft.com/office/powerpoint/2010/main" val="1052531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FF4DCE-D646-4805-8ACF-88DB4244FC61}"/>
              </a:ext>
            </a:extLst>
          </p:cNvPr>
          <p:cNvSpPr>
            <a:spLocks noGrp="1"/>
          </p:cNvSpPr>
          <p:nvPr>
            <p:ph type="title"/>
          </p:nvPr>
        </p:nvSpPr>
        <p:spPr>
          <a:xfrm>
            <a:off x="491105" y="-2397"/>
            <a:ext cx="7269480" cy="1397124"/>
          </a:xfrm>
        </p:spPr>
        <p:txBody>
          <a:bodyPr>
            <a:normAutofit fontScale="90000"/>
          </a:bodyPr>
          <a:lstStyle/>
          <a:p>
            <a:r>
              <a:rPr lang="pl-PL" dirty="0"/>
              <a:t>Przebieg postępowania karnego </a:t>
            </a:r>
            <a:endParaRPr lang="en-GB" dirty="0"/>
          </a:p>
        </p:txBody>
      </p:sp>
      <p:sp>
        <p:nvSpPr>
          <p:cNvPr id="4" name="Strzałka w prawo 3"/>
          <p:cNvSpPr/>
          <p:nvPr/>
        </p:nvSpPr>
        <p:spPr>
          <a:xfrm>
            <a:off x="334927" y="2367609"/>
            <a:ext cx="8809075" cy="3551274"/>
          </a:xfrm>
          <a:prstGeom prst="rightArrow">
            <a:avLst/>
          </a:prstGeom>
          <a:solidFill>
            <a:schemeClr val="accent5">
              <a:lumMod val="40000"/>
              <a:lumOff val="60000"/>
            </a:schemeClr>
          </a:solidFill>
          <a:ln>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rot="5400000">
            <a:off x="7092714" y="3943191"/>
            <a:ext cx="2388358" cy="400110"/>
          </a:xfrm>
          <a:prstGeom prst="rect">
            <a:avLst/>
          </a:prstGeom>
          <a:noFill/>
        </p:spPr>
        <p:txBody>
          <a:bodyPr wrap="square" rtlCol="0">
            <a:spAutoFit/>
          </a:bodyPr>
          <a:lstStyle/>
          <a:p>
            <a:pPr algn="ctr"/>
            <a:r>
              <a:rPr lang="pl-PL" sz="2000" b="1" dirty="0"/>
              <a:t>Prawomocny wyrok </a:t>
            </a:r>
          </a:p>
        </p:txBody>
      </p:sp>
      <p:sp>
        <p:nvSpPr>
          <p:cNvPr id="7" name="Nawias klamrowy zamykający 6"/>
          <p:cNvSpPr/>
          <p:nvPr/>
        </p:nvSpPr>
        <p:spPr>
          <a:xfrm rot="16200000">
            <a:off x="1889939" y="1126257"/>
            <a:ext cx="574158" cy="3684182"/>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8" name="Nawias klamrowy zamykający 7"/>
          <p:cNvSpPr/>
          <p:nvPr/>
        </p:nvSpPr>
        <p:spPr>
          <a:xfrm rot="16200000">
            <a:off x="5633928" y="1066449"/>
            <a:ext cx="574158" cy="3803796"/>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10" name="pole tekstowe 9"/>
          <p:cNvSpPr txBox="1"/>
          <p:nvPr/>
        </p:nvSpPr>
        <p:spPr>
          <a:xfrm>
            <a:off x="922334" y="1520412"/>
            <a:ext cx="2987481" cy="1354217"/>
          </a:xfrm>
          <a:prstGeom prst="rect">
            <a:avLst/>
          </a:prstGeom>
          <a:noFill/>
        </p:spPr>
        <p:txBody>
          <a:bodyPr wrap="square" rtlCol="0">
            <a:spAutoFit/>
          </a:bodyPr>
          <a:lstStyle/>
          <a:p>
            <a:pPr algn="ctr"/>
            <a:r>
              <a:rPr lang="pl-PL" b="1" dirty="0"/>
              <a:t>Postępowanie przygotowawcze </a:t>
            </a:r>
          </a:p>
          <a:p>
            <a:pPr algn="ctr"/>
            <a:endParaRPr lang="pl-PL" b="1" dirty="0"/>
          </a:p>
          <a:p>
            <a:pPr marL="285750" indent="-285750" algn="just">
              <a:buFontTx/>
              <a:buChar char="-"/>
            </a:pPr>
            <a:r>
              <a:rPr lang="pl-PL" sz="1400" dirty="0"/>
              <a:t>prowadzi prokurator</a:t>
            </a:r>
          </a:p>
          <a:p>
            <a:pPr marL="285750" indent="-285750" algn="just">
              <a:buFontTx/>
              <a:buChar char="-"/>
            </a:pPr>
            <a:r>
              <a:rPr lang="pl-PL" sz="1400" dirty="0"/>
              <a:t>Strony: podejrzany i pokrzywdzony  </a:t>
            </a:r>
          </a:p>
        </p:txBody>
      </p:sp>
      <p:sp>
        <p:nvSpPr>
          <p:cNvPr id="11" name="pole tekstowe 10"/>
          <p:cNvSpPr txBox="1"/>
          <p:nvPr/>
        </p:nvSpPr>
        <p:spPr>
          <a:xfrm>
            <a:off x="4631894" y="1231607"/>
            <a:ext cx="2578226" cy="1292662"/>
          </a:xfrm>
          <a:prstGeom prst="rect">
            <a:avLst/>
          </a:prstGeom>
          <a:noFill/>
        </p:spPr>
        <p:txBody>
          <a:bodyPr wrap="square" rtlCol="0">
            <a:spAutoFit/>
          </a:bodyPr>
          <a:lstStyle/>
          <a:p>
            <a:pPr algn="ctr"/>
            <a:r>
              <a:rPr lang="pl-PL" b="1" dirty="0"/>
              <a:t>Postępowanie sądowe</a:t>
            </a:r>
          </a:p>
          <a:p>
            <a:pPr algn="ctr"/>
            <a:endParaRPr lang="pl-PL" b="1" dirty="0"/>
          </a:p>
          <a:p>
            <a:pPr marL="285750" indent="-285750">
              <a:buFontTx/>
              <a:buChar char="-"/>
            </a:pPr>
            <a:r>
              <a:rPr lang="pl-PL" sz="1400" dirty="0"/>
              <a:t>Prowadzi sąd </a:t>
            </a:r>
          </a:p>
          <a:p>
            <a:pPr marL="285750" indent="-285750">
              <a:buFontTx/>
              <a:buChar char="-"/>
            </a:pPr>
            <a:r>
              <a:rPr lang="pl-PL" sz="1400" dirty="0"/>
              <a:t>Strony: oskarżyciel i oskarżony  </a:t>
            </a:r>
          </a:p>
        </p:txBody>
      </p:sp>
      <p:cxnSp>
        <p:nvCxnSpPr>
          <p:cNvPr id="13" name="Łącznik prosty 12"/>
          <p:cNvCxnSpPr/>
          <p:nvPr/>
        </p:nvCxnSpPr>
        <p:spPr>
          <a:xfrm>
            <a:off x="4019109" y="3413052"/>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Łącznik prosty 13"/>
          <p:cNvCxnSpPr/>
          <p:nvPr/>
        </p:nvCxnSpPr>
        <p:spPr>
          <a:xfrm>
            <a:off x="4019109" y="3813638"/>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Łącznik prosty 14"/>
          <p:cNvCxnSpPr/>
          <p:nvPr/>
        </p:nvCxnSpPr>
        <p:spPr>
          <a:xfrm>
            <a:off x="4019109" y="4245935"/>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6" name="Łącznik prosty 15"/>
          <p:cNvCxnSpPr/>
          <p:nvPr/>
        </p:nvCxnSpPr>
        <p:spPr>
          <a:xfrm>
            <a:off x="4029743" y="4681871"/>
            <a:ext cx="0" cy="329609"/>
          </a:xfrm>
          <a:prstGeom prst="line">
            <a:avLst/>
          </a:prstGeom>
          <a:ln w="19050"/>
        </p:spPr>
        <p:style>
          <a:lnRef idx="1">
            <a:schemeClr val="dk1"/>
          </a:lnRef>
          <a:fillRef idx="0">
            <a:schemeClr val="dk1"/>
          </a:fillRef>
          <a:effectRef idx="0">
            <a:schemeClr val="dk1"/>
          </a:effectRef>
          <a:fontRef idx="minor">
            <a:schemeClr val="tx1"/>
          </a:fontRef>
        </p:style>
      </p:cxnSp>
      <p:sp>
        <p:nvSpPr>
          <p:cNvPr id="17" name="pole tekstowe 16"/>
          <p:cNvSpPr txBox="1"/>
          <p:nvPr/>
        </p:nvSpPr>
        <p:spPr>
          <a:xfrm rot="16200000">
            <a:off x="-2424338" y="3747609"/>
            <a:ext cx="5167426" cy="461665"/>
          </a:xfrm>
          <a:prstGeom prst="rect">
            <a:avLst/>
          </a:prstGeom>
          <a:noFill/>
        </p:spPr>
        <p:txBody>
          <a:bodyPr wrap="square" rtlCol="0">
            <a:spAutoFit/>
          </a:bodyPr>
          <a:lstStyle/>
          <a:p>
            <a:pPr algn="ctr"/>
            <a:r>
              <a:rPr lang="pl-PL" sz="1200" dirty="0"/>
              <a:t>Czynności przed wszczęciem postępowania np. art. 307 </a:t>
            </a:r>
            <a:r>
              <a:rPr lang="pl-PL" sz="1200" dirty="0" err="1"/>
              <a:t>kpk</a:t>
            </a:r>
            <a:r>
              <a:rPr lang="pl-PL" sz="1200" dirty="0"/>
              <a:t>, czynności </a:t>
            </a:r>
            <a:r>
              <a:rPr lang="pl-PL" sz="1200" dirty="0" err="1"/>
              <a:t>operacyjno</a:t>
            </a:r>
            <a:r>
              <a:rPr lang="pl-PL" sz="1200" dirty="0"/>
              <a:t> - rozpoznawcze</a:t>
            </a:r>
          </a:p>
        </p:txBody>
      </p:sp>
      <p:sp>
        <p:nvSpPr>
          <p:cNvPr id="18" name="Elipsa 17"/>
          <p:cNvSpPr/>
          <p:nvPr/>
        </p:nvSpPr>
        <p:spPr>
          <a:xfrm>
            <a:off x="295666" y="4838969"/>
            <a:ext cx="258448"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Elipsa 20"/>
          <p:cNvSpPr/>
          <p:nvPr/>
        </p:nvSpPr>
        <p:spPr>
          <a:xfrm>
            <a:off x="1736493" y="4838968"/>
            <a:ext cx="258448"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179593" y="5265913"/>
            <a:ext cx="112821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l-PL" sz="1200" dirty="0"/>
              <a:t>Wydanie postanowienie o wszczęciu postępowania przygotowawczego – art. 303 </a:t>
            </a:r>
          </a:p>
        </p:txBody>
      </p:sp>
      <p:sp>
        <p:nvSpPr>
          <p:cNvPr id="23" name="pole tekstowe 22"/>
          <p:cNvSpPr txBox="1"/>
          <p:nvPr/>
        </p:nvSpPr>
        <p:spPr>
          <a:xfrm>
            <a:off x="1405858" y="5265913"/>
            <a:ext cx="978493"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200" dirty="0"/>
              <a:t>Przedstawienie zarzutów – art. 313 (wyjątkowo art. 308) </a:t>
            </a:r>
          </a:p>
        </p:txBody>
      </p:sp>
      <p:sp>
        <p:nvSpPr>
          <p:cNvPr id="24" name="Nawias klamrowy zamykający 23"/>
          <p:cNvSpPr/>
          <p:nvPr/>
        </p:nvSpPr>
        <p:spPr>
          <a:xfrm rot="16200000">
            <a:off x="984530" y="3893003"/>
            <a:ext cx="340867" cy="1438054"/>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5" name="pole tekstowe 24"/>
          <p:cNvSpPr txBox="1"/>
          <p:nvPr/>
        </p:nvSpPr>
        <p:spPr>
          <a:xfrm>
            <a:off x="448384" y="3820081"/>
            <a:ext cx="1446720" cy="830997"/>
          </a:xfrm>
          <a:prstGeom prst="rect">
            <a:avLst/>
          </a:prstGeom>
          <a:noFill/>
        </p:spPr>
        <p:txBody>
          <a:bodyPr wrap="square" rtlCol="0">
            <a:spAutoFit/>
          </a:bodyPr>
          <a:lstStyle/>
          <a:p>
            <a:pPr algn="ctr"/>
            <a:r>
              <a:rPr lang="pl-PL" sz="1200" dirty="0"/>
              <a:t>Postępowanie in rem </a:t>
            </a:r>
          </a:p>
          <a:p>
            <a:pPr algn="ctr"/>
            <a:r>
              <a:rPr lang="pl-PL" sz="1200" dirty="0"/>
              <a:t>(w sprawie o jakieś przestępstwo)</a:t>
            </a:r>
          </a:p>
        </p:txBody>
      </p:sp>
      <p:sp>
        <p:nvSpPr>
          <p:cNvPr id="26" name="Nawias klamrowy zamykający 25"/>
          <p:cNvSpPr/>
          <p:nvPr/>
        </p:nvSpPr>
        <p:spPr>
          <a:xfrm rot="16200000">
            <a:off x="2780449" y="3548044"/>
            <a:ext cx="340867" cy="2136453"/>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7" name="pole tekstowe 26"/>
          <p:cNvSpPr txBox="1"/>
          <p:nvPr/>
        </p:nvSpPr>
        <p:spPr>
          <a:xfrm>
            <a:off x="2211498" y="3795266"/>
            <a:ext cx="1491217" cy="830997"/>
          </a:xfrm>
          <a:prstGeom prst="rect">
            <a:avLst/>
          </a:prstGeom>
          <a:noFill/>
        </p:spPr>
        <p:txBody>
          <a:bodyPr wrap="square" rtlCol="0">
            <a:spAutoFit/>
          </a:bodyPr>
          <a:lstStyle/>
          <a:p>
            <a:pPr algn="ctr"/>
            <a:r>
              <a:rPr lang="pl-PL" sz="1200" dirty="0"/>
              <a:t>Postępowanie in personam (przeciwko określonej osobie)</a:t>
            </a:r>
          </a:p>
        </p:txBody>
      </p:sp>
      <p:sp>
        <p:nvSpPr>
          <p:cNvPr id="28" name="Elipsa 27"/>
          <p:cNvSpPr/>
          <p:nvPr/>
        </p:nvSpPr>
        <p:spPr>
          <a:xfrm>
            <a:off x="2881030" y="4838967"/>
            <a:ext cx="258448"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2447110" y="5265913"/>
            <a:ext cx="1255605"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200" dirty="0"/>
              <a:t>Końcowe zaznajomienie z materiałami postępowania – art. 321 </a:t>
            </a:r>
          </a:p>
        </p:txBody>
      </p:sp>
      <p:sp>
        <p:nvSpPr>
          <p:cNvPr id="32" name="Elipsa 31"/>
          <p:cNvSpPr/>
          <p:nvPr/>
        </p:nvSpPr>
        <p:spPr>
          <a:xfrm>
            <a:off x="3817015" y="3894967"/>
            <a:ext cx="403511" cy="518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4" name="Łącznik prosty ze strzałką 33"/>
          <p:cNvCxnSpPr>
            <a:cxnSpLocks/>
          </p:cNvCxnSpPr>
          <p:nvPr/>
        </p:nvCxnSpPr>
        <p:spPr>
          <a:xfrm>
            <a:off x="4010884" y="4339891"/>
            <a:ext cx="1522300" cy="1941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pole tekstowe 34"/>
          <p:cNvSpPr txBox="1"/>
          <p:nvPr/>
        </p:nvSpPr>
        <p:spPr>
          <a:xfrm>
            <a:off x="5441287" y="5294693"/>
            <a:ext cx="1475921" cy="1569660"/>
          </a:xfrm>
          <a:prstGeom prst="rect">
            <a:avLst/>
          </a:prstGeom>
          <a:noFill/>
        </p:spPr>
        <p:txBody>
          <a:bodyPr wrap="square" rtlCol="0">
            <a:spAutoFit/>
          </a:bodyPr>
          <a:lstStyle/>
          <a:p>
            <a:endParaRPr lang="pl-PL" sz="1200" dirty="0"/>
          </a:p>
          <a:p>
            <a:r>
              <a:rPr lang="pl-PL" sz="1200" dirty="0"/>
              <a:t>Zakończenie postępowania przygotowawczego:</a:t>
            </a:r>
          </a:p>
          <a:p>
            <a:pPr marL="285750" indent="-285750">
              <a:buFontTx/>
              <a:buChar char="-"/>
            </a:pPr>
            <a:r>
              <a:rPr lang="pl-PL" sz="1200" dirty="0"/>
              <a:t>Umorzenie postępowania </a:t>
            </a:r>
          </a:p>
          <a:p>
            <a:pPr marL="285750" indent="-285750">
              <a:buFontTx/>
              <a:buChar char="-"/>
            </a:pPr>
            <a:r>
              <a:rPr lang="pl-PL" sz="1200" dirty="0"/>
              <a:t>Skierowanie sprawy do sądu </a:t>
            </a:r>
          </a:p>
        </p:txBody>
      </p:sp>
      <p:sp>
        <p:nvSpPr>
          <p:cNvPr id="37" name="Elipsa 36"/>
          <p:cNvSpPr/>
          <p:nvPr/>
        </p:nvSpPr>
        <p:spPr>
          <a:xfrm>
            <a:off x="3634839" y="4838966"/>
            <a:ext cx="258448"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8" name="pole tekstowe 37"/>
          <p:cNvSpPr txBox="1"/>
          <p:nvPr/>
        </p:nvSpPr>
        <p:spPr>
          <a:xfrm>
            <a:off x="3702715" y="5269157"/>
            <a:ext cx="1045384" cy="1569660"/>
          </a:xfrm>
          <a:prstGeom prst="rect">
            <a:avLst/>
          </a:prstGeom>
          <a:noFill/>
        </p:spPr>
        <p:txBody>
          <a:bodyPr wrap="square" rtlCol="0">
            <a:spAutoFit/>
          </a:bodyPr>
          <a:lstStyle/>
          <a:p>
            <a:r>
              <a:rPr lang="pl-PL" sz="1200" dirty="0"/>
              <a:t>Wydanie postanowienia o zamknięciu post. przygotowawczego - art. 321 § 6</a:t>
            </a:r>
          </a:p>
        </p:txBody>
      </p:sp>
      <p:sp>
        <p:nvSpPr>
          <p:cNvPr id="49" name="pole tekstowe 48"/>
          <p:cNvSpPr txBox="1"/>
          <p:nvPr/>
        </p:nvSpPr>
        <p:spPr>
          <a:xfrm>
            <a:off x="6710511" y="5447711"/>
            <a:ext cx="2783746" cy="1569660"/>
          </a:xfrm>
          <a:prstGeom prst="rect">
            <a:avLst/>
          </a:prstGeom>
          <a:noFill/>
        </p:spPr>
        <p:txBody>
          <a:bodyPr wrap="square" rtlCol="0">
            <a:spAutoFit/>
          </a:bodyPr>
          <a:lstStyle/>
          <a:p>
            <a:pPr marL="285750" indent="-285750">
              <a:buFontTx/>
              <a:buChar char="-"/>
            </a:pPr>
            <a:r>
              <a:rPr lang="pl-PL" sz="1200" dirty="0"/>
              <a:t>Akt oskarżenia </a:t>
            </a:r>
          </a:p>
          <a:p>
            <a:pPr marL="285750" indent="-285750">
              <a:buFontTx/>
              <a:buChar char="-"/>
            </a:pPr>
            <a:r>
              <a:rPr lang="pl-PL" sz="1200" dirty="0"/>
              <a:t>Wniosek o </a:t>
            </a:r>
            <a:r>
              <a:rPr lang="pl-PL" sz="1200" dirty="0" err="1"/>
              <a:t>w.um.p</a:t>
            </a:r>
            <a:r>
              <a:rPr lang="pl-PL" sz="1200" dirty="0"/>
              <a:t>.</a:t>
            </a:r>
          </a:p>
          <a:p>
            <a:pPr marL="285750" indent="-285750">
              <a:buFontTx/>
              <a:buChar char="-"/>
            </a:pPr>
            <a:r>
              <a:rPr lang="pl-PL" sz="1200" dirty="0"/>
              <a:t>Wniosek z art. 335 § 1</a:t>
            </a:r>
          </a:p>
          <a:p>
            <a:pPr marL="285750" indent="-285750">
              <a:buFontTx/>
              <a:buChar char="-"/>
            </a:pPr>
            <a:r>
              <a:rPr lang="pl-PL" sz="1200" dirty="0"/>
              <a:t>Wniosek o rozpoznanie sprawy w trybie </a:t>
            </a:r>
            <a:r>
              <a:rPr lang="pl-PL" sz="1200" dirty="0" err="1"/>
              <a:t>przysp</a:t>
            </a:r>
            <a:r>
              <a:rPr lang="pl-PL" sz="1200" dirty="0"/>
              <a:t>. </a:t>
            </a:r>
          </a:p>
          <a:p>
            <a:pPr marL="285750" indent="-285750">
              <a:buFontTx/>
              <a:buChar char="-"/>
            </a:pPr>
            <a:r>
              <a:rPr lang="pl-PL" sz="1200" dirty="0"/>
              <a:t>Wniosek o um. post. i </a:t>
            </a:r>
            <a:r>
              <a:rPr lang="pl-PL" sz="1200" dirty="0" err="1"/>
              <a:t>zast</a:t>
            </a:r>
            <a:r>
              <a:rPr lang="pl-PL" sz="1200" dirty="0"/>
              <a:t>. środków zabezpieczających  </a:t>
            </a:r>
          </a:p>
          <a:p>
            <a:endParaRPr lang="pl-PL" sz="1200" dirty="0"/>
          </a:p>
        </p:txBody>
      </p:sp>
      <p:sp>
        <p:nvSpPr>
          <p:cNvPr id="50" name="Elipsa 49"/>
          <p:cNvSpPr/>
          <p:nvPr/>
        </p:nvSpPr>
        <p:spPr>
          <a:xfrm>
            <a:off x="4741188" y="2584739"/>
            <a:ext cx="733154" cy="967250"/>
          </a:xfrm>
          <a:prstGeom prst="ellips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51" name="Elipsa 50"/>
          <p:cNvSpPr/>
          <p:nvPr/>
        </p:nvSpPr>
        <p:spPr>
          <a:xfrm>
            <a:off x="5979753" y="3230079"/>
            <a:ext cx="258448"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Elipsa 51"/>
          <p:cNvSpPr/>
          <p:nvPr/>
        </p:nvSpPr>
        <p:spPr>
          <a:xfrm>
            <a:off x="7040871" y="3230079"/>
            <a:ext cx="258448"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3" name="Nawias klamrowy otwierający 52"/>
          <p:cNvSpPr/>
          <p:nvPr/>
        </p:nvSpPr>
        <p:spPr>
          <a:xfrm rot="16200000">
            <a:off x="4369975" y="3136926"/>
            <a:ext cx="340601" cy="10587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4" name="pole tekstowe 53"/>
          <p:cNvSpPr txBox="1"/>
          <p:nvPr/>
        </p:nvSpPr>
        <p:spPr>
          <a:xfrm>
            <a:off x="3817014" y="4037758"/>
            <a:ext cx="2173301" cy="1754326"/>
          </a:xfrm>
          <a:prstGeom prst="rect">
            <a:avLst/>
          </a:prstGeom>
          <a:noFill/>
        </p:spPr>
        <p:txBody>
          <a:bodyPr wrap="square" rtlCol="0">
            <a:spAutoFit/>
          </a:bodyPr>
          <a:lstStyle/>
          <a:p>
            <a:r>
              <a:rPr lang="pl-PL" sz="1200" b="1" dirty="0"/>
              <a:t>Postępowanie </a:t>
            </a:r>
            <a:r>
              <a:rPr lang="pl-PL" sz="1200" b="1" dirty="0" err="1"/>
              <a:t>międzyinstancyjne</a:t>
            </a:r>
            <a:r>
              <a:rPr lang="pl-PL" sz="1200" b="1" dirty="0"/>
              <a:t>:</a:t>
            </a:r>
          </a:p>
          <a:p>
            <a:pPr marL="285750" indent="-285750">
              <a:buFontTx/>
              <a:buChar char="-"/>
            </a:pPr>
            <a:r>
              <a:rPr lang="pl-PL" sz="1200" dirty="0"/>
              <a:t>Zwrot do post. </a:t>
            </a:r>
            <a:r>
              <a:rPr lang="pl-PL" sz="1200" dirty="0" err="1"/>
              <a:t>przyg</a:t>
            </a:r>
            <a:r>
              <a:rPr lang="pl-PL" sz="1200" dirty="0"/>
              <a:t>. </a:t>
            </a:r>
          </a:p>
          <a:p>
            <a:pPr marL="285750" indent="-285750">
              <a:buFontTx/>
              <a:buChar char="-"/>
            </a:pPr>
            <a:r>
              <a:rPr lang="pl-PL" sz="1200" dirty="0"/>
              <a:t>Zakończenie post. karnego (wyrok lub post. o umorzeniu) </a:t>
            </a:r>
          </a:p>
          <a:p>
            <a:pPr marL="285750" indent="-285750">
              <a:buFontTx/>
              <a:buChar char="-"/>
            </a:pPr>
            <a:r>
              <a:rPr lang="pl-PL" sz="1200" dirty="0"/>
              <a:t>Przygotowanie rozprawy głównej </a:t>
            </a:r>
          </a:p>
          <a:p>
            <a:endParaRPr lang="pl-PL" sz="1200" dirty="0"/>
          </a:p>
        </p:txBody>
      </p:sp>
      <p:sp>
        <p:nvSpPr>
          <p:cNvPr id="55" name="pole tekstowe 54"/>
          <p:cNvSpPr txBox="1"/>
          <p:nvPr/>
        </p:nvSpPr>
        <p:spPr>
          <a:xfrm>
            <a:off x="4586260" y="2773562"/>
            <a:ext cx="1043009" cy="523220"/>
          </a:xfrm>
          <a:prstGeom prst="rect">
            <a:avLst/>
          </a:prstGeom>
          <a:noFill/>
        </p:spPr>
        <p:txBody>
          <a:bodyPr wrap="square" rtlCol="0">
            <a:spAutoFit/>
          </a:bodyPr>
          <a:lstStyle/>
          <a:p>
            <a:pPr algn="ctr"/>
            <a:r>
              <a:rPr lang="pl-PL" sz="1400" b="1" dirty="0"/>
              <a:t>ROZPRAWA GŁÓWNA </a:t>
            </a:r>
          </a:p>
        </p:txBody>
      </p:sp>
      <p:sp>
        <p:nvSpPr>
          <p:cNvPr id="56" name="pole tekstowe 55"/>
          <p:cNvSpPr txBox="1"/>
          <p:nvPr/>
        </p:nvSpPr>
        <p:spPr>
          <a:xfrm>
            <a:off x="5714427" y="3559418"/>
            <a:ext cx="813223" cy="646331"/>
          </a:xfrm>
          <a:prstGeom prst="rect">
            <a:avLst/>
          </a:prstGeom>
          <a:noFill/>
        </p:spPr>
        <p:txBody>
          <a:bodyPr wrap="square" rtlCol="0">
            <a:spAutoFit/>
          </a:bodyPr>
          <a:lstStyle/>
          <a:p>
            <a:pPr algn="ctr"/>
            <a:r>
              <a:rPr lang="pl-PL" sz="1200" b="1" dirty="0"/>
              <a:t>Wyrok sądu I instancji </a:t>
            </a:r>
          </a:p>
        </p:txBody>
      </p:sp>
      <p:cxnSp>
        <p:nvCxnSpPr>
          <p:cNvPr id="6" name="Łącznik prosty ze strzałką 5">
            <a:extLst>
              <a:ext uri="{FF2B5EF4-FFF2-40B4-BE49-F238E27FC236}">
                <a16:creationId xmlns:a16="http://schemas.microsoft.com/office/drawing/2014/main" id="{7C417091-0A7B-4700-B487-17588A9729EC}"/>
              </a:ext>
            </a:extLst>
          </p:cNvPr>
          <p:cNvCxnSpPr/>
          <p:nvPr/>
        </p:nvCxnSpPr>
        <p:spPr>
          <a:xfrm>
            <a:off x="6307765" y="4413853"/>
            <a:ext cx="15151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a:extLst>
              <a:ext uri="{FF2B5EF4-FFF2-40B4-BE49-F238E27FC236}">
                <a16:creationId xmlns:a16="http://schemas.microsoft.com/office/drawing/2014/main" id="{312AA364-42F4-425F-B4FA-1EC0E5402F49}"/>
              </a:ext>
            </a:extLst>
          </p:cNvPr>
          <p:cNvSpPr txBox="1"/>
          <p:nvPr/>
        </p:nvSpPr>
        <p:spPr>
          <a:xfrm>
            <a:off x="6443330" y="4575544"/>
            <a:ext cx="1330220" cy="830997"/>
          </a:xfrm>
          <a:prstGeom prst="rect">
            <a:avLst/>
          </a:prstGeom>
          <a:noFill/>
        </p:spPr>
        <p:txBody>
          <a:bodyPr wrap="square" rtlCol="0">
            <a:spAutoFit/>
          </a:bodyPr>
          <a:lstStyle/>
          <a:p>
            <a:r>
              <a:rPr lang="pl-PL" sz="1200" dirty="0"/>
              <a:t>gdy wyrok nie został zaskarżony lub minął termin do zaskarżenia </a:t>
            </a:r>
            <a:endParaRPr lang="en-GB" sz="1200" dirty="0"/>
          </a:p>
        </p:txBody>
      </p:sp>
      <p:sp>
        <p:nvSpPr>
          <p:cNvPr id="12" name="pole tekstowe 11">
            <a:extLst>
              <a:ext uri="{FF2B5EF4-FFF2-40B4-BE49-F238E27FC236}">
                <a16:creationId xmlns:a16="http://schemas.microsoft.com/office/drawing/2014/main" id="{F50BB6E2-9E15-4ADE-82AC-77BA31BFB2B6}"/>
              </a:ext>
            </a:extLst>
          </p:cNvPr>
          <p:cNvSpPr txBox="1"/>
          <p:nvPr/>
        </p:nvSpPr>
        <p:spPr>
          <a:xfrm>
            <a:off x="6202331" y="2958260"/>
            <a:ext cx="813223" cy="276999"/>
          </a:xfrm>
          <a:prstGeom prst="rect">
            <a:avLst/>
          </a:prstGeom>
          <a:noFill/>
        </p:spPr>
        <p:txBody>
          <a:bodyPr wrap="square" rtlCol="0">
            <a:spAutoFit/>
          </a:bodyPr>
          <a:lstStyle/>
          <a:p>
            <a:r>
              <a:rPr lang="pl-PL" sz="1200" dirty="0"/>
              <a:t>apelacja</a:t>
            </a:r>
            <a:endParaRPr lang="en-GB" dirty="0"/>
          </a:p>
        </p:txBody>
      </p:sp>
      <p:sp>
        <p:nvSpPr>
          <p:cNvPr id="19" name="Nawias klamrowy zamykający 18">
            <a:extLst>
              <a:ext uri="{FF2B5EF4-FFF2-40B4-BE49-F238E27FC236}">
                <a16:creationId xmlns:a16="http://schemas.microsoft.com/office/drawing/2014/main" id="{20D06678-A31B-4F91-9308-4DB9C3B65994}"/>
              </a:ext>
            </a:extLst>
          </p:cNvPr>
          <p:cNvSpPr/>
          <p:nvPr/>
        </p:nvSpPr>
        <p:spPr>
          <a:xfrm rot="5400000">
            <a:off x="4847900" y="3977901"/>
            <a:ext cx="479059" cy="2142257"/>
          </a:xfrm>
          <a:prstGeom prst="rightBrace">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pole tekstowe 29">
            <a:extLst>
              <a:ext uri="{FF2B5EF4-FFF2-40B4-BE49-F238E27FC236}">
                <a16:creationId xmlns:a16="http://schemas.microsoft.com/office/drawing/2014/main" id="{3B2F2E1A-812F-44AC-A56C-E728CF8500B8}"/>
              </a:ext>
            </a:extLst>
          </p:cNvPr>
          <p:cNvSpPr txBox="1"/>
          <p:nvPr/>
        </p:nvSpPr>
        <p:spPr>
          <a:xfrm>
            <a:off x="3666045" y="5096418"/>
            <a:ext cx="2715491" cy="523220"/>
          </a:xfrm>
          <a:prstGeom prst="rect">
            <a:avLst/>
          </a:prstGeom>
          <a:noFill/>
        </p:spPr>
        <p:txBody>
          <a:bodyPr wrap="square" rtlCol="0">
            <a:spAutoFit/>
          </a:bodyPr>
          <a:lstStyle/>
          <a:p>
            <a:pPr algn="ctr"/>
            <a:r>
              <a:rPr lang="pl-PL" sz="1400" b="1" dirty="0"/>
              <a:t>Postępowanie przed sądem I instancji </a:t>
            </a:r>
            <a:endParaRPr lang="en-GB" sz="1400" b="1" dirty="0"/>
          </a:p>
        </p:txBody>
      </p:sp>
      <p:cxnSp>
        <p:nvCxnSpPr>
          <p:cNvPr id="33" name="Łącznik prosty 32">
            <a:extLst>
              <a:ext uri="{FF2B5EF4-FFF2-40B4-BE49-F238E27FC236}">
                <a16:creationId xmlns:a16="http://schemas.microsoft.com/office/drawing/2014/main" id="{E3EBB658-77D4-488C-8C9A-7FC641403222}"/>
              </a:ext>
            </a:extLst>
          </p:cNvPr>
          <p:cNvCxnSpPr/>
          <p:nvPr/>
        </p:nvCxnSpPr>
        <p:spPr>
          <a:xfrm>
            <a:off x="6158557" y="4466412"/>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Łącznik prosty 46">
            <a:extLst>
              <a:ext uri="{FF2B5EF4-FFF2-40B4-BE49-F238E27FC236}">
                <a16:creationId xmlns:a16="http://schemas.microsoft.com/office/drawing/2014/main" id="{15A82AC4-1462-4FCB-96AC-D4F68B1A6A26}"/>
              </a:ext>
            </a:extLst>
          </p:cNvPr>
          <p:cNvCxnSpPr/>
          <p:nvPr/>
        </p:nvCxnSpPr>
        <p:spPr>
          <a:xfrm>
            <a:off x="6160155" y="3728368"/>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Łącznik prosty 45">
            <a:extLst>
              <a:ext uri="{FF2B5EF4-FFF2-40B4-BE49-F238E27FC236}">
                <a16:creationId xmlns:a16="http://schemas.microsoft.com/office/drawing/2014/main" id="{E618531A-98A8-4EA0-9365-6A8140A4A956}"/>
              </a:ext>
            </a:extLst>
          </p:cNvPr>
          <p:cNvCxnSpPr/>
          <p:nvPr/>
        </p:nvCxnSpPr>
        <p:spPr>
          <a:xfrm>
            <a:off x="6152535" y="4116940"/>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pole tekstowe 35">
            <a:extLst>
              <a:ext uri="{FF2B5EF4-FFF2-40B4-BE49-F238E27FC236}">
                <a16:creationId xmlns:a16="http://schemas.microsoft.com/office/drawing/2014/main" id="{293B261B-D188-4A74-9FC5-FA0AEC3E3589}"/>
              </a:ext>
            </a:extLst>
          </p:cNvPr>
          <p:cNvSpPr txBox="1"/>
          <p:nvPr/>
        </p:nvSpPr>
        <p:spPr>
          <a:xfrm>
            <a:off x="6635077" y="3660433"/>
            <a:ext cx="1138469" cy="646331"/>
          </a:xfrm>
          <a:prstGeom prst="rect">
            <a:avLst/>
          </a:prstGeom>
          <a:noFill/>
        </p:spPr>
        <p:txBody>
          <a:bodyPr wrap="square" rtlCol="0">
            <a:spAutoFit/>
          </a:bodyPr>
          <a:lstStyle/>
          <a:p>
            <a:r>
              <a:rPr lang="pl-PL" sz="1200" dirty="0"/>
              <a:t>rozprawa przed sądem II instancji </a:t>
            </a:r>
            <a:endParaRPr lang="en-GB" sz="1200" dirty="0"/>
          </a:p>
        </p:txBody>
      </p:sp>
      <p:sp>
        <p:nvSpPr>
          <p:cNvPr id="39" name="Nawias klamrowy zamykający 38">
            <a:extLst>
              <a:ext uri="{FF2B5EF4-FFF2-40B4-BE49-F238E27FC236}">
                <a16:creationId xmlns:a16="http://schemas.microsoft.com/office/drawing/2014/main" id="{CB9320B8-5B4C-4A87-AF9E-6E807453DCEC}"/>
              </a:ext>
            </a:extLst>
          </p:cNvPr>
          <p:cNvSpPr/>
          <p:nvPr/>
        </p:nvSpPr>
        <p:spPr>
          <a:xfrm rot="16200000">
            <a:off x="6825227" y="1901318"/>
            <a:ext cx="293491" cy="1701869"/>
          </a:xfrm>
          <a:prstGeom prst="rightBrace">
            <a:avLst>
              <a:gd name="adj1" fmla="val 70645"/>
              <a:gd name="adj2" fmla="val 47256"/>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pole tekstowe 39">
            <a:extLst>
              <a:ext uri="{FF2B5EF4-FFF2-40B4-BE49-F238E27FC236}">
                <a16:creationId xmlns:a16="http://schemas.microsoft.com/office/drawing/2014/main" id="{F2C99A84-162A-491A-AF17-1A3A063CFCD7}"/>
              </a:ext>
            </a:extLst>
          </p:cNvPr>
          <p:cNvSpPr txBox="1"/>
          <p:nvPr/>
        </p:nvSpPr>
        <p:spPr>
          <a:xfrm>
            <a:off x="5873601" y="2165018"/>
            <a:ext cx="2052123" cy="523220"/>
          </a:xfrm>
          <a:prstGeom prst="rect">
            <a:avLst/>
          </a:prstGeom>
          <a:noFill/>
        </p:spPr>
        <p:txBody>
          <a:bodyPr wrap="square" rtlCol="0">
            <a:spAutoFit/>
          </a:bodyPr>
          <a:lstStyle/>
          <a:p>
            <a:pPr algn="ctr"/>
            <a:r>
              <a:rPr lang="pl-PL" sz="1400" b="1" dirty="0"/>
              <a:t>postępowanie przed sądem II instancji </a:t>
            </a:r>
            <a:endParaRPr lang="en-GB" sz="1400" b="1" dirty="0"/>
          </a:p>
        </p:txBody>
      </p:sp>
      <p:cxnSp>
        <p:nvCxnSpPr>
          <p:cNvPr id="57" name="Łącznik prosty ze strzałką 56">
            <a:extLst>
              <a:ext uri="{FF2B5EF4-FFF2-40B4-BE49-F238E27FC236}">
                <a16:creationId xmlns:a16="http://schemas.microsoft.com/office/drawing/2014/main" id="{B086521A-FB18-461D-8280-F5AF0113664B}"/>
              </a:ext>
            </a:extLst>
          </p:cNvPr>
          <p:cNvCxnSpPr>
            <a:cxnSpLocks/>
          </p:cNvCxnSpPr>
          <p:nvPr/>
        </p:nvCxnSpPr>
        <p:spPr>
          <a:xfrm>
            <a:off x="7344813" y="3442504"/>
            <a:ext cx="75757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Owal 41">
            <a:extLst>
              <a:ext uri="{FF2B5EF4-FFF2-40B4-BE49-F238E27FC236}">
                <a16:creationId xmlns:a16="http://schemas.microsoft.com/office/drawing/2014/main" id="{812A8F2A-A20B-48E1-9631-9C1CB478E584}"/>
              </a:ext>
            </a:extLst>
          </p:cNvPr>
          <p:cNvSpPr/>
          <p:nvPr/>
        </p:nvSpPr>
        <p:spPr>
          <a:xfrm>
            <a:off x="7825360" y="1120209"/>
            <a:ext cx="1318641" cy="1799466"/>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Kasacja, wniosek o wznowienie postępowania </a:t>
            </a:r>
            <a:endParaRPr lang="en-GB" sz="1200" b="1" dirty="0">
              <a:solidFill>
                <a:schemeClr val="tx1"/>
              </a:solidFill>
            </a:endParaRPr>
          </a:p>
        </p:txBody>
      </p:sp>
    </p:spTree>
    <p:extLst>
      <p:ext uri="{BB962C8B-B14F-4D97-AF65-F5344CB8AC3E}">
        <p14:creationId xmlns:p14="http://schemas.microsoft.com/office/powerpoint/2010/main" val="19872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Stadia postępowania </a:t>
            </a:r>
          </a:p>
        </p:txBody>
      </p:sp>
      <p:graphicFrame>
        <p:nvGraphicFramePr>
          <p:cNvPr id="9" name="Symbol zastępczy zawartości 8"/>
          <p:cNvGraphicFramePr>
            <a:graphicFrameLocks noGrp="1"/>
          </p:cNvGraphicFramePr>
          <p:nvPr>
            <p:ph idx="1"/>
            <p:extLst>
              <p:ext uri="{D42A27DB-BD31-4B8C-83A1-F6EECF244321}">
                <p14:modId xmlns:p14="http://schemas.microsoft.com/office/powerpoint/2010/main" val="2709730594"/>
              </p:ext>
            </p:extLst>
          </p:nvPr>
        </p:nvGraphicFramePr>
        <p:xfrm>
          <a:off x="821755" y="1198106"/>
          <a:ext cx="7534132" cy="4679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Nawias klamrowy zamykający 9"/>
          <p:cNvSpPr/>
          <p:nvPr/>
        </p:nvSpPr>
        <p:spPr>
          <a:xfrm rot="5400000">
            <a:off x="4105018" y="3737724"/>
            <a:ext cx="1152084" cy="2838893"/>
          </a:xfrm>
          <a:prstGeom prst="rightBrace">
            <a:avLst>
              <a:gd name="adj1" fmla="val 25147"/>
              <a:gd name="adj2" fmla="val 50187"/>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Nawias klamrowy otwierający 10"/>
          <p:cNvSpPr/>
          <p:nvPr/>
        </p:nvSpPr>
        <p:spPr>
          <a:xfrm rot="5400000">
            <a:off x="2085098" y="2394058"/>
            <a:ext cx="603988" cy="1133375"/>
          </a:xfrm>
          <a:prstGeom prst="leftBrace">
            <a:avLst>
              <a:gd name="adj1" fmla="val 27000"/>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2" name="pole tekstowe 11"/>
          <p:cNvSpPr txBox="1"/>
          <p:nvPr/>
        </p:nvSpPr>
        <p:spPr>
          <a:xfrm>
            <a:off x="1396002" y="1555471"/>
            <a:ext cx="1982180" cy="1107996"/>
          </a:xfrm>
          <a:prstGeom prst="rect">
            <a:avLst/>
          </a:prstGeom>
          <a:effectLst>
            <a:softEdge rad="63500"/>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l-PL" sz="1600" dirty="0"/>
              <a:t>Postępowanie </a:t>
            </a:r>
            <a:r>
              <a:rPr lang="pl-PL" dirty="0"/>
              <a:t>przejściowe</a:t>
            </a:r>
          </a:p>
          <a:p>
            <a:pPr algn="ctr"/>
            <a:r>
              <a:rPr lang="pl-PL" sz="1600" dirty="0"/>
              <a:t>(oddanie sprawy pod sąd) </a:t>
            </a:r>
          </a:p>
        </p:txBody>
      </p:sp>
      <p:sp>
        <p:nvSpPr>
          <p:cNvPr id="13" name="pole tekstowe 12"/>
          <p:cNvSpPr txBox="1"/>
          <p:nvPr/>
        </p:nvSpPr>
        <p:spPr>
          <a:xfrm>
            <a:off x="2800524" y="6093296"/>
            <a:ext cx="3761072" cy="769441"/>
          </a:xfrm>
          <a:prstGeom prst="rect">
            <a:avLst/>
          </a:prstGeom>
          <a:solidFill>
            <a:schemeClr val="accent1">
              <a:lumMod val="40000"/>
              <a:lumOff val="60000"/>
            </a:schemeClr>
          </a:solidFill>
          <a:effectLst>
            <a:softEdge rad="63500"/>
          </a:effectLst>
        </p:spPr>
        <p:txBody>
          <a:bodyPr wrap="square" rtlCol="0">
            <a:spAutoFit/>
          </a:bodyPr>
          <a:lstStyle/>
          <a:p>
            <a:pPr algn="ctr"/>
            <a:r>
              <a:rPr lang="pl-PL" sz="2200" dirty="0"/>
              <a:t>Postępowanie jurysdykcyjne (sądowe)</a:t>
            </a:r>
          </a:p>
        </p:txBody>
      </p:sp>
      <p:sp>
        <p:nvSpPr>
          <p:cNvPr id="14" name="pole tekstowe 13"/>
          <p:cNvSpPr txBox="1"/>
          <p:nvPr/>
        </p:nvSpPr>
        <p:spPr>
          <a:xfrm>
            <a:off x="6600524" y="3933056"/>
            <a:ext cx="2086276" cy="923330"/>
          </a:xfrm>
          <a:prstGeom prst="rect">
            <a:avLst/>
          </a:prstGeom>
          <a:noFill/>
        </p:spPr>
        <p:txBody>
          <a:bodyPr wrap="square" rtlCol="0">
            <a:spAutoFit/>
          </a:bodyPr>
          <a:lstStyle/>
          <a:p>
            <a:pPr algn="ctr"/>
            <a:r>
              <a:rPr lang="pl-PL" dirty="0"/>
              <a:t>Uregulowane w kodeksie karnym wykonawczym </a:t>
            </a:r>
          </a:p>
        </p:txBody>
      </p:sp>
    </p:spTree>
    <p:extLst>
      <p:ext uri="{BB962C8B-B14F-4D97-AF65-F5344CB8AC3E}">
        <p14:creationId xmlns:p14="http://schemas.microsoft.com/office/powerpoint/2010/main" val="3742159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POSTĘPOWANIE PRZYGOTOWAWCZE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18365115"/>
              </p:ext>
            </p:extLst>
          </p:nvPr>
        </p:nvGraphicFramePr>
        <p:xfrm>
          <a:off x="457200" y="1600200"/>
          <a:ext cx="8229600" cy="375762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39407">
                <a:tc>
                  <a:txBody>
                    <a:bodyPr/>
                    <a:lstStyle/>
                    <a:p>
                      <a:pPr algn="ctr"/>
                      <a:r>
                        <a:rPr lang="pl-PL" dirty="0"/>
                        <a:t>śledztwo</a:t>
                      </a:r>
                    </a:p>
                  </a:txBody>
                  <a:tcPr/>
                </a:tc>
                <a:tc>
                  <a:txBody>
                    <a:bodyPr/>
                    <a:lstStyle/>
                    <a:p>
                      <a:pPr algn="ctr"/>
                      <a:r>
                        <a:rPr lang="pl-PL" dirty="0"/>
                        <a:t>dochodzenie</a:t>
                      </a:r>
                    </a:p>
                  </a:txBody>
                  <a:tcPr/>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a:tc>
                <a:tc>
                  <a:txBody>
                    <a:bodyPr/>
                    <a:lstStyle/>
                    <a:p>
                      <a:pPr algn="ctr"/>
                      <a:r>
                        <a:rPr lang="pl-PL" dirty="0"/>
                        <a:t>- sprawy o mniejszym ciężarze gatunkowym</a:t>
                      </a:r>
                    </a:p>
                  </a:txBody>
                  <a:tcPr/>
                </a:tc>
                <a:extLst>
                  <a:ext uri="{0D108BD9-81ED-4DB2-BD59-A6C34878D82A}">
                    <a16:rowId xmlns:a16="http://schemas.microsoft.com/office/drawing/2014/main" val="10001"/>
                  </a:ext>
                </a:extLst>
              </a:tr>
              <a:tr h="939407">
                <a:tc>
                  <a:txBody>
                    <a:bodyPr/>
                    <a:lstStyle/>
                    <a:p>
                      <a:pPr algn="ctr"/>
                      <a:r>
                        <a:rPr lang="pl-PL" dirty="0"/>
                        <a:t>zwiększony formalizm</a:t>
                      </a:r>
                    </a:p>
                  </a:txBody>
                  <a:tcPr/>
                </a:tc>
                <a:tc>
                  <a:txBody>
                    <a:bodyPr/>
                    <a:lstStyle/>
                    <a:p>
                      <a:pPr algn="ctr"/>
                      <a:r>
                        <a:rPr lang="pl-PL" dirty="0"/>
                        <a:t>mniejszy formalizm</a:t>
                      </a:r>
                    </a:p>
                  </a:txBody>
                  <a:tcPr/>
                </a:tc>
                <a:extLst>
                  <a:ext uri="{0D108BD9-81ED-4DB2-BD59-A6C34878D82A}">
                    <a16:rowId xmlns:a16="http://schemas.microsoft.com/office/drawing/2014/main" val="10002"/>
                  </a:ext>
                </a:extLst>
              </a:tr>
              <a:tr h="939407">
                <a:tc>
                  <a:txBody>
                    <a:bodyPr/>
                    <a:lstStyle/>
                    <a:p>
                      <a:pPr algn="ctr"/>
                      <a:r>
                        <a:rPr lang="pl-PL" dirty="0"/>
                        <a:t>- prowadzone co do zasady przez prokuratora (ale może</a:t>
                      </a:r>
                      <a:r>
                        <a:rPr lang="pl-PL" baseline="0" dirty="0"/>
                        <a:t> powierzyć prowadzenie Policji i nadzorować)</a:t>
                      </a:r>
                      <a:endParaRPr lang="pl-PL" dirty="0"/>
                    </a:p>
                  </a:txBody>
                  <a:tcPr/>
                </a:tc>
                <a:tc>
                  <a:txBody>
                    <a:bodyPr/>
                    <a:lstStyle/>
                    <a:p>
                      <a:pPr algn="ctr"/>
                      <a:r>
                        <a:rPr lang="pl-PL" dirty="0"/>
                        <a:t>prowadzone co do zasady przez Policję pod nadzorem prokuratora</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POSTĘPOWANIE PRZYGOTOWAWCZE</a:t>
            </a:r>
          </a:p>
        </p:txBody>
      </p:sp>
      <p:sp>
        <p:nvSpPr>
          <p:cNvPr id="3" name="Symbol zastępczy zawartości 2"/>
          <p:cNvSpPr>
            <a:spLocks noGrp="1"/>
          </p:cNvSpPr>
          <p:nvPr>
            <p:ph idx="1"/>
          </p:nvPr>
        </p:nvSpPr>
        <p:spPr/>
        <p:txBody>
          <a:bodyPr/>
          <a:lstStyle/>
          <a:p>
            <a:pPr algn="just"/>
            <a:r>
              <a:rPr lang="pl-PL" dirty="0"/>
              <a:t>prowadzone przez Policję (lub inne organy ścigania) lub prokuratora </a:t>
            </a:r>
          </a:p>
          <a:p>
            <a:pPr algn="just"/>
            <a:r>
              <a:rPr lang="pl-PL" dirty="0"/>
              <a:t>strony: podejrzany i pokrzywdzony</a:t>
            </a:r>
          </a:p>
          <a:p>
            <a:pPr algn="just"/>
            <a:r>
              <a:rPr lang="pl-PL" dirty="0"/>
              <a:t> prokurator - </a:t>
            </a:r>
            <a:r>
              <a:rPr lang="pl-PL" i="1" dirty="0"/>
              <a:t>dominus </a:t>
            </a:r>
            <a:r>
              <a:rPr lang="pl-PL" i="1" dirty="0" err="1"/>
              <a:t>litis</a:t>
            </a:r>
            <a:r>
              <a:rPr lang="pl-PL" i="1" dirty="0"/>
              <a:t> </a:t>
            </a:r>
            <a:r>
              <a:rPr lang="pl-PL" dirty="0"/>
              <a:t>postępowania przygotowawczego, nadzoruje postępowanie przygotowawcze w zakresie w jakim sam go nie prowadzi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JURYSDYKCYJNE</a:t>
            </a:r>
          </a:p>
        </p:txBody>
      </p:sp>
      <p:sp>
        <p:nvSpPr>
          <p:cNvPr id="3" name="Symbol zastępczy zawartości 2"/>
          <p:cNvSpPr>
            <a:spLocks noGrp="1"/>
          </p:cNvSpPr>
          <p:nvPr>
            <p:ph idx="1"/>
          </p:nvPr>
        </p:nvSpPr>
        <p:spPr/>
        <p:txBody>
          <a:bodyPr/>
          <a:lstStyle/>
          <a:p>
            <a:r>
              <a:rPr lang="pl-PL" dirty="0"/>
              <a:t>prowadzone przez sąd </a:t>
            </a:r>
          </a:p>
          <a:p>
            <a:endParaRPr lang="pl-PL" dirty="0"/>
          </a:p>
          <a:p>
            <a:r>
              <a:rPr lang="pl-PL" dirty="0"/>
              <a:t>strony: </a:t>
            </a:r>
          </a:p>
          <a:p>
            <a:pPr lvl="1"/>
            <a:r>
              <a:rPr lang="pl-PL" dirty="0"/>
              <a:t>oskarżyciel:</a:t>
            </a:r>
          </a:p>
          <a:p>
            <a:pPr lvl="2"/>
            <a:r>
              <a:rPr lang="pl-PL" dirty="0"/>
              <a:t>publiczny, </a:t>
            </a:r>
          </a:p>
          <a:p>
            <a:pPr lvl="2"/>
            <a:r>
              <a:rPr lang="pl-PL" dirty="0"/>
              <a:t>posiłkowy (uboczny lub subsydiarny),</a:t>
            </a:r>
          </a:p>
          <a:p>
            <a:pPr lvl="2"/>
            <a:r>
              <a:rPr lang="pl-PL" dirty="0"/>
              <a:t>prywatny,</a:t>
            </a:r>
          </a:p>
          <a:p>
            <a:pPr lvl="1"/>
            <a:r>
              <a:rPr lang="pl-PL" dirty="0"/>
              <a:t>oskarżony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60648"/>
            <a:ext cx="3008313" cy="1162050"/>
          </a:xfrm>
        </p:spPr>
        <p:txBody>
          <a:bodyPr/>
          <a:lstStyle/>
          <a:p>
            <a:r>
              <a:rPr lang="pl-PL" dirty="0"/>
              <a:t>Uczestnicy procesu</a:t>
            </a:r>
          </a:p>
        </p:txBody>
      </p:sp>
      <p:sp>
        <p:nvSpPr>
          <p:cNvPr id="5" name="Symbol zastępczy tekstu 4"/>
          <p:cNvSpPr>
            <a:spLocks noGrp="1"/>
          </p:cNvSpPr>
          <p:nvPr>
            <p:ph type="body" sz="half" idx="2"/>
          </p:nvPr>
        </p:nvSpPr>
        <p:spPr>
          <a:xfrm>
            <a:off x="1" y="1435101"/>
            <a:ext cx="1691680" cy="5162252"/>
          </a:xfrm>
        </p:spPr>
        <p:txBody>
          <a:bodyPr>
            <a:normAutofit/>
          </a:bodyPr>
          <a:lstStyle/>
          <a:p>
            <a:r>
              <a:rPr lang="pl-PL" sz="1800" dirty="0"/>
              <a:t>Każda osoba (fizyczna, prawna), która występując w procesie karnym, spełnia funkcję jej wyznaczoną przez prawo karne procesowe</a:t>
            </a:r>
          </a:p>
          <a:p>
            <a:r>
              <a:rPr lang="pl-PL" sz="1800" dirty="0"/>
              <a:t> </a:t>
            </a:r>
          </a:p>
          <a:p>
            <a:endParaRPr lang="pl-PL" sz="1800" dirty="0"/>
          </a:p>
        </p:txBody>
      </p:sp>
      <p:graphicFrame>
        <p:nvGraphicFramePr>
          <p:cNvPr id="4" name="Diagram 3"/>
          <p:cNvGraphicFramePr/>
          <p:nvPr>
            <p:extLst>
              <p:ext uri="{D42A27DB-BD31-4B8C-83A1-F6EECF244321}">
                <p14:modId xmlns:p14="http://schemas.microsoft.com/office/powerpoint/2010/main" val="2496182859"/>
              </p:ext>
            </p:extLst>
          </p:nvPr>
        </p:nvGraphicFramePr>
        <p:xfrm>
          <a:off x="2216217" y="9625"/>
          <a:ext cx="6927783" cy="684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5229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A50BB8-8F67-4A92-BC06-D19DD232CA57}"/>
              </a:ext>
            </a:extLst>
          </p:cNvPr>
          <p:cNvSpPr>
            <a:spLocks noGrp="1"/>
          </p:cNvSpPr>
          <p:nvPr>
            <p:ph type="title"/>
          </p:nvPr>
        </p:nvSpPr>
        <p:spPr>
          <a:xfrm>
            <a:off x="457200" y="274638"/>
            <a:ext cx="8435280" cy="922114"/>
          </a:xfrm>
        </p:spPr>
        <p:txBody>
          <a:bodyPr>
            <a:normAutofit/>
          </a:bodyPr>
          <a:lstStyle/>
          <a:p>
            <a:r>
              <a:rPr lang="pl-PL" sz="3600" dirty="0"/>
              <a:t>Znaczenie Konstytucji w procesie karnym </a:t>
            </a:r>
            <a:endParaRPr lang="en-GB" sz="3600" dirty="0"/>
          </a:p>
        </p:txBody>
      </p:sp>
      <p:sp>
        <p:nvSpPr>
          <p:cNvPr id="3" name="Symbol zastępczy zawartości 2">
            <a:extLst>
              <a:ext uri="{FF2B5EF4-FFF2-40B4-BE49-F238E27FC236}">
                <a16:creationId xmlns:a16="http://schemas.microsoft.com/office/drawing/2014/main" id="{4EDE215D-BE26-4358-8537-7B170EA5AD19}"/>
              </a:ext>
            </a:extLst>
          </p:cNvPr>
          <p:cNvSpPr>
            <a:spLocks noGrp="1"/>
          </p:cNvSpPr>
          <p:nvPr>
            <p:ph idx="1"/>
          </p:nvPr>
        </p:nvSpPr>
        <p:spPr>
          <a:xfrm>
            <a:off x="0" y="1556792"/>
            <a:ext cx="9144000" cy="5184576"/>
          </a:xfrm>
        </p:spPr>
        <p:txBody>
          <a:bodyPr>
            <a:normAutofit fontScale="70000" lnSpcReduction="20000"/>
          </a:bodyPr>
          <a:lstStyle/>
          <a:p>
            <a:pPr marL="0" indent="0" algn="just">
              <a:buNone/>
            </a:pPr>
            <a:r>
              <a:rPr lang="pl-PL" dirty="0"/>
              <a:t>Konstytucja wyznacza podstawowe reguły procesu karnego, zwłaszcza te dotyczące gwarancji procesowych. Wywiera wpływ na naczelne zasady procesowe (domniemania niewinności, jawności, prawa do obrony, bezpośredniości, dwuinstancyjności),  prawa i wolności uczestników postępowania (wyznacza standardy zachowań oraz dopuszczalne ograniczenia praw procesowych, stosowanie środków zapobiegawczych), standardy rzetelności postępowania (bezstronność sędziego, prawo do środka odwoławczego, udział w rozpoznaniu sprawy, publiczność wyroków sądowych) </a:t>
            </a:r>
          </a:p>
          <a:p>
            <a:pPr marL="0" indent="0" algn="r">
              <a:buNone/>
            </a:pPr>
            <a:r>
              <a:rPr lang="pl-PL" sz="1800" i="1" dirty="0"/>
              <a:t>Por. P. Wiliński, Proces karny w świetle </a:t>
            </a:r>
            <a:r>
              <a:rPr lang="pl-PL" sz="1800" i="1" dirty="0" err="1"/>
              <a:t>Konstytucji,Warszawa</a:t>
            </a:r>
            <a:r>
              <a:rPr lang="pl-PL" sz="1800" i="1" dirty="0"/>
              <a:t> 2011, s. 20 – 22.</a:t>
            </a:r>
          </a:p>
          <a:p>
            <a:pPr marL="0" indent="0">
              <a:buNone/>
            </a:pPr>
            <a:r>
              <a:rPr lang="pl-PL" dirty="0"/>
              <a:t>Szczególnie ważne w procesie karnym są przepisy regulujące prawa, wolności i obowiązki człowieka i obywatela (rozdział III Konstytucji) !</a:t>
            </a:r>
          </a:p>
          <a:p>
            <a:pPr marL="0" indent="0">
              <a:buNone/>
            </a:pPr>
            <a:r>
              <a:rPr lang="pl-PL" dirty="0"/>
              <a:t>Art. 45 ust. 1 – bardzo ważne! </a:t>
            </a:r>
          </a:p>
          <a:p>
            <a:pPr marL="0" indent="0" algn="just">
              <a:buNone/>
            </a:pPr>
            <a:r>
              <a:rPr lang="pl-PL" b="1" u="sng" dirty="0"/>
              <a:t>Każdy ma prawo do sprawiedliwego i jawnego rozpatrzenia sprawy bez nieuzasadnionej zwłoki przez właściwy, niezależny, bezstronny i niezawisły sąd</a:t>
            </a:r>
          </a:p>
          <a:p>
            <a:pPr marL="0" indent="0" algn="just">
              <a:buNone/>
            </a:pPr>
            <a:r>
              <a:rPr lang="pl-PL" dirty="0"/>
              <a:t>Sprawiedliwy proces to taki proces, gdzie strony postępowania posiadają odpowiednie gwarancje procesowe, zabezpieczające ich prawa i interesy w toczącym się postępowaniu. </a:t>
            </a:r>
          </a:p>
          <a:p>
            <a:endParaRPr lang="en-GB" dirty="0"/>
          </a:p>
        </p:txBody>
      </p:sp>
    </p:spTree>
    <p:extLst>
      <p:ext uri="{BB962C8B-B14F-4D97-AF65-F5344CB8AC3E}">
        <p14:creationId xmlns:p14="http://schemas.microsoft.com/office/powerpoint/2010/main" val="2827676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fontScale="92500" lnSpcReduction="20000"/>
          </a:bodyPr>
          <a:lstStyle/>
          <a:p>
            <a:pPr algn="just"/>
            <a:r>
              <a:rPr lang="pl-PL" dirty="0"/>
              <a:t>Proces inkwizycyjny ukształtowany w średniowieczu kumulował w jednej osobie – sędziego – funkcje oskarżenia, obrony i orzekania (proces inkwizycyjny zwany </a:t>
            </a:r>
            <a:r>
              <a:rPr lang="pl-PL" dirty="0" err="1"/>
              <a:t>jet</a:t>
            </a:r>
            <a:r>
              <a:rPr lang="pl-PL" dirty="0"/>
              <a: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fontScale="92500" lnSpcReduction="10000"/>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ŹRÓDŁA PRAWA KARNEGO PROCESOWEGO</a:t>
            </a:r>
          </a:p>
        </p:txBody>
      </p:sp>
      <p:sp>
        <p:nvSpPr>
          <p:cNvPr id="3" name="Symbol zastępczy zawartości 2"/>
          <p:cNvSpPr>
            <a:spLocks noGrp="1"/>
          </p:cNvSpPr>
          <p:nvPr>
            <p:ph idx="1"/>
          </p:nvPr>
        </p:nvSpPr>
        <p:spPr/>
        <p:txBody>
          <a:bodyPr>
            <a:normAutofit fontScale="92500" lnSpcReduction="20000"/>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4" y="452718"/>
            <a:ext cx="7731301" cy="1083474"/>
          </a:xfrm>
        </p:spPr>
        <p:txBody>
          <a:bodyPr>
            <a:normAutofit fontScale="90000"/>
          </a:bodyPr>
          <a:lstStyle/>
          <a:p>
            <a:r>
              <a:rPr lang="pl-PL" dirty="0"/>
              <a:t>Podręczniki i inne materiały do nauki</a:t>
            </a:r>
          </a:p>
        </p:txBody>
      </p:sp>
      <p:sp>
        <p:nvSpPr>
          <p:cNvPr id="3" name="Symbol zastępczy zawartości 2"/>
          <p:cNvSpPr>
            <a:spLocks noGrp="1"/>
          </p:cNvSpPr>
          <p:nvPr>
            <p:ph idx="1"/>
          </p:nvPr>
        </p:nvSpPr>
        <p:spPr>
          <a:xfrm>
            <a:off x="745188" y="2034630"/>
            <a:ext cx="7964472" cy="4219866"/>
          </a:xfrm>
        </p:spPr>
        <p:txBody>
          <a:bodyPr>
            <a:normAutofit/>
          </a:bodyPr>
          <a:lstStyle/>
          <a:p>
            <a:pPr marL="514350" indent="-514350" algn="just">
              <a:buFont typeface="+mj-lt"/>
              <a:buAutoNum type="arabicPeriod" startAt="5"/>
            </a:pPr>
            <a:r>
              <a:rPr lang="pl-PL" sz="2800" dirty="0"/>
              <a:t>Prezentacje multimedialne udostępniane na stronie osobistej w materiałach dydaktycznych.</a:t>
            </a:r>
          </a:p>
          <a:p>
            <a:pPr marL="457200" indent="-457200" algn="just">
              <a:buFont typeface="+mj-lt"/>
              <a:buAutoNum type="arabicPeriod" startAt="5"/>
            </a:pPr>
            <a:r>
              <a:rPr lang="pl-PL" sz="2800" dirty="0"/>
              <a:t>Kazusy, orzecznictwo, etc.</a:t>
            </a:r>
          </a:p>
        </p:txBody>
      </p:sp>
    </p:spTree>
    <p:extLst>
      <p:ext uri="{BB962C8B-B14F-4D97-AF65-F5344CB8AC3E}">
        <p14:creationId xmlns:p14="http://schemas.microsoft.com/office/powerpoint/2010/main" val="2492586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TRYBY ŚCIGANIA</a:t>
            </a:r>
          </a:p>
        </p:txBody>
      </p:sp>
      <p:sp>
        <p:nvSpPr>
          <p:cNvPr id="3" name="Symbol zastępczy zawartości 2"/>
          <p:cNvSpPr>
            <a:spLocks noGrp="1"/>
          </p:cNvSpPr>
          <p:nvPr>
            <p:ph idx="1"/>
          </p:nvPr>
        </p:nvSpPr>
        <p:spPr/>
        <p:txBody>
          <a:bodyPr>
            <a:normAutofit/>
          </a:bodyPr>
          <a:lstStyle/>
          <a:p>
            <a:r>
              <a:rPr lang="pl-PL" dirty="0"/>
              <a:t>przestępstwa ścigane z oskarżenia publicznego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ścigane z oskarżenia prywatnego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PUBLICZNOSKARGOWY</a:t>
            </a:r>
          </a:p>
        </p:txBody>
      </p:sp>
      <p:sp>
        <p:nvSpPr>
          <p:cNvPr id="3" name="Symbol zastępczy zawartości 2"/>
          <p:cNvSpPr>
            <a:spLocks noGrp="1"/>
          </p:cNvSpPr>
          <p:nvPr>
            <p:ph idx="1"/>
          </p:nvPr>
        </p:nvSpPr>
        <p:spPr/>
        <p:txBody>
          <a:bodyPr>
            <a:normAutofit fontScale="92500"/>
          </a:bodyPr>
          <a:lstStyle/>
          <a:p>
            <a:pPr algn="just"/>
            <a:r>
              <a:rPr lang="pl-PL" dirty="0"/>
              <a:t>Postępowanie prowadzone z własnej inicjatywy przez organy ścigania, które w razie podejrzenia popełnienia przestępstwa mają obowiązek podjąć wszelkie działania w celu wykrycia sprawcy. </a:t>
            </a:r>
          </a:p>
          <a:p>
            <a:pPr algn="just"/>
            <a:r>
              <a:rPr lang="pl-PL" dirty="0"/>
              <a:t>BEZWARUNKOWY - gdy w k.k. brak informacji co do trybu,</a:t>
            </a:r>
          </a:p>
          <a:p>
            <a:pPr algn="just"/>
            <a:r>
              <a:rPr lang="pl-PL" dirty="0"/>
              <a:t>WARUNKOWY – uzależniony od </a:t>
            </a:r>
            <a:r>
              <a:rPr lang="pl-PL" u="sng" dirty="0"/>
              <a:t>wniosku o ściganie </a:t>
            </a:r>
            <a:r>
              <a:rPr lang="pl-PL" dirty="0"/>
              <a:t>właściwego podmiotu (art. 12 k.p.k.) lub </a:t>
            </a:r>
            <a:r>
              <a:rPr lang="pl-PL" u="sng" dirty="0"/>
              <a:t>zezwolenia na ściganie</a:t>
            </a:r>
            <a:r>
              <a:rPr lang="pl-PL" dirty="0"/>
              <a:t> właściwego organu</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lstStyle/>
          <a:p>
            <a:pPr algn="just"/>
            <a:r>
              <a:rPr lang="pl-PL" dirty="0"/>
              <a:t>Postępowanie prowadzone na skutek </a:t>
            </a:r>
            <a:r>
              <a:rPr lang="pl-PL" b="1" dirty="0"/>
              <a:t>prywatnego aktu oskarżenia</a:t>
            </a:r>
            <a:r>
              <a:rPr lang="pl-PL" dirty="0"/>
              <a:t> wniesionego przez pokrzywdzonego, który staje się oskarżycielem prywatnym.</a:t>
            </a:r>
          </a:p>
          <a:p>
            <a:pPr algn="just"/>
            <a:r>
              <a:rPr lang="pl-PL" dirty="0"/>
              <a:t>Oskarżyciel publiczny może wszcząć lub wstąpić, gdy zachodzi przesłanka interesu społecznego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Przestępstwa ścigane z oskarżenia publicznego</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a:t>
            </a:r>
          </a:p>
          <a:p>
            <a:pPr marL="0" indent="0" algn="just">
              <a:buNone/>
            </a:pPr>
            <a:r>
              <a:rPr lang="pl-PL" dirty="0"/>
              <a:t>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Przestępstwa ścigane z oskarżenia publicznego</a:t>
            </a:r>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przestępstwa bezwzględnie wnioskowe -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przestępstwa względnie wnioskowe - wniosek jest wymagany z powodu osobistego stosunku łączącego sprawcę z pokrzywdzonym (np. art. 278 § 4 k.k. - kradzież na szkodę osoby najbliższej, art. 279 § 2 k.k. - kradzież z włamaniem na szkodę osoby najbliższej).</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WNIOSEK O ŚCIGANIE</a:t>
            </a:r>
          </a:p>
        </p:txBody>
      </p:sp>
      <p:sp>
        <p:nvSpPr>
          <p:cNvPr id="3" name="Symbol zastępczy zawartości 2"/>
          <p:cNvSpPr>
            <a:spLocks noGrp="1"/>
          </p:cNvSpPr>
          <p:nvPr>
            <p:ph idx="1"/>
          </p:nvPr>
        </p:nvSpPr>
        <p:spPr>
          <a:xfrm>
            <a:off x="395536" y="1124744"/>
            <a:ext cx="8424936" cy="5544616"/>
          </a:xfrm>
        </p:spPr>
        <p:txBody>
          <a:bodyPr>
            <a:normAutofit fontScale="70000" lnSpcReduction="20000"/>
          </a:bodyPr>
          <a:lstStyle/>
          <a:p>
            <a:pPr marL="0" indent="0" algn="just">
              <a:buNone/>
            </a:pPr>
            <a:r>
              <a:rPr lang="pl-PL" dirty="0"/>
              <a:t>Wniosek o ściganie przestępstwa stanowi wyraz woli uprawnionego podmiotu i wywiera skutki prawne niezwłocznie po jego złożeniu (wyrok SA w Krakowie z 14.7.2005 r., II AKA 140/05). Wniosek powinien stanowić jednoznaczny wyraz woli ścigania (wyrok SA w Katowicach z 4.2.2010 r., II AKA 406/09). Wniosek nie musi zawierać imiennego wskazania sprawców.</a:t>
            </a:r>
          </a:p>
          <a:p>
            <a:pPr marL="0" indent="0" algn="just">
              <a:buNone/>
            </a:pPr>
            <a:r>
              <a:rPr lang="pl-PL" dirty="0"/>
              <a:t>Art. 12 § 3 k.p.k.: Wniosek może być cofnięty w postępowaniu przygotowawczym za zgodą prokuratora, a w postępowaniu sądowym za zgodą sądu - do zamknięcia przewodu sądowego na pierwszej rozprawie głównej. W sprawach, w których akt oskarżenia wniósł oskarżyciel publiczny, cofnięcie wniosku po rozpoczęciu przewodu sądowego jest skuteczne, jeżeli nie sprzeciwi się temu oskarżyciel publiczny obecny na rozprawie lub posiedzeniu. Ponowne złożenie wniosku jest niedopuszczalne.</a:t>
            </a:r>
          </a:p>
          <a:p>
            <a:pPr marL="0" indent="0" algn="just">
              <a:buNone/>
            </a:pPr>
            <a:r>
              <a:rPr lang="pl-PL" dirty="0"/>
              <a:t>Cofnięcie wniosku jest definitywne i wymaga:</a:t>
            </a:r>
          </a:p>
          <a:p>
            <a:pPr marL="0" indent="0" algn="just">
              <a:buNone/>
            </a:pPr>
            <a:r>
              <a:rPr lang="pl-PL" dirty="0"/>
              <a:t>- </a:t>
            </a:r>
            <a:r>
              <a:rPr lang="pl-PL" b="1" dirty="0"/>
              <a:t>zgody prokuratora lub sądu</a:t>
            </a:r>
            <a:r>
              <a:rPr lang="pl-PL" dirty="0"/>
              <a:t>;</a:t>
            </a:r>
          </a:p>
          <a:p>
            <a:pPr marL="0" indent="0" algn="just">
              <a:buNone/>
            </a:pPr>
            <a:r>
              <a:rPr lang="pl-PL" dirty="0"/>
              <a:t>- zachowania terminu - do zamknięcia przewodu sądowego na pierwszej rozprawie głównej.</a:t>
            </a:r>
          </a:p>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Przestępstwa ścigane z oskarżenia prywatnego</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SĄDY W POLSCE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Ustawa – Prawo o ustroju sądów powszechnych</a:t>
            </a:r>
          </a:p>
          <a:p>
            <a:pPr marL="0" indent="0" algn="just">
              <a:buNone/>
            </a:pPr>
            <a:r>
              <a:rPr lang="pl-PL" dirty="0"/>
              <a:t>§ 1. Sądami powszechnymi są sądy rejonowe, sądy okręgowe oraz sądy</a:t>
            </a:r>
          </a:p>
          <a:p>
            <a:pPr marL="0" indent="0" algn="just">
              <a:buNone/>
            </a:pPr>
            <a:r>
              <a:rPr lang="pl-PL" dirty="0"/>
              <a:t>apelacyjne.</a:t>
            </a:r>
          </a:p>
          <a:p>
            <a:pPr marL="0" indent="0" algn="just">
              <a:buNone/>
            </a:pPr>
            <a:r>
              <a:rPr lang="pl-PL" dirty="0"/>
              <a:t>§ 2. Sądy powszechne sprawują wymiar sprawiedliwości w zakresie</a:t>
            </a:r>
          </a:p>
          <a:p>
            <a:pPr marL="0" indent="0" algn="just">
              <a:buNone/>
            </a:pPr>
            <a:r>
              <a:rPr lang="pl-PL" dirty="0"/>
              <a:t>nienależącym do sądów administracyjnych, sądów wojskowych oraz Sądu Najwyższego.</a:t>
            </a:r>
          </a:p>
          <a:p>
            <a:pPr marL="0" indent="0" algn="just">
              <a:buNone/>
            </a:pPr>
            <a:r>
              <a:rPr lang="pl-PL" dirty="0"/>
              <a:t>§ 3. Sądy powszechne wykonują również inne zadania z zakresu ochrony</a:t>
            </a:r>
          </a:p>
          <a:p>
            <a:pPr marL="0" indent="0" algn="just">
              <a:buNone/>
            </a:pPr>
            <a:r>
              <a:rPr lang="pl-PL" dirty="0"/>
              <a:t>prawnej, powierzone w drodze ustaw.</a:t>
            </a:r>
          </a:p>
          <a:p>
            <a:pPr marL="0" indent="0" algn="just">
              <a:buNone/>
            </a:pPr>
            <a:r>
              <a:rPr lang="pl-PL" dirty="0"/>
              <a:t>§ 4. Ilekroć w dalszych przepisach jest mowa o sądach bez bliższego ich</a:t>
            </a:r>
          </a:p>
          <a:p>
            <a:pPr marL="0" indent="0" algn="just">
              <a:buNone/>
            </a:pPr>
            <a:r>
              <a:rPr lang="pl-PL" dirty="0"/>
              <a:t>określenia, rozumie się przez to sądy powszechne.</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Art. 173. Sądy i Trybunały są władzą odrębną i niezależną od innych</a:t>
            </a:r>
          </a:p>
          <a:p>
            <a:pPr marL="0" indent="0" algn="just">
              <a:buNone/>
            </a:pPr>
            <a:r>
              <a:rPr lang="pl-PL" dirty="0"/>
              <a:t>władz.</a:t>
            </a:r>
          </a:p>
          <a:p>
            <a:pPr marL="0" indent="0" algn="just">
              <a:buNone/>
            </a:pPr>
            <a:r>
              <a:rPr lang="pl-PL" dirty="0"/>
              <a:t>Art. 174. Sądy i Trybunały wydają wyroki w imieniu Rzeczypospolitej</a:t>
            </a:r>
          </a:p>
          <a:p>
            <a:pPr marL="0" indent="0" algn="just">
              <a:buNone/>
            </a:pPr>
            <a:r>
              <a:rPr lang="pl-PL" dirty="0"/>
              <a:t>Polskiej.</a:t>
            </a:r>
          </a:p>
          <a:p>
            <a:pPr marL="0" indent="0" algn="just">
              <a:buNone/>
            </a:pPr>
            <a:r>
              <a:rPr lang="pl-PL" dirty="0"/>
              <a:t>Art. 175</a:t>
            </a:r>
          </a:p>
          <a:p>
            <a:pPr marL="0" indent="0" algn="just">
              <a:buNone/>
            </a:pPr>
            <a:r>
              <a:rPr lang="pl-PL" dirty="0"/>
              <a:t>1. Wymiar sprawiedliwości w Rzeczypospolitej Polskiej sprawują Sąd Najwyższy, sądy</a:t>
            </a:r>
          </a:p>
          <a:p>
            <a:pPr marL="0" indent="0" algn="just">
              <a:buNone/>
            </a:pPr>
            <a:r>
              <a:rPr lang="pl-PL" dirty="0"/>
              <a:t>powszechne, sądy administracyjne oraz sądy wojskowe.</a:t>
            </a:r>
          </a:p>
          <a:p>
            <a:pPr marL="0" indent="0" algn="just">
              <a:buNone/>
            </a:pPr>
            <a:r>
              <a:rPr lang="pl-PL" dirty="0"/>
              <a:t>2. Sąd wyjątkowy lub tryb doraźny może być ustanowiony tylko na czas wojny.</a:t>
            </a:r>
          </a:p>
          <a:p>
            <a:pPr marL="0" indent="0" algn="just">
              <a:buNone/>
            </a:pPr>
            <a:r>
              <a:rPr lang="pl-PL" dirty="0"/>
              <a:t>Art. 176</a:t>
            </a:r>
          </a:p>
          <a:p>
            <a:pPr marL="0" indent="0" algn="just">
              <a:buNone/>
            </a:pPr>
            <a:r>
              <a:rPr lang="pl-PL" dirty="0"/>
              <a:t>1. Postępowanie sądowe jest co najmniej dwuinstancyjne.</a:t>
            </a:r>
          </a:p>
          <a:p>
            <a:pPr marL="0" indent="0" algn="just">
              <a:buNone/>
            </a:pPr>
            <a:r>
              <a:rPr lang="pl-PL" dirty="0"/>
              <a:t>2. Ustrój i właściwość sądów oraz postępowanie przed sądami określają ustawy.</a:t>
            </a:r>
          </a:p>
          <a:p>
            <a:pPr marL="0" indent="0" algn="just">
              <a:buNone/>
            </a:pPr>
            <a:r>
              <a:rPr lang="pl-PL" dirty="0"/>
              <a:t>Art. 177</a:t>
            </a:r>
          </a:p>
          <a:p>
            <a:pPr marL="0" indent="0" algn="just">
              <a:buNone/>
            </a:pPr>
            <a:r>
              <a:rPr lang="pl-PL" dirty="0"/>
              <a:t>Sądy powszechne sprawują wymiar sprawiedliwości we wszystkich sprawach, z wyjątkiem</a:t>
            </a:r>
          </a:p>
          <a:p>
            <a:pPr marL="0" indent="0" algn="just">
              <a:buNone/>
            </a:pPr>
            <a:r>
              <a:rPr lang="pl-PL" dirty="0"/>
              <a:t>spraw ustawowo zastrzeżonych dla właściwości innych sądów.</a:t>
            </a:r>
          </a:p>
          <a:p>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Art. 178</a:t>
            </a:r>
          </a:p>
          <a:p>
            <a:pPr marL="0" indent="0" algn="just">
              <a:buNone/>
            </a:pPr>
            <a:r>
              <a:rPr lang="pl-PL" dirty="0"/>
              <a:t>1. Sędziowie w sprawowaniu swojego urzędu są niezawiśli i podlegają tylko Konstytucji oraz ustawom.</a:t>
            </a:r>
          </a:p>
          <a:p>
            <a:pPr marL="0" indent="0" algn="just">
              <a:buNone/>
            </a:pPr>
            <a:r>
              <a:rPr lang="pl-PL" dirty="0"/>
              <a:t>2. Sędziom zapewnia się warunki pracy i wynagrodzenie odpowiadające godności urzędu oraz zakresowi ich obowiązków.</a:t>
            </a:r>
          </a:p>
          <a:p>
            <a:pPr marL="0" indent="0" algn="just">
              <a:buNone/>
            </a:pPr>
            <a:r>
              <a:rPr lang="pl-PL" dirty="0"/>
              <a:t>3. Sędzia nie może należeć do partii politycznej, związku zawodowego ani prowadzić działalności publicznej nie dającej się pogodzić z zasadami niezależności sądów i niezawisłości sędziów.</a:t>
            </a:r>
          </a:p>
          <a:p>
            <a:pPr marL="0" indent="0" algn="just">
              <a:buNone/>
            </a:pPr>
            <a:r>
              <a:rPr lang="pl-PL" dirty="0"/>
              <a:t>Art. 179</a:t>
            </a:r>
          </a:p>
          <a:p>
            <a:pPr marL="0" indent="0" algn="just">
              <a:buNone/>
            </a:pPr>
            <a:r>
              <a:rPr lang="pl-PL" dirty="0"/>
              <a:t>Sędziowie są powoływani przez Prezydenta Rzeczypospolitej, na wniosek Krajowej Rady Sądownictwa, na czas nieoznaczony.</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Ramowy harmonogram ćwiczeń</a:t>
            </a:r>
          </a:p>
        </p:txBody>
      </p:sp>
      <p:sp>
        <p:nvSpPr>
          <p:cNvPr id="3" name="Symbol zastępczy zawartości 2"/>
          <p:cNvSpPr>
            <a:spLocks noGrp="1"/>
          </p:cNvSpPr>
          <p:nvPr>
            <p:ph idx="1"/>
          </p:nvPr>
        </p:nvSpPr>
        <p:spPr>
          <a:xfrm>
            <a:off x="-11627" y="1196752"/>
            <a:ext cx="9144000" cy="5369768"/>
          </a:xfrm>
        </p:spPr>
        <p:txBody>
          <a:bodyPr>
            <a:noAutofit/>
          </a:bodyPr>
          <a:lstStyle/>
          <a:p>
            <a:pPr marL="0" indent="0" algn="ctr">
              <a:buNone/>
            </a:pPr>
            <a:endParaRPr lang="pl-PL" sz="2400" b="1" dirty="0">
              <a:latin typeface="Times New Roman" pitchFamily="18" charset="0"/>
              <a:cs typeface="Times New Roman" pitchFamily="18" charset="0"/>
            </a:endParaRPr>
          </a:p>
          <a:p>
            <a:pPr marL="457200" indent="-457200" algn="just">
              <a:buAutoNum type="arabicPeriod"/>
            </a:pPr>
            <a:r>
              <a:rPr lang="pl-PL" sz="2400" dirty="0">
                <a:latin typeface="Times New Roman" pitchFamily="18" charset="0"/>
                <a:cs typeface="Times New Roman" pitchFamily="18" charset="0"/>
              </a:rPr>
              <a:t>Zajęcia organizacyjne. Pojęcie i przebieg procesu karnego. </a:t>
            </a:r>
          </a:p>
          <a:p>
            <a:pPr marL="457200" indent="-457200" algn="just">
              <a:buAutoNum type="arabicPeriod"/>
            </a:pPr>
            <a:r>
              <a:rPr lang="pl-PL" sz="2400" dirty="0">
                <a:latin typeface="Times New Roman" pitchFamily="18" charset="0"/>
                <a:cs typeface="Times New Roman" pitchFamily="18" charset="0"/>
              </a:rPr>
              <a:t>Prawa oskarżonego (podejrzanego) w toku procesu karnego. Prawo do obrony. Obrońca. Pokrzywdzony i jego uprawnienia.</a:t>
            </a:r>
          </a:p>
          <a:p>
            <a:pPr marL="457200" indent="-457200" algn="just">
              <a:buAutoNum type="arabicPeriod"/>
            </a:pPr>
            <a:r>
              <a:rPr lang="pl-PL" sz="2400" dirty="0">
                <a:latin typeface="Times New Roman" pitchFamily="18" charset="0"/>
                <a:cs typeface="Times New Roman" pitchFamily="18" charset="0"/>
              </a:rPr>
              <a:t>Środki przymusu – pojęcie i rodzaje. Zatrzymanie i tymczasowe aresztowanie. Przeszukanie.</a:t>
            </a:r>
          </a:p>
          <a:p>
            <a:pPr marL="457200" indent="-457200" algn="just">
              <a:buAutoNum type="arabicPeriod"/>
            </a:pPr>
            <a:r>
              <a:rPr lang="pl-PL" sz="2400" dirty="0">
                <a:latin typeface="Times New Roman" pitchFamily="18" charset="0"/>
                <a:cs typeface="Times New Roman" pitchFamily="18" charset="0"/>
              </a:rPr>
              <a:t>Kolokwium zaliczeniowe. </a:t>
            </a:r>
          </a:p>
          <a:p>
            <a:pPr marL="0" indent="0" algn="just">
              <a:buNone/>
            </a:pPr>
            <a:endParaRPr lang="pl-PL" sz="2400" dirty="0">
              <a:latin typeface="Times New Roman" pitchFamily="18" charset="0"/>
              <a:cs typeface="Times New Roman" pitchFamily="18" charset="0"/>
            </a:endParaRPr>
          </a:p>
          <a:p>
            <a:pPr marL="0" indent="0" algn="just">
              <a:buNone/>
            </a:pPr>
            <a:endParaRPr lang="pl-PL" sz="2000" dirty="0">
              <a:latin typeface="Times New Roman" pitchFamily="18" charset="0"/>
              <a:cs typeface="Times New Roman" pitchFamily="18" charset="0"/>
            </a:endParaRPr>
          </a:p>
        </p:txBody>
      </p:sp>
    </p:spTree>
    <p:extLst>
      <p:ext uri="{BB962C8B-B14F-4D97-AF65-F5344CB8AC3E}">
        <p14:creationId xmlns:p14="http://schemas.microsoft.com/office/powerpoint/2010/main" val="2799078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p:txBody>
          <a:bodyPr>
            <a:noAutofit/>
          </a:bodyPr>
          <a:lstStyle/>
          <a:p>
            <a:pPr marL="0" indent="0" algn="just">
              <a:buNone/>
            </a:pPr>
            <a:r>
              <a:rPr lang="pl-PL" sz="1600" dirty="0">
                <a:latin typeface="Times New Roman" pitchFamily="18" charset="0"/>
                <a:cs typeface="Times New Roman" pitchFamily="18" charset="0"/>
              </a:rPr>
              <a:t>USTAWA - PRAWO O PROKURATURZE</a:t>
            </a:r>
          </a:p>
          <a:p>
            <a:pPr marL="0" indent="0" algn="just">
              <a:buNone/>
            </a:pPr>
            <a:r>
              <a:rPr lang="pl-PL" sz="1600" dirty="0">
                <a:latin typeface="Times New Roman" pitchFamily="18" charset="0"/>
                <a:cs typeface="Times New Roman" pitchFamily="18" charset="0"/>
              </a:rPr>
              <a:t>Art. 1</a:t>
            </a:r>
          </a:p>
          <a:p>
            <a:pPr marL="0" indent="0" algn="just">
              <a:buNone/>
            </a:pPr>
            <a:r>
              <a:rPr lang="pl-PL" sz="1600" dirty="0">
                <a:latin typeface="Times New Roman" pitchFamily="18" charset="0"/>
                <a:cs typeface="Times New Roman" pitchFamily="18" charset="0"/>
              </a:rPr>
              <a:t>§ 1. Prokuraturę stanowią Prokurator Generalny, Prokurator Krajowy, pozostali zastępcy</a:t>
            </a:r>
          </a:p>
          <a:p>
            <a:pPr marL="0" indent="0" algn="just">
              <a:buNone/>
            </a:pPr>
            <a:r>
              <a:rPr lang="pl-PL" sz="1600" dirty="0">
                <a:latin typeface="Times New Roman" pitchFamily="18" charset="0"/>
                <a:cs typeface="Times New Roman" pitchFamily="18" charset="0"/>
              </a:rPr>
              <a:t>Prokuratora Generalnego oraz prokuratorzy powszechnych jednostek organizacyjnych</a:t>
            </a:r>
          </a:p>
          <a:p>
            <a:pPr marL="0" indent="0" algn="just">
              <a:buNone/>
            </a:pPr>
            <a:r>
              <a:rPr lang="pl-PL" sz="1600" dirty="0">
                <a:latin typeface="Times New Roman" pitchFamily="18" charset="0"/>
                <a:cs typeface="Times New Roman" pitchFamily="18" charset="0"/>
              </a:rPr>
              <a:t>prokuratury i prokuratorzy Instytutu Pamięci Narodowej - Komisji Ścigania Zbrodni przeciwko</a:t>
            </a:r>
          </a:p>
          <a:p>
            <a:pPr marL="0" indent="0" algn="just">
              <a:buNone/>
            </a:pPr>
            <a:r>
              <a:rPr lang="pl-PL" sz="1600" dirty="0">
                <a:latin typeface="Times New Roman" pitchFamily="18" charset="0"/>
                <a:cs typeface="Times New Roman" pitchFamily="18" charset="0"/>
              </a:rPr>
              <a:t>Narodowi Polskiemu, zwanego dalej „Instytutem Pamięci Narodowej”.</a:t>
            </a:r>
          </a:p>
          <a:p>
            <a:pPr marL="0" indent="0" algn="just">
              <a:buNone/>
            </a:pPr>
            <a:r>
              <a:rPr lang="pl-PL" sz="1600" dirty="0">
                <a:latin typeface="Times New Roman" pitchFamily="18" charset="0"/>
                <a:cs typeface="Times New Roman" pitchFamily="18" charset="0"/>
              </a:rPr>
              <a:t>§ 2. Prokurator Generalny jest naczelnym organem prokuratury. Urząd Prokuratora Generalnego</a:t>
            </a:r>
          </a:p>
          <a:p>
            <a:pPr marL="0" indent="0" algn="just">
              <a:buNone/>
            </a:pPr>
            <a:r>
              <a:rPr lang="pl-PL" sz="1600" dirty="0">
                <a:latin typeface="Times New Roman" pitchFamily="18" charset="0"/>
                <a:cs typeface="Times New Roman" pitchFamily="18" charset="0"/>
              </a:rPr>
              <a:t>sprawuje Minister Sprawiedliwości. Prokurator Generalny musi spełniać warunki określone w art.</a:t>
            </a:r>
          </a:p>
          <a:p>
            <a:pPr marL="0" indent="0" algn="just">
              <a:buNone/>
            </a:pPr>
            <a:r>
              <a:rPr lang="pl-PL" sz="1600" dirty="0">
                <a:latin typeface="Times New Roman" pitchFamily="18" charset="0"/>
                <a:cs typeface="Times New Roman" pitchFamily="18" charset="0"/>
              </a:rPr>
              <a:t>75 § 1 </a:t>
            </a:r>
            <a:r>
              <a:rPr lang="pl-PL" sz="1600" dirty="0" err="1">
                <a:latin typeface="Times New Roman" pitchFamily="18" charset="0"/>
                <a:cs typeface="Times New Roman" pitchFamily="18" charset="0"/>
              </a:rPr>
              <a:t>pkt</a:t>
            </a:r>
            <a:r>
              <a:rPr lang="pl-PL" sz="1600" dirty="0">
                <a:latin typeface="Times New Roman" pitchFamily="18" charset="0"/>
                <a:cs typeface="Times New Roman" pitchFamily="18" charset="0"/>
              </a:rPr>
              <a:t> 1-3 i 8.</a:t>
            </a:r>
          </a:p>
          <a:p>
            <a:pPr marL="0" indent="0" algn="just">
              <a:buNone/>
            </a:pPr>
            <a:r>
              <a:rPr lang="pl-PL" sz="1600" dirty="0">
                <a:latin typeface="Times New Roman" pitchFamily="18" charset="0"/>
                <a:cs typeface="Times New Roman" pitchFamily="18" charset="0"/>
              </a:rPr>
              <a:t>§ 3. Prokuratorami powszechnych jednostek organizacyjnych prokuratury są prokuratorzy</a:t>
            </a:r>
          </a:p>
          <a:p>
            <a:pPr marL="0" indent="0" algn="just">
              <a:buNone/>
            </a:pPr>
            <a:r>
              <a:rPr lang="pl-PL" sz="1600" dirty="0">
                <a:latin typeface="Times New Roman" pitchFamily="18" charset="0"/>
                <a:cs typeface="Times New Roman" pitchFamily="18" charset="0"/>
              </a:rPr>
              <a:t>Prokuratury Krajowej, prokuratur regionalnych, prokuratur okręgowych i prokuratur rejonowych.</a:t>
            </a:r>
          </a:p>
          <a:p>
            <a:pPr marL="0" indent="0" algn="just">
              <a:buNone/>
            </a:pPr>
            <a:r>
              <a:rPr lang="pl-PL" sz="1600" dirty="0">
                <a:latin typeface="Times New Roman" pitchFamily="18" charset="0"/>
                <a:cs typeface="Times New Roman" pitchFamily="18" charset="0"/>
              </a:rPr>
              <a:t>§ 4. Prokuratorami Instytutu Pamięci Narodowej są prokuratorzy Głównej Komisji Ścigania Zbrodni</a:t>
            </a:r>
          </a:p>
          <a:p>
            <a:pPr marL="0" indent="0" algn="just">
              <a:buNone/>
            </a:pPr>
            <a:r>
              <a:rPr lang="pl-PL" sz="1600" dirty="0">
                <a:latin typeface="Times New Roman" pitchFamily="18" charset="0"/>
                <a:cs typeface="Times New Roman" pitchFamily="18" charset="0"/>
              </a:rPr>
              <a:t>przeciwko Narodowi Polskiemu, zwanej dalej „Główną Komisją”, prokuratorzy oddziałowych</a:t>
            </a:r>
          </a:p>
          <a:p>
            <a:pPr marL="0" indent="0" algn="just">
              <a:buNone/>
            </a:pPr>
            <a:r>
              <a:rPr lang="pl-PL" sz="1600" dirty="0">
                <a:latin typeface="Times New Roman" pitchFamily="18" charset="0"/>
                <a:cs typeface="Times New Roman" pitchFamily="18" charset="0"/>
              </a:rPr>
              <a:t>komisji ścigania zbrodni przeciwko Narodowi Polskiemu, zwanych dalej „oddziałowymi</a:t>
            </a:r>
          </a:p>
          <a:p>
            <a:pPr marL="0" indent="0" algn="just">
              <a:buNone/>
            </a:pPr>
            <a:r>
              <a:rPr lang="pl-PL" sz="1600" dirty="0">
                <a:latin typeface="Times New Roman" pitchFamily="18" charset="0"/>
                <a:cs typeface="Times New Roman" pitchFamily="18" charset="0"/>
              </a:rPr>
              <a:t>komisjami”, prokuratorzy Biura Lustracyjnego oraz prokuratorzy oddziałowych biur lustracyjnych.</a:t>
            </a:r>
          </a:p>
          <a:p>
            <a:endParaRPr lang="pl-PL" sz="1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Art. 16</a:t>
            </a:r>
          </a:p>
          <a:p>
            <a:pPr marL="0" indent="0" algn="just">
              <a:buNone/>
            </a:pPr>
            <a:r>
              <a:rPr lang="pl-PL" dirty="0"/>
              <a:t>Powszechnymi jednostkami organizacyjnymi prokuratury są:</a:t>
            </a:r>
          </a:p>
          <a:p>
            <a:pPr marL="0" indent="0" algn="just">
              <a:buNone/>
            </a:pPr>
            <a:r>
              <a:rPr lang="pl-PL" dirty="0"/>
              <a:t>Prokuratura Krajowa, prokuratury regionalne, prokuratury okręgowe i</a:t>
            </a:r>
          </a:p>
          <a:p>
            <a:pPr marL="0" indent="0" algn="just">
              <a:buNone/>
            </a:pPr>
            <a:r>
              <a:rPr lang="pl-PL" dirty="0"/>
              <a:t>prokuratury rejonowe.</a:t>
            </a:r>
          </a:p>
          <a:p>
            <a:pPr marL="0" indent="0" algn="just">
              <a:buNone/>
            </a:pPr>
            <a:r>
              <a:rPr lang="pl-PL" dirty="0"/>
              <a:t>Art. 74</a:t>
            </a:r>
          </a:p>
          <a:p>
            <a:pPr marL="0" indent="0" algn="just">
              <a:buNone/>
            </a:pPr>
            <a:r>
              <a:rPr lang="pl-PL" dirty="0"/>
              <a:t>§ 1. Prokuratorów powszechnych jednostek organizacyjnych</a:t>
            </a:r>
          </a:p>
          <a:p>
            <a:pPr marL="0" indent="0" algn="just">
              <a:buNone/>
            </a:pPr>
            <a:r>
              <a:rPr lang="pl-PL" dirty="0"/>
              <a:t>prokuratury na stanowisko prokuratorskie powołuje Prokurator</a:t>
            </a:r>
          </a:p>
          <a:p>
            <a:pPr marL="0" indent="0" algn="just">
              <a:buNone/>
            </a:pPr>
            <a:r>
              <a:rPr lang="pl-PL" dirty="0"/>
              <a:t>Generalny na wniosek Prokuratora Krajowego.</a:t>
            </a:r>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fontScale="85000" lnSpcReduction="20000"/>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KONTRADYKTORYJNOŚCI</a:t>
            </a:r>
          </a:p>
        </p:txBody>
      </p:sp>
      <p:sp>
        <p:nvSpPr>
          <p:cNvPr id="3" name="Symbol zastępczy zawartości 2"/>
          <p:cNvSpPr>
            <a:spLocks noGrp="1"/>
          </p:cNvSpPr>
          <p:nvPr>
            <p:ph idx="1"/>
          </p:nvPr>
        </p:nvSpPr>
        <p:spPr/>
        <p:txBody>
          <a:bodyPr>
            <a:normAutofit fontScale="70000" lnSpcReduction="200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592890-386C-8750-6EA8-63D528F96C18}"/>
              </a:ext>
            </a:extLst>
          </p:cNvPr>
          <p:cNvSpPr>
            <a:spLocks noGrp="1"/>
          </p:cNvSpPr>
          <p:nvPr>
            <p:ph type="title"/>
          </p:nvPr>
        </p:nvSpPr>
        <p:spPr/>
        <p:txBody>
          <a:bodyPr/>
          <a:lstStyle/>
          <a:p>
            <a:r>
              <a:rPr lang="pl-PL" dirty="0"/>
              <a:t>Następne zajęcia</a:t>
            </a:r>
          </a:p>
        </p:txBody>
      </p:sp>
      <p:sp>
        <p:nvSpPr>
          <p:cNvPr id="3" name="Symbol zastępczy zawartości 2">
            <a:extLst>
              <a:ext uri="{FF2B5EF4-FFF2-40B4-BE49-F238E27FC236}">
                <a16:creationId xmlns:a16="http://schemas.microsoft.com/office/drawing/2014/main" id="{A5780193-AFB8-FBA8-B4E3-80179EBAF22B}"/>
              </a:ext>
            </a:extLst>
          </p:cNvPr>
          <p:cNvSpPr>
            <a:spLocks noGrp="1"/>
          </p:cNvSpPr>
          <p:nvPr>
            <p:ph idx="1"/>
          </p:nvPr>
        </p:nvSpPr>
        <p:spPr/>
        <p:txBody>
          <a:bodyPr/>
          <a:lstStyle/>
          <a:p>
            <a:r>
              <a:rPr lang="pl-PL" dirty="0"/>
              <a:t>Proszę o zapoznanie się z następującą materią z podręcznika pod red. J. Skorupki (strony wg wydania z 2022 r.):</a:t>
            </a:r>
          </a:p>
          <a:p>
            <a:r>
              <a:rPr lang="pl-PL" dirty="0"/>
              <a:t>1) s. 201 i n. (podrozdział „Zasady gwarancyjne oskarżonego),</a:t>
            </a:r>
          </a:p>
          <a:p>
            <a:r>
              <a:rPr lang="pl-PL" dirty="0"/>
              <a:t>2) s. 327 – 336 (oskarżony </a:t>
            </a:r>
            <a:r>
              <a:rPr lang="pl-PL"/>
              <a:t>i obrońca).</a:t>
            </a:r>
          </a:p>
        </p:txBody>
      </p:sp>
    </p:spTree>
    <p:extLst>
      <p:ext uri="{BB962C8B-B14F-4D97-AF65-F5344CB8AC3E}">
        <p14:creationId xmlns:p14="http://schemas.microsoft.com/office/powerpoint/2010/main" val="3593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484584" y="1853249"/>
            <a:ext cx="8566045" cy="5004752"/>
          </a:xfrm>
        </p:spPr>
        <p:txBody>
          <a:bodyPr>
            <a:normAutofit fontScale="92500" lnSpcReduction="20000"/>
          </a:bodyPr>
          <a:lstStyle/>
          <a:p>
            <a:pPr algn="just"/>
            <a:r>
              <a:rPr lang="pl-PL" sz="3800" dirty="0"/>
              <a:t>Obecność na zajęciach (każdą nieobecność należy zaliczyć na najbliższych konsultacjach, niezaliczenie = pół oceny w dół).</a:t>
            </a:r>
          </a:p>
          <a:p>
            <a:pPr algn="just"/>
            <a:r>
              <a:rPr lang="pl-PL" sz="3800" dirty="0"/>
              <a:t>Aktywność (każde dwa „+” = pół oceny w górę).</a:t>
            </a:r>
          </a:p>
          <a:p>
            <a:pPr algn="just"/>
            <a:r>
              <a:rPr lang="pl-PL" sz="3800" dirty="0"/>
              <a:t>Kolokwium zaliczeniowe – aby uzyskać pozytywną ocenę końcową należy uzyskać ocenę co najmniej 3,0. </a:t>
            </a:r>
            <a:endParaRPr lang="pl-PL" dirty="0"/>
          </a:p>
          <a:p>
            <a:pPr marL="457200" lvl="1" indent="0" algn="just">
              <a:buNone/>
            </a:pPr>
            <a:r>
              <a:rPr lang="pl-PL" dirty="0"/>
              <a:t>		</a:t>
            </a:r>
          </a:p>
          <a:p>
            <a:pPr marL="457200" lvl="1" indent="0" algn="just">
              <a:buNone/>
            </a:pPr>
            <a:r>
              <a:rPr lang="pl-PL" dirty="0"/>
              <a:t>		</a:t>
            </a:r>
          </a:p>
          <a:p>
            <a:pPr algn="just"/>
            <a:endParaRPr lang="pl-PL" dirty="0"/>
          </a:p>
        </p:txBody>
      </p:sp>
    </p:spTree>
    <p:extLst>
      <p:ext uri="{BB962C8B-B14F-4D97-AF65-F5344CB8AC3E}">
        <p14:creationId xmlns:p14="http://schemas.microsoft.com/office/powerpoint/2010/main" val="330111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lnSpcReduction="10000"/>
          </a:bodyPr>
          <a:lstStyle/>
          <a:p>
            <a:pPr marL="0" indent="0">
              <a:buNone/>
            </a:pPr>
            <a:r>
              <a:rPr lang="pl-PL" dirty="0">
                <a:latin typeface="Times New Roman" pitchFamily="18" charset="0"/>
                <a:cs typeface="Times New Roman" pitchFamily="18" charset="0"/>
              </a:rPr>
              <a:t>	Kolokwium zaliczeniowe </a:t>
            </a:r>
          </a:p>
          <a:p>
            <a:pPr marL="0" indent="0">
              <a:buNone/>
            </a:pPr>
            <a:r>
              <a:rPr lang="pl-PL" sz="2000" dirty="0">
                <a:latin typeface="Times New Roman" pitchFamily="18" charset="0"/>
                <a:cs typeface="Times New Roman" pitchFamily="18" charset="0"/>
              </a:rPr>
              <a:t>forma: pisemna: </a:t>
            </a:r>
            <a:r>
              <a:rPr lang="pl-PL" sz="2000" b="1" u="sng" dirty="0">
                <a:latin typeface="Times New Roman" pitchFamily="18" charset="0"/>
                <a:cs typeface="Times New Roman" pitchFamily="18" charset="0"/>
              </a:rPr>
              <a:t>test obejmujący 30 pytań zamkniętych jednokrotnego wyboru z 3 wariantami odpowiedzi (30 pkt);</a:t>
            </a:r>
          </a:p>
          <a:p>
            <a:pPr lvl="1"/>
            <a:r>
              <a:rPr lang="pl-PL" sz="2000" dirty="0">
                <a:latin typeface="Times New Roman" pitchFamily="18" charset="0"/>
                <a:cs typeface="Times New Roman" pitchFamily="18" charset="0"/>
              </a:rPr>
              <a:t>dwa terminy</a:t>
            </a:r>
          </a:p>
          <a:p>
            <a:pPr lvl="1"/>
            <a:r>
              <a:rPr lang="pl-PL" sz="2000" dirty="0">
                <a:latin typeface="Times New Roman" pitchFamily="18" charset="0"/>
                <a:cs typeface="Times New Roman" pitchFamily="18" charset="0"/>
              </a:rPr>
              <a:t>ocenianie (skala):</a:t>
            </a:r>
          </a:p>
          <a:p>
            <a:pPr marL="457200" lvl="1" indent="0" algn="ctr">
              <a:buNone/>
            </a:pPr>
            <a:r>
              <a:rPr lang="pl-PL" sz="2000" dirty="0">
                <a:latin typeface="Times New Roman" pitchFamily="18" charset="0"/>
                <a:cs typeface="Times New Roman" pitchFamily="18" charset="0"/>
              </a:rPr>
              <a:t>0-50% </a:t>
            </a:r>
            <a:r>
              <a:rPr lang="pl-PL" sz="2000" dirty="0" err="1">
                <a:latin typeface="Times New Roman" pitchFamily="18" charset="0"/>
                <a:cs typeface="Times New Roman" pitchFamily="18" charset="0"/>
              </a:rPr>
              <a:t>ndst</a:t>
            </a:r>
            <a:r>
              <a:rPr lang="pl-PL" sz="2000" dirty="0">
                <a:latin typeface="Times New Roman" pitchFamily="18" charset="0"/>
                <a:cs typeface="Times New Roman" pitchFamily="18" charset="0"/>
              </a:rPr>
              <a:t> (2,0)</a:t>
            </a:r>
          </a:p>
          <a:p>
            <a:pPr marL="457200" lvl="1" indent="0" algn="ctr">
              <a:buNone/>
            </a:pPr>
            <a:r>
              <a:rPr lang="pl-PL" sz="2000" dirty="0">
                <a:latin typeface="Times New Roman" pitchFamily="18" charset="0"/>
                <a:cs typeface="Times New Roman" pitchFamily="18" charset="0"/>
              </a:rPr>
              <a:t>51-60% </a:t>
            </a:r>
            <a:r>
              <a:rPr lang="pl-PL" sz="2000" dirty="0" err="1">
                <a:latin typeface="Times New Roman" pitchFamily="18" charset="0"/>
                <a:cs typeface="Times New Roman" pitchFamily="18" charset="0"/>
              </a:rPr>
              <a:t>dst</a:t>
            </a:r>
            <a:r>
              <a:rPr lang="pl-PL" sz="2000" dirty="0">
                <a:latin typeface="Times New Roman" pitchFamily="18" charset="0"/>
                <a:cs typeface="Times New Roman" pitchFamily="18" charset="0"/>
              </a:rPr>
              <a:t> (3,0)</a:t>
            </a:r>
          </a:p>
          <a:p>
            <a:pPr marL="457200" lvl="1" indent="0" algn="ctr">
              <a:buNone/>
            </a:pPr>
            <a:r>
              <a:rPr lang="pl-PL" sz="2000" dirty="0">
                <a:latin typeface="Times New Roman" pitchFamily="18" charset="0"/>
                <a:cs typeface="Times New Roman" pitchFamily="18" charset="0"/>
              </a:rPr>
              <a:t>61-70%  </a:t>
            </a:r>
            <a:r>
              <a:rPr lang="pl-PL" sz="2000" dirty="0" err="1">
                <a:latin typeface="Times New Roman" pitchFamily="18" charset="0"/>
                <a:cs typeface="Times New Roman" pitchFamily="18" charset="0"/>
              </a:rPr>
              <a:t>dst</a:t>
            </a:r>
            <a:r>
              <a:rPr lang="pl-PL" sz="2000" dirty="0">
                <a:latin typeface="Times New Roman" pitchFamily="18" charset="0"/>
                <a:cs typeface="Times New Roman" pitchFamily="18" charset="0"/>
              </a:rPr>
              <a:t>+ (3,5)</a:t>
            </a:r>
          </a:p>
          <a:p>
            <a:pPr marL="457200" lvl="1" indent="0" algn="ctr">
              <a:buNone/>
            </a:pPr>
            <a:r>
              <a:rPr lang="pl-PL" sz="2000" dirty="0">
                <a:latin typeface="Times New Roman" pitchFamily="18" charset="0"/>
                <a:cs typeface="Times New Roman" pitchFamily="18" charset="0"/>
              </a:rPr>
              <a:t>71-80% db (4,0)</a:t>
            </a:r>
          </a:p>
          <a:p>
            <a:pPr marL="457200" lvl="1" indent="0" algn="ctr">
              <a:buNone/>
            </a:pPr>
            <a:r>
              <a:rPr lang="pl-PL" sz="2000" dirty="0">
                <a:latin typeface="Times New Roman" pitchFamily="18" charset="0"/>
                <a:cs typeface="Times New Roman" pitchFamily="18" charset="0"/>
              </a:rPr>
              <a:t>81-90% db+ (4,5)</a:t>
            </a:r>
          </a:p>
          <a:p>
            <a:pPr marL="457200" lvl="1" indent="0" algn="ctr">
              <a:buNone/>
            </a:pPr>
            <a:r>
              <a:rPr lang="pl-PL" sz="2000" dirty="0">
                <a:latin typeface="Times New Roman" pitchFamily="18" charset="0"/>
                <a:cs typeface="Times New Roman" pitchFamily="18" charset="0"/>
              </a:rPr>
              <a:t>91-100% </a:t>
            </a:r>
            <a:r>
              <a:rPr lang="pl-PL" sz="2000" dirty="0" err="1">
                <a:latin typeface="Times New Roman" pitchFamily="18" charset="0"/>
                <a:cs typeface="Times New Roman" pitchFamily="18" charset="0"/>
              </a:rPr>
              <a:t>bdb</a:t>
            </a:r>
            <a:r>
              <a:rPr lang="pl-PL" sz="2000" dirty="0">
                <a:latin typeface="Times New Roman" pitchFamily="18" charset="0"/>
                <a:cs typeface="Times New Roman" pitchFamily="18" charset="0"/>
              </a:rPr>
              <a:t> (5,0)</a:t>
            </a:r>
          </a:p>
          <a:p>
            <a:pPr lvl="1"/>
            <a:r>
              <a:rPr lang="pl-PL" sz="2000" dirty="0">
                <a:latin typeface="Times New Roman" pitchFamily="18" charset="0"/>
                <a:cs typeface="Times New Roman" pitchFamily="18" charset="0"/>
              </a:rPr>
              <a:t>poprawa: ustna (na konsultacjach) – udzielenie odpowiedzi na trzy wylosowane pytania, trzeba uzyskać średnią co najmniej 3,0, przy czym maksymalnie jedno pytanie może być ocenione na 2,0;</a:t>
            </a:r>
          </a:p>
          <a:p>
            <a:pPr lvl="1"/>
            <a:r>
              <a:rPr lang="pl-PL" sz="2000" dirty="0">
                <a:latin typeface="Times New Roman" pitchFamily="18" charset="0"/>
                <a:cs typeface="Times New Roman" pitchFamily="18" charset="0"/>
              </a:rPr>
              <a:t>prowadzący zastrzega sobie możliwość zmiany formy poprawy na pisemną</a:t>
            </a:r>
          </a:p>
          <a:p>
            <a:pPr marL="457200" lvl="1"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lvl="1"/>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419579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p:txBody>
          <a:bodyPr>
            <a:normAutofit/>
          </a:bodyPr>
          <a:lstStyle/>
          <a:p>
            <a:pPr marL="0" indent="0" algn="ctr">
              <a:buNone/>
            </a:pPr>
            <a:r>
              <a:rPr lang="pl-PL" b="1" dirty="0">
                <a:latin typeface="Times New Roman" pitchFamily="18" charset="0"/>
                <a:cs typeface="Times New Roman" pitchFamily="18" charset="0"/>
              </a:rPr>
              <a:t>Ocena aktywności studenta na zajęciach</a:t>
            </a:r>
          </a:p>
          <a:p>
            <a:pPr marL="514350" indent="-514350" algn="just">
              <a:buAutoNum type="arabicParenR"/>
            </a:pPr>
            <a:r>
              <a:rPr lang="pl-PL" dirty="0">
                <a:latin typeface="Times New Roman" pitchFamily="18" charset="0"/>
                <a:cs typeface="Times New Roman" pitchFamily="18" charset="0"/>
              </a:rPr>
              <a:t>Pozytywna lub wyróżniająca aktywność studenta na danych zajęciach może zostać nagrodzona „+”.</a:t>
            </a:r>
          </a:p>
          <a:p>
            <a:pPr marL="514350" indent="-514350" algn="just">
              <a:buAutoNum type="arabicParenR"/>
            </a:pPr>
            <a:r>
              <a:rPr lang="pl-PL" dirty="0">
                <a:latin typeface="Times New Roman" pitchFamily="18" charset="0"/>
                <a:cs typeface="Times New Roman" pitchFamily="18" charset="0"/>
              </a:rPr>
              <a:t>Każde dwa „+” skutkować będą podwyższeniem oceny za dany semestr o pół (0,5) stopnia, nie więcej jednak niż o 1 stopień.</a:t>
            </a:r>
          </a:p>
          <a:p>
            <a:pPr marL="0" indent="0" algn="just">
              <a:buNone/>
            </a:pPr>
            <a:endParaRPr lang="pl-PL" dirty="0">
              <a:latin typeface="Times New Roman" pitchFamily="18" charset="0"/>
              <a:cs typeface="Times New Roman" pitchFamily="18" charset="0"/>
            </a:endParaRPr>
          </a:p>
          <a:p>
            <a:pPr marL="514350" indent="-514350" algn="just">
              <a:buAutoNum type="arabicParenR"/>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21984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OBECNOŚCI</a:t>
            </a:r>
          </a:p>
        </p:txBody>
      </p:sp>
      <p:sp>
        <p:nvSpPr>
          <p:cNvPr id="3" name="Symbol zastępczy zawartości 2"/>
          <p:cNvSpPr>
            <a:spLocks noGrp="1"/>
          </p:cNvSpPr>
          <p:nvPr>
            <p:ph idx="1"/>
          </p:nvPr>
        </p:nvSpPr>
        <p:spPr>
          <a:xfrm>
            <a:off x="827484" y="2052918"/>
            <a:ext cx="7182660" cy="4256442"/>
          </a:xfrm>
        </p:spPr>
        <p:txBody>
          <a:bodyPr>
            <a:normAutofit/>
          </a:bodyPr>
          <a:lstStyle/>
          <a:p>
            <a:pPr marL="0" indent="0" algn="just">
              <a:buNone/>
            </a:pPr>
            <a:r>
              <a:rPr lang="pl-PL" sz="2800" dirty="0"/>
              <a:t>Należy zapoznać się z treścią zarządzenia Dziekana WPAiE nr 18/2017 z dnia 27 lipca 2017r. </a:t>
            </a:r>
          </a:p>
        </p:txBody>
      </p:sp>
    </p:spTree>
    <p:extLst>
      <p:ext uri="{BB962C8B-B14F-4D97-AF65-F5344CB8AC3E}">
        <p14:creationId xmlns:p14="http://schemas.microsoft.com/office/powerpoint/2010/main" val="79486070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4199</Words>
  <Application>Microsoft Office PowerPoint</Application>
  <PresentationFormat>Pokaz na ekranie (4:3)</PresentationFormat>
  <Paragraphs>373</Paragraphs>
  <Slides>54</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54</vt:i4>
      </vt:variant>
    </vt:vector>
  </HeadingPairs>
  <TitlesOfParts>
    <vt:vector size="63" baseType="lpstr">
      <vt:lpstr>Arabic Typesetting</vt:lpstr>
      <vt:lpstr>Arial</vt:lpstr>
      <vt:lpstr>Arial Narrow</vt:lpstr>
      <vt:lpstr>Baskerville Old Face</vt:lpstr>
      <vt:lpstr>Calibri</vt:lpstr>
      <vt:lpstr>Times New Roman</vt:lpstr>
      <vt:lpstr>Tw Cen MT Condensed Extra Bold</vt:lpstr>
      <vt:lpstr>Wingdings</vt:lpstr>
      <vt:lpstr>Motyw pakietu Office</vt:lpstr>
      <vt:lpstr>Podstawy procesu karnego Kryminologia  Zajęcia nr 1: Zajęcia organizacyjne.  Wstęp do procesu karnego</vt:lpstr>
      <vt:lpstr>Zasady uczestniczenia w zajęciach. Zaliczanie przedmiotu</vt:lpstr>
      <vt:lpstr>Podręczniki i inne materiały do nauki</vt:lpstr>
      <vt:lpstr>Podręczniki i inne materiały do nauki</vt:lpstr>
      <vt:lpstr>Ramowy harmonogram ćwiczeń</vt:lpstr>
      <vt:lpstr>Zasady uczestniczenia w zajęciach. Zaliczanie przedmiotu</vt:lpstr>
      <vt:lpstr>Zasady uczestniczenia w zajęciach. Zaliczanie przedmiotu</vt:lpstr>
      <vt:lpstr>Zasady uczestniczenia w zajęciach. Zaliczanie przedmiotu</vt:lpstr>
      <vt:lpstr>OBECNOŚCI</vt:lpstr>
      <vt:lpstr>PROCES KARNY</vt:lpstr>
      <vt:lpstr>PRZEDMIOT PROCESU KARNEGO</vt:lpstr>
      <vt:lpstr>Odpowiedzialność karna opiera się na dwóch podstawach:  faktycznej i normatywnej</vt:lpstr>
      <vt:lpstr>Przedmiot procesu </vt:lpstr>
      <vt:lpstr>Przedmiot procesu</vt:lpstr>
      <vt:lpstr>Podstawowe pojęcie procesu karnego</vt:lpstr>
      <vt:lpstr>Podstawowe pojęcia procesu karnego </vt:lpstr>
      <vt:lpstr>Podstawowe pojęcia procesu karnego </vt:lpstr>
      <vt:lpstr>CELE PROCESU KARNEGO - ART. 2 § 1 KPK</vt:lpstr>
      <vt:lpstr>CELE PROCESU KARNEGO - ART. 2 § 1 KPK</vt:lpstr>
      <vt:lpstr>Dyrektywa trafnej represji karnej</vt:lpstr>
      <vt:lpstr>DOKTRYNALNE CELE PROCESU KARNEGO - S. WALTOŚ</vt:lpstr>
      <vt:lpstr>CELE PROCESU KARNEGO</vt:lpstr>
      <vt:lpstr>FUNKCJE PROCESU KARNEGO</vt:lpstr>
      <vt:lpstr>Odmiany procesu karnego </vt:lpstr>
      <vt:lpstr>Postępowanie zwyczajne i postępowania szczególne   TRYBY PROCESU KARNEGO </vt:lpstr>
      <vt:lpstr>Postępowanie zwyczajne i postępowania szczególne </vt:lpstr>
      <vt:lpstr>Przedmiot procesu karnego – dlaczego prowadzimy postępowanie karne? </vt:lpstr>
      <vt:lpstr>STADIA PROCESU</vt:lpstr>
      <vt:lpstr>Przebieg procesu karnego</vt:lpstr>
      <vt:lpstr>Przebieg postępowania karnego </vt:lpstr>
      <vt:lpstr>Stadia postępowania </vt:lpstr>
      <vt:lpstr>POSTĘPOWANIE PRZYGOTOWAWCZE</vt:lpstr>
      <vt:lpstr>POSTĘPOWANIE PRZYGOTOWAWCZE</vt:lpstr>
      <vt:lpstr>POSTĘPOWANIE JURYSDYKCYJNE</vt:lpstr>
      <vt:lpstr>Uczestnicy procesu</vt:lpstr>
      <vt:lpstr>Znaczenie Konstytucji w procesie karnym </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Przestępstwa ścigane z oskarżenia prywatnego</vt:lpstr>
      <vt:lpstr>SĄDY W POLSCE</vt:lpstr>
      <vt:lpstr>KONSTYTUCJA RP</vt:lpstr>
      <vt:lpstr>KONSTYTUCJA RP</vt:lpstr>
      <vt:lpstr>PROKURATURY W POLSCE</vt:lpstr>
      <vt:lpstr>PROKURATURY W POLSCE</vt:lpstr>
      <vt:lpstr>ZASADA PRAWDY MATERIALNEJ</vt:lpstr>
      <vt:lpstr>ZASADA KONTRADYKTORYJNOŚCI</vt:lpstr>
      <vt:lpstr>Następne zajęcia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Błażej Boch</dc:creator>
  <cp:lastModifiedBy>Karol Jarząbek</cp:lastModifiedBy>
  <cp:revision>41</cp:revision>
  <dcterms:created xsi:type="dcterms:W3CDTF">2017-10-01T08:36:13Z</dcterms:created>
  <dcterms:modified xsi:type="dcterms:W3CDTF">2022-10-30T08:48:25Z</dcterms:modified>
</cp:coreProperties>
</file>