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9"/>
  </p:notesMasterIdLst>
  <p:sldIdLst>
    <p:sldId id="256" r:id="rId2"/>
    <p:sldId id="266" r:id="rId3"/>
    <p:sldId id="267" r:id="rId4"/>
    <p:sldId id="268" r:id="rId5"/>
    <p:sldId id="278" r:id="rId6"/>
    <p:sldId id="274" r:id="rId7"/>
    <p:sldId id="275" r:id="rId8"/>
    <p:sldId id="279" r:id="rId9"/>
    <p:sldId id="280" r:id="rId10"/>
    <p:sldId id="281" r:id="rId11"/>
    <p:sldId id="282" r:id="rId12"/>
    <p:sldId id="283" r:id="rId13"/>
    <p:sldId id="284" r:id="rId14"/>
    <p:sldId id="285" r:id="rId15"/>
    <p:sldId id="286" r:id="rId16"/>
    <p:sldId id="296" r:id="rId17"/>
    <p:sldId id="297" r:id="rId18"/>
    <p:sldId id="353" r:id="rId19"/>
    <p:sldId id="298" r:id="rId20"/>
    <p:sldId id="448" r:id="rId21"/>
    <p:sldId id="449" r:id="rId22"/>
    <p:sldId id="457" r:id="rId23"/>
    <p:sldId id="458" r:id="rId24"/>
    <p:sldId id="459" r:id="rId25"/>
    <p:sldId id="461" r:id="rId26"/>
    <p:sldId id="462" r:id="rId27"/>
    <p:sldId id="474" r:id="rId28"/>
    <p:sldId id="475" r:id="rId29"/>
    <p:sldId id="476" r:id="rId30"/>
    <p:sldId id="477" r:id="rId31"/>
    <p:sldId id="318" r:id="rId32"/>
    <p:sldId id="319" r:id="rId33"/>
    <p:sldId id="323" r:id="rId34"/>
    <p:sldId id="328" r:id="rId35"/>
    <p:sldId id="329" r:id="rId36"/>
    <p:sldId id="403" r:id="rId37"/>
    <p:sldId id="404" r:id="rId38"/>
    <p:sldId id="405" r:id="rId39"/>
    <p:sldId id="406" r:id="rId40"/>
    <p:sldId id="492" r:id="rId41"/>
    <p:sldId id="407" r:id="rId42"/>
    <p:sldId id="408" r:id="rId43"/>
    <p:sldId id="410" r:id="rId44"/>
    <p:sldId id="493" r:id="rId45"/>
    <p:sldId id="494" r:id="rId46"/>
    <p:sldId id="495" r:id="rId47"/>
    <p:sldId id="496" r:id="rId48"/>
    <p:sldId id="497" r:id="rId49"/>
    <p:sldId id="498" r:id="rId50"/>
    <p:sldId id="501" r:id="rId51"/>
    <p:sldId id="499" r:id="rId52"/>
    <p:sldId id="502" r:id="rId53"/>
    <p:sldId id="429" r:id="rId54"/>
    <p:sldId id="430" r:id="rId55"/>
    <p:sldId id="431" r:id="rId56"/>
    <p:sldId id="432" r:id="rId57"/>
    <p:sldId id="433" r:id="rId58"/>
    <p:sldId id="434" r:id="rId59"/>
    <p:sldId id="435" r:id="rId60"/>
    <p:sldId id="436" r:id="rId61"/>
    <p:sldId id="500" r:id="rId62"/>
    <p:sldId id="437" r:id="rId63"/>
    <p:sldId id="397" r:id="rId64"/>
    <p:sldId id="411" r:id="rId65"/>
    <p:sldId id="412" r:id="rId66"/>
    <p:sldId id="480" r:id="rId67"/>
    <p:sldId id="482" r:id="rId68"/>
    <p:sldId id="413" r:id="rId69"/>
    <p:sldId id="414" r:id="rId70"/>
    <p:sldId id="417" r:id="rId71"/>
    <p:sldId id="418" r:id="rId72"/>
    <p:sldId id="483" r:id="rId73"/>
    <p:sldId id="484" r:id="rId74"/>
    <p:sldId id="491" r:id="rId75"/>
    <p:sldId id="336" r:id="rId76"/>
    <p:sldId id="337" r:id="rId77"/>
    <p:sldId id="339" r:id="rId7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59" d="100"/>
          <a:sy n="59" d="100"/>
        </p:scale>
        <p:origin x="1476"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4CBB2B8A-DD3C-4B67-A376-09C8D76618A0}" type="presOf" srcId="{60A5283A-7CF0-4DAD-8E01-CBE3D1B379CC}" destId="{B5C5E892-AA55-43DA-BAB7-167EAE8D50AA}"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93B560D1-68D0-45AE-A843-DF6AF53291FE}" type="presOf" srcId="{30D91371-F6CE-4DCC-9FB4-869E648CDC4B}" destId="{6447A299-B2C1-4D3C-B7D5-36DBBE0A1CB7}"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40AFE5E3-4000-48FF-91B6-FEA42E4C57A6}" type="presOf" srcId="{55072448-983E-469C-96FB-615F4B5D47D2}" destId="{CBABFFE8-BCEB-4FEC-937A-16282520974A}" srcOrd="0" destOrd="0" presId="urn:microsoft.com/office/officeart/2005/8/layout/hList3"/>
    <dgm:cxn modelId="{852A68E6-0BD2-4A49-8341-BFBEF71635B7}" type="presOf" srcId="{B1D3ECA0-8207-436E-A147-C5FAA933B4A8}" destId="{1F005497-C478-4B27-8DCB-8CB41AF97BF9}" srcOrd="0" destOrd="0" presId="urn:microsoft.com/office/officeart/2005/8/layout/hList3"/>
    <dgm:cxn modelId="{256163EC-BBC3-4758-9161-E93F30ABE39D}" type="presOf" srcId="{72BA3307-A5ED-4B82-995C-DE77B8F7EBA7}" destId="{5B0F055D-A843-43F5-87A4-F568E5EE1F8A}" srcOrd="0" destOrd="0" presId="urn:microsoft.com/office/officeart/2005/8/layout/hList3"/>
    <dgm:cxn modelId="{14437650-C62C-4897-9439-5774CA91E965}" type="presParOf" srcId="{CBABFFE8-BCEB-4FEC-937A-16282520974A}" destId="{5B0F055D-A843-43F5-87A4-F568E5EE1F8A}" srcOrd="0" destOrd="0" presId="urn:microsoft.com/office/officeart/2005/8/layout/hList3"/>
    <dgm:cxn modelId="{B83DF542-EDD1-4207-9A2B-F48F65E3F047}" type="presParOf" srcId="{CBABFFE8-BCEB-4FEC-937A-16282520974A}" destId="{216F0496-9558-459B-B9C7-29F935E40CC5}" srcOrd="1" destOrd="0" presId="urn:microsoft.com/office/officeart/2005/8/layout/hList3"/>
    <dgm:cxn modelId="{AF9C64E8-E363-4996-A0FE-A58457640601}" type="presParOf" srcId="{216F0496-9558-459B-B9C7-29F935E40CC5}" destId="{B5C5E892-AA55-43DA-BAB7-167EAE8D50AA}" srcOrd="0" destOrd="0" presId="urn:microsoft.com/office/officeart/2005/8/layout/hList3"/>
    <dgm:cxn modelId="{7D97D136-CCB4-4480-A3B8-BF2A8411160C}" type="presParOf" srcId="{216F0496-9558-459B-B9C7-29F935E40CC5}" destId="{1F005497-C478-4B27-8DCB-8CB41AF97BF9}" srcOrd="1" destOrd="0" presId="urn:microsoft.com/office/officeart/2005/8/layout/hList3"/>
    <dgm:cxn modelId="{B0A7D647-DCCB-4954-A964-84900BD9AFC8}" type="presParOf" srcId="{216F0496-9558-459B-B9C7-29F935E40CC5}" destId="{6447A299-B2C1-4D3C-B7D5-36DBBE0A1CB7}" srcOrd="2" destOrd="0" presId="urn:microsoft.com/office/officeart/2005/8/layout/hList3"/>
    <dgm:cxn modelId="{9AED2F06-5D3F-45D3-BD96-75BF1A65F4BF}"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8BCD3-2829-4FDC-A68D-ED2A73C9A4DD}" type="doc">
      <dgm:prSet loTypeId="urn:microsoft.com/office/officeart/2005/8/layout/process1" loCatId="process" qsTypeId="urn:microsoft.com/office/officeart/2005/8/quickstyle/simple1" qsCatId="simple" csTypeId="urn:microsoft.com/office/officeart/2005/8/colors/colorful1" csCatId="colorful" phldr="1"/>
      <dgm:spPr/>
    </dgm:pt>
    <dgm:pt modelId="{696E7029-E90D-49DC-AB08-6861A871C612}">
      <dgm:prSet phldrT="[Tekst]"/>
      <dgm:spPr/>
      <dgm:t>
        <a:bodyPr/>
        <a:lstStyle/>
        <a:p>
          <a:r>
            <a:rPr lang="pl-PL" dirty="0"/>
            <a:t>osoba podejrzana</a:t>
          </a:r>
        </a:p>
      </dgm:t>
    </dgm:pt>
    <dgm:pt modelId="{5CED4C7F-7BF6-45FE-AC3E-B16AB9D320E6}" type="parTrans" cxnId="{F5E03990-BF08-47B6-8966-C238DF8A50E9}">
      <dgm:prSet/>
      <dgm:spPr/>
      <dgm:t>
        <a:bodyPr/>
        <a:lstStyle/>
        <a:p>
          <a:endParaRPr lang="pl-PL"/>
        </a:p>
      </dgm:t>
    </dgm:pt>
    <dgm:pt modelId="{62B2E5B9-E64B-4A3A-A4E8-561CF7502259}" type="sibTrans" cxnId="{F5E03990-BF08-47B6-8966-C238DF8A50E9}">
      <dgm:prSet/>
      <dgm:spPr/>
      <dgm:t>
        <a:bodyPr/>
        <a:lstStyle/>
        <a:p>
          <a:endParaRPr lang="pl-PL"/>
        </a:p>
      </dgm:t>
    </dgm:pt>
    <dgm:pt modelId="{697FE558-2522-4734-B25C-1C5E2097EF63}">
      <dgm:prSet phldrT="[Tekst]"/>
      <dgm:spPr/>
      <dgm:t>
        <a:bodyPr/>
        <a:lstStyle/>
        <a:p>
          <a:r>
            <a:rPr lang="pl-PL" dirty="0"/>
            <a:t>podejrzany</a:t>
          </a:r>
        </a:p>
      </dgm:t>
    </dgm:pt>
    <dgm:pt modelId="{5C64E35F-7B6E-40A6-B857-F8A561051782}" type="parTrans" cxnId="{C42D6A23-A669-4982-8950-79804AB0362D}">
      <dgm:prSet/>
      <dgm:spPr/>
      <dgm:t>
        <a:bodyPr/>
        <a:lstStyle/>
        <a:p>
          <a:endParaRPr lang="pl-PL"/>
        </a:p>
      </dgm:t>
    </dgm:pt>
    <dgm:pt modelId="{271C1098-F6A1-4850-8AA1-6403FBA01AE6}" type="sibTrans" cxnId="{C42D6A23-A669-4982-8950-79804AB0362D}">
      <dgm:prSet/>
      <dgm:spPr/>
      <dgm:t>
        <a:bodyPr/>
        <a:lstStyle/>
        <a:p>
          <a:endParaRPr lang="pl-PL"/>
        </a:p>
      </dgm:t>
    </dgm:pt>
    <dgm:pt modelId="{51EE96BE-17B0-4900-83A9-9C31F89E2A6A}">
      <dgm:prSet phldrT="[Tekst]"/>
      <dgm:spPr/>
      <dgm:t>
        <a:bodyPr/>
        <a:lstStyle/>
        <a:p>
          <a:r>
            <a:rPr lang="pl-PL" dirty="0"/>
            <a:t>oskarżony </a:t>
          </a:r>
        </a:p>
      </dgm:t>
    </dgm:pt>
    <dgm:pt modelId="{9C4A90AD-E63D-40D5-8A25-000E70E287C2}" type="parTrans" cxnId="{B075D557-149D-4CFE-9A8E-18E2C4C9A888}">
      <dgm:prSet/>
      <dgm:spPr/>
      <dgm:t>
        <a:bodyPr/>
        <a:lstStyle/>
        <a:p>
          <a:endParaRPr lang="pl-PL"/>
        </a:p>
      </dgm:t>
    </dgm:pt>
    <dgm:pt modelId="{AE2982FD-DA70-43B0-9CCC-0CEBFC064F90}" type="sibTrans" cxnId="{B075D557-149D-4CFE-9A8E-18E2C4C9A888}">
      <dgm:prSet/>
      <dgm:spPr/>
      <dgm:t>
        <a:bodyPr/>
        <a:lstStyle/>
        <a:p>
          <a:endParaRPr lang="pl-PL"/>
        </a:p>
      </dgm:t>
    </dgm:pt>
    <dgm:pt modelId="{246A69D3-2B0C-418C-82AD-66729FA32B77}" type="pres">
      <dgm:prSet presAssocID="{60F8BCD3-2829-4FDC-A68D-ED2A73C9A4DD}" presName="Name0" presStyleCnt="0">
        <dgm:presLayoutVars>
          <dgm:dir/>
          <dgm:resizeHandles val="exact"/>
        </dgm:presLayoutVars>
      </dgm:prSet>
      <dgm:spPr/>
    </dgm:pt>
    <dgm:pt modelId="{625D5423-8780-4362-B896-E0779E017ED4}" type="pres">
      <dgm:prSet presAssocID="{696E7029-E90D-49DC-AB08-6861A871C612}" presName="node" presStyleLbl="node1" presStyleIdx="0" presStyleCnt="3" custScaleX="61746" custScaleY="55180">
        <dgm:presLayoutVars>
          <dgm:bulletEnabled val="1"/>
        </dgm:presLayoutVars>
      </dgm:prSet>
      <dgm:spPr/>
    </dgm:pt>
    <dgm:pt modelId="{3A3CD4FB-7025-48F8-8843-C573FDB240AB}" type="pres">
      <dgm:prSet presAssocID="{62B2E5B9-E64B-4A3A-A4E8-561CF7502259}" presName="sibTrans" presStyleLbl="sibTrans2D1" presStyleIdx="0" presStyleCnt="2"/>
      <dgm:spPr/>
    </dgm:pt>
    <dgm:pt modelId="{0AE22E0F-E7A8-423E-BF5A-8409B2048A8D}" type="pres">
      <dgm:prSet presAssocID="{62B2E5B9-E64B-4A3A-A4E8-561CF7502259}" presName="connectorText" presStyleLbl="sibTrans2D1" presStyleIdx="0" presStyleCnt="2"/>
      <dgm:spPr/>
    </dgm:pt>
    <dgm:pt modelId="{2FBF3C6A-8A86-4ED1-805D-29C3331B9636}" type="pres">
      <dgm:prSet presAssocID="{697FE558-2522-4734-B25C-1C5E2097EF63}" presName="node" presStyleLbl="node1" presStyleIdx="1" presStyleCnt="3" custScaleX="61746" custScaleY="55180">
        <dgm:presLayoutVars>
          <dgm:bulletEnabled val="1"/>
        </dgm:presLayoutVars>
      </dgm:prSet>
      <dgm:spPr/>
    </dgm:pt>
    <dgm:pt modelId="{17234832-0262-4783-B24B-0D5B4EA7AF1A}" type="pres">
      <dgm:prSet presAssocID="{271C1098-F6A1-4850-8AA1-6403FBA01AE6}" presName="sibTrans" presStyleLbl="sibTrans2D1" presStyleIdx="1" presStyleCnt="2"/>
      <dgm:spPr/>
    </dgm:pt>
    <dgm:pt modelId="{908740A1-D74A-4668-A418-B832B9CC1DD5}" type="pres">
      <dgm:prSet presAssocID="{271C1098-F6A1-4850-8AA1-6403FBA01AE6}" presName="connectorText" presStyleLbl="sibTrans2D1" presStyleIdx="1" presStyleCnt="2"/>
      <dgm:spPr/>
    </dgm:pt>
    <dgm:pt modelId="{00189F8B-D5F3-4022-BC48-B9BC4A89A1C0}" type="pres">
      <dgm:prSet presAssocID="{51EE96BE-17B0-4900-83A9-9C31F89E2A6A}" presName="node" presStyleLbl="node1" presStyleIdx="2" presStyleCnt="3" custScaleX="61746" custScaleY="55180">
        <dgm:presLayoutVars>
          <dgm:bulletEnabled val="1"/>
        </dgm:presLayoutVars>
      </dgm:prSet>
      <dgm:spPr/>
    </dgm:pt>
  </dgm:ptLst>
  <dgm:cxnLst>
    <dgm:cxn modelId="{56A8BC12-BDF5-4AF1-B4B5-D72050AC4D98}" type="presOf" srcId="{696E7029-E90D-49DC-AB08-6861A871C612}" destId="{625D5423-8780-4362-B896-E0779E017ED4}" srcOrd="0" destOrd="0" presId="urn:microsoft.com/office/officeart/2005/8/layout/process1"/>
    <dgm:cxn modelId="{C42D6A23-A669-4982-8950-79804AB0362D}" srcId="{60F8BCD3-2829-4FDC-A68D-ED2A73C9A4DD}" destId="{697FE558-2522-4734-B25C-1C5E2097EF63}" srcOrd="1" destOrd="0" parTransId="{5C64E35F-7B6E-40A6-B857-F8A561051782}" sibTransId="{271C1098-F6A1-4850-8AA1-6403FBA01AE6}"/>
    <dgm:cxn modelId="{1897CC33-EAB8-49E3-96F4-77207D2C9961}" type="presOf" srcId="{51EE96BE-17B0-4900-83A9-9C31F89E2A6A}" destId="{00189F8B-D5F3-4022-BC48-B9BC4A89A1C0}" srcOrd="0" destOrd="0" presId="urn:microsoft.com/office/officeart/2005/8/layout/process1"/>
    <dgm:cxn modelId="{9AEA7E34-5AC7-4D9A-86C7-2E95234365EB}" type="presOf" srcId="{62B2E5B9-E64B-4A3A-A4E8-561CF7502259}" destId="{0AE22E0F-E7A8-423E-BF5A-8409B2048A8D}" srcOrd="1" destOrd="0" presId="urn:microsoft.com/office/officeart/2005/8/layout/process1"/>
    <dgm:cxn modelId="{A1E8DB65-8048-4842-BC9D-2E9FFC4E3C74}" type="presOf" srcId="{60F8BCD3-2829-4FDC-A68D-ED2A73C9A4DD}" destId="{246A69D3-2B0C-418C-82AD-66729FA32B77}" srcOrd="0" destOrd="0" presId="urn:microsoft.com/office/officeart/2005/8/layout/process1"/>
    <dgm:cxn modelId="{61C88D6F-5FCE-4928-8176-16202B0B8B61}" type="presOf" srcId="{271C1098-F6A1-4850-8AA1-6403FBA01AE6}" destId="{908740A1-D74A-4668-A418-B832B9CC1DD5}" srcOrd="1" destOrd="0" presId="urn:microsoft.com/office/officeart/2005/8/layout/process1"/>
    <dgm:cxn modelId="{B075D557-149D-4CFE-9A8E-18E2C4C9A888}" srcId="{60F8BCD3-2829-4FDC-A68D-ED2A73C9A4DD}" destId="{51EE96BE-17B0-4900-83A9-9C31F89E2A6A}" srcOrd="2" destOrd="0" parTransId="{9C4A90AD-E63D-40D5-8A25-000E70E287C2}" sibTransId="{AE2982FD-DA70-43B0-9CCC-0CEBFC064F90}"/>
    <dgm:cxn modelId="{F5E03990-BF08-47B6-8966-C238DF8A50E9}" srcId="{60F8BCD3-2829-4FDC-A68D-ED2A73C9A4DD}" destId="{696E7029-E90D-49DC-AB08-6861A871C612}" srcOrd="0" destOrd="0" parTransId="{5CED4C7F-7BF6-45FE-AC3E-B16AB9D320E6}" sibTransId="{62B2E5B9-E64B-4A3A-A4E8-561CF7502259}"/>
    <dgm:cxn modelId="{4EA891B8-8E65-4D4B-9896-1FF6732347F9}" type="presOf" srcId="{271C1098-F6A1-4850-8AA1-6403FBA01AE6}" destId="{17234832-0262-4783-B24B-0D5B4EA7AF1A}" srcOrd="0" destOrd="0" presId="urn:microsoft.com/office/officeart/2005/8/layout/process1"/>
    <dgm:cxn modelId="{4DC100FD-7A12-438D-91B6-CEEECBF5BE29}" type="presOf" srcId="{62B2E5B9-E64B-4A3A-A4E8-561CF7502259}" destId="{3A3CD4FB-7025-48F8-8843-C573FDB240AB}" srcOrd="0" destOrd="0" presId="urn:microsoft.com/office/officeart/2005/8/layout/process1"/>
    <dgm:cxn modelId="{EA08ECFF-7CEC-4178-8AC2-2A11FAD4351E}" type="presOf" srcId="{697FE558-2522-4734-B25C-1C5E2097EF63}" destId="{2FBF3C6A-8A86-4ED1-805D-29C3331B9636}" srcOrd="0" destOrd="0" presId="urn:microsoft.com/office/officeart/2005/8/layout/process1"/>
    <dgm:cxn modelId="{FF70805A-B972-44DE-922E-2F2F7E606431}" type="presParOf" srcId="{246A69D3-2B0C-418C-82AD-66729FA32B77}" destId="{625D5423-8780-4362-B896-E0779E017ED4}" srcOrd="0" destOrd="0" presId="urn:microsoft.com/office/officeart/2005/8/layout/process1"/>
    <dgm:cxn modelId="{EB775206-00CD-486F-89F7-FBF355C88353}" type="presParOf" srcId="{246A69D3-2B0C-418C-82AD-66729FA32B77}" destId="{3A3CD4FB-7025-48F8-8843-C573FDB240AB}" srcOrd="1" destOrd="0" presId="urn:microsoft.com/office/officeart/2005/8/layout/process1"/>
    <dgm:cxn modelId="{9D9ABDB7-8B12-4EC1-B4F1-AA0359E8E826}" type="presParOf" srcId="{3A3CD4FB-7025-48F8-8843-C573FDB240AB}" destId="{0AE22E0F-E7A8-423E-BF5A-8409B2048A8D}" srcOrd="0" destOrd="0" presId="urn:microsoft.com/office/officeart/2005/8/layout/process1"/>
    <dgm:cxn modelId="{2A24D308-CE72-4BD7-9125-782F73989EB7}" type="presParOf" srcId="{246A69D3-2B0C-418C-82AD-66729FA32B77}" destId="{2FBF3C6A-8A86-4ED1-805D-29C3331B9636}" srcOrd="2" destOrd="0" presId="urn:microsoft.com/office/officeart/2005/8/layout/process1"/>
    <dgm:cxn modelId="{175D9924-2A7F-4823-B369-AAF2D36BA550}" type="presParOf" srcId="{246A69D3-2B0C-418C-82AD-66729FA32B77}" destId="{17234832-0262-4783-B24B-0D5B4EA7AF1A}" srcOrd="3" destOrd="0" presId="urn:microsoft.com/office/officeart/2005/8/layout/process1"/>
    <dgm:cxn modelId="{D7982CC3-9EB0-454D-B865-12AE1020ECAD}" type="presParOf" srcId="{17234832-0262-4783-B24B-0D5B4EA7AF1A}" destId="{908740A1-D74A-4668-A418-B832B9CC1DD5}" srcOrd="0" destOrd="0" presId="urn:microsoft.com/office/officeart/2005/8/layout/process1"/>
    <dgm:cxn modelId="{20109FF1-E57A-4980-B1D4-3FA292AD4CF9}" type="presParOf" srcId="{246A69D3-2B0C-418C-82AD-66729FA32B77}" destId="{00189F8B-D5F3-4022-BC48-B9BC4A89A1C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9CEA46-27F5-4831-BF70-2FDF73A68A8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8FC1FA0A-F4C5-4846-A59C-7F4A35205133}">
      <dgm:prSet phldrT="[Tekst]"/>
      <dgm:spPr/>
      <dgm:t>
        <a:bodyPr/>
        <a:lstStyle/>
        <a:p>
          <a:r>
            <a:rPr lang="pl-PL" dirty="0"/>
            <a:t>obrona obligatoryjna</a:t>
          </a:r>
        </a:p>
      </dgm:t>
    </dgm:pt>
    <dgm:pt modelId="{B53C6403-CB4F-4878-A6C6-BD7C073F8235}" type="parTrans" cxnId="{8D29CF08-10E4-47D6-BBA3-14FAADCB29F9}">
      <dgm:prSet/>
      <dgm:spPr/>
      <dgm:t>
        <a:bodyPr/>
        <a:lstStyle/>
        <a:p>
          <a:endParaRPr lang="pl-PL"/>
        </a:p>
      </dgm:t>
    </dgm:pt>
    <dgm:pt modelId="{73ED3CD0-0AD9-47C1-9F1D-7D7568FEF939}" type="sibTrans" cxnId="{8D29CF08-10E4-47D6-BBA3-14FAADCB29F9}">
      <dgm:prSet/>
      <dgm:spPr/>
      <dgm:t>
        <a:bodyPr/>
        <a:lstStyle/>
        <a:p>
          <a:endParaRPr lang="pl-PL"/>
        </a:p>
      </dgm:t>
    </dgm:pt>
    <dgm:pt modelId="{1A29EB63-98FF-4CB8-92A3-5A01035F9829}">
      <dgm:prSet phldrT="[Tekst]"/>
      <dgm:spPr/>
      <dgm:t>
        <a:bodyPr/>
        <a:lstStyle/>
        <a:p>
          <a:r>
            <a:rPr lang="pl-PL" dirty="0"/>
            <a:t>ze względów podmiotowych</a:t>
          </a:r>
        </a:p>
      </dgm:t>
    </dgm:pt>
    <dgm:pt modelId="{98F5C4F6-9DCA-4033-B4F6-CBD07C6F26EE}" type="parTrans" cxnId="{68FA02C8-6A79-45A3-9897-D54C18440960}">
      <dgm:prSet/>
      <dgm:spPr/>
      <dgm:t>
        <a:bodyPr/>
        <a:lstStyle/>
        <a:p>
          <a:endParaRPr lang="pl-PL"/>
        </a:p>
      </dgm:t>
    </dgm:pt>
    <dgm:pt modelId="{F02E1A81-722D-4C80-B170-CB4349F043EC}" type="sibTrans" cxnId="{68FA02C8-6A79-45A3-9897-D54C18440960}">
      <dgm:prSet/>
      <dgm:spPr/>
      <dgm:t>
        <a:bodyPr/>
        <a:lstStyle/>
        <a:p>
          <a:endParaRPr lang="pl-PL"/>
        </a:p>
      </dgm:t>
    </dgm:pt>
    <dgm:pt modelId="{E9F6AD53-5EA0-4934-BAD4-045E1EF4346E}">
      <dgm:prSet phldrT="[Tekst]"/>
      <dgm:spPr/>
      <dgm:t>
        <a:bodyPr/>
        <a:lstStyle/>
        <a:p>
          <a:r>
            <a:rPr lang="pl-PL" dirty="0"/>
            <a:t>ze względów przedmiotowych </a:t>
          </a:r>
        </a:p>
      </dgm:t>
    </dgm:pt>
    <dgm:pt modelId="{9E199805-0595-4C6D-B73D-1589B782766C}" type="parTrans" cxnId="{C4F2645C-80C6-41C9-AC64-3C8899495162}">
      <dgm:prSet/>
      <dgm:spPr/>
      <dgm:t>
        <a:bodyPr/>
        <a:lstStyle/>
        <a:p>
          <a:endParaRPr lang="pl-PL"/>
        </a:p>
      </dgm:t>
    </dgm:pt>
    <dgm:pt modelId="{3827956F-CAB9-40CA-B02E-E9F7E69E43F6}" type="sibTrans" cxnId="{C4F2645C-80C6-41C9-AC64-3C8899495162}">
      <dgm:prSet/>
      <dgm:spPr/>
      <dgm:t>
        <a:bodyPr/>
        <a:lstStyle/>
        <a:p>
          <a:endParaRPr lang="pl-PL"/>
        </a:p>
      </dgm:t>
    </dgm:pt>
    <dgm:pt modelId="{B20D205C-D9EC-4D4A-B096-474791F9A3FD}" type="pres">
      <dgm:prSet presAssocID="{7C9CEA46-27F5-4831-BF70-2FDF73A68A88}" presName="hierChild1" presStyleCnt="0">
        <dgm:presLayoutVars>
          <dgm:chPref val="1"/>
          <dgm:dir/>
          <dgm:animOne val="branch"/>
          <dgm:animLvl val="lvl"/>
          <dgm:resizeHandles/>
        </dgm:presLayoutVars>
      </dgm:prSet>
      <dgm:spPr/>
    </dgm:pt>
    <dgm:pt modelId="{7B47CBB5-3AE5-4300-AC2C-B4AB4006C6D6}" type="pres">
      <dgm:prSet presAssocID="{8FC1FA0A-F4C5-4846-A59C-7F4A35205133}" presName="hierRoot1" presStyleCnt="0"/>
      <dgm:spPr/>
    </dgm:pt>
    <dgm:pt modelId="{277CB5F6-68D7-4183-8EED-397D16BFF4E0}" type="pres">
      <dgm:prSet presAssocID="{8FC1FA0A-F4C5-4846-A59C-7F4A35205133}" presName="composite" presStyleCnt="0"/>
      <dgm:spPr/>
    </dgm:pt>
    <dgm:pt modelId="{35D568D3-FC3C-4A25-9DC7-902626877E45}" type="pres">
      <dgm:prSet presAssocID="{8FC1FA0A-F4C5-4846-A59C-7F4A35205133}" presName="background" presStyleLbl="node0" presStyleIdx="0" presStyleCnt="1"/>
      <dgm:spPr/>
    </dgm:pt>
    <dgm:pt modelId="{5A449D1D-AE48-45F3-B6DE-CBFA04EBAD0D}" type="pres">
      <dgm:prSet presAssocID="{8FC1FA0A-F4C5-4846-A59C-7F4A35205133}" presName="text" presStyleLbl="fgAcc0" presStyleIdx="0" presStyleCnt="1" custLinFactNeighborX="-5556" custLinFactNeighborY="-2597">
        <dgm:presLayoutVars>
          <dgm:chPref val="3"/>
        </dgm:presLayoutVars>
      </dgm:prSet>
      <dgm:spPr/>
    </dgm:pt>
    <dgm:pt modelId="{A0198ADB-63B5-4953-A571-E5B3AF1CE15D}" type="pres">
      <dgm:prSet presAssocID="{8FC1FA0A-F4C5-4846-A59C-7F4A35205133}" presName="hierChild2" presStyleCnt="0"/>
      <dgm:spPr/>
    </dgm:pt>
    <dgm:pt modelId="{83D49FEB-0960-4CF0-8F38-8397E86DC2E5}" type="pres">
      <dgm:prSet presAssocID="{98F5C4F6-9DCA-4033-B4F6-CBD07C6F26EE}" presName="Name10" presStyleLbl="parChTrans1D2" presStyleIdx="0" presStyleCnt="2"/>
      <dgm:spPr/>
    </dgm:pt>
    <dgm:pt modelId="{44D3C1BC-3CD1-42BD-9551-9877C7552139}" type="pres">
      <dgm:prSet presAssocID="{1A29EB63-98FF-4CB8-92A3-5A01035F9829}" presName="hierRoot2" presStyleCnt="0"/>
      <dgm:spPr/>
    </dgm:pt>
    <dgm:pt modelId="{5183E682-8F70-49D7-B104-359C9E470BAA}" type="pres">
      <dgm:prSet presAssocID="{1A29EB63-98FF-4CB8-92A3-5A01035F9829}" presName="composite2" presStyleCnt="0"/>
      <dgm:spPr/>
    </dgm:pt>
    <dgm:pt modelId="{C85DC752-A770-4E91-9B41-BF9C2879C4C4}" type="pres">
      <dgm:prSet presAssocID="{1A29EB63-98FF-4CB8-92A3-5A01035F9829}" presName="background2" presStyleLbl="node2" presStyleIdx="0" presStyleCnt="2"/>
      <dgm:spPr/>
    </dgm:pt>
    <dgm:pt modelId="{24BF5698-E00F-4075-B8F7-8EEB34295ECE}" type="pres">
      <dgm:prSet presAssocID="{1A29EB63-98FF-4CB8-92A3-5A01035F9829}" presName="text2" presStyleLbl="fgAcc2" presStyleIdx="0" presStyleCnt="2" custLinFactNeighborX="-38119" custLinFactNeighborY="2001">
        <dgm:presLayoutVars>
          <dgm:chPref val="3"/>
        </dgm:presLayoutVars>
      </dgm:prSet>
      <dgm:spPr/>
    </dgm:pt>
    <dgm:pt modelId="{B4A248BE-35C0-4273-A3DE-58AF8681B699}" type="pres">
      <dgm:prSet presAssocID="{1A29EB63-98FF-4CB8-92A3-5A01035F9829}" presName="hierChild3" presStyleCnt="0"/>
      <dgm:spPr/>
    </dgm:pt>
    <dgm:pt modelId="{68C08D3C-2657-4ED9-ABEE-C2449C546A75}" type="pres">
      <dgm:prSet presAssocID="{9E199805-0595-4C6D-B73D-1589B782766C}" presName="Name10" presStyleLbl="parChTrans1D2" presStyleIdx="1" presStyleCnt="2"/>
      <dgm:spPr/>
    </dgm:pt>
    <dgm:pt modelId="{AB674334-D715-4998-BBE7-2B8EA914CF15}" type="pres">
      <dgm:prSet presAssocID="{E9F6AD53-5EA0-4934-BAD4-045E1EF4346E}" presName="hierRoot2" presStyleCnt="0"/>
      <dgm:spPr/>
    </dgm:pt>
    <dgm:pt modelId="{C94C0972-7CAF-448E-A6DD-A2CE315A8B16}" type="pres">
      <dgm:prSet presAssocID="{E9F6AD53-5EA0-4934-BAD4-045E1EF4346E}" presName="composite2" presStyleCnt="0"/>
      <dgm:spPr/>
    </dgm:pt>
    <dgm:pt modelId="{7E91BE73-58BE-4F12-9E2C-24EC7B72559D}" type="pres">
      <dgm:prSet presAssocID="{E9F6AD53-5EA0-4934-BAD4-045E1EF4346E}" presName="background2" presStyleLbl="node2" presStyleIdx="1" presStyleCnt="2"/>
      <dgm:spPr/>
    </dgm:pt>
    <dgm:pt modelId="{078A5542-84B5-4E57-A9AE-A31B8A722CB9}" type="pres">
      <dgm:prSet presAssocID="{E9F6AD53-5EA0-4934-BAD4-045E1EF4346E}" presName="text2" presStyleLbl="fgAcc2" presStyleIdx="1" presStyleCnt="2" custLinFactNeighborX="28398" custLinFactNeighborY="5190">
        <dgm:presLayoutVars>
          <dgm:chPref val="3"/>
        </dgm:presLayoutVars>
      </dgm:prSet>
      <dgm:spPr/>
    </dgm:pt>
    <dgm:pt modelId="{9C0518BC-ACBC-4556-990E-8AF5F1A14CFA}" type="pres">
      <dgm:prSet presAssocID="{E9F6AD53-5EA0-4934-BAD4-045E1EF4346E}" presName="hierChild3" presStyleCnt="0"/>
      <dgm:spPr/>
    </dgm:pt>
  </dgm:ptLst>
  <dgm:cxnLst>
    <dgm:cxn modelId="{91FC9804-5B6B-496F-8650-EFDE4DFD1739}" type="presOf" srcId="{7C9CEA46-27F5-4831-BF70-2FDF73A68A88}" destId="{B20D205C-D9EC-4D4A-B096-474791F9A3FD}" srcOrd="0" destOrd="0" presId="urn:microsoft.com/office/officeart/2005/8/layout/hierarchy1"/>
    <dgm:cxn modelId="{8D29CF08-10E4-47D6-BBA3-14FAADCB29F9}" srcId="{7C9CEA46-27F5-4831-BF70-2FDF73A68A88}" destId="{8FC1FA0A-F4C5-4846-A59C-7F4A35205133}" srcOrd="0" destOrd="0" parTransId="{B53C6403-CB4F-4878-A6C6-BD7C073F8235}" sibTransId="{73ED3CD0-0AD9-47C1-9F1D-7D7568FEF939}"/>
    <dgm:cxn modelId="{C0FF510A-5954-4A29-A0F1-27541AA82415}" type="presOf" srcId="{E9F6AD53-5EA0-4934-BAD4-045E1EF4346E}" destId="{078A5542-84B5-4E57-A9AE-A31B8A722CB9}" srcOrd="0" destOrd="0" presId="urn:microsoft.com/office/officeart/2005/8/layout/hierarchy1"/>
    <dgm:cxn modelId="{C4F2645C-80C6-41C9-AC64-3C8899495162}" srcId="{8FC1FA0A-F4C5-4846-A59C-7F4A35205133}" destId="{E9F6AD53-5EA0-4934-BAD4-045E1EF4346E}" srcOrd="1" destOrd="0" parTransId="{9E199805-0595-4C6D-B73D-1589B782766C}" sibTransId="{3827956F-CAB9-40CA-B02E-E9F7E69E43F6}"/>
    <dgm:cxn modelId="{CDAB2F6C-5C7C-46BD-9D64-7248D2146D6F}" type="presOf" srcId="{98F5C4F6-9DCA-4033-B4F6-CBD07C6F26EE}" destId="{83D49FEB-0960-4CF0-8F38-8397E86DC2E5}" srcOrd="0" destOrd="0" presId="urn:microsoft.com/office/officeart/2005/8/layout/hierarchy1"/>
    <dgm:cxn modelId="{F1ACB7B8-B641-4970-8D52-8594695BB298}" type="presOf" srcId="{9E199805-0595-4C6D-B73D-1589B782766C}" destId="{68C08D3C-2657-4ED9-ABEE-C2449C546A75}" srcOrd="0" destOrd="0" presId="urn:microsoft.com/office/officeart/2005/8/layout/hierarchy1"/>
    <dgm:cxn modelId="{68FA02C8-6A79-45A3-9897-D54C18440960}" srcId="{8FC1FA0A-F4C5-4846-A59C-7F4A35205133}" destId="{1A29EB63-98FF-4CB8-92A3-5A01035F9829}" srcOrd="0" destOrd="0" parTransId="{98F5C4F6-9DCA-4033-B4F6-CBD07C6F26EE}" sibTransId="{F02E1A81-722D-4C80-B170-CB4349F043EC}"/>
    <dgm:cxn modelId="{6DC555CC-780F-4595-8893-1CE85D6DD990}" type="presOf" srcId="{8FC1FA0A-F4C5-4846-A59C-7F4A35205133}" destId="{5A449D1D-AE48-45F3-B6DE-CBFA04EBAD0D}" srcOrd="0" destOrd="0" presId="urn:microsoft.com/office/officeart/2005/8/layout/hierarchy1"/>
    <dgm:cxn modelId="{4E6801DF-B6EC-49B3-928F-7FCA8F6E5D26}" type="presOf" srcId="{1A29EB63-98FF-4CB8-92A3-5A01035F9829}" destId="{24BF5698-E00F-4075-B8F7-8EEB34295ECE}" srcOrd="0" destOrd="0" presId="urn:microsoft.com/office/officeart/2005/8/layout/hierarchy1"/>
    <dgm:cxn modelId="{84468F37-9751-4787-9405-4AB74D3E2DDE}" type="presParOf" srcId="{B20D205C-D9EC-4D4A-B096-474791F9A3FD}" destId="{7B47CBB5-3AE5-4300-AC2C-B4AB4006C6D6}" srcOrd="0" destOrd="0" presId="urn:microsoft.com/office/officeart/2005/8/layout/hierarchy1"/>
    <dgm:cxn modelId="{0FD74B3D-C5B4-477E-BF8C-0C517F01E41F}" type="presParOf" srcId="{7B47CBB5-3AE5-4300-AC2C-B4AB4006C6D6}" destId="{277CB5F6-68D7-4183-8EED-397D16BFF4E0}" srcOrd="0" destOrd="0" presId="urn:microsoft.com/office/officeart/2005/8/layout/hierarchy1"/>
    <dgm:cxn modelId="{6F662670-A3D3-4D06-81AD-616063F6A9F0}" type="presParOf" srcId="{277CB5F6-68D7-4183-8EED-397D16BFF4E0}" destId="{35D568D3-FC3C-4A25-9DC7-902626877E45}" srcOrd="0" destOrd="0" presId="urn:microsoft.com/office/officeart/2005/8/layout/hierarchy1"/>
    <dgm:cxn modelId="{8307FEDD-A5F5-4047-BB81-69E089CA3EEC}" type="presParOf" srcId="{277CB5F6-68D7-4183-8EED-397D16BFF4E0}" destId="{5A449D1D-AE48-45F3-B6DE-CBFA04EBAD0D}" srcOrd="1" destOrd="0" presId="urn:microsoft.com/office/officeart/2005/8/layout/hierarchy1"/>
    <dgm:cxn modelId="{841C481E-2039-4ACA-B079-B5DFD07DF092}" type="presParOf" srcId="{7B47CBB5-3AE5-4300-AC2C-B4AB4006C6D6}" destId="{A0198ADB-63B5-4953-A571-E5B3AF1CE15D}" srcOrd="1" destOrd="0" presId="urn:microsoft.com/office/officeart/2005/8/layout/hierarchy1"/>
    <dgm:cxn modelId="{0357D837-1A95-4B11-A233-8A927A9AE33F}" type="presParOf" srcId="{A0198ADB-63B5-4953-A571-E5B3AF1CE15D}" destId="{83D49FEB-0960-4CF0-8F38-8397E86DC2E5}" srcOrd="0" destOrd="0" presId="urn:microsoft.com/office/officeart/2005/8/layout/hierarchy1"/>
    <dgm:cxn modelId="{B4E4382E-AA7D-48D9-8D61-20CE38EBB9F1}" type="presParOf" srcId="{A0198ADB-63B5-4953-A571-E5B3AF1CE15D}" destId="{44D3C1BC-3CD1-42BD-9551-9877C7552139}" srcOrd="1" destOrd="0" presId="urn:microsoft.com/office/officeart/2005/8/layout/hierarchy1"/>
    <dgm:cxn modelId="{C30D0981-E51C-4680-80EF-54F57937A966}" type="presParOf" srcId="{44D3C1BC-3CD1-42BD-9551-9877C7552139}" destId="{5183E682-8F70-49D7-B104-359C9E470BAA}" srcOrd="0" destOrd="0" presId="urn:microsoft.com/office/officeart/2005/8/layout/hierarchy1"/>
    <dgm:cxn modelId="{F8A8821E-5EEA-4FD6-A6A0-0D911603971F}" type="presParOf" srcId="{5183E682-8F70-49D7-B104-359C9E470BAA}" destId="{C85DC752-A770-4E91-9B41-BF9C2879C4C4}" srcOrd="0" destOrd="0" presId="urn:microsoft.com/office/officeart/2005/8/layout/hierarchy1"/>
    <dgm:cxn modelId="{D02B6543-D4EF-46BA-B3ED-AD596B282060}" type="presParOf" srcId="{5183E682-8F70-49D7-B104-359C9E470BAA}" destId="{24BF5698-E00F-4075-B8F7-8EEB34295ECE}" srcOrd="1" destOrd="0" presId="urn:microsoft.com/office/officeart/2005/8/layout/hierarchy1"/>
    <dgm:cxn modelId="{F0FCFF78-2E4C-4174-B70D-511465AAB960}" type="presParOf" srcId="{44D3C1BC-3CD1-42BD-9551-9877C7552139}" destId="{B4A248BE-35C0-4273-A3DE-58AF8681B699}" srcOrd="1" destOrd="0" presId="urn:microsoft.com/office/officeart/2005/8/layout/hierarchy1"/>
    <dgm:cxn modelId="{A59BBAEC-23E5-4938-801B-0E511E883A71}" type="presParOf" srcId="{A0198ADB-63B5-4953-A571-E5B3AF1CE15D}" destId="{68C08D3C-2657-4ED9-ABEE-C2449C546A75}" srcOrd="2" destOrd="0" presId="urn:microsoft.com/office/officeart/2005/8/layout/hierarchy1"/>
    <dgm:cxn modelId="{E5982D89-7A76-4344-A318-6288FAA6567B}" type="presParOf" srcId="{A0198ADB-63B5-4953-A571-E5B3AF1CE15D}" destId="{AB674334-D715-4998-BBE7-2B8EA914CF15}" srcOrd="3" destOrd="0" presId="urn:microsoft.com/office/officeart/2005/8/layout/hierarchy1"/>
    <dgm:cxn modelId="{D77CCB6F-DB39-452D-BEBE-69139995F60A}" type="presParOf" srcId="{AB674334-D715-4998-BBE7-2B8EA914CF15}" destId="{C94C0972-7CAF-448E-A6DD-A2CE315A8B16}" srcOrd="0" destOrd="0" presId="urn:microsoft.com/office/officeart/2005/8/layout/hierarchy1"/>
    <dgm:cxn modelId="{FE223420-1C80-40CA-85FD-CE513C1E153A}" type="presParOf" srcId="{C94C0972-7CAF-448E-A6DD-A2CE315A8B16}" destId="{7E91BE73-58BE-4F12-9E2C-24EC7B72559D}" srcOrd="0" destOrd="0" presId="urn:microsoft.com/office/officeart/2005/8/layout/hierarchy1"/>
    <dgm:cxn modelId="{F880601E-840F-4778-BA6F-3CCB9D87B3AA}" type="presParOf" srcId="{C94C0972-7CAF-448E-A6DD-A2CE315A8B16}" destId="{078A5542-84B5-4E57-A9AE-A31B8A722CB9}" srcOrd="1" destOrd="0" presId="urn:microsoft.com/office/officeart/2005/8/layout/hierarchy1"/>
    <dgm:cxn modelId="{7A5C0EBC-D6D9-488C-B594-623C3D5ED2C5}" type="presParOf" srcId="{AB674334-D715-4998-BBE7-2B8EA914CF15}" destId="{9C0518BC-ACBC-4556-990E-8AF5F1A14C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661BAC-467E-4FDF-9C13-CBC973D4917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pl-PL"/>
        </a:p>
      </dgm:t>
    </dgm:pt>
    <dgm:pt modelId="{0D328910-53D3-4395-B029-C9FDF11E1DF1}">
      <dgm:prSet phldrT="[Tekst]"/>
      <dgm:spPr/>
      <dgm:t>
        <a:bodyPr/>
        <a:lstStyle/>
        <a:p>
          <a:r>
            <a:rPr lang="pl-PL" dirty="0"/>
            <a:t>Wnosi się ją w terminie </a:t>
          </a:r>
          <a:r>
            <a:rPr lang="pl-PL" b="1" u="sng" dirty="0"/>
            <a:t>prekluzyjnym </a:t>
          </a:r>
          <a:r>
            <a:rPr lang="pl-PL" b="0" u="none" dirty="0"/>
            <a:t>1 miesiąca </a:t>
          </a:r>
          <a:endParaRPr lang="pl-PL" dirty="0"/>
        </a:p>
      </dgm:t>
    </dgm:pt>
    <dgm:pt modelId="{632F4BF2-11CD-4309-BAAA-D39467253562}" type="parTrans" cxnId="{8B1E2CB8-81B7-42D9-9DC2-0EAEF340A22E}">
      <dgm:prSet/>
      <dgm:spPr/>
      <dgm:t>
        <a:bodyPr/>
        <a:lstStyle/>
        <a:p>
          <a:endParaRPr lang="pl-PL"/>
        </a:p>
      </dgm:t>
    </dgm:pt>
    <dgm:pt modelId="{014B1DEB-955B-4275-98EB-695ECD9F417C}" type="sibTrans" cxnId="{8B1E2CB8-81B7-42D9-9DC2-0EAEF340A22E}">
      <dgm:prSet/>
      <dgm:spPr/>
      <dgm:t>
        <a:bodyPr/>
        <a:lstStyle/>
        <a:p>
          <a:endParaRPr lang="pl-PL"/>
        </a:p>
      </dgm:t>
    </dgm:pt>
    <dgm:pt modelId="{D410F13B-2406-4142-B8AD-6E5AE49E081B}">
      <dgm:prSet phldrT="[Tekst]"/>
      <dgm:spPr/>
      <dgm:t>
        <a:bodyPr/>
        <a:lstStyle/>
        <a:p>
          <a:r>
            <a:rPr lang="pl-PL" dirty="0"/>
            <a:t>Następuje po dwukrotnym: </a:t>
          </a:r>
        </a:p>
        <a:p>
          <a:r>
            <a:rPr lang="pl-PL" dirty="0"/>
            <a:t>1 ) umorzeniu, </a:t>
          </a:r>
        </a:p>
        <a:p>
          <a:r>
            <a:rPr lang="pl-PL" dirty="0"/>
            <a:t>2 ) odmowie wszczęcia postępowania przygotowawczego</a:t>
          </a:r>
        </a:p>
        <a:p>
          <a:r>
            <a:rPr lang="pl-PL" dirty="0"/>
            <a:t>- ZASTRZEŻENIEM DROGI ODWOŁAWCZEJ PRZED PROKURATOREM</a:t>
          </a:r>
        </a:p>
      </dgm:t>
    </dgm:pt>
    <dgm:pt modelId="{38EDCCB0-C5FA-4826-A32D-DC3C883BB661}" type="parTrans" cxnId="{197B6A4D-32DC-44D4-8A27-2FF788235A55}">
      <dgm:prSet/>
      <dgm:spPr/>
      <dgm:t>
        <a:bodyPr/>
        <a:lstStyle/>
        <a:p>
          <a:endParaRPr lang="pl-PL"/>
        </a:p>
      </dgm:t>
    </dgm:pt>
    <dgm:pt modelId="{1A26B638-9AD5-49E1-AA1A-987AB978F940}" type="sibTrans" cxnId="{197B6A4D-32DC-44D4-8A27-2FF788235A55}">
      <dgm:prSet/>
      <dgm:spPr/>
      <dgm:t>
        <a:bodyPr/>
        <a:lstStyle/>
        <a:p>
          <a:endParaRPr lang="pl-PL"/>
        </a:p>
      </dgm:t>
    </dgm:pt>
    <dgm:pt modelId="{FE29494F-965B-4AA5-8EFF-96B879015728}">
      <dgm:prSet phldrT="[Tekst]"/>
      <dgm:spPr/>
      <dgm:t>
        <a:bodyPr/>
        <a:lstStyle/>
        <a:p>
          <a:r>
            <a:rPr lang="pl-PL" dirty="0"/>
            <a:t>Sprawa toczy się z oskarżenia subsydiarnego</a:t>
          </a:r>
        </a:p>
      </dgm:t>
    </dgm:pt>
    <dgm:pt modelId="{E8E181E2-9219-4A19-9809-28C25A1C403C}" type="parTrans" cxnId="{5ED36BC7-9DC5-476D-84A8-7CD52B2C385D}">
      <dgm:prSet/>
      <dgm:spPr/>
      <dgm:t>
        <a:bodyPr/>
        <a:lstStyle/>
        <a:p>
          <a:endParaRPr lang="pl-PL"/>
        </a:p>
      </dgm:t>
    </dgm:pt>
    <dgm:pt modelId="{9B611872-514C-459B-97CB-7EF3AEAB0FDF}" type="sibTrans" cxnId="{5ED36BC7-9DC5-476D-84A8-7CD52B2C385D}">
      <dgm:prSet/>
      <dgm:spPr/>
      <dgm:t>
        <a:bodyPr/>
        <a:lstStyle/>
        <a:p>
          <a:endParaRPr lang="pl-PL"/>
        </a:p>
      </dgm:t>
    </dgm:pt>
    <dgm:pt modelId="{1F4695DA-B741-46A7-B203-C44F4DED6842}">
      <dgm:prSet phldrT="[Tekst]"/>
      <dgm:spPr/>
      <dgm:t>
        <a:bodyPr/>
        <a:lstStyle/>
        <a:p>
          <a:r>
            <a:rPr lang="pl-PL" dirty="0"/>
            <a:t>Pochodzi od pokrzywdzonego/ sporządzona przez pełnomocnika</a:t>
          </a:r>
        </a:p>
      </dgm:t>
    </dgm:pt>
    <dgm:pt modelId="{67E77054-D3A8-4B77-A6EC-81381056BD45}" type="parTrans" cxnId="{267DB025-A917-4377-BD45-8D44427A9828}">
      <dgm:prSet/>
      <dgm:spPr/>
      <dgm:t>
        <a:bodyPr/>
        <a:lstStyle/>
        <a:p>
          <a:endParaRPr lang="pl-PL"/>
        </a:p>
      </dgm:t>
    </dgm:pt>
    <dgm:pt modelId="{E07811E4-7033-4835-8A10-925EEAACE565}" type="sibTrans" cxnId="{267DB025-A917-4377-BD45-8D44427A9828}">
      <dgm:prSet/>
      <dgm:spPr/>
      <dgm:t>
        <a:bodyPr/>
        <a:lstStyle/>
        <a:p>
          <a:endParaRPr lang="pl-PL"/>
        </a:p>
      </dgm:t>
    </dgm:pt>
    <dgm:pt modelId="{81D64836-AE5F-40AA-9BE3-84F369E501D6}" type="pres">
      <dgm:prSet presAssocID="{F7661BAC-467E-4FDF-9C13-CBC973D49175}" presName="cycle" presStyleCnt="0">
        <dgm:presLayoutVars>
          <dgm:dir/>
          <dgm:resizeHandles val="exact"/>
        </dgm:presLayoutVars>
      </dgm:prSet>
      <dgm:spPr/>
    </dgm:pt>
    <dgm:pt modelId="{BEDDFCAF-392F-4635-89FD-6C20712629F9}" type="pres">
      <dgm:prSet presAssocID="{0D328910-53D3-4395-B029-C9FDF11E1DF1}" presName="node" presStyleLbl="node1" presStyleIdx="0" presStyleCnt="4" custScaleX="156139" custScaleY="152790">
        <dgm:presLayoutVars>
          <dgm:bulletEnabled val="1"/>
        </dgm:presLayoutVars>
      </dgm:prSet>
      <dgm:spPr/>
    </dgm:pt>
    <dgm:pt modelId="{975F2778-D793-486D-B002-7E03C5A0C87C}" type="pres">
      <dgm:prSet presAssocID="{0D328910-53D3-4395-B029-C9FDF11E1DF1}" presName="spNode" presStyleCnt="0"/>
      <dgm:spPr/>
    </dgm:pt>
    <dgm:pt modelId="{1AEE6309-4AF5-42ED-A0BD-50A9A3D4D305}" type="pres">
      <dgm:prSet presAssocID="{014B1DEB-955B-4275-98EB-695ECD9F417C}" presName="sibTrans" presStyleLbl="sibTrans1D1" presStyleIdx="0" presStyleCnt="4"/>
      <dgm:spPr/>
    </dgm:pt>
    <dgm:pt modelId="{75866FFF-57D6-4441-9974-89F90BA78A2E}" type="pres">
      <dgm:prSet presAssocID="{D410F13B-2406-4142-B8AD-6E5AE49E081B}" presName="node" presStyleLbl="node1" presStyleIdx="1" presStyleCnt="4" custScaleX="148312" custScaleY="137096" custRadScaleRad="163325" custRadScaleInc="1006">
        <dgm:presLayoutVars>
          <dgm:bulletEnabled val="1"/>
        </dgm:presLayoutVars>
      </dgm:prSet>
      <dgm:spPr/>
    </dgm:pt>
    <dgm:pt modelId="{2B3EADE9-ECED-42A5-8903-2891EEB8978D}" type="pres">
      <dgm:prSet presAssocID="{D410F13B-2406-4142-B8AD-6E5AE49E081B}" presName="spNode" presStyleCnt="0"/>
      <dgm:spPr/>
    </dgm:pt>
    <dgm:pt modelId="{F1194AC0-064E-4414-AB6C-3741A6AA4D6B}" type="pres">
      <dgm:prSet presAssocID="{1A26B638-9AD5-49E1-AA1A-987AB978F940}" presName="sibTrans" presStyleLbl="sibTrans1D1" presStyleIdx="1" presStyleCnt="4"/>
      <dgm:spPr/>
    </dgm:pt>
    <dgm:pt modelId="{C4F0F90F-4E31-4684-94D5-DAD1E9306EDB}" type="pres">
      <dgm:prSet presAssocID="{FE29494F-965B-4AA5-8EFF-96B879015728}" presName="node" presStyleLbl="node1" presStyleIdx="2" presStyleCnt="4" custScaleX="172903" custScaleY="150693">
        <dgm:presLayoutVars>
          <dgm:bulletEnabled val="1"/>
        </dgm:presLayoutVars>
      </dgm:prSet>
      <dgm:spPr/>
    </dgm:pt>
    <dgm:pt modelId="{4BAD2F9E-6805-4370-ACE4-23A522C8E750}" type="pres">
      <dgm:prSet presAssocID="{FE29494F-965B-4AA5-8EFF-96B879015728}" presName="spNode" presStyleCnt="0"/>
      <dgm:spPr/>
    </dgm:pt>
    <dgm:pt modelId="{F29E7B63-B3EB-49F0-9586-C35BE331355F}" type="pres">
      <dgm:prSet presAssocID="{9B611872-514C-459B-97CB-7EF3AEAB0FDF}" presName="sibTrans" presStyleLbl="sibTrans1D1" presStyleIdx="2" presStyleCnt="4"/>
      <dgm:spPr/>
    </dgm:pt>
    <dgm:pt modelId="{4DCF1B33-1CD6-4E5E-8216-B8F735CCA8C1}" type="pres">
      <dgm:prSet presAssocID="{1F4695DA-B741-46A7-B203-C44F4DED6842}" presName="node" presStyleLbl="node1" presStyleIdx="3" presStyleCnt="4" custScaleX="153720" custScaleY="170971" custRadScaleRad="168780" custRadScaleInc="-1947">
        <dgm:presLayoutVars>
          <dgm:bulletEnabled val="1"/>
        </dgm:presLayoutVars>
      </dgm:prSet>
      <dgm:spPr/>
    </dgm:pt>
    <dgm:pt modelId="{1B883978-5F90-47D1-A573-62F3C0578239}" type="pres">
      <dgm:prSet presAssocID="{1F4695DA-B741-46A7-B203-C44F4DED6842}" presName="spNode" presStyleCnt="0"/>
      <dgm:spPr/>
    </dgm:pt>
    <dgm:pt modelId="{35EE82A5-4779-4886-9FCC-0854A815AA3E}" type="pres">
      <dgm:prSet presAssocID="{E07811E4-7033-4835-8A10-925EEAACE565}" presName="sibTrans" presStyleLbl="sibTrans1D1" presStyleIdx="3" presStyleCnt="4"/>
      <dgm:spPr/>
    </dgm:pt>
  </dgm:ptLst>
  <dgm:cxnLst>
    <dgm:cxn modelId="{23BE5B19-8A30-4BEC-83B6-D60283ECF033}" type="presOf" srcId="{D410F13B-2406-4142-B8AD-6E5AE49E081B}" destId="{75866FFF-57D6-4441-9974-89F90BA78A2E}" srcOrd="0" destOrd="0" presId="urn:microsoft.com/office/officeart/2005/8/layout/cycle5"/>
    <dgm:cxn modelId="{267DB025-A917-4377-BD45-8D44427A9828}" srcId="{F7661BAC-467E-4FDF-9C13-CBC973D49175}" destId="{1F4695DA-B741-46A7-B203-C44F4DED6842}" srcOrd="3" destOrd="0" parTransId="{67E77054-D3A8-4B77-A6EC-81381056BD45}" sibTransId="{E07811E4-7033-4835-8A10-925EEAACE565}"/>
    <dgm:cxn modelId="{FDC71A3C-A7EB-4EBD-A2A7-5CD85A66FBA1}" type="presOf" srcId="{9B611872-514C-459B-97CB-7EF3AEAB0FDF}" destId="{F29E7B63-B3EB-49F0-9586-C35BE331355F}" srcOrd="0" destOrd="0" presId="urn:microsoft.com/office/officeart/2005/8/layout/cycle5"/>
    <dgm:cxn modelId="{423FAD5B-6E13-4C78-957B-0D4D56DD30E8}" type="presOf" srcId="{FE29494F-965B-4AA5-8EFF-96B879015728}" destId="{C4F0F90F-4E31-4684-94D5-DAD1E9306EDB}" srcOrd="0" destOrd="0" presId="urn:microsoft.com/office/officeart/2005/8/layout/cycle5"/>
    <dgm:cxn modelId="{197B6A4D-32DC-44D4-8A27-2FF788235A55}" srcId="{F7661BAC-467E-4FDF-9C13-CBC973D49175}" destId="{D410F13B-2406-4142-B8AD-6E5AE49E081B}" srcOrd="1" destOrd="0" parTransId="{38EDCCB0-C5FA-4826-A32D-DC3C883BB661}" sibTransId="{1A26B638-9AD5-49E1-AA1A-987AB978F940}"/>
    <dgm:cxn modelId="{44185D78-F475-4442-A460-19ADE2663F96}" type="presOf" srcId="{014B1DEB-955B-4275-98EB-695ECD9F417C}" destId="{1AEE6309-4AF5-42ED-A0BD-50A9A3D4D305}" srcOrd="0" destOrd="0" presId="urn:microsoft.com/office/officeart/2005/8/layout/cycle5"/>
    <dgm:cxn modelId="{92666B9C-86D2-47D5-A38D-413FC78712BB}" type="presOf" srcId="{1A26B638-9AD5-49E1-AA1A-987AB978F940}" destId="{F1194AC0-064E-4414-AB6C-3741A6AA4D6B}" srcOrd="0" destOrd="0" presId="urn:microsoft.com/office/officeart/2005/8/layout/cycle5"/>
    <dgm:cxn modelId="{0B7B599C-331F-4067-8107-6C72FED1CC41}" type="presOf" srcId="{1F4695DA-B741-46A7-B203-C44F4DED6842}" destId="{4DCF1B33-1CD6-4E5E-8216-B8F735CCA8C1}" srcOrd="0" destOrd="0" presId="urn:microsoft.com/office/officeart/2005/8/layout/cycle5"/>
    <dgm:cxn modelId="{967A00A6-6669-4FAA-9F48-8DCC5A5B58BE}" type="presOf" srcId="{E07811E4-7033-4835-8A10-925EEAACE565}" destId="{35EE82A5-4779-4886-9FCC-0854A815AA3E}" srcOrd="0" destOrd="0" presId="urn:microsoft.com/office/officeart/2005/8/layout/cycle5"/>
    <dgm:cxn modelId="{8B1E2CB8-81B7-42D9-9DC2-0EAEF340A22E}" srcId="{F7661BAC-467E-4FDF-9C13-CBC973D49175}" destId="{0D328910-53D3-4395-B029-C9FDF11E1DF1}" srcOrd="0" destOrd="0" parTransId="{632F4BF2-11CD-4309-BAAA-D39467253562}" sibTransId="{014B1DEB-955B-4275-98EB-695ECD9F417C}"/>
    <dgm:cxn modelId="{5ED36BC7-9DC5-476D-84A8-7CD52B2C385D}" srcId="{F7661BAC-467E-4FDF-9C13-CBC973D49175}" destId="{FE29494F-965B-4AA5-8EFF-96B879015728}" srcOrd="2" destOrd="0" parTransId="{E8E181E2-9219-4A19-9809-28C25A1C403C}" sibTransId="{9B611872-514C-459B-97CB-7EF3AEAB0FDF}"/>
    <dgm:cxn modelId="{E233A0D2-80FA-4CBA-BC8F-275BDBF7C207}" type="presOf" srcId="{F7661BAC-467E-4FDF-9C13-CBC973D49175}" destId="{81D64836-AE5F-40AA-9BE3-84F369E501D6}" srcOrd="0" destOrd="0" presId="urn:microsoft.com/office/officeart/2005/8/layout/cycle5"/>
    <dgm:cxn modelId="{59854BDC-D911-4A2B-8603-3E35DF5FDB2F}" type="presOf" srcId="{0D328910-53D3-4395-B029-C9FDF11E1DF1}" destId="{BEDDFCAF-392F-4635-89FD-6C20712629F9}" srcOrd="0" destOrd="0" presId="urn:microsoft.com/office/officeart/2005/8/layout/cycle5"/>
    <dgm:cxn modelId="{3716DEF4-76DB-4E4F-8786-0FC323E958BA}" type="presParOf" srcId="{81D64836-AE5F-40AA-9BE3-84F369E501D6}" destId="{BEDDFCAF-392F-4635-89FD-6C20712629F9}" srcOrd="0" destOrd="0" presId="urn:microsoft.com/office/officeart/2005/8/layout/cycle5"/>
    <dgm:cxn modelId="{D2E4CB90-7E95-4FFE-8394-B9BC4E247E83}" type="presParOf" srcId="{81D64836-AE5F-40AA-9BE3-84F369E501D6}" destId="{975F2778-D793-486D-B002-7E03C5A0C87C}" srcOrd="1" destOrd="0" presId="urn:microsoft.com/office/officeart/2005/8/layout/cycle5"/>
    <dgm:cxn modelId="{28C88A13-5499-4707-9332-BA251B1804FF}" type="presParOf" srcId="{81D64836-AE5F-40AA-9BE3-84F369E501D6}" destId="{1AEE6309-4AF5-42ED-A0BD-50A9A3D4D305}" srcOrd="2" destOrd="0" presId="urn:microsoft.com/office/officeart/2005/8/layout/cycle5"/>
    <dgm:cxn modelId="{CCBF16D4-AC3F-4D27-9399-2538692F00BC}" type="presParOf" srcId="{81D64836-AE5F-40AA-9BE3-84F369E501D6}" destId="{75866FFF-57D6-4441-9974-89F90BA78A2E}" srcOrd="3" destOrd="0" presId="urn:microsoft.com/office/officeart/2005/8/layout/cycle5"/>
    <dgm:cxn modelId="{9B78DD3F-C47B-4DAA-B4EE-C2A7FAC718A7}" type="presParOf" srcId="{81D64836-AE5F-40AA-9BE3-84F369E501D6}" destId="{2B3EADE9-ECED-42A5-8903-2891EEB8978D}" srcOrd="4" destOrd="0" presId="urn:microsoft.com/office/officeart/2005/8/layout/cycle5"/>
    <dgm:cxn modelId="{ADB042A0-8E11-4D22-8030-16D3F8403D48}" type="presParOf" srcId="{81D64836-AE5F-40AA-9BE3-84F369E501D6}" destId="{F1194AC0-064E-4414-AB6C-3741A6AA4D6B}" srcOrd="5" destOrd="0" presId="urn:microsoft.com/office/officeart/2005/8/layout/cycle5"/>
    <dgm:cxn modelId="{9079BC8C-D229-48A3-A266-83542C48AD95}" type="presParOf" srcId="{81D64836-AE5F-40AA-9BE3-84F369E501D6}" destId="{C4F0F90F-4E31-4684-94D5-DAD1E9306EDB}" srcOrd="6" destOrd="0" presId="urn:microsoft.com/office/officeart/2005/8/layout/cycle5"/>
    <dgm:cxn modelId="{E5E68BC1-8DE3-46A3-9866-6891273E7365}" type="presParOf" srcId="{81D64836-AE5F-40AA-9BE3-84F369E501D6}" destId="{4BAD2F9E-6805-4370-ACE4-23A522C8E750}" srcOrd="7" destOrd="0" presId="urn:microsoft.com/office/officeart/2005/8/layout/cycle5"/>
    <dgm:cxn modelId="{DF401B84-C422-4763-838B-226DDF2424EA}" type="presParOf" srcId="{81D64836-AE5F-40AA-9BE3-84F369E501D6}" destId="{F29E7B63-B3EB-49F0-9586-C35BE331355F}" srcOrd="8" destOrd="0" presId="urn:microsoft.com/office/officeart/2005/8/layout/cycle5"/>
    <dgm:cxn modelId="{FE2CBCEE-D488-41CA-B0FF-34E4649878A1}" type="presParOf" srcId="{81D64836-AE5F-40AA-9BE3-84F369E501D6}" destId="{4DCF1B33-1CD6-4E5E-8216-B8F735CCA8C1}" srcOrd="9" destOrd="0" presId="urn:microsoft.com/office/officeart/2005/8/layout/cycle5"/>
    <dgm:cxn modelId="{AF41FCF1-CB23-4B30-BA51-F01B026D089B}" type="presParOf" srcId="{81D64836-AE5F-40AA-9BE3-84F369E501D6}" destId="{1B883978-5F90-47D1-A573-62F3C0578239}" srcOrd="10" destOrd="0" presId="urn:microsoft.com/office/officeart/2005/8/layout/cycle5"/>
    <dgm:cxn modelId="{0939B4C2-75C6-4A55-A699-DA27C8F500E0}" type="presParOf" srcId="{81D64836-AE5F-40AA-9BE3-84F369E501D6}" destId="{35EE82A5-4779-4886-9FCC-0854A815AA3E}"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b="1" kern="1200" dirty="0"/>
            <a:t>OSKARŻYCIEL</a:t>
          </a:r>
        </a:p>
      </dsp:txBody>
      <dsp:txXfrm>
        <a:off x="70560" y="1594403"/>
        <a:ext cx="2579826" cy="125099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PUBLICZNY</a:t>
          </a:r>
        </a:p>
      </dsp:txBody>
      <dsp:txXfrm>
        <a:off x="3570415" y="194463"/>
        <a:ext cx="2579826" cy="125099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POSIŁKOWY</a:t>
          </a:r>
        </a:p>
      </dsp:txBody>
      <dsp:txXfrm>
        <a:off x="3588407" y="1611877"/>
        <a:ext cx="2579826" cy="125099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PRYWATNY</a:t>
          </a:r>
        </a:p>
      </dsp:txBody>
      <dsp:txXfrm>
        <a:off x="3586015" y="3099523"/>
        <a:ext cx="2579826" cy="1250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D5423-8780-4362-B896-E0779E017ED4}">
      <dsp:nvSpPr>
        <dsp:cNvPr id="0" name=""/>
        <dsp:cNvSpPr/>
      </dsp:nvSpPr>
      <dsp:spPr>
        <a:xfrm>
          <a:off x="800" y="2397922"/>
          <a:ext cx="2105019" cy="11287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osoba podejrzana</a:t>
          </a:r>
        </a:p>
      </dsp:txBody>
      <dsp:txXfrm>
        <a:off x="33859" y="2430981"/>
        <a:ext cx="2038901" cy="1062586"/>
      </dsp:txXfrm>
    </dsp:sp>
    <dsp:sp modelId="{3A3CD4FB-7025-48F8-8843-C573FDB240AB}">
      <dsp:nvSpPr>
        <dsp:cNvPr id="0" name=""/>
        <dsp:cNvSpPr/>
      </dsp:nvSpPr>
      <dsp:spPr>
        <a:xfrm>
          <a:off x="2446736" y="2539538"/>
          <a:ext cx="722741" cy="8454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2446736" y="2708632"/>
        <a:ext cx="505919" cy="507283"/>
      </dsp:txXfrm>
    </dsp:sp>
    <dsp:sp modelId="{2FBF3C6A-8A86-4ED1-805D-29C3331B9636}">
      <dsp:nvSpPr>
        <dsp:cNvPr id="0" name=""/>
        <dsp:cNvSpPr/>
      </dsp:nvSpPr>
      <dsp:spPr>
        <a:xfrm>
          <a:off x="3469484" y="2397922"/>
          <a:ext cx="2105019" cy="11287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podejrzany</a:t>
          </a:r>
        </a:p>
      </dsp:txBody>
      <dsp:txXfrm>
        <a:off x="3502543" y="2430981"/>
        <a:ext cx="2038901" cy="1062586"/>
      </dsp:txXfrm>
    </dsp:sp>
    <dsp:sp modelId="{17234832-0262-4783-B24B-0D5B4EA7AF1A}">
      <dsp:nvSpPr>
        <dsp:cNvPr id="0" name=""/>
        <dsp:cNvSpPr/>
      </dsp:nvSpPr>
      <dsp:spPr>
        <a:xfrm>
          <a:off x="5915419" y="2539538"/>
          <a:ext cx="722741" cy="8454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5915419" y="2708632"/>
        <a:ext cx="505919" cy="507283"/>
      </dsp:txXfrm>
    </dsp:sp>
    <dsp:sp modelId="{00189F8B-D5F3-4022-BC48-B9BC4A89A1C0}">
      <dsp:nvSpPr>
        <dsp:cNvPr id="0" name=""/>
        <dsp:cNvSpPr/>
      </dsp:nvSpPr>
      <dsp:spPr>
        <a:xfrm>
          <a:off x="6938167" y="2397922"/>
          <a:ext cx="2105019" cy="11287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oskarżony </a:t>
          </a:r>
        </a:p>
      </dsp:txBody>
      <dsp:txXfrm>
        <a:off x="6971226" y="2430981"/>
        <a:ext cx="2038901" cy="106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08D3C-2657-4ED9-ABEE-C2449C546A75}">
      <dsp:nvSpPr>
        <dsp:cNvPr id="0" name=""/>
        <dsp:cNvSpPr/>
      </dsp:nvSpPr>
      <dsp:spPr>
        <a:xfrm>
          <a:off x="2675385" y="1391831"/>
          <a:ext cx="1800509" cy="691748"/>
        </a:xfrm>
        <a:custGeom>
          <a:avLst/>
          <a:gdLst/>
          <a:ahLst/>
          <a:cxnLst/>
          <a:rect l="0" t="0" r="0" b="0"/>
          <a:pathLst>
            <a:path>
              <a:moveTo>
                <a:pt x="0" y="0"/>
              </a:moveTo>
              <a:lnTo>
                <a:pt x="0" y="483336"/>
              </a:lnTo>
              <a:lnTo>
                <a:pt x="1800509" y="483336"/>
              </a:lnTo>
              <a:lnTo>
                <a:pt x="1800509"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D49FEB-0960-4CF0-8F38-8397E86DC2E5}">
      <dsp:nvSpPr>
        <dsp:cNvPr id="0" name=""/>
        <dsp:cNvSpPr/>
      </dsp:nvSpPr>
      <dsp:spPr>
        <a:xfrm>
          <a:off x="874895" y="1391831"/>
          <a:ext cx="1800489" cy="691748"/>
        </a:xfrm>
        <a:custGeom>
          <a:avLst/>
          <a:gdLst/>
          <a:ahLst/>
          <a:cxnLst/>
          <a:rect l="0" t="0" r="0" b="0"/>
          <a:pathLst>
            <a:path>
              <a:moveTo>
                <a:pt x="1800489" y="0"/>
              </a:moveTo>
              <a:lnTo>
                <a:pt x="1800489" y="483336"/>
              </a:lnTo>
              <a:lnTo>
                <a:pt x="0" y="483336"/>
              </a:lnTo>
              <a:lnTo>
                <a:pt x="0"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D568D3-FC3C-4A25-9DC7-902626877E45}">
      <dsp:nvSpPr>
        <dsp:cNvPr id="0" name=""/>
        <dsp:cNvSpPr/>
      </dsp:nvSpPr>
      <dsp:spPr>
        <a:xfrm>
          <a:off x="1550519" y="-36748"/>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449D1D-AE48-45F3-B6DE-CBFA04EBAD0D}">
      <dsp:nvSpPr>
        <dsp:cNvPr id="0" name=""/>
        <dsp:cNvSpPr/>
      </dsp:nvSpPr>
      <dsp:spPr>
        <a:xfrm>
          <a:off x="1800489" y="200723"/>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obrona obligatoryjna</a:t>
          </a:r>
        </a:p>
      </dsp:txBody>
      <dsp:txXfrm>
        <a:off x="1842331" y="242565"/>
        <a:ext cx="2166048" cy="1344895"/>
      </dsp:txXfrm>
    </dsp:sp>
    <dsp:sp modelId="{C85DC752-A770-4E91-9B41-BF9C2879C4C4}">
      <dsp:nvSpPr>
        <dsp:cNvPr id="0" name=""/>
        <dsp:cNvSpPr/>
      </dsp:nvSpPr>
      <dsp:spPr>
        <a:xfrm>
          <a:off x="-249970"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BF5698-E00F-4075-B8F7-8EEB34295ECE}">
      <dsp:nvSpPr>
        <dsp:cNvPr id="0" name=""/>
        <dsp:cNvSpPr/>
      </dsp:nvSpPr>
      <dsp:spPr>
        <a:xfrm>
          <a:off x="0"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podmiotowych</a:t>
          </a:r>
        </a:p>
      </dsp:txBody>
      <dsp:txXfrm>
        <a:off x="41842" y="2362894"/>
        <a:ext cx="2166048" cy="1344895"/>
      </dsp:txXfrm>
    </dsp:sp>
    <dsp:sp modelId="{7E91BE73-58BE-4F12-9E2C-24EC7B72559D}">
      <dsp:nvSpPr>
        <dsp:cNvPr id="0" name=""/>
        <dsp:cNvSpPr/>
      </dsp:nvSpPr>
      <dsp:spPr>
        <a:xfrm>
          <a:off x="3351029"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8A5542-84B5-4E57-A9AE-A31B8A722CB9}">
      <dsp:nvSpPr>
        <dsp:cNvPr id="0" name=""/>
        <dsp:cNvSpPr/>
      </dsp:nvSpPr>
      <dsp:spPr>
        <a:xfrm>
          <a:off x="3600999"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przedmiotowych </a:t>
          </a:r>
        </a:p>
      </dsp:txBody>
      <dsp:txXfrm>
        <a:off x="3642841" y="2362894"/>
        <a:ext cx="2166048" cy="13448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DFCAF-392F-4635-89FD-6C20712629F9}">
      <dsp:nvSpPr>
        <dsp:cNvPr id="0" name=""/>
        <dsp:cNvSpPr/>
      </dsp:nvSpPr>
      <dsp:spPr>
        <a:xfrm>
          <a:off x="2959857" y="-309917"/>
          <a:ext cx="2892552" cy="18398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Wnosi się ją w terminie </a:t>
          </a:r>
          <a:r>
            <a:rPr lang="pl-PL" sz="1200" b="1" u="sng" kern="1200" dirty="0"/>
            <a:t>prekluzyjnym </a:t>
          </a:r>
          <a:r>
            <a:rPr lang="pl-PL" sz="1200" b="0" u="none" kern="1200" dirty="0"/>
            <a:t>1 miesiąca </a:t>
          </a:r>
          <a:endParaRPr lang="pl-PL" sz="1200" kern="1200" dirty="0"/>
        </a:p>
      </dsp:txBody>
      <dsp:txXfrm>
        <a:off x="3049670" y="-220104"/>
        <a:ext cx="2712926" cy="1660205"/>
      </dsp:txXfrm>
    </dsp:sp>
    <dsp:sp modelId="{1AEE6309-4AF5-42ED-A0BD-50A9A3D4D305}">
      <dsp:nvSpPr>
        <dsp:cNvPr id="0" name=""/>
        <dsp:cNvSpPr/>
      </dsp:nvSpPr>
      <dsp:spPr>
        <a:xfrm>
          <a:off x="3907951" y="1233258"/>
          <a:ext cx="3977204" cy="3977204"/>
        </a:xfrm>
        <a:custGeom>
          <a:avLst/>
          <a:gdLst/>
          <a:ahLst/>
          <a:cxnLst/>
          <a:rect l="0" t="0" r="0" b="0"/>
          <a:pathLst>
            <a:path>
              <a:moveTo>
                <a:pt x="2249554" y="17195"/>
              </a:moveTo>
              <a:arcTo wR="1988602" hR="1988602" stAng="16652419" swAng="16561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5866FFF-57D6-4441-9974-89F90BA78A2E}">
      <dsp:nvSpPr>
        <dsp:cNvPr id="0" name=""/>
        <dsp:cNvSpPr/>
      </dsp:nvSpPr>
      <dsp:spPr>
        <a:xfrm>
          <a:off x="6014621" y="1790282"/>
          <a:ext cx="2747553" cy="1650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Następuje po dwukrotnym: </a:t>
          </a:r>
        </a:p>
        <a:p>
          <a:pPr marL="0" lvl="0" indent="0" algn="ctr" defTabSz="533400">
            <a:lnSpc>
              <a:spcPct val="90000"/>
            </a:lnSpc>
            <a:spcBef>
              <a:spcPct val="0"/>
            </a:spcBef>
            <a:spcAft>
              <a:spcPct val="35000"/>
            </a:spcAft>
            <a:buNone/>
          </a:pPr>
          <a:r>
            <a:rPr lang="pl-PL" sz="1200" kern="1200" dirty="0"/>
            <a:t>1 ) umorzeniu, </a:t>
          </a:r>
        </a:p>
        <a:p>
          <a:pPr marL="0" lvl="0" indent="0" algn="ctr" defTabSz="533400">
            <a:lnSpc>
              <a:spcPct val="90000"/>
            </a:lnSpc>
            <a:spcBef>
              <a:spcPct val="0"/>
            </a:spcBef>
            <a:spcAft>
              <a:spcPct val="35000"/>
            </a:spcAft>
            <a:buNone/>
          </a:pPr>
          <a:r>
            <a:rPr lang="pl-PL" sz="1200" kern="1200" dirty="0"/>
            <a:t>2 ) odmowie wszczęcia postępowania przygotowawczego</a:t>
          </a:r>
        </a:p>
        <a:p>
          <a:pPr marL="0" lvl="0" indent="0" algn="ctr" defTabSz="533400">
            <a:lnSpc>
              <a:spcPct val="90000"/>
            </a:lnSpc>
            <a:spcBef>
              <a:spcPct val="0"/>
            </a:spcBef>
            <a:spcAft>
              <a:spcPct val="35000"/>
            </a:spcAft>
            <a:buNone/>
          </a:pPr>
          <a:r>
            <a:rPr lang="pl-PL" sz="1200" kern="1200" dirty="0"/>
            <a:t>- ZASTRZEŻENIEM DROGI ODWOŁAWCZEJ PRZED PROKURATOREM</a:t>
          </a:r>
        </a:p>
      </dsp:txBody>
      <dsp:txXfrm>
        <a:off x="6095209" y="1870870"/>
        <a:ext cx="2586377" cy="1489675"/>
      </dsp:txXfrm>
    </dsp:sp>
    <dsp:sp modelId="{F1194AC0-064E-4414-AB6C-3741A6AA4D6B}">
      <dsp:nvSpPr>
        <dsp:cNvPr id="0" name=""/>
        <dsp:cNvSpPr/>
      </dsp:nvSpPr>
      <dsp:spPr>
        <a:xfrm>
          <a:off x="4164020" y="-194521"/>
          <a:ext cx="3977204" cy="3977204"/>
        </a:xfrm>
        <a:custGeom>
          <a:avLst/>
          <a:gdLst/>
          <a:ahLst/>
          <a:cxnLst/>
          <a:rect l="0" t="0" r="0" b="0"/>
          <a:pathLst>
            <a:path>
              <a:moveTo>
                <a:pt x="2878091" y="3767181"/>
              </a:moveTo>
              <a:arcTo wR="1988602" hR="1988602" stAng="3805788" swAng="139433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4F0F90F-4E31-4684-94D5-DAD1E9306EDB}">
      <dsp:nvSpPr>
        <dsp:cNvPr id="0" name=""/>
        <dsp:cNvSpPr/>
      </dsp:nvSpPr>
      <dsp:spPr>
        <a:xfrm>
          <a:off x="2804576" y="3679912"/>
          <a:ext cx="3203113" cy="1814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Sprawa toczy się z oskarżenia subsydiarnego</a:t>
          </a:r>
        </a:p>
      </dsp:txBody>
      <dsp:txXfrm>
        <a:off x="2893156" y="3768492"/>
        <a:ext cx="3025953" cy="1637420"/>
      </dsp:txXfrm>
    </dsp:sp>
    <dsp:sp modelId="{F29E7B63-B3EB-49F0-9586-C35BE331355F}">
      <dsp:nvSpPr>
        <dsp:cNvPr id="0" name=""/>
        <dsp:cNvSpPr/>
      </dsp:nvSpPr>
      <dsp:spPr>
        <a:xfrm>
          <a:off x="407190" y="-157340"/>
          <a:ext cx="3977204" cy="3977204"/>
        </a:xfrm>
        <a:custGeom>
          <a:avLst/>
          <a:gdLst/>
          <a:ahLst/>
          <a:cxnLst/>
          <a:rect l="0" t="0" r="0" b="0"/>
          <a:pathLst>
            <a:path>
              <a:moveTo>
                <a:pt x="2162022" y="3969627"/>
              </a:moveTo>
              <a:arcTo wR="1988602" hR="1988602" stAng="5099823" swAng="126675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DCF1B33-1CD6-4E5E-8216-B8F735CCA8C1}">
      <dsp:nvSpPr>
        <dsp:cNvPr id="0" name=""/>
        <dsp:cNvSpPr/>
      </dsp:nvSpPr>
      <dsp:spPr>
        <a:xfrm>
          <a:off x="0" y="1603436"/>
          <a:ext cx="2847739" cy="20587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Pochodzi od pokrzywdzonego/ sporządzona przez pełnomocnika</a:t>
          </a:r>
        </a:p>
      </dsp:txBody>
      <dsp:txXfrm>
        <a:off x="100500" y="1703936"/>
        <a:ext cx="2646739" cy="1857759"/>
      </dsp:txXfrm>
    </dsp:sp>
    <dsp:sp modelId="{35EE82A5-4779-4886-9FCC-0854A815AA3E}">
      <dsp:nvSpPr>
        <dsp:cNvPr id="0" name=""/>
        <dsp:cNvSpPr/>
      </dsp:nvSpPr>
      <dsp:spPr>
        <a:xfrm>
          <a:off x="774409" y="1223981"/>
          <a:ext cx="3977204" cy="3977204"/>
        </a:xfrm>
        <a:custGeom>
          <a:avLst/>
          <a:gdLst/>
          <a:ahLst/>
          <a:cxnLst/>
          <a:rect l="0" t="0" r="0" b="0"/>
          <a:pathLst>
            <a:path>
              <a:moveTo>
                <a:pt x="1060127" y="230058"/>
              </a:moveTo>
              <a:arcTo wR="1988602" hR="1988602" stAng="14530013" swAng="152180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CCAE7-ADA0-47DE-859B-CD872D3748D6}" type="datetimeFigureOut">
              <a:rPr lang="pl-PL" smtClean="0"/>
              <a:t>04.12.2022</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7E64A-5DC5-4561-932D-6575A0E0622A}" type="slidenum">
              <a:rPr lang="pl-PL" smtClean="0"/>
              <a:t>‹#›</a:t>
            </a:fld>
            <a:endParaRPr lang="pl-PL"/>
          </a:p>
        </p:txBody>
      </p:sp>
    </p:spTree>
    <p:extLst>
      <p:ext uri="{BB962C8B-B14F-4D97-AF65-F5344CB8AC3E}">
        <p14:creationId xmlns:p14="http://schemas.microsoft.com/office/powerpoint/2010/main" val="262006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667FA0-9385-44FA-9E29-1F4CBD0CE166}" type="datetimeFigureOut">
              <a:rPr lang="pl-PL" smtClean="0"/>
              <a:t>04.12.2022</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04.12.2022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04.12.2022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04.12.2022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t>04.12.2022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04.12.2022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t>04.12.2022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667FA0-9385-44FA-9E29-1F4CBD0CE166}" type="datetimeFigureOut">
              <a:rPr lang="pl-PL" smtClean="0"/>
              <a:t>04.12.2022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04.12.2022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04.12.2022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t>04.12.2022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t>04.12.2022</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9430" y="4725144"/>
            <a:ext cx="7854696" cy="1752600"/>
          </a:xfrm>
        </p:spPr>
        <p:txBody>
          <a:bodyPr>
            <a:normAutofit fontScale="92500" lnSpcReduction="10000"/>
          </a:bodyPr>
          <a:lstStyle/>
          <a:p>
            <a:pPr algn="just"/>
            <a:r>
              <a:rPr lang="pl-PL" dirty="0"/>
              <a:t>mgr Karol Jarząbek</a:t>
            </a:r>
          </a:p>
          <a:p>
            <a:pPr algn="just"/>
            <a:r>
              <a:rPr lang="pl-PL" dirty="0"/>
              <a:t>Katedra Postępowania Karnego</a:t>
            </a:r>
          </a:p>
          <a:p>
            <a:pPr algn="just"/>
            <a:r>
              <a:rPr lang="pl-PL" dirty="0"/>
              <a:t>Wydział Prawa, Administracji i Ekonomii</a:t>
            </a:r>
          </a:p>
          <a:p>
            <a:pPr algn="just"/>
            <a:r>
              <a:rPr lang="pl-PL" dirty="0"/>
              <a:t>Uniwersytet Wrocławski</a:t>
            </a:r>
          </a:p>
        </p:txBody>
      </p:sp>
      <p:sp>
        <p:nvSpPr>
          <p:cNvPr id="4" name="Tytuł 1">
            <a:extLst>
              <a:ext uri="{FF2B5EF4-FFF2-40B4-BE49-F238E27FC236}">
                <a16:creationId xmlns:a16="http://schemas.microsoft.com/office/drawing/2014/main" id="{925166C9-68E9-4132-939B-CB22654B5950}"/>
              </a:ext>
            </a:extLst>
          </p:cNvPr>
          <p:cNvSpPr txBox="1">
            <a:spLocks/>
          </p:cNvSpPr>
          <p:nvPr/>
        </p:nvSpPr>
        <p:spPr>
          <a:xfrm>
            <a:off x="755576" y="188640"/>
            <a:ext cx="7488550" cy="4305150"/>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pl-PL" sz="6600" dirty="0"/>
              <a:t>Podstawy procesu karnego</a:t>
            </a:r>
            <a:br>
              <a:rPr lang="pl-PL" dirty="0"/>
            </a:br>
            <a:r>
              <a:rPr lang="pl-PL" dirty="0"/>
              <a:t>Kryminologia</a:t>
            </a:r>
            <a:br>
              <a:rPr lang="pl-PL" dirty="0"/>
            </a:br>
            <a:br>
              <a:rPr lang="pl-PL" dirty="0"/>
            </a:br>
            <a:r>
              <a:rPr lang="pl-PL" sz="3200" dirty="0"/>
              <a:t>Zajęcia nr 2: Uczestnicy procesu karnego</a:t>
            </a:r>
            <a:endParaRPr lang="pl-PL" dirty="0"/>
          </a:p>
        </p:txBody>
      </p:sp>
    </p:spTree>
    <p:extLst>
      <p:ext uri="{BB962C8B-B14F-4D97-AF65-F5344CB8AC3E}">
        <p14:creationId xmlns:p14="http://schemas.microsoft.com/office/powerpoint/2010/main" val="3269436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następujące przestępstwa: </a:t>
            </a:r>
          </a:p>
          <a:p>
            <a:pPr marL="109728" indent="0">
              <a:buNone/>
            </a:pPr>
            <a:r>
              <a:rPr lang="pl-PL" dirty="0"/>
              <a:t>1)  o zbrodnie określone w Kodeksie karnym oraz w ustawach szczególnych;</a:t>
            </a:r>
          </a:p>
          <a:p>
            <a:pPr marL="109728" indent="0">
              <a:buNone/>
            </a:pPr>
            <a:r>
              <a:rPr lang="pl-PL" dirty="0"/>
              <a:t>2)  o występki określone w rozdziałach XVI i XVII oraz w art. 140–142, art. 148 </a:t>
            </a:r>
          </a:p>
          <a:p>
            <a:pPr marL="109728" indent="0">
              <a:buNone/>
            </a:pPr>
            <a:r>
              <a:rPr lang="pl-PL" dirty="0"/>
              <a:t>§ 4, art. 149, art. 150 § 1, art. 151–154, art. 156 § 3, art. 158 § 3, art. 163 § 3 i 4, art. 165 § 1, 3 i 4, art. 166 § 1, art. 173 § 3 i 4, art. 185 § 2, art. 189a § 2, art. 210 § 2, art. 211a, art. 252 § 3, art. 258 § 1–3, art. 265 § 1 i 2, art. 269, art. 278 § 1 i 2 w zw. z art. 294, art. 284 § 1 i 2 w zw. z art. 294, art. 286 § 1 w zw. z art. 294, art. 287 § 1 w zw. z art. 294, art. 296 § 3 oraz art. 299 Kodeksu  karnego;</a:t>
            </a:r>
          </a:p>
          <a:p>
            <a:pPr marL="109728" indent="0">
              <a:buNone/>
            </a:pPr>
            <a:r>
              <a:rPr lang="pl-PL" dirty="0"/>
              <a:t>3)  o występki, które z mocy przepisu szczególnego należą do właściwości sądu okręgowego.</a:t>
            </a:r>
          </a:p>
        </p:txBody>
      </p:sp>
    </p:spTree>
    <p:extLst>
      <p:ext uri="{BB962C8B-B14F-4D97-AF65-F5344CB8AC3E}">
        <p14:creationId xmlns:p14="http://schemas.microsoft.com/office/powerpoint/2010/main" val="3338470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pPr algn="just"/>
            <a:r>
              <a:rPr lang="pl-PL" b="1" dirty="0"/>
              <a:t>Właściwość miejscowa - </a:t>
            </a:r>
            <a:r>
              <a:rPr lang="pl-PL" dirty="0"/>
              <a:t>pozwala na stwierdzenie, który z sądów tego samego rzędu posiada kompetencje do rozpoznania konkretnej sprawy.</a:t>
            </a:r>
          </a:p>
          <a:p>
            <a:pPr marL="109728" indent="0" algn="just">
              <a:buNone/>
            </a:pPr>
            <a:endParaRPr lang="pl-PL" dirty="0"/>
          </a:p>
          <a:p>
            <a:pPr algn="just"/>
            <a:r>
              <a:rPr lang="pl-PL" dirty="0"/>
              <a:t>Podstawowe kryterium: miejsce popełnienia przestępstwa.</a:t>
            </a:r>
          </a:p>
          <a:p>
            <a:pPr algn="just"/>
            <a:endParaRPr lang="pl-PL" dirty="0"/>
          </a:p>
        </p:txBody>
      </p:sp>
    </p:spTree>
    <p:extLst>
      <p:ext uri="{BB962C8B-B14F-4D97-AF65-F5344CB8AC3E}">
        <p14:creationId xmlns:p14="http://schemas.microsoft.com/office/powerpoint/2010/main" val="269686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buNone/>
            </a:pPr>
            <a:r>
              <a:rPr lang="pl-PL" dirty="0"/>
              <a:t>Jeżeli  przestępstwo  popełniono  na  polskim  statku  wodnym  lub powietrznym, a § 1 nie może mieć zastosowania,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a:t>Art. 31 § 3 k.p.k.</a:t>
            </a:r>
          </a:p>
          <a:p>
            <a:pPr marL="109728" indent="0">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pPr algn="just"/>
            <a:r>
              <a:rPr lang="pl-PL" dirty="0"/>
              <a:t>Jeżeli nie można ustalić miejsca popełnienia przestępstwa, czyli nie znajdują zastosowania reguły z art. 31 k.p.k., właściwość należy ustalić na podstawie art. 32 § 1 k.p.k.</a:t>
            </a:r>
          </a:p>
          <a:p>
            <a:pPr algn="just"/>
            <a:endParaRPr lang="pl-PL" dirty="0"/>
          </a:p>
          <a:p>
            <a:pPr algn="just"/>
            <a:r>
              <a:rPr lang="pl-PL" dirty="0"/>
              <a:t>Właściwy jest sąd, w okręgu którego:</a:t>
            </a:r>
          </a:p>
          <a:p>
            <a:pPr marL="109728" indent="0" algn="just">
              <a:buNone/>
            </a:pPr>
            <a:r>
              <a:rPr lang="pl-PL" dirty="0"/>
              <a:t>1)  </a:t>
            </a:r>
            <a:r>
              <a:rPr lang="pl-PL" b="1" dirty="0"/>
              <a:t>ujawniono</a:t>
            </a:r>
            <a:r>
              <a:rPr lang="pl-PL" dirty="0"/>
              <a:t> przestępstwo,</a:t>
            </a:r>
          </a:p>
          <a:p>
            <a:pPr marL="109728" indent="0" algn="just">
              <a:buNone/>
            </a:pPr>
            <a:r>
              <a:rPr lang="pl-PL" dirty="0"/>
              <a:t>2)  </a:t>
            </a:r>
            <a:r>
              <a:rPr lang="pl-PL" b="1" dirty="0"/>
              <a:t>ujęto</a:t>
            </a:r>
            <a:r>
              <a:rPr lang="pl-PL" dirty="0"/>
              <a:t> oskarżonego,</a:t>
            </a:r>
          </a:p>
          <a:p>
            <a:pPr marL="109728" indent="0" algn="just">
              <a:buNone/>
            </a:pPr>
            <a:r>
              <a:rPr lang="pl-PL" dirty="0"/>
              <a:t>3)  oskarżony  przed  popełnieniem  przestępstwa  </a:t>
            </a:r>
            <a:r>
              <a:rPr lang="pl-PL" b="1" dirty="0"/>
              <a:t>stale  mieszkał  lub  czasowo przebywał</a:t>
            </a:r>
          </a:p>
          <a:p>
            <a:pPr marL="109728" indent="0" algn="just">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pPr algn="just"/>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a:t>
            </a:r>
            <a:r>
              <a:rPr lang="pl-PL" b="1" dirty="0"/>
              <a:t>obiektywizmu</a:t>
            </a:r>
          </a:p>
          <a:p>
            <a:pPr marL="109728" indent="0" algn="just">
              <a:buNone/>
            </a:pPr>
            <a:endParaRPr lang="pl-PL" dirty="0"/>
          </a:p>
          <a:p>
            <a:pPr algn="just"/>
            <a:r>
              <a:rPr lang="pl-PL" dirty="0"/>
              <a:t>art. 40 k.p.k.→ wyłączenie </a:t>
            </a:r>
            <a:r>
              <a:rPr lang="pl-PL" b="1" dirty="0"/>
              <a:t>z mocy prawa</a:t>
            </a:r>
            <a:r>
              <a:rPr lang="pl-PL" dirty="0"/>
              <a:t>; </a:t>
            </a:r>
            <a:r>
              <a:rPr lang="pl-PL" i="1" dirty="0"/>
              <a:t>iudex</a:t>
            </a:r>
            <a:r>
              <a:rPr lang="pl-PL" dirty="0"/>
              <a:t> </a:t>
            </a:r>
            <a:r>
              <a:rPr lang="pl-PL" i="1" dirty="0"/>
              <a:t>inhabilis</a:t>
            </a:r>
            <a:r>
              <a:rPr lang="pl-PL" dirty="0"/>
              <a:t>.</a:t>
            </a:r>
          </a:p>
          <a:p>
            <a:pPr algn="just"/>
            <a:endParaRPr lang="pl-PL" dirty="0"/>
          </a:p>
          <a:p>
            <a:pPr algn="just"/>
            <a:r>
              <a:rPr lang="pl-PL" dirty="0"/>
              <a:t>art. 41k.p.k.→ </a:t>
            </a:r>
            <a:r>
              <a:rPr lang="pl-PL" b="1" dirty="0"/>
              <a:t>na wniosek</a:t>
            </a:r>
            <a:r>
              <a:rPr lang="pl-PL" dirty="0"/>
              <a:t>; </a:t>
            </a:r>
            <a:r>
              <a:rPr lang="pl-PL" i="1" dirty="0"/>
              <a:t>iudex</a:t>
            </a:r>
            <a:r>
              <a:rPr lang="pl-PL" dirty="0"/>
              <a:t> </a:t>
            </a:r>
            <a:r>
              <a:rPr lang="pl-PL" i="1" dirty="0"/>
              <a:t>suspectus</a:t>
            </a:r>
            <a:r>
              <a:rPr lang="pl-PL" dirty="0"/>
              <a:t>.</a:t>
            </a:r>
          </a:p>
          <a:p>
            <a:pPr algn="just"/>
            <a:endParaRPr lang="pl-PL" i="1" dirty="0"/>
          </a:p>
          <a:p>
            <a:pPr algn="just"/>
            <a:r>
              <a:rPr lang="pl-PL" dirty="0"/>
              <a:t>art. 42 k.p.k. → procedura wyłączenia sędziego</a:t>
            </a:r>
          </a:p>
        </p:txBody>
      </p:sp>
      <p:sp>
        <p:nvSpPr>
          <p:cNvPr id="3" name="Title 2"/>
          <p:cNvSpPr>
            <a:spLocks noGrp="1"/>
          </p:cNvSpPr>
          <p:nvPr>
            <p:ph type="title"/>
          </p:nvPr>
        </p:nvSpPr>
        <p:spPr/>
        <p:txBody>
          <a:bodyPr/>
          <a:lstStyle/>
          <a:p>
            <a:pPr algn="ctr"/>
            <a:r>
              <a:rPr lang="pl-PL" dirty="0"/>
              <a:t>Wyłączenie sędziego</a:t>
            </a:r>
          </a:p>
        </p:txBody>
      </p:sp>
    </p:spTree>
    <p:extLst>
      <p:ext uri="{BB962C8B-B14F-4D97-AF65-F5344CB8AC3E}">
        <p14:creationId xmlns:p14="http://schemas.microsoft.com/office/powerpoint/2010/main" val="3982848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a:t>Zasada niezawisłości sędziowskiej</a:t>
            </a:r>
          </a:p>
        </p:txBody>
      </p:sp>
      <p:sp>
        <p:nvSpPr>
          <p:cNvPr id="5" name="Symbol zastępczy zawartości 2"/>
          <p:cNvSpPr>
            <a:spLocks noGrp="1"/>
          </p:cNvSpPr>
          <p:nvPr>
            <p:ph idx="1"/>
          </p:nvPr>
        </p:nvSpPr>
        <p:spPr>
          <a:xfrm>
            <a:off x="342900" y="1600200"/>
            <a:ext cx="8298180" cy="4861560"/>
          </a:xfrm>
        </p:spPr>
        <p:txBody>
          <a:bodyPr>
            <a:noAutofit/>
          </a:bodyPr>
          <a:lstStyle/>
          <a:p>
            <a:pPr algn="just"/>
            <a:r>
              <a:rPr lang="pl-PL" sz="2400" dirty="0"/>
              <a:t>Jest to dyrektywa, w myśl której sąd powinien posiadać swobodę podejmowania decyzji procesowych w granicach zakreślonych przez Konstytucję i ustawy (art. 178 ust. 1 Konstytucji RP).</a:t>
            </a:r>
          </a:p>
          <a:p>
            <a:pPr algn="just"/>
            <a:r>
              <a:rPr lang="pl-PL" sz="2400" dirty="0"/>
              <a:t>Jest to zasada ustrojowa organów wymiaru sprawiedliwości.</a:t>
            </a:r>
          </a:p>
          <a:p>
            <a:pPr algn="just"/>
            <a:r>
              <a:rPr lang="pl-PL" sz="2400" dirty="0"/>
              <a:t>Mamy wiele </a:t>
            </a:r>
            <a:r>
              <a:rPr lang="pl-PL" sz="2400" b="1" dirty="0"/>
              <a:t>gwarancji ustrojowych </a:t>
            </a:r>
            <a:r>
              <a:rPr lang="pl-PL" sz="2400" dirty="0"/>
              <a:t>niezawisłości, np. pełnia praw publicznych, nieskazitelny charakter, złożenie egzaminu sędziowskiego, zakaz przynależności do partii politycznych, immunitet sędziowski, etc.</a:t>
            </a:r>
          </a:p>
          <a:p>
            <a:pPr algn="just"/>
            <a:r>
              <a:rPr lang="pl-PL" sz="2400" b="1" dirty="0"/>
              <a:t>Gwarancje procesowe </a:t>
            </a:r>
            <a:r>
              <a:rPr lang="pl-PL" sz="2400" dirty="0"/>
              <a:t>zapewniają szczególną pozycję sądu wobec innych uczestników procesu. Wyraża się to m. in. w </a:t>
            </a:r>
            <a:r>
              <a:rPr lang="pl-PL" sz="2400" b="1" dirty="0"/>
              <a:t>nadrzędnością</a:t>
            </a:r>
            <a:r>
              <a:rPr lang="pl-PL" sz="2400" dirty="0"/>
              <a:t> </a:t>
            </a:r>
            <a:r>
              <a:rPr lang="pl-PL" sz="2400" b="1" dirty="0"/>
              <a:t>sądu</a:t>
            </a:r>
            <a:r>
              <a:rPr lang="pl-PL" sz="2400" dirty="0"/>
              <a:t> wobec innych stron procesowych oraz </a:t>
            </a:r>
            <a:r>
              <a:rPr lang="pl-PL" sz="2400" b="1" dirty="0"/>
              <a:t>kolegialnością</a:t>
            </a:r>
            <a:r>
              <a:rPr lang="pl-PL" sz="2400" dirty="0"/>
              <a:t> </a:t>
            </a:r>
            <a:r>
              <a:rPr lang="pl-PL" sz="2400" b="1" dirty="0"/>
              <a:t>orzekania</a:t>
            </a:r>
            <a:r>
              <a:rPr lang="pl-PL" sz="2400" dirty="0"/>
              <a:t>, która powinna być regułą.</a:t>
            </a:r>
            <a:endParaRPr lang="pl-PL" sz="2400" b="1" dirty="0"/>
          </a:p>
        </p:txBody>
      </p:sp>
    </p:spTree>
    <p:extLst>
      <p:ext uri="{BB962C8B-B14F-4D97-AF65-F5344CB8AC3E}">
        <p14:creationId xmlns:p14="http://schemas.microsoft.com/office/powerpoint/2010/main" val="3748361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noAutofit/>
          </a:bodyPr>
          <a:lstStyle/>
          <a:p>
            <a:pPr algn="just"/>
            <a:r>
              <a:rPr lang="pl-PL" sz="2200" dirty="0"/>
              <a:t>Ławnicy, obok sędziów zawodowych, </a:t>
            </a:r>
            <a:r>
              <a:rPr lang="pl-PL" sz="2200" b="1" dirty="0"/>
              <a:t>decydują, o kwestii o najwyższym znaczeniu w procesie karnym- </a:t>
            </a:r>
            <a:r>
              <a:rPr lang="pl-PL" sz="2200" dirty="0"/>
              <a:t>kwestii odpowiedzialności karnej oskarżonego. W ten sposób ustawodawca zapewnia </a:t>
            </a:r>
            <a:r>
              <a:rPr lang="pl-PL" sz="2200" b="1" dirty="0"/>
              <a:t>bezpośredni wpływ czynnika społecznego na orzecznictwo</a:t>
            </a:r>
            <a:r>
              <a:rPr lang="pl-PL" sz="2200" dirty="0"/>
              <a:t> sądowe.</a:t>
            </a:r>
          </a:p>
          <a:p>
            <a:pPr algn="just"/>
            <a:r>
              <a:rPr lang="pl-PL" sz="2200" u="sng" dirty="0"/>
              <a:t>Zalety</a:t>
            </a:r>
            <a:r>
              <a:rPr lang="pl-PL" sz="2200" dirty="0"/>
              <a:t>: ławnicy </a:t>
            </a:r>
            <a:r>
              <a:rPr lang="pl-PL" sz="2200" b="1" dirty="0"/>
              <a:t>reprezentują poczucie sprawiedliwości </a:t>
            </a:r>
            <a:r>
              <a:rPr lang="pl-PL" sz="2200" dirty="0"/>
              <a:t>i opinię publiczną, w szczególności środowiska, z którego się wywodzą, wnosządo orzekania własne doświadczenie życiowe i wiedzę zawodową oraz przyczyniają się do kształtowania poglądów prawnych społeczeństwa.</a:t>
            </a:r>
          </a:p>
          <a:p>
            <a:pPr algn="just"/>
            <a:r>
              <a:rPr lang="pl-PL" sz="2200" u="sng" dirty="0"/>
              <a:t>Wady</a:t>
            </a:r>
            <a:r>
              <a:rPr lang="pl-PL" sz="2200" dirty="0"/>
              <a:t>: uczestnictwo ławników powoduje niejednokrotnie przewlekłość postępowania, związanąz niestawiennictwem, nieobowiązkowością, a także biernością przy orzekaniu, </a:t>
            </a:r>
            <a:r>
              <a:rPr lang="pl-PL" sz="2200" b="1" dirty="0"/>
              <a:t>fikcja kolegialnego orzekania</a:t>
            </a:r>
            <a:r>
              <a:rPr lang="pl-PL" sz="2200" dirty="0"/>
              <a:t>.</a:t>
            </a:r>
          </a:p>
          <a:p>
            <a:pPr algn="just"/>
            <a:endParaRPr lang="pl-PL" sz="2200" dirty="0"/>
          </a:p>
        </p:txBody>
      </p:sp>
      <p:sp>
        <p:nvSpPr>
          <p:cNvPr id="3" name="Title 2"/>
          <p:cNvSpPr>
            <a:spLocks noGrp="1"/>
          </p:cNvSpPr>
          <p:nvPr>
            <p:ph type="title"/>
          </p:nvPr>
        </p:nvSpPr>
        <p:spPr>
          <a:xfrm>
            <a:off x="395536" y="0"/>
            <a:ext cx="8229600" cy="1143000"/>
          </a:xfrm>
        </p:spPr>
        <p:txBody>
          <a:bodyPr/>
          <a:lstStyle/>
          <a:p>
            <a:pPr algn="ctr"/>
            <a:r>
              <a:rPr lang="pl-PL" b="1" dirty="0"/>
              <a:t>Udział w składzie orzekającym</a:t>
            </a:r>
          </a:p>
        </p:txBody>
      </p:sp>
    </p:spTree>
    <p:extLst>
      <p:ext uri="{BB962C8B-B14F-4D97-AF65-F5344CB8AC3E}">
        <p14:creationId xmlns:p14="http://schemas.microsoft.com/office/powerpoint/2010/main" val="3626425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389120"/>
          </a:xfrm>
        </p:spPr>
        <p:txBody>
          <a:bodyPr>
            <a:normAutofit lnSpcReduction="10000"/>
          </a:bodyPr>
          <a:lstStyle/>
          <a:p>
            <a:r>
              <a:rPr lang="pl-PL" dirty="0"/>
              <a:t> </a:t>
            </a:r>
            <a:r>
              <a:rPr lang="pl-PL" b="1" dirty="0"/>
              <a:t>Jednoosobowy</a:t>
            </a:r>
            <a:r>
              <a:rPr lang="pl-PL" dirty="0"/>
              <a:t> – art. 28 § 1, 30 § 1 i § 2, 449 § 2, 534 § 1 k.p.k. • </a:t>
            </a:r>
          </a:p>
          <a:p>
            <a:endParaRPr lang="pl-PL" dirty="0"/>
          </a:p>
          <a:p>
            <a:r>
              <a:rPr lang="pl-PL" b="1" dirty="0"/>
              <a:t>Kolegialnie</a:t>
            </a:r>
            <a:r>
              <a:rPr lang="pl-PL" dirty="0"/>
              <a:t> – art. 28 § 2, 28 § 4, 28 § 3, 29 § 1, 29 § 2, 30 § 1, 30 § 2, 534 § 2, 441 § 2 k.p.k.</a:t>
            </a:r>
          </a:p>
          <a:p>
            <a:endParaRPr lang="pl-PL" dirty="0"/>
          </a:p>
          <a:p>
            <a:r>
              <a:rPr lang="pl-PL" dirty="0"/>
              <a:t>Zasada </a:t>
            </a:r>
            <a:r>
              <a:rPr lang="pl-PL" b="1" dirty="0"/>
              <a:t>udziału czynnika społecznego</a:t>
            </a:r>
          </a:p>
          <a:p>
            <a:endParaRPr lang="pl-PL" b="1" dirty="0"/>
          </a:p>
          <a:p>
            <a:r>
              <a:rPr lang="pl-PL" dirty="0"/>
              <a:t>Wyznaczanie składu- Prawo o ustroju sądów powszechnych.</a:t>
            </a:r>
          </a:p>
        </p:txBody>
      </p:sp>
      <p:sp>
        <p:nvSpPr>
          <p:cNvPr id="3" name="Title 2"/>
          <p:cNvSpPr>
            <a:spLocks noGrp="1"/>
          </p:cNvSpPr>
          <p:nvPr>
            <p:ph type="title"/>
          </p:nvPr>
        </p:nvSpPr>
        <p:spPr>
          <a:xfrm>
            <a:off x="179512" y="404664"/>
            <a:ext cx="8229600" cy="1143000"/>
          </a:xfrm>
        </p:spPr>
        <p:txBody>
          <a:bodyPr/>
          <a:lstStyle/>
          <a:p>
            <a:pPr algn="ctr"/>
            <a:r>
              <a:rPr lang="pl-PL" dirty="0"/>
              <a:t>Skład sądu</a:t>
            </a:r>
          </a:p>
        </p:txBody>
      </p:sp>
    </p:spTree>
    <p:extLst>
      <p:ext uri="{BB962C8B-B14F-4D97-AF65-F5344CB8AC3E}">
        <p14:creationId xmlns:p14="http://schemas.microsoft.com/office/powerpoint/2010/main" val="1567598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5041" y="946884"/>
            <a:ext cx="4461374" cy="681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1916832"/>
            <a:ext cx="4464495"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34794" y="2913437"/>
            <a:ext cx="4447195" cy="747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105347"/>
            <a:ext cx="4464496" cy="691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34794" y="5139446"/>
            <a:ext cx="4447195" cy="593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POMOCNICY ORGANÓW PROCESOWYCH</a:t>
            </a:r>
          </a:p>
        </p:txBody>
      </p:sp>
      <p:sp>
        <p:nvSpPr>
          <p:cNvPr id="11" name="Rectangle 10"/>
          <p:cNvSpPr/>
          <p:nvPr/>
        </p:nvSpPr>
        <p:spPr>
          <a:xfrm>
            <a:off x="3817670" y="0"/>
            <a:ext cx="4498745" cy="764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 </a:t>
            </a:r>
            <a:r>
              <a:rPr lang="pl-PL" dirty="0"/>
              <a:t>osoba biorąca udział w postępowaniu karnym w roli określonej przez przepisy prawa.</a:t>
            </a:r>
          </a:p>
        </p:txBody>
      </p:sp>
      <p:sp>
        <p:nvSpPr>
          <p:cNvPr id="12" name="Rectangle 9"/>
          <p:cNvSpPr/>
          <p:nvPr/>
        </p:nvSpPr>
        <p:spPr>
          <a:xfrm>
            <a:off x="3817493" y="6132512"/>
            <a:ext cx="4447195" cy="593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PODMIOT ZOBOWIĄZANY  </a:t>
            </a:r>
          </a:p>
          <a:p>
            <a:pPr algn="ctr"/>
            <a:r>
              <a:rPr lang="pl-PL" b="1" dirty="0"/>
              <a:t>i WŁAŚCICIEL PRZEDSIĘBIORSTWA</a:t>
            </a:r>
          </a:p>
        </p:txBody>
      </p:sp>
    </p:spTree>
    <p:extLst>
      <p:ext uri="{BB962C8B-B14F-4D97-AF65-F5344CB8AC3E}">
        <p14:creationId xmlns:p14="http://schemas.microsoft.com/office/powerpoint/2010/main" val="352136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54918405"/>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479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pPr algn="just"/>
            <a:r>
              <a:rPr lang="pl-PL" dirty="0"/>
              <a:t>Jako </a:t>
            </a:r>
            <a:r>
              <a:rPr lang="pl-PL" b="1" dirty="0"/>
              <a:t>organ</a:t>
            </a:r>
            <a:r>
              <a:rPr lang="pl-PL" dirty="0"/>
              <a:t> postępowania przygotowawczego -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lgn="just">
              <a:buNone/>
            </a:pPr>
            <a:endParaRPr lang="pl-PL" dirty="0"/>
          </a:p>
          <a:p>
            <a:pPr algn="just"/>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lgn="just">
              <a:buNone/>
            </a:pPr>
            <a:endParaRPr lang="pl-PL" dirty="0"/>
          </a:p>
          <a:p>
            <a:pPr algn="just"/>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t>Prokurator</a:t>
            </a:r>
          </a:p>
        </p:txBody>
      </p:sp>
    </p:spTree>
    <p:extLst>
      <p:ext uri="{BB962C8B-B14F-4D97-AF65-F5344CB8AC3E}">
        <p14:creationId xmlns:p14="http://schemas.microsoft.com/office/powerpoint/2010/main" val="2984012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pPr algn="just"/>
            <a:endParaRPr lang="pl-PL" dirty="0"/>
          </a:p>
          <a:p>
            <a:pPr algn="just"/>
            <a:r>
              <a:rPr lang="pl-PL" dirty="0"/>
              <a:t>Zasada </a:t>
            </a:r>
            <a:r>
              <a:rPr lang="pl-PL" b="1" dirty="0"/>
              <a:t>niezależności</a:t>
            </a:r>
          </a:p>
          <a:p>
            <a:pPr algn="just"/>
            <a:endParaRPr lang="pl-PL" b="1" dirty="0"/>
          </a:p>
          <a:p>
            <a:pPr marL="109728" indent="0" algn="just">
              <a:buNone/>
            </a:pPr>
            <a:r>
              <a:rPr lang="pl-PL" dirty="0"/>
              <a:t>Art. 7. § 1. Prokurator </a:t>
            </a:r>
            <a:r>
              <a:rPr lang="pl-PL" b="1" dirty="0"/>
              <a:t>przy wykonywaniu czynności określonych w ustawach </a:t>
            </a:r>
            <a:r>
              <a:rPr lang="pl-PL" b="1" u="sng" dirty="0"/>
              <a:t>jest niezależny</a:t>
            </a:r>
            <a:r>
              <a:rPr lang="pl-PL" dirty="0"/>
              <a:t>, z zastrzeżeniem § 2–6 oraz art. 8 i art. 9.</a:t>
            </a:r>
          </a:p>
          <a:p>
            <a:pPr marL="109728" indent="0" algn="just">
              <a:buNone/>
            </a:pPr>
            <a:endParaRPr lang="pl-PL" b="1" dirty="0"/>
          </a:p>
          <a:p>
            <a:pPr marL="109728" indent="0" algn="just">
              <a:buNone/>
            </a:pPr>
            <a:endParaRPr lang="pl-PL" b="1" dirty="0"/>
          </a:p>
        </p:txBody>
      </p:sp>
      <p:sp>
        <p:nvSpPr>
          <p:cNvPr id="4" name="Cloud Callout 3"/>
          <p:cNvSpPr/>
          <p:nvPr/>
        </p:nvSpPr>
        <p:spPr>
          <a:xfrm>
            <a:off x="2771800" y="4509120"/>
            <a:ext cx="5557580" cy="177281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966271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640960" cy="5904656"/>
          </a:xfrm>
        </p:spPr>
        <p:txBody>
          <a:bodyPr>
            <a:normAutofit fontScale="70000" lnSpcReduction="20000"/>
          </a:bodyPr>
          <a:lstStyle/>
          <a:p>
            <a:endParaRPr lang="pl-PL" dirty="0"/>
          </a:p>
          <a:p>
            <a:pPr marL="109728" indent="0">
              <a:buNone/>
            </a:pPr>
            <a:r>
              <a:rPr lang="pl-PL" dirty="0"/>
              <a:t>§ 2. Prokurator  jest  obowiązany  wykonywać  zarządzenia,  wytyczne </a:t>
            </a:r>
          </a:p>
          <a:p>
            <a:pPr marL="109728" indent="0">
              <a:buNone/>
            </a:pPr>
            <a:r>
              <a:rPr lang="pl-PL" dirty="0"/>
              <a:t>i polecenia prokuratora przełożonego.</a:t>
            </a:r>
          </a:p>
          <a:p>
            <a:pPr marL="109728" indent="0">
              <a:buNone/>
            </a:pPr>
            <a:r>
              <a:rPr lang="pl-PL" dirty="0"/>
              <a:t>§ 3. Polecenie dotyczące treści czynności procesowej prokurator przełożony </a:t>
            </a:r>
          </a:p>
          <a:p>
            <a:pPr marL="109728" indent="0">
              <a:buNone/>
            </a:pPr>
            <a:r>
              <a:rPr lang="pl-PL" dirty="0"/>
              <a:t>wydaje  na  piśmie,  a na  żądanie  prokuratora  –  wraz  z uzasadnieniem.  W razie </a:t>
            </a:r>
          </a:p>
          <a:p>
            <a:pPr marL="109728" indent="0">
              <a:buNone/>
            </a:pPr>
            <a:r>
              <a:rPr lang="pl-PL" dirty="0"/>
              <a:t>przeszkody  w doręczeniu  polecenia  w formie  pisemnej  dopuszczalne  jest </a:t>
            </a:r>
          </a:p>
          <a:p>
            <a:pPr marL="109728" indent="0">
              <a:buNone/>
            </a:pPr>
            <a:r>
              <a:rPr lang="pl-PL" dirty="0"/>
              <a:t>przekazanie polecenia ustnie, z tym że przełożony jest obowiązany niezwłocznie </a:t>
            </a:r>
          </a:p>
          <a:p>
            <a:pPr marL="109728" indent="0">
              <a:buNone/>
            </a:pPr>
            <a:r>
              <a:rPr lang="pl-PL" dirty="0"/>
              <a:t>potwierdzić je na piśmie. Polecenie włącza się do akt podręcznych sprawy.</a:t>
            </a:r>
          </a:p>
          <a:p>
            <a:pPr marL="109728" indent="0">
              <a:buNone/>
            </a:pPr>
            <a:r>
              <a:rPr lang="pl-PL" dirty="0"/>
              <a:t>§ 4. Jeżeli  prokurator  nie  zgadza  się  z poleceniem  dotyczącym  treści </a:t>
            </a:r>
          </a:p>
          <a:p>
            <a:pPr marL="109728" indent="0">
              <a:buNone/>
            </a:pPr>
            <a:r>
              <a:rPr lang="pl-PL" dirty="0"/>
              <a:t>czynności  procesowej,  może  żądać  zmiany  polecenia  lub  wyłączenia  go  od </a:t>
            </a:r>
          </a:p>
          <a:p>
            <a:pPr marL="109728" indent="0">
              <a:buNone/>
            </a:pPr>
            <a:r>
              <a:rPr lang="pl-PL" dirty="0"/>
              <a:t>wykonania  czynności  albo  od  udziału  w sprawie.  O wyłączeniu  rozstrzyga </a:t>
            </a:r>
          </a:p>
          <a:p>
            <a:pPr marL="109728" indent="0">
              <a:buNone/>
            </a:pPr>
            <a:r>
              <a:rPr lang="pl-PL" dirty="0"/>
              <a:t>ostatecznie  prokurator  bezpośrednio  przełożony  nad  prokuratorem,  który  wydał </a:t>
            </a:r>
          </a:p>
          <a:p>
            <a:pPr marL="109728" indent="0">
              <a:buNone/>
            </a:pPr>
            <a:r>
              <a:rPr lang="pl-PL" dirty="0"/>
              <a:t>polecenie.</a:t>
            </a:r>
          </a:p>
          <a:p>
            <a:pPr marL="109728" indent="0">
              <a:buNone/>
            </a:pPr>
            <a:r>
              <a:rPr lang="pl-PL" dirty="0"/>
              <a:t>§ 5. Żądanie,  o którym  mowa  w § 4,  prokurator  zgłasza  na  piśmie  wraz </a:t>
            </a:r>
          </a:p>
          <a:p>
            <a:pPr marL="109728" indent="0">
              <a:buNone/>
            </a:pPr>
            <a:r>
              <a:rPr lang="pl-PL" dirty="0"/>
              <a:t>z uzasadnieniem przełożonemu, który wydał polecenie.</a:t>
            </a:r>
          </a:p>
          <a:p>
            <a:pPr marL="109728" indent="0">
              <a:buNone/>
            </a:pPr>
            <a:r>
              <a:rPr lang="pl-PL" dirty="0"/>
              <a:t>§ 6. W przypadku  gdy  w postępowaniu  sądowym  ujawnią  się  nowe </a:t>
            </a:r>
          </a:p>
          <a:p>
            <a:pPr marL="109728" indent="0">
              <a:buNone/>
            </a:pPr>
            <a:r>
              <a:rPr lang="pl-PL" dirty="0"/>
              <a:t>okoliczności,  prokurator  samodzielnie  podejmuje  decyzje  związane  z dalszym </a:t>
            </a:r>
          </a:p>
          <a:p>
            <a:pPr marL="109728" indent="0">
              <a:buNone/>
            </a:pPr>
            <a:r>
              <a:rPr lang="pl-PL" dirty="0"/>
              <a:t>tokiem  tego  postępowania.  Jeżeli  następstwem  decyzji  może  być  konieczność </a:t>
            </a:r>
          </a:p>
          <a:p>
            <a:pPr marL="109728" indent="0">
              <a:buNone/>
            </a:pPr>
            <a:r>
              <a:rPr lang="pl-PL" dirty="0"/>
              <a:t>dokonania wydatku przewyższającego kwotę ustaloną przez kierownika jednostki </a:t>
            </a:r>
          </a:p>
          <a:p>
            <a:pPr marL="109728" indent="0">
              <a:buNone/>
            </a:pPr>
            <a:r>
              <a:rPr lang="pl-PL" dirty="0"/>
              <a:t>organizacyjnej, prokurator może podjąć decyzję po uzyskaniu zgody kierownika </a:t>
            </a:r>
          </a:p>
          <a:p>
            <a:pPr marL="109728" indent="0">
              <a:buNone/>
            </a:pPr>
            <a:r>
              <a:rPr lang="pl-PL" dirty="0"/>
              <a:t>jednostki organizacyjnej. </a:t>
            </a:r>
          </a:p>
        </p:txBody>
      </p:sp>
    </p:spTree>
    <p:extLst>
      <p:ext uri="{BB962C8B-B14F-4D97-AF65-F5344CB8AC3E}">
        <p14:creationId xmlns:p14="http://schemas.microsoft.com/office/powerpoint/2010/main" val="3319993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85000" lnSpcReduction="20000"/>
          </a:bodyPr>
          <a:lstStyle/>
          <a:p>
            <a:pPr marL="109728" indent="0">
              <a:buNone/>
            </a:pPr>
            <a:r>
              <a:rPr lang="pl-PL" b="1" dirty="0"/>
              <a:t>Art. 8. </a:t>
            </a:r>
            <a:r>
              <a:rPr lang="pl-PL" dirty="0"/>
              <a:t>§ 1.  Prokurator  przełożony  uprawniony  jest  do  zmiany  lub  uchylenia decyzji  prokuratora  podległego.  Zmiana  lub  uchylenie  decyzji  wymagają  formy pisemnej i są włączane do akt sprawy.</a:t>
            </a:r>
          </a:p>
          <a:p>
            <a:pPr marL="109728" indent="0">
              <a:buNone/>
            </a:pPr>
            <a:r>
              <a:rPr lang="pl-PL" dirty="0"/>
              <a:t>§ 2. Zmiana  lub  uchylenie  decyzji  doręczonej  stronom,  ich  pełnomocnikom lub  obrońcom  oraz  innym  uprawnionym  podmiotom  może  nastąpić  wyłącznie z zachowaniem trybu i zasad określonych w ustawie.</a:t>
            </a:r>
          </a:p>
          <a:p>
            <a:pPr marL="109728" indent="0">
              <a:buNone/>
            </a:pPr>
            <a:endParaRPr lang="pl-PL" dirty="0"/>
          </a:p>
          <a:p>
            <a:pPr marL="109728" indent="0">
              <a:buNone/>
            </a:pPr>
            <a:r>
              <a:rPr lang="pl-PL" b="1" dirty="0"/>
              <a:t>Art. 9. </a:t>
            </a:r>
            <a:r>
              <a:rPr lang="pl-PL" dirty="0"/>
              <a:t>§ 1. Prokurator przełożony może powierzyć podległym prokuratorom wykonywanie  czynności  należących  do  jego  zakresu  działania,  chyba  że  ustawa zastrzega określoną czynność wyłącznie do jego właściwości.</a:t>
            </a:r>
          </a:p>
          <a:p>
            <a:pPr marL="109728" indent="0">
              <a:buNone/>
            </a:pPr>
            <a:r>
              <a:rPr lang="pl-PL" dirty="0"/>
              <a:t>§ 2. Prokurator  przełożony  może  przejmować  sprawy  prowadzone  przez prokuratorów  podległych  i wykonywać  ich  czynności,  chyba  że  przepisy  ustawy stanowią inaczej.</a:t>
            </a:r>
          </a:p>
        </p:txBody>
      </p:sp>
    </p:spTree>
    <p:extLst>
      <p:ext uri="{BB962C8B-B14F-4D97-AF65-F5344CB8AC3E}">
        <p14:creationId xmlns:p14="http://schemas.microsoft.com/office/powerpoint/2010/main" val="276803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Wyłączenie</a:t>
            </a:r>
            <a:r>
              <a:rPr lang="pl-PL" dirty="0"/>
              <a:t> oskarżyciela publicznego→ art. 47 i 48 k.p.k.</a:t>
            </a:r>
          </a:p>
          <a:p>
            <a:endParaRPr lang="pl-PL" dirty="0"/>
          </a:p>
          <a:p>
            <a:r>
              <a:rPr lang="pl-PL" dirty="0"/>
              <a:t>Odesłanie do przepisów o wyłączeniu sędziego.</a:t>
            </a:r>
          </a:p>
          <a:p>
            <a:endParaRPr lang="pl-PL" dirty="0"/>
          </a:p>
          <a:p>
            <a:r>
              <a:rPr lang="pl-PL" dirty="0"/>
              <a:t>Zasada </a:t>
            </a:r>
            <a:r>
              <a:rPr lang="pl-PL" b="1" dirty="0"/>
              <a:t>obiektywizmu </a:t>
            </a:r>
            <a:r>
              <a:rPr lang="pl-PL" dirty="0"/>
              <a:t>(art. 4 k.p.k.)</a:t>
            </a:r>
          </a:p>
          <a:p>
            <a:endParaRPr lang="pl-PL" b="1" dirty="0"/>
          </a:p>
          <a:p>
            <a:endParaRPr lang="pl-PL" b="1" dirty="0"/>
          </a:p>
        </p:txBody>
      </p:sp>
    </p:spTree>
    <p:extLst>
      <p:ext uri="{BB962C8B-B14F-4D97-AF65-F5344CB8AC3E}">
        <p14:creationId xmlns:p14="http://schemas.microsoft.com/office/powerpoint/2010/main" val="854830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2883776"/>
          </a:xfrm>
        </p:spPr>
        <p:txBody>
          <a:bodyPr/>
          <a:lstStyle/>
          <a:p>
            <a:pPr marL="109728" indent="0" algn="just">
              <a:buNone/>
            </a:pPr>
            <a:r>
              <a:rPr lang="pl-PL" b="1" dirty="0"/>
              <a:t>Zasada obiektywizmu </a:t>
            </a:r>
            <a:r>
              <a:rPr lang="pl-PL" dirty="0"/>
              <a:t>- dyrektywa, zgodnie z którą organ procesowy powinien mieć bezstronny stosunek do stron i innych uczestników procesu oraz nie powinien kierunkowo nastawiać się do samej sprawy.</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3699806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p>
        </p:txBody>
      </p:sp>
      <p:sp>
        <p:nvSpPr>
          <p:cNvPr id="3" name="Symbol zastępczy zawartości 2"/>
          <p:cNvSpPr>
            <a:spLocks noGrp="1"/>
          </p:cNvSpPr>
          <p:nvPr>
            <p:ph idx="1"/>
          </p:nvPr>
        </p:nvSpPr>
        <p:spPr/>
        <p:txBody>
          <a:bodyPr>
            <a:normAutofit/>
          </a:bodyPr>
          <a:lstStyle/>
          <a:p>
            <a:r>
              <a:rPr lang="pl-PL" b="1" dirty="0"/>
              <a:t>Śledztwo </a:t>
            </a:r>
            <a:r>
              <a:rPr lang="pl-PL" dirty="0"/>
              <a:t>prowadzi:</a:t>
            </a:r>
          </a:p>
          <a:p>
            <a:pPr lvl="1"/>
            <a:r>
              <a:rPr lang="pl-PL" b="1" dirty="0"/>
              <a:t>prokurator</a:t>
            </a:r>
            <a:r>
              <a:rPr lang="pl-PL" dirty="0"/>
              <a:t> (art. 311 § 1 k.p.k.);</a:t>
            </a:r>
          </a:p>
          <a:p>
            <a:pPr lvl="1"/>
            <a:r>
              <a:rPr lang="pl-PL" b="1" dirty="0"/>
              <a:t>Policja</a:t>
            </a:r>
            <a:r>
              <a:rPr lang="pl-PL" dirty="0"/>
              <a:t>, jeżeli prokurator powierzy jej prowadzenie śledztwa w całości lub w określonym zakresie albo dokonanie poszczególnych czynności (art. 311 § 2 k.p.k.);</a:t>
            </a:r>
          </a:p>
          <a:p>
            <a:pPr lvl="1"/>
            <a:r>
              <a:rPr lang="pl-PL" b="1" dirty="0"/>
              <a:t>Straż Graniczna, ABW, Służba Celna, CBA, Żandarmeria Wojskowa</a:t>
            </a:r>
            <a:r>
              <a:rPr lang="pl-PL" dirty="0"/>
              <a:t> oraz inne przewidziane w przepisach szczególnych, np. Państwowa Straż Łowiecka (art. 312 pkt 1 i 2 k.p.k.).</a:t>
            </a:r>
            <a:endParaRPr lang="pl-PL" b="1" dirty="0"/>
          </a:p>
        </p:txBody>
      </p:sp>
    </p:spTree>
    <p:extLst>
      <p:ext uri="{BB962C8B-B14F-4D97-AF65-F5344CB8AC3E}">
        <p14:creationId xmlns:p14="http://schemas.microsoft.com/office/powerpoint/2010/main" val="777413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lnSpcReduction="10000"/>
          </a:bodyPr>
          <a:lstStyle/>
          <a:p>
            <a:r>
              <a:rPr lang="pl-PL" b="1" dirty="0"/>
              <a:t>Dochodzenie </a:t>
            </a:r>
            <a:r>
              <a:rPr lang="pl-PL" dirty="0"/>
              <a:t>prowadzi:</a:t>
            </a:r>
          </a:p>
          <a:p>
            <a:pPr lvl="1"/>
            <a:r>
              <a:rPr lang="pl-PL" b="1" dirty="0"/>
              <a:t>Policja</a:t>
            </a:r>
            <a:r>
              <a:rPr lang="pl-PL" dirty="0"/>
              <a:t>, która jest klasycznym organem dochodzenia (art. 325a § 1 k.p.k.),</a:t>
            </a:r>
          </a:p>
          <a:p>
            <a:pPr lvl="1"/>
            <a:r>
              <a:rPr lang="pl-PL" b="1" dirty="0"/>
              <a:t>prokurator</a:t>
            </a:r>
            <a:r>
              <a:rPr lang="pl-PL" dirty="0"/>
              <a:t>, jeżeli ze względu na wagę lub zawiłość sprawy tak postanowi (art. 325a § 1 </a:t>
            </a:r>
            <a:r>
              <a:rPr lang="pl-PL" i="1" dirty="0"/>
              <a:t>in fine</a:t>
            </a:r>
            <a:r>
              <a:rPr lang="pl-PL" dirty="0"/>
              <a:t>),</a:t>
            </a:r>
          </a:p>
          <a:p>
            <a:pPr lvl="1"/>
            <a:r>
              <a:rPr lang="pl-PL" b="1" dirty="0"/>
              <a:t>organy Straży Granicznej, CBA, ABW </a:t>
            </a:r>
            <a:r>
              <a:rPr lang="pl-PL" dirty="0"/>
              <a:t>w sprawach należących do ich właściwości,</a:t>
            </a:r>
          </a:p>
          <a:p>
            <a:pPr lvl="1"/>
            <a:r>
              <a:rPr lang="pl-PL" b="1" dirty="0"/>
              <a:t>finansowe organy dochodzenia </a:t>
            </a:r>
            <a:r>
              <a:rPr lang="pl-PL" dirty="0"/>
              <a:t>w zakresie ich właściwości,</a:t>
            </a:r>
          </a:p>
          <a:p>
            <a:pPr lvl="1"/>
            <a:r>
              <a:rPr lang="pl-PL" dirty="0"/>
              <a:t>inne uprawnione organy, np. organy Inspekcji Handlowej, funkcjonariusze Straży Leśnej, etc.</a:t>
            </a:r>
          </a:p>
        </p:txBody>
      </p:sp>
    </p:spTree>
    <p:extLst>
      <p:ext uri="{BB962C8B-B14F-4D97-AF65-F5344CB8AC3E}">
        <p14:creationId xmlns:p14="http://schemas.microsoft.com/office/powerpoint/2010/main" val="221720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a:bodyPr>
          <a:lstStyle/>
          <a:p>
            <a:r>
              <a:rPr lang="pl-PL" b="1" dirty="0"/>
              <a:t>Organami nadzorującymi postępowanie przygotowawcze są:</a:t>
            </a:r>
          </a:p>
          <a:p>
            <a:pPr lvl="1"/>
            <a:r>
              <a:rPr lang="pl-PL" b="1" u="sng" dirty="0"/>
              <a:t>prokurator</a:t>
            </a:r>
            <a:r>
              <a:rPr lang="pl-PL" dirty="0"/>
              <a:t>, którego zakres uprawnień w dziedzinie nadzoru określają art. 311 § 6 oraz art. 326-328 k.p.k.;</a:t>
            </a:r>
          </a:p>
          <a:p>
            <a:pPr lvl="1"/>
            <a:r>
              <a:rPr lang="pl-PL" b="1" u="sng" dirty="0"/>
              <a:t>sąd</a:t>
            </a:r>
            <a:r>
              <a:rPr lang="pl-PL" dirty="0"/>
              <a:t>, któremu k.p.k. zastrzega:</a:t>
            </a:r>
          </a:p>
          <a:p>
            <a:pPr lvl="2"/>
            <a:r>
              <a:rPr lang="pl-PL" dirty="0"/>
              <a:t>wyłączność niektórych decyzji,</a:t>
            </a:r>
          </a:p>
          <a:p>
            <a:pPr lvl="2"/>
            <a:r>
              <a:rPr lang="pl-PL" dirty="0"/>
              <a:t>rozpoznawanie zażalenia na niektóre postanowienia prokuratora,</a:t>
            </a:r>
          </a:p>
          <a:p>
            <a:pPr lvl="2"/>
            <a:r>
              <a:rPr lang="pl-PL" dirty="0"/>
              <a:t>upoważnia do niektórych czynności dowodowych.</a:t>
            </a:r>
          </a:p>
        </p:txBody>
      </p:sp>
    </p:spTree>
    <p:extLst>
      <p:ext uri="{BB962C8B-B14F-4D97-AF65-F5344CB8AC3E}">
        <p14:creationId xmlns:p14="http://schemas.microsoft.com/office/powerpoint/2010/main" val="45592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lgn="just">
              <a:buNone/>
            </a:pPr>
            <a:r>
              <a:rPr lang="pl-PL" b="1" dirty="0"/>
              <a:t>Organ procesowy </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sądowego</a:t>
            </a:r>
          </a:p>
        </p:txBody>
      </p:sp>
      <p:sp>
        <p:nvSpPr>
          <p:cNvPr id="3" name="Symbol zastępczy zawartości 2"/>
          <p:cNvSpPr>
            <a:spLocks noGrp="1"/>
          </p:cNvSpPr>
          <p:nvPr>
            <p:ph idx="1"/>
          </p:nvPr>
        </p:nvSpPr>
        <p:spPr/>
        <p:txBody>
          <a:bodyPr/>
          <a:lstStyle/>
          <a:p>
            <a:r>
              <a:rPr lang="pl-PL" b="1" dirty="0"/>
              <a:t>Organy postępowania jurysdykcyjnego:</a:t>
            </a:r>
          </a:p>
          <a:p>
            <a:pPr lvl="1"/>
            <a:r>
              <a:rPr lang="pl-PL" b="1" dirty="0"/>
              <a:t>sąd</a:t>
            </a:r>
            <a:r>
              <a:rPr lang="pl-PL" dirty="0"/>
              <a:t> w znaczeniu składu orzekającego,</a:t>
            </a:r>
          </a:p>
          <a:p>
            <a:pPr lvl="1"/>
            <a:r>
              <a:rPr lang="pl-PL" b="1" dirty="0"/>
              <a:t>przewodniczący rozprawy (składu orzekającego) lub prowadzący posiedzenie pojednawcze,</a:t>
            </a:r>
          </a:p>
          <a:p>
            <a:pPr lvl="1"/>
            <a:r>
              <a:rPr lang="pl-PL" b="1" dirty="0"/>
              <a:t>prezes sądu (przewodniczący wydziału)</a:t>
            </a:r>
            <a:r>
              <a:rPr lang="pl-PL" dirty="0"/>
              <a:t>, który nie działa tylko jako organ administracyjny w sądzie, ale i wykonuje wiele czynności procesowych, z reguły bardzo istotnych w procesie, przesądzających o jego dalszym toku.</a:t>
            </a:r>
            <a:endParaRPr lang="pl-PL" b="1" dirty="0"/>
          </a:p>
        </p:txBody>
      </p:sp>
    </p:spTree>
    <p:extLst>
      <p:ext uri="{BB962C8B-B14F-4D97-AF65-F5344CB8AC3E}">
        <p14:creationId xmlns:p14="http://schemas.microsoft.com/office/powerpoint/2010/main" val="1432346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a:p>
          <a:p>
            <a:pPr marL="109728" indent="0">
              <a:buNone/>
            </a:pPr>
            <a:endParaRPr lang="pl-PL" b="1" dirty="0"/>
          </a:p>
          <a:p>
            <a:pPr algn="just"/>
            <a:r>
              <a:rPr lang="pl-PL" b="1" dirty="0"/>
              <a:t>Strona postępowania - </a:t>
            </a:r>
            <a:r>
              <a:rPr lang="pl-PL" dirty="0"/>
              <a:t>uczestnik procesu działający w postępowaniu karnym we własnym imieniu, posiadający </a:t>
            </a:r>
            <a:r>
              <a:rPr lang="pl-PL" b="1" dirty="0"/>
              <a:t>interes prawny </a:t>
            </a:r>
            <a:r>
              <a:rPr lang="pl-PL" dirty="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496920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980728"/>
            <a:ext cx="6833732" cy="5125299"/>
          </a:xfrm>
        </p:spPr>
      </p:pic>
      <p:sp>
        <p:nvSpPr>
          <p:cNvPr id="3" name="Title 2"/>
          <p:cNvSpPr>
            <a:spLocks noGrp="1"/>
          </p:cNvSpPr>
          <p:nvPr>
            <p:ph type="title"/>
          </p:nvPr>
        </p:nvSpPr>
        <p:spPr>
          <a:xfrm>
            <a:off x="467544" y="116632"/>
            <a:ext cx="8229600" cy="922114"/>
          </a:xfrm>
        </p:spPr>
        <p:txBody>
          <a:bodyPr/>
          <a:lstStyle/>
          <a:p>
            <a:pPr algn="ctr"/>
            <a:r>
              <a:rPr lang="pl-PL" dirty="0"/>
              <a:t>Strony procesowe</a:t>
            </a:r>
          </a:p>
        </p:txBody>
      </p:sp>
      <p:sp>
        <p:nvSpPr>
          <p:cNvPr id="5" name="TextBox 4"/>
          <p:cNvSpPr txBox="1"/>
          <p:nvPr/>
        </p:nvSpPr>
        <p:spPr>
          <a:xfrm>
            <a:off x="3995936" y="6165304"/>
            <a:ext cx="5148064" cy="523220"/>
          </a:xfrm>
          <a:prstGeom prst="rect">
            <a:avLst/>
          </a:prstGeom>
          <a:noFill/>
        </p:spPr>
        <p:txBody>
          <a:bodyPr wrap="square" rtlCol="0">
            <a:spAutoFit/>
          </a:bodyPr>
          <a:lstStyle/>
          <a:p>
            <a:r>
              <a:rPr lang="pl-PL" sz="1400" dirty="0"/>
              <a:t>Źródło: S. Waltoś, P. Hofmański, </a:t>
            </a:r>
            <a:r>
              <a:rPr lang="pl-PL" sz="1400" i="1" dirty="0"/>
              <a:t>Proces karny. Zarys systemu, </a:t>
            </a:r>
            <a:r>
              <a:rPr lang="pl-PL" sz="1400" dirty="0"/>
              <a:t>Warszawa 2016, s. 184.</a:t>
            </a:r>
          </a:p>
        </p:txBody>
      </p:sp>
    </p:spTree>
    <p:extLst>
      <p:ext uri="{BB962C8B-B14F-4D97-AF65-F5344CB8AC3E}">
        <p14:creationId xmlns:p14="http://schemas.microsoft.com/office/powerpoint/2010/main" val="4205810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POSTĘPOWANIA PRZYGOTOWAWCZEGO</a:t>
            </a:r>
          </a:p>
          <a:p>
            <a:pPr marL="109728" indent="0">
              <a:buNone/>
            </a:pPr>
            <a:endParaRPr lang="pl-PL" dirty="0"/>
          </a:p>
          <a:p>
            <a:r>
              <a:rPr lang="pl-PL" dirty="0"/>
              <a:t>pokrzywdzony</a:t>
            </a:r>
          </a:p>
          <a:p>
            <a:endParaRPr lang="pl-PL" dirty="0"/>
          </a:p>
          <a:p>
            <a:r>
              <a:rPr lang="pl-PL" dirty="0"/>
              <a:t>podejrzany</a:t>
            </a:r>
          </a:p>
        </p:txBody>
      </p:sp>
      <p:sp>
        <p:nvSpPr>
          <p:cNvPr id="6" name="Content Placeholder 5"/>
          <p:cNvSpPr>
            <a:spLocks noGrp="1"/>
          </p:cNvSpPr>
          <p:nvPr>
            <p:ph sz="quarter" idx="4"/>
          </p:nvPr>
        </p:nvSpPr>
        <p:spPr/>
        <p:txBody>
          <a:bodyPr/>
          <a:lstStyle/>
          <a:p>
            <a:pPr marL="109728" indent="0" algn="ctr">
              <a:buNone/>
            </a:pPr>
            <a:r>
              <a:rPr lang="pl-PL" b="1" dirty="0"/>
              <a:t>POSTĘPOWANIA SĄDOWEGO</a:t>
            </a:r>
          </a:p>
          <a:p>
            <a:pPr marL="109728" indent="0">
              <a:buNone/>
            </a:pPr>
            <a:endParaRPr lang="pl-PL" b="1" dirty="0"/>
          </a:p>
          <a:p>
            <a:r>
              <a:rPr lang="pl-PL" dirty="0"/>
              <a:t>Oskarżyciel publiczny, posiłkowy, prywatny</a:t>
            </a:r>
          </a:p>
          <a:p>
            <a:endParaRPr lang="pl-PL" dirty="0"/>
          </a:p>
          <a:p>
            <a:r>
              <a:rPr lang="pl-PL" dirty="0"/>
              <a:t>oskarżony</a:t>
            </a:r>
          </a:p>
        </p:txBody>
      </p:sp>
    </p:spTree>
    <p:extLst>
      <p:ext uri="{BB962C8B-B14F-4D97-AF65-F5344CB8AC3E}">
        <p14:creationId xmlns:p14="http://schemas.microsoft.com/office/powerpoint/2010/main" val="1196458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extLst>
              <p:ext uri="{D42A27DB-BD31-4B8C-83A1-F6EECF244321}">
                <p14:modId xmlns:p14="http://schemas.microsoft.com/office/powerpoint/2010/main" val="34520543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56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pl-PL" b="1" dirty="0"/>
              <a:t>Oskarżyciel publiczny - </a:t>
            </a:r>
            <a:r>
              <a:rPr lang="pl-PL" dirty="0"/>
              <a:t>organ państwowy wnoszący i popierający oskarżenie w sprawach o przestępstwa publicznoskargowe.</a:t>
            </a:r>
          </a:p>
          <a:p>
            <a:pPr algn="just"/>
            <a:endParaRPr lang="pl-PL" dirty="0"/>
          </a:p>
          <a:p>
            <a:pPr algn="just"/>
            <a:r>
              <a:rPr lang="pl-PL" dirty="0"/>
              <a:t>Najczęściej </a:t>
            </a:r>
            <a:r>
              <a:rPr lang="pl-PL" b="1" dirty="0"/>
              <a:t>prokurator </a:t>
            </a:r>
            <a:r>
              <a:rPr lang="pl-PL" dirty="0"/>
              <a:t>→ art. 45 § 1 k.p.k. </a:t>
            </a:r>
          </a:p>
          <a:p>
            <a:pPr algn="just"/>
            <a:endParaRPr lang="pl-PL" dirty="0"/>
          </a:p>
          <a:p>
            <a:pPr algn="just"/>
            <a:r>
              <a:rPr lang="pl-PL" dirty="0"/>
              <a:t>Nieprokuratorscy oskarżyciele publiczni → art. 45 § 2 k.p.k., np. organy Inspekcji Handlowej, Straży Granicznej, strażnicy leśni.</a:t>
            </a:r>
          </a:p>
          <a:p>
            <a:pPr algn="just"/>
            <a:endParaRPr lang="pl-PL" dirty="0"/>
          </a:p>
          <a:p>
            <a:pPr algn="just"/>
            <a:r>
              <a:rPr lang="pl-PL" dirty="0"/>
              <a:t>Podstawowym obowiązkiem oskarżyciela publicznego jest </a:t>
            </a:r>
            <a:r>
              <a:rPr lang="pl-PL" b="1" dirty="0"/>
              <a:t>wniesienie i popieranie aktu oskarżenia </a:t>
            </a:r>
            <a:r>
              <a:rPr lang="pl-PL" dirty="0"/>
              <a:t>przed sądem o czyn ścigany z urzędu→ art. 10 § 1 k.p.k. (zasada </a:t>
            </a:r>
            <a:r>
              <a:rPr lang="pl-PL" b="1" dirty="0"/>
              <a:t>legalizmu</a:t>
            </a:r>
            <a:r>
              <a:rPr lang="pl-PL" dirty="0"/>
              <a:t>).</a:t>
            </a:r>
          </a:p>
          <a:p>
            <a:pPr algn="just"/>
            <a:endParaRPr lang="pl-PL" b="1"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661208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560"/>
          </a:xfrm>
        </p:spPr>
        <p:txBody>
          <a:bodyPr>
            <a:normAutofit fontScale="85000" lnSpcReduction="20000"/>
          </a:bodyPr>
          <a:lstStyle/>
          <a:p>
            <a:r>
              <a:rPr lang="pl-PL" b="1" dirty="0"/>
              <a:t>Oskarżony</a:t>
            </a:r>
            <a:r>
              <a:rPr lang="pl-PL" dirty="0"/>
              <a:t>- osoba, przeciwko której wniesiono </a:t>
            </a:r>
            <a:r>
              <a:rPr lang="pl-PL" b="1" dirty="0"/>
              <a:t>oskarżenie do sądu</a:t>
            </a:r>
            <a:r>
              <a:rPr lang="pl-PL" dirty="0"/>
              <a:t>, a także osoba, co do której prokurator złożył </a:t>
            </a:r>
            <a:r>
              <a:rPr lang="pl-PL" b="1" dirty="0"/>
              <a:t>wniosek o skazanie bez przeprowadzenia rozprawy </a:t>
            </a:r>
            <a:r>
              <a:rPr lang="pl-PL" dirty="0"/>
              <a:t>(art. 335 § 1 k.p.k.) lub </a:t>
            </a:r>
            <a:r>
              <a:rPr lang="pl-PL" b="1" dirty="0"/>
              <a:t>wniosek o warunkowe umorzenie postępowania </a:t>
            </a:r>
            <a:r>
              <a:rPr lang="pl-PL" dirty="0"/>
              <a:t>(art. 71 § 2 k.p.k.).</a:t>
            </a:r>
          </a:p>
          <a:p>
            <a:pPr marL="0" indent="0">
              <a:buNone/>
            </a:pPr>
            <a:endParaRPr lang="pl-PL" dirty="0"/>
          </a:p>
          <a:p>
            <a:r>
              <a:rPr lang="pl-PL" dirty="0"/>
              <a:t>Pojęcie oskarżenia obejmuje oskarżenie publiczne, oskarżenie subsydiarne i prywatne. </a:t>
            </a:r>
          </a:p>
          <a:p>
            <a:pPr marL="0" indent="0">
              <a:buNone/>
            </a:pPr>
            <a:endParaRPr lang="pl-PL" dirty="0"/>
          </a:p>
          <a:p>
            <a:r>
              <a:rPr lang="pl-PL" b="1" dirty="0"/>
              <a:t>W szerokim ujęciu (</a:t>
            </a:r>
            <a:r>
              <a:rPr lang="pl-PL" b="1" i="1" dirty="0"/>
              <a:t>sensu largo</a:t>
            </a:r>
            <a:r>
              <a:rPr lang="pl-PL" b="1" dirty="0"/>
              <a:t>)</a:t>
            </a:r>
            <a:r>
              <a:rPr lang="pl-PL" dirty="0"/>
              <a:t>, za oskarżonego uznaje się także </a:t>
            </a:r>
            <a:r>
              <a:rPr lang="pl-PL" b="1" dirty="0"/>
              <a:t>podejrzanego</a:t>
            </a:r>
            <a:r>
              <a:rPr lang="pl-PL" dirty="0"/>
              <a:t>, którym jest:</a:t>
            </a:r>
          </a:p>
          <a:p>
            <a:pPr>
              <a:buFontTx/>
              <a:buChar char="-"/>
            </a:pPr>
            <a:r>
              <a:rPr lang="pl-PL" dirty="0"/>
              <a:t>osoba, co do której wydano postanowienie o przedstawieniu zarzutów albo </a:t>
            </a:r>
          </a:p>
          <a:p>
            <a:pPr>
              <a:buFontTx/>
              <a:buChar char="-"/>
            </a:pPr>
            <a:r>
              <a:rPr lang="pl-PL" dirty="0"/>
              <a:t>której bez wydania takiego postanowienia postawiono zarzut w związku z przystąpieniem do przesłuchania w charakterze podejrzanego.</a:t>
            </a:r>
          </a:p>
          <a:p>
            <a:endParaRPr lang="pl-PL" dirty="0"/>
          </a:p>
          <a:p>
            <a:pPr marL="109728" indent="0">
              <a:buNone/>
            </a:pPr>
            <a:endParaRPr lang="pl-PL" dirty="0"/>
          </a:p>
        </p:txBody>
      </p:sp>
      <p:sp>
        <p:nvSpPr>
          <p:cNvPr id="3" name="Title 2"/>
          <p:cNvSpPr>
            <a:spLocks noGrp="1"/>
          </p:cNvSpPr>
          <p:nvPr>
            <p:ph type="title"/>
          </p:nvPr>
        </p:nvSpPr>
        <p:spPr>
          <a:xfrm>
            <a:off x="467544" y="116632"/>
            <a:ext cx="8229600" cy="1143000"/>
          </a:xfrm>
        </p:spPr>
        <p:txBody>
          <a:bodyPr/>
          <a:lstStyle/>
          <a:p>
            <a:pPr algn="ctr"/>
            <a:r>
              <a:rPr lang="pl-PL" dirty="0"/>
              <a:t>Strony bierne</a:t>
            </a:r>
          </a:p>
        </p:txBody>
      </p:sp>
    </p:spTree>
    <p:extLst>
      <p:ext uri="{BB962C8B-B14F-4D97-AF65-F5344CB8AC3E}">
        <p14:creationId xmlns:p14="http://schemas.microsoft.com/office/powerpoint/2010/main" val="15641957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823"/>
            <a:ext cx="8229600" cy="1143000"/>
          </a:xfrm>
        </p:spPr>
        <p:txBody>
          <a:bodyPr/>
          <a:lstStyle/>
          <a:p>
            <a:pPr algn="ctr"/>
            <a:r>
              <a:rPr lang="pl-PL" dirty="0"/>
              <a:t>Obowiązki oskarżonego</a:t>
            </a:r>
          </a:p>
        </p:txBody>
      </p:sp>
      <p:sp>
        <p:nvSpPr>
          <p:cNvPr id="3" name="Content Placeholder 2"/>
          <p:cNvSpPr>
            <a:spLocks noGrp="1"/>
          </p:cNvSpPr>
          <p:nvPr>
            <p:ph idx="1"/>
          </p:nvPr>
        </p:nvSpPr>
        <p:spPr>
          <a:xfrm>
            <a:off x="457200" y="1196752"/>
            <a:ext cx="8229600" cy="5400600"/>
          </a:xfrm>
        </p:spPr>
        <p:txBody>
          <a:bodyPr>
            <a:normAutofit fontScale="70000" lnSpcReduction="20000"/>
          </a:bodyPr>
          <a:lstStyle/>
          <a:p>
            <a:r>
              <a:rPr lang="pl-PL" dirty="0"/>
              <a:t>Oskarżony </a:t>
            </a:r>
            <a:r>
              <a:rPr lang="pl-PL" b="1" dirty="0"/>
              <a:t>nie ma obowiązku dowodzenia swojej niewinności</a:t>
            </a:r>
            <a:r>
              <a:rPr lang="pl-PL" dirty="0"/>
              <a:t>, ani obowiązku dostarczania dowodów na swoją niekorzyść (art. 74 § 1 k.p.k.). </a:t>
            </a:r>
          </a:p>
          <a:p>
            <a:pPr marL="0" indent="0">
              <a:buNone/>
            </a:pPr>
            <a:endParaRPr lang="pl-PL" dirty="0"/>
          </a:p>
          <a:p>
            <a:r>
              <a:rPr lang="pl-PL" dirty="0"/>
              <a:t>Pomimo to, oskarżony obowiązany jest znosić </a:t>
            </a:r>
            <a:r>
              <a:rPr lang="pl-PL" b="1" dirty="0"/>
              <a:t>pewne działania organów postępowania</a:t>
            </a:r>
            <a:r>
              <a:rPr lang="pl-PL" dirty="0"/>
              <a:t>. Oskarżony jest obowiązany poddać się:</a:t>
            </a:r>
          </a:p>
          <a:p>
            <a:pPr marL="0" indent="0">
              <a:buNone/>
            </a:pPr>
            <a:endParaRPr lang="pl-PL" dirty="0"/>
          </a:p>
          <a:p>
            <a:pPr marL="0" lvl="0" indent="0">
              <a:buNone/>
            </a:pPr>
            <a:r>
              <a:rPr lang="pl-PL" dirty="0"/>
              <a:t>1. oględzinom zewnętrznym ciała oraz innym badaniom niepołączonym z naruszeniem integralności ciała; wolno także w szczególności od oskarżonego pobrać odciski, fotografować go oraz okazać w celach rozpoznawczych innym osobom,</a:t>
            </a:r>
          </a:p>
          <a:p>
            <a:pPr marL="0" lvl="0" indent="0">
              <a:buNone/>
            </a:pPr>
            <a:r>
              <a:rPr lang="pl-PL" dirty="0"/>
              <a:t>2. badaniom psychologicznym i psychiatrycznym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buNone/>
            </a:pPr>
            <a:r>
              <a:rPr lang="pl-PL" dirty="0"/>
              <a:t>3. pobraniu przez funkcjonariusza Policji wymazu ze śluzówki policzków, jeżeli jest to nieodzowne i nie zachodzi obawa, że zagrażałoby to zdrowiu oskarżonego lub innych osób (art. 74 § 2 k.p.k.).</a:t>
            </a:r>
          </a:p>
          <a:p>
            <a:endParaRPr lang="pl-PL" dirty="0"/>
          </a:p>
        </p:txBody>
      </p:sp>
    </p:spTree>
    <p:extLst>
      <p:ext uri="{BB962C8B-B14F-4D97-AF65-F5344CB8AC3E}">
        <p14:creationId xmlns:p14="http://schemas.microsoft.com/office/powerpoint/2010/main" val="223313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Obowiązki oskarżonego</a:t>
            </a:r>
          </a:p>
        </p:txBody>
      </p:sp>
      <p:sp>
        <p:nvSpPr>
          <p:cNvPr id="3" name="Content Placeholder 2"/>
          <p:cNvSpPr>
            <a:spLocks noGrp="1"/>
          </p:cNvSpPr>
          <p:nvPr>
            <p:ph idx="1"/>
          </p:nvPr>
        </p:nvSpPr>
        <p:spPr/>
        <p:txBody>
          <a:bodyPr/>
          <a:lstStyle/>
          <a:p>
            <a:r>
              <a:rPr lang="pl-PL" b="1" dirty="0"/>
              <a:t>Obowiązek stawiennictwa </a:t>
            </a:r>
            <a:r>
              <a:rPr lang="pl-PL" dirty="0"/>
              <a:t>na każde wezwanie (art. 75 </a:t>
            </a:r>
            <a:r>
              <a:rPr lang="pl-PL" sz="2800" dirty="0"/>
              <a:t>§ 1 k.p.k.)</a:t>
            </a:r>
          </a:p>
          <a:p>
            <a:r>
              <a:rPr lang="pl-PL" b="1" dirty="0"/>
              <a:t>Obowiązek zawiadamiania o 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k.p.k., o których wie, że są znane organowi prowadzącemu postępowanie.</a:t>
            </a:r>
          </a:p>
        </p:txBody>
      </p:sp>
    </p:spTree>
    <p:extLst>
      <p:ext uri="{BB962C8B-B14F-4D97-AF65-F5344CB8AC3E}">
        <p14:creationId xmlns:p14="http://schemas.microsoft.com/office/powerpoint/2010/main" val="3973745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poddania się czynnościom</a:t>
            </a:r>
            <a:r>
              <a:rPr lang="pl-PL" sz="2300" dirty="0"/>
              <a:t>                      może skutkować zatrzymaniem i przymusowym doprowadzeniem oskarżonego, nawet z zastosowaniem siły fizycznej lub środków technicznych służących obezwładnieniu, w zakresie niezbędnym do wykonania danej czynności (art. 75 § 3a k.p.k.).</a:t>
            </a:r>
          </a:p>
          <a:p>
            <a:endParaRPr lang="pl-PL" sz="2300" dirty="0"/>
          </a:p>
          <a:p>
            <a:r>
              <a:rPr lang="pl-PL" sz="2300" b="1" dirty="0"/>
              <a:t>Nieusprawiedliwione niestawiennictwo                  </a:t>
            </a:r>
            <a:r>
              <a:rPr lang="pl-PL" sz="2300" dirty="0"/>
              <a:t>może skutkować </a:t>
            </a:r>
            <a:r>
              <a:rPr lang="pl-PL" sz="2400" dirty="0"/>
              <a:t>jego zatrzymaniem i przymusowym doprowadzeniem 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89978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pPr algn="just"/>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fontScale="90000"/>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C616D5-3039-8202-F0BB-6DF34E1034A7}"/>
              </a:ext>
            </a:extLst>
          </p:cNvPr>
          <p:cNvSpPr>
            <a:spLocks noGrp="1"/>
          </p:cNvSpPr>
          <p:nvPr>
            <p:ph type="title"/>
          </p:nvPr>
        </p:nvSpPr>
        <p:spPr/>
        <p:txBody>
          <a:bodyPr/>
          <a:lstStyle/>
          <a:p>
            <a:pPr algn="ctr"/>
            <a:r>
              <a:rPr lang="pl-PL" dirty="0"/>
              <a:t>KAZUS NR 1</a:t>
            </a:r>
          </a:p>
        </p:txBody>
      </p:sp>
      <p:sp>
        <p:nvSpPr>
          <p:cNvPr id="3" name="Symbol zastępczy zawartości 2">
            <a:extLst>
              <a:ext uri="{FF2B5EF4-FFF2-40B4-BE49-F238E27FC236}">
                <a16:creationId xmlns:a16="http://schemas.microsoft.com/office/drawing/2014/main" id="{74687E2B-7CCB-EE88-0E2F-E5CD81E9AB30}"/>
              </a:ext>
            </a:extLst>
          </p:cNvPr>
          <p:cNvSpPr>
            <a:spLocks noGrp="1"/>
          </p:cNvSpPr>
          <p:nvPr>
            <p:ph idx="1"/>
          </p:nvPr>
        </p:nvSpPr>
        <p:spPr/>
        <p:txBody>
          <a:bodyPr>
            <a:normAutofit fontScale="92500" lnSpcReduction="10000"/>
          </a:bodyPr>
          <a:lstStyle/>
          <a:p>
            <a:pPr algn="just"/>
            <a:r>
              <a:rPr lang="pl-PL" dirty="0"/>
              <a:t>Prokuratura Rejonowa dla Wrocławia – Stare Miasto nadzorowała dochodzenie w sprawie przestępstwa materialnego fałszerstwa dokumentów. Według przedstawionego zarzutu podejrzany Grzegorz T. miał podpisać się za swojego ojca na umowie darowizny nieruchomości. Organy postępowania postanowiły pobrać próbki pisma od Grzegorza T. w celu przeprowadzenia grafologicznych badań porównawczych. Jednak Grzegorz T. odmówił.</a:t>
            </a:r>
          </a:p>
          <a:p>
            <a:pPr algn="just"/>
            <a:r>
              <a:rPr lang="pl-PL" b="1" dirty="0"/>
              <a:t>Czy Grzegorz T. miał obowiązek sporządzić próbki pisma na polecenie organów? Czy organy mogą przymusowo to wyegzekwować? </a:t>
            </a:r>
          </a:p>
        </p:txBody>
      </p:sp>
    </p:spTree>
    <p:extLst>
      <p:ext uri="{BB962C8B-B14F-4D97-AF65-F5344CB8AC3E}">
        <p14:creationId xmlns:p14="http://schemas.microsoft.com/office/powerpoint/2010/main" val="662730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Podejrzany</a:t>
            </a:r>
          </a:p>
        </p:txBody>
      </p:sp>
      <p:sp>
        <p:nvSpPr>
          <p:cNvPr id="3" name="Content Placeholder 2"/>
          <p:cNvSpPr>
            <a:spLocks noGrp="1"/>
          </p:cNvSpPr>
          <p:nvPr>
            <p:ph idx="1"/>
          </p:nvPr>
        </p:nvSpPr>
        <p:spPr>
          <a:xfrm>
            <a:off x="467544" y="2348880"/>
            <a:ext cx="8229600" cy="2357616"/>
          </a:xfrm>
        </p:spPr>
        <p:txBody>
          <a:bodyPr/>
          <a:lstStyle/>
          <a:p>
            <a:pPr marL="0" indent="0" algn="just">
              <a:buNone/>
            </a:pPr>
            <a:r>
              <a:rPr lang="pl-PL" sz="2800" dirty="0"/>
              <a:t>Osoba, co do której wydano </a:t>
            </a:r>
            <a:r>
              <a:rPr lang="pl-PL" sz="2800" b="1" dirty="0"/>
              <a:t>postanowienie o przedstawieniu zarzutów</a:t>
            </a:r>
            <a:r>
              <a:rPr lang="pl-PL" sz="2800" dirty="0"/>
              <a:t>, albo której bez wydania takiego postanowienia postawiono zarzut w związku z przystąpieniem do </a:t>
            </a:r>
            <a:r>
              <a:rPr lang="pl-PL" sz="2800" b="1" dirty="0"/>
              <a:t>przesłuchania w charakterze podejrzanego.</a:t>
            </a:r>
          </a:p>
          <a:p>
            <a:pPr marL="0" indent="0">
              <a:buNone/>
            </a:pPr>
            <a:endParaRPr lang="pl-PL" dirty="0"/>
          </a:p>
        </p:txBody>
      </p:sp>
    </p:spTree>
    <p:extLst>
      <p:ext uri="{BB962C8B-B14F-4D97-AF65-F5344CB8AC3E}">
        <p14:creationId xmlns:p14="http://schemas.microsoft.com/office/powerpoint/2010/main" val="9093283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Osoba podejrzana</a:t>
            </a:r>
          </a:p>
        </p:txBody>
      </p:sp>
      <p:sp>
        <p:nvSpPr>
          <p:cNvPr id="3" name="Content Placeholder 2"/>
          <p:cNvSpPr>
            <a:spLocks noGrp="1"/>
          </p:cNvSpPr>
          <p:nvPr>
            <p:ph idx="1"/>
          </p:nvPr>
        </p:nvSpPr>
        <p:spPr>
          <a:xfrm>
            <a:off x="467544" y="2492896"/>
            <a:ext cx="8229600" cy="2429624"/>
          </a:xfrm>
        </p:spPr>
        <p:txBody>
          <a:bodyPr>
            <a:normAutofit/>
          </a:bodyPr>
          <a:lstStyle/>
          <a:p>
            <a:pPr marL="0" indent="0">
              <a:buNone/>
            </a:pPr>
            <a:r>
              <a:rPr lang="pl-PL" dirty="0"/>
              <a:t>osoba, co do której organy posiadają informacje typujące ją na sprawcę przestępstwa i wobec której kierują postępowanie, pomimo że nie postawiono jej żadnych zarzutów. Osoba podejrzana nie posiada statusu strony, ale przysługują jej nieliczne uprawnienia</a:t>
            </a:r>
          </a:p>
        </p:txBody>
      </p:sp>
    </p:spTree>
    <p:extLst>
      <p:ext uri="{BB962C8B-B14F-4D97-AF65-F5344CB8AC3E}">
        <p14:creationId xmlns:p14="http://schemas.microsoft.com/office/powerpoint/2010/main" val="12991321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699456250"/>
              </p:ext>
            </p:extLst>
          </p:nvPr>
        </p:nvGraphicFramePr>
        <p:xfrm>
          <a:off x="100012" y="-1323974"/>
          <a:ext cx="9043988" cy="5924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00013" y="2630507"/>
            <a:ext cx="2593181" cy="4247317"/>
          </a:xfrm>
          <a:prstGeom prst="rect">
            <a:avLst/>
          </a:prstGeom>
          <a:noFill/>
        </p:spPr>
        <p:txBody>
          <a:bodyPr wrap="square" rtlCol="0">
            <a:spAutoFit/>
          </a:bodyPr>
          <a:lstStyle/>
          <a:p>
            <a:pPr algn="just"/>
            <a:r>
              <a:rPr lang="pl-PL" dirty="0"/>
              <a:t>Osoba podejrzana to tzw. faktycznie podejrzany, czyli osoba w stosunku do której podjęto w postępowaniu przygotowawczym określone czynności procesowe (art. 219, 237 § 4, art. 243, 244, 308), ale nie zostały jej przedstawione zarzuty. Osoba podejrzana to osoba znajdująca się „w kręgu zainteresowania” organów postępowania.  </a:t>
            </a:r>
          </a:p>
        </p:txBody>
      </p:sp>
      <p:sp>
        <p:nvSpPr>
          <p:cNvPr id="6" name="pole tekstowe 5"/>
          <p:cNvSpPr txBox="1"/>
          <p:nvPr/>
        </p:nvSpPr>
        <p:spPr>
          <a:xfrm>
            <a:off x="3596878" y="2615417"/>
            <a:ext cx="2068116" cy="3693319"/>
          </a:xfrm>
          <a:prstGeom prst="rect">
            <a:avLst/>
          </a:prstGeom>
          <a:noFill/>
        </p:spPr>
        <p:txBody>
          <a:bodyPr wrap="square" rtlCol="0">
            <a:spAutoFit/>
          </a:bodyPr>
          <a:lstStyle/>
          <a:p>
            <a:pPr algn="just"/>
            <a:r>
              <a:rPr lang="pl-PL" dirty="0"/>
              <a:t>art. 71 § 1 – </a:t>
            </a:r>
            <a:r>
              <a:rPr lang="pl-PL" b="1" dirty="0"/>
              <a:t>podejrzany to osoba, co do której wydano postanowienie o przedstawieniu zarzutów albo bez wydania takiego postanowienia przesłuchano w charakterze podejrzanego </a:t>
            </a:r>
          </a:p>
          <a:p>
            <a:pPr algn="just"/>
            <a:endParaRPr lang="pl-PL" dirty="0"/>
          </a:p>
        </p:txBody>
      </p:sp>
      <p:sp>
        <p:nvSpPr>
          <p:cNvPr id="7" name="pole tekstowe 6"/>
          <p:cNvSpPr txBox="1"/>
          <p:nvPr/>
        </p:nvSpPr>
        <p:spPr>
          <a:xfrm>
            <a:off x="6228184" y="2615417"/>
            <a:ext cx="2915817" cy="3139321"/>
          </a:xfrm>
          <a:prstGeom prst="rect">
            <a:avLst/>
          </a:prstGeom>
          <a:noFill/>
        </p:spPr>
        <p:txBody>
          <a:bodyPr wrap="square" rtlCol="0">
            <a:spAutoFit/>
          </a:bodyPr>
          <a:lstStyle/>
          <a:p>
            <a:pPr algn="just"/>
            <a:r>
              <a:rPr lang="pl-PL" dirty="0"/>
              <a:t>art. 71 § 2 – </a:t>
            </a:r>
            <a:r>
              <a:rPr lang="pl-PL" b="1" dirty="0"/>
              <a:t>oskarżony to osoba, przeciwko której wniesiono oskarżenie do sądu, a także osoba, co do której prokurator złożył wniosek o warunkowe umorzenie postępowania albo wniosek w trybie art. 335 § 1 k.p.k. </a:t>
            </a:r>
          </a:p>
          <a:p>
            <a:pPr algn="just"/>
            <a:endParaRPr lang="pl-PL" dirty="0"/>
          </a:p>
        </p:txBody>
      </p:sp>
      <p:sp>
        <p:nvSpPr>
          <p:cNvPr id="8" name="pole tekstowe 7"/>
          <p:cNvSpPr txBox="1"/>
          <p:nvPr/>
        </p:nvSpPr>
        <p:spPr>
          <a:xfrm>
            <a:off x="1864519" y="133351"/>
            <a:ext cx="2563465" cy="1015663"/>
          </a:xfrm>
          <a:prstGeom prst="rect">
            <a:avLst/>
          </a:prstGeom>
          <a:noFill/>
        </p:spPr>
        <p:txBody>
          <a:bodyPr wrap="square" rtlCol="0">
            <a:spAutoFit/>
          </a:bodyPr>
          <a:lstStyle/>
          <a:p>
            <a:r>
              <a:rPr lang="pl-PL" sz="2000" b="1" dirty="0"/>
              <a:t>PRZEDSTAWIENIE ZARZUTÓW – ART. 313 </a:t>
            </a:r>
          </a:p>
        </p:txBody>
      </p:sp>
      <p:sp>
        <p:nvSpPr>
          <p:cNvPr id="9" name="pole tekstowe 8"/>
          <p:cNvSpPr txBox="1"/>
          <p:nvPr/>
        </p:nvSpPr>
        <p:spPr>
          <a:xfrm>
            <a:off x="4932039" y="25629"/>
            <a:ext cx="4180393" cy="1077218"/>
          </a:xfrm>
          <a:prstGeom prst="rect">
            <a:avLst/>
          </a:prstGeom>
          <a:noFill/>
        </p:spPr>
        <p:txBody>
          <a:bodyPr wrap="square" rtlCol="0">
            <a:spAutoFit/>
          </a:bodyPr>
          <a:lstStyle/>
          <a:p>
            <a:r>
              <a:rPr lang="pl-PL" sz="1600" b="1" dirty="0"/>
              <a:t>WNIESIENIE DO SĄDU OSKARŻENIA/WNIOSKU O WARUNKOWE UMORZENIE/WNIOSKU W TRYBIE ART. 335 k.p.k. </a:t>
            </a:r>
          </a:p>
        </p:txBody>
      </p:sp>
      <p:sp>
        <p:nvSpPr>
          <p:cNvPr id="10" name="pole tekstowe 9"/>
          <p:cNvSpPr txBox="1"/>
          <p:nvPr/>
        </p:nvSpPr>
        <p:spPr>
          <a:xfrm>
            <a:off x="2693194" y="6150114"/>
            <a:ext cx="6419239" cy="707886"/>
          </a:xfrm>
          <a:prstGeom prst="rect">
            <a:avLst/>
          </a:prstGeom>
          <a:noFill/>
        </p:spPr>
        <p:txBody>
          <a:bodyPr wrap="square" rtlCol="0">
            <a:spAutoFit/>
          </a:bodyPr>
          <a:lstStyle/>
          <a:p>
            <a:pPr algn="ctr"/>
            <a:r>
              <a:rPr lang="pl-PL" sz="2000" b="1" u="sng" dirty="0">
                <a:solidFill>
                  <a:srgbClr val="FF0000"/>
                </a:solidFill>
              </a:rPr>
              <a:t>PODEJRZANY I OSOBA PODEJRZANA TO NIE JEST TO SAMO!!!</a:t>
            </a:r>
            <a:endParaRPr lang="pl-PL" sz="2000" dirty="0">
              <a:solidFill>
                <a:srgbClr val="FF0000"/>
              </a:solidFill>
            </a:endParaRPr>
          </a:p>
        </p:txBody>
      </p:sp>
    </p:spTree>
    <p:extLst>
      <p:ext uri="{BB962C8B-B14F-4D97-AF65-F5344CB8AC3E}">
        <p14:creationId xmlns:p14="http://schemas.microsoft.com/office/powerpoint/2010/main" val="647863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74C4A0-089F-D110-97C8-CAA7E80CBA2E}"/>
              </a:ext>
            </a:extLst>
          </p:cNvPr>
          <p:cNvSpPr>
            <a:spLocks noGrp="1"/>
          </p:cNvSpPr>
          <p:nvPr>
            <p:ph type="title"/>
          </p:nvPr>
        </p:nvSpPr>
        <p:spPr/>
        <p:txBody>
          <a:bodyPr/>
          <a:lstStyle/>
          <a:p>
            <a:pPr algn="ctr"/>
            <a:r>
              <a:rPr lang="pl-PL" dirty="0"/>
              <a:t>Prawa oskarżonego</a:t>
            </a:r>
          </a:p>
        </p:txBody>
      </p:sp>
      <p:sp>
        <p:nvSpPr>
          <p:cNvPr id="3" name="Symbol zastępczy zawartości 2">
            <a:extLst>
              <a:ext uri="{FF2B5EF4-FFF2-40B4-BE49-F238E27FC236}">
                <a16:creationId xmlns:a16="http://schemas.microsoft.com/office/drawing/2014/main" id="{B358A528-F53E-BD22-C877-DB650B535D00}"/>
              </a:ext>
            </a:extLst>
          </p:cNvPr>
          <p:cNvSpPr>
            <a:spLocks noGrp="1"/>
          </p:cNvSpPr>
          <p:nvPr>
            <p:ph idx="1"/>
          </p:nvPr>
        </p:nvSpPr>
        <p:spPr/>
        <p:txBody>
          <a:bodyPr>
            <a:normAutofit lnSpcReduction="10000"/>
          </a:bodyPr>
          <a:lstStyle/>
          <a:p>
            <a:pPr algn="l"/>
            <a:endParaRPr lang="pl-PL" sz="1800" b="0" i="0" u="none" strike="noStrike" baseline="0" dirty="0">
              <a:solidFill>
                <a:srgbClr val="000000"/>
              </a:solidFill>
              <a:latin typeface="Century Gothic" panose="020B0502020202020204" pitchFamily="34" charset="0"/>
            </a:endParaRPr>
          </a:p>
          <a:p>
            <a:pPr marL="0" indent="0" algn="ctr">
              <a:buNone/>
            </a:pPr>
            <a:r>
              <a:rPr lang="pl-PL" sz="2800" b="1" i="0" u="none" strike="noStrike" baseline="0" dirty="0">
                <a:latin typeface="Century Gothic" panose="020B0502020202020204" pitchFamily="34" charset="0"/>
              </a:rPr>
              <a:t>Zasada domniemania niewinności </a:t>
            </a:r>
          </a:p>
          <a:p>
            <a:pPr marL="0" indent="0" algn="ctr">
              <a:buNone/>
            </a:pPr>
            <a:endParaRPr lang="pl-PL" sz="28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Art. 42 ust. 3 Konstytucji RP </a:t>
            </a:r>
            <a:endParaRPr lang="pl-PL" sz="20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Każdego uważa się za niewinnego, dopóki jego wina nie zostanie stwierdzona prawomocnym wyrokiem sądu. </a:t>
            </a:r>
            <a:endParaRPr lang="pl-PL" sz="2000" b="0" i="0" u="none" strike="noStrike" baseline="0" dirty="0">
              <a:latin typeface="Century Gothic" panose="020B0502020202020204" pitchFamily="34" charset="0"/>
            </a:endParaRPr>
          </a:p>
          <a:p>
            <a:pPr algn="just"/>
            <a:r>
              <a:rPr lang="da-DK" sz="2000" b="1" i="0" u="none" strike="noStrike" baseline="0" dirty="0">
                <a:latin typeface="Century Gothic" panose="020B0502020202020204" pitchFamily="34" charset="0"/>
              </a:rPr>
              <a:t>Art. 5 par. 1 k.p.k. </a:t>
            </a:r>
            <a:endParaRPr lang="da-DK" sz="20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Oskarżonego uważa się za niewinnego, dopóki wina jego nie zostanie udowodniona i stwierdzona prawomocnym wyrokiem. </a:t>
            </a:r>
            <a:endParaRPr lang="pl-PL" sz="20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Domniemanie niewinności może zostać obalone prawomocnym wyrokiem skazującym albo warunkowo umarzającym postępowanie. </a:t>
            </a:r>
            <a:endParaRPr lang="pl-PL" sz="2000" dirty="0"/>
          </a:p>
        </p:txBody>
      </p:sp>
    </p:spTree>
    <p:extLst>
      <p:ext uri="{BB962C8B-B14F-4D97-AF65-F5344CB8AC3E}">
        <p14:creationId xmlns:p14="http://schemas.microsoft.com/office/powerpoint/2010/main" val="9349201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74C4A0-089F-D110-97C8-CAA7E80CBA2E}"/>
              </a:ext>
            </a:extLst>
          </p:cNvPr>
          <p:cNvSpPr>
            <a:spLocks noGrp="1"/>
          </p:cNvSpPr>
          <p:nvPr>
            <p:ph type="title"/>
          </p:nvPr>
        </p:nvSpPr>
        <p:spPr/>
        <p:txBody>
          <a:bodyPr/>
          <a:lstStyle/>
          <a:p>
            <a:pPr algn="ctr"/>
            <a:r>
              <a:rPr lang="pl-PL" dirty="0"/>
              <a:t>Prawa oskarżonego</a:t>
            </a:r>
          </a:p>
        </p:txBody>
      </p:sp>
      <p:sp>
        <p:nvSpPr>
          <p:cNvPr id="3" name="Symbol zastępczy zawartości 2">
            <a:extLst>
              <a:ext uri="{FF2B5EF4-FFF2-40B4-BE49-F238E27FC236}">
                <a16:creationId xmlns:a16="http://schemas.microsoft.com/office/drawing/2014/main" id="{B358A528-F53E-BD22-C877-DB650B535D00}"/>
              </a:ext>
            </a:extLst>
          </p:cNvPr>
          <p:cNvSpPr>
            <a:spLocks noGrp="1"/>
          </p:cNvSpPr>
          <p:nvPr>
            <p:ph idx="1"/>
          </p:nvPr>
        </p:nvSpPr>
        <p:spPr/>
        <p:txBody>
          <a:bodyPr>
            <a:normAutofit lnSpcReduction="10000"/>
          </a:bodyPr>
          <a:lstStyle/>
          <a:p>
            <a:pPr algn="l"/>
            <a:endParaRPr lang="pl-PL" sz="1800" b="0" i="0" u="none" strike="noStrike" baseline="0" dirty="0">
              <a:solidFill>
                <a:srgbClr val="000000"/>
              </a:solidFill>
              <a:latin typeface="Century Gothic" panose="020B0502020202020204" pitchFamily="34" charset="0"/>
            </a:endParaRPr>
          </a:p>
          <a:p>
            <a:pPr marL="0" indent="0" algn="ctr">
              <a:buNone/>
            </a:pPr>
            <a:r>
              <a:rPr lang="pl-PL" sz="2800" b="1" i="0" u="none" strike="noStrike" baseline="0" dirty="0">
                <a:latin typeface="Century Gothic" panose="020B0502020202020204" pitchFamily="34" charset="0"/>
              </a:rPr>
              <a:t>Zasada domniemania niewinności </a:t>
            </a:r>
          </a:p>
          <a:p>
            <a:pPr marL="0" indent="0">
              <a:buNone/>
            </a:pPr>
            <a:endParaRPr lang="pl-PL" sz="2800" dirty="0">
              <a:latin typeface="Century Gothic" panose="020B0502020202020204" pitchFamily="34" charset="0"/>
            </a:endParaRPr>
          </a:p>
          <a:p>
            <a:pPr marL="0" indent="0" algn="just">
              <a:buNone/>
            </a:pPr>
            <a:r>
              <a:rPr lang="pl-PL" sz="2000" b="1" i="0" u="none" strike="noStrike" baseline="0" dirty="0">
                <a:latin typeface="Century Gothic" panose="020B0502020202020204" pitchFamily="34" charset="0"/>
              </a:rPr>
              <a:t>Z zasady domniemania niewinności wynikają: </a:t>
            </a:r>
            <a:endParaRPr lang="pl-PL" sz="20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1) Rozkład ciężaru dowodu w procesie karnym - ciężar dowodu obciąża oskarżyciela (choć sąd ma uprawnienie do przeprowadzania dowodów z urzędu – art. 366 k.p.k.) </a:t>
            </a:r>
            <a:endParaRPr lang="pl-PL" sz="20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2) Reguła in dubio pro </a:t>
            </a:r>
            <a:r>
              <a:rPr lang="pl-PL" sz="2000" b="1" i="0" u="none" strike="noStrike" baseline="0" dirty="0" err="1">
                <a:latin typeface="Century Gothic" panose="020B0502020202020204" pitchFamily="34" charset="0"/>
              </a:rPr>
              <a:t>reo</a:t>
            </a:r>
            <a:r>
              <a:rPr lang="pl-PL" sz="2000" b="1" i="0" u="none" strike="noStrike" baseline="0" dirty="0">
                <a:latin typeface="Century Gothic" panose="020B0502020202020204" pitchFamily="34" charset="0"/>
              </a:rPr>
              <a:t> – art. 5 par. 2 k.p.k. - Niedające się usunąć wątpliwości rozstrzyga się na korzyść oskarżonego. </a:t>
            </a:r>
            <a:endParaRPr lang="pl-PL" sz="20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3) Prawo do nieobciążania się oskarżonego – art. 74 par. 1 k.p.k. - oskarżony nie ma obowiązku dowodzenia swej niewinności ani obowiązku dostarczania dowodów na swoją niekorzyść </a:t>
            </a:r>
            <a:endParaRPr lang="pl-PL" sz="2000" dirty="0"/>
          </a:p>
        </p:txBody>
      </p:sp>
    </p:spTree>
    <p:extLst>
      <p:ext uri="{BB962C8B-B14F-4D97-AF65-F5344CB8AC3E}">
        <p14:creationId xmlns:p14="http://schemas.microsoft.com/office/powerpoint/2010/main" val="2922424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02FAC4-F076-3D4C-10A4-88417FDADDF7}"/>
              </a:ext>
            </a:extLst>
          </p:cNvPr>
          <p:cNvSpPr>
            <a:spLocks noGrp="1"/>
          </p:cNvSpPr>
          <p:nvPr>
            <p:ph type="title"/>
          </p:nvPr>
        </p:nvSpPr>
        <p:spPr/>
        <p:txBody>
          <a:bodyPr/>
          <a:lstStyle/>
          <a:p>
            <a:pPr algn="ctr"/>
            <a:r>
              <a:rPr lang="pl-PL" dirty="0"/>
              <a:t>Prawa oskarżonego</a:t>
            </a:r>
          </a:p>
        </p:txBody>
      </p:sp>
      <p:sp>
        <p:nvSpPr>
          <p:cNvPr id="3" name="Symbol zastępczy zawartości 2">
            <a:extLst>
              <a:ext uri="{FF2B5EF4-FFF2-40B4-BE49-F238E27FC236}">
                <a16:creationId xmlns:a16="http://schemas.microsoft.com/office/drawing/2014/main" id="{D03743F9-F7DF-2816-AD9A-B62F74B8A897}"/>
              </a:ext>
            </a:extLst>
          </p:cNvPr>
          <p:cNvSpPr>
            <a:spLocks noGrp="1"/>
          </p:cNvSpPr>
          <p:nvPr>
            <p:ph idx="1"/>
          </p:nvPr>
        </p:nvSpPr>
        <p:spPr/>
        <p:txBody>
          <a:bodyPr/>
          <a:lstStyle/>
          <a:p>
            <a:pPr algn="l"/>
            <a:endParaRPr lang="pl-PL" sz="1800" b="0" i="0" u="none" strike="noStrike" baseline="0" dirty="0">
              <a:solidFill>
                <a:srgbClr val="000000"/>
              </a:solidFill>
              <a:latin typeface="Century Gothic" panose="020B0502020202020204" pitchFamily="34" charset="0"/>
            </a:endParaRPr>
          </a:p>
          <a:p>
            <a:pPr marL="0" indent="0" algn="ctr">
              <a:buNone/>
            </a:pPr>
            <a:r>
              <a:rPr lang="pl-PL" sz="2400" b="1" i="0" u="none" strike="noStrike" baseline="0" dirty="0">
                <a:latin typeface="Century Gothic" panose="020B0502020202020204" pitchFamily="34" charset="0"/>
              </a:rPr>
              <a:t>Zasada prawa do obrony </a:t>
            </a:r>
            <a:endParaRPr lang="pl-PL" sz="2400" b="0" i="0" u="none" strike="noStrike" baseline="0" dirty="0">
              <a:latin typeface="Century Gothic" panose="020B0502020202020204" pitchFamily="34" charset="0"/>
            </a:endParaRPr>
          </a:p>
          <a:p>
            <a:pPr algn="just"/>
            <a:endParaRPr lang="pl-PL" sz="2000" b="1"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Art. 42 ust. 2 Konstytucji RP </a:t>
            </a:r>
            <a:endParaRPr lang="pl-PL" sz="20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Każdy, przeciw komu prowadzone jest postępowanie karne, ma prawo do obrony we wszystkich stadiach postępowania. Może on w szczególności wybrać obrońcę lub na zasadach określonych w ustawie korzystać z obrońcy z urzędu. </a:t>
            </a:r>
            <a:endParaRPr lang="pl-PL" sz="20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Art. 6 k.p.k. </a:t>
            </a:r>
            <a:endParaRPr lang="pl-PL" sz="2000" b="0" i="0" u="none" strike="noStrike" baseline="0" dirty="0">
              <a:latin typeface="Century Gothic" panose="020B0502020202020204" pitchFamily="34" charset="0"/>
            </a:endParaRPr>
          </a:p>
          <a:p>
            <a:pPr algn="just"/>
            <a:r>
              <a:rPr lang="pl-PL" sz="2000" b="1" i="0" u="none" strike="noStrike" baseline="0" dirty="0">
                <a:latin typeface="Century Gothic" panose="020B0502020202020204" pitchFamily="34" charset="0"/>
              </a:rPr>
              <a:t>Oskarżonemu przysługuje prawo do obrony, w tym prawo do korzystania z pomocy obrońcy, o czym należy go pouczyć. </a:t>
            </a:r>
            <a:endParaRPr lang="pl-PL" sz="2000" dirty="0"/>
          </a:p>
        </p:txBody>
      </p:sp>
    </p:spTree>
    <p:extLst>
      <p:ext uri="{BB962C8B-B14F-4D97-AF65-F5344CB8AC3E}">
        <p14:creationId xmlns:p14="http://schemas.microsoft.com/office/powerpoint/2010/main" val="11639826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02FAC4-F076-3D4C-10A4-88417FDADDF7}"/>
              </a:ext>
            </a:extLst>
          </p:cNvPr>
          <p:cNvSpPr>
            <a:spLocks noGrp="1"/>
          </p:cNvSpPr>
          <p:nvPr>
            <p:ph type="title"/>
          </p:nvPr>
        </p:nvSpPr>
        <p:spPr>
          <a:xfrm>
            <a:off x="457200" y="260648"/>
            <a:ext cx="8229600" cy="864096"/>
          </a:xfrm>
        </p:spPr>
        <p:txBody>
          <a:bodyPr/>
          <a:lstStyle/>
          <a:p>
            <a:pPr algn="ctr"/>
            <a:r>
              <a:rPr lang="pl-PL" dirty="0"/>
              <a:t>Prawa oskarżonego</a:t>
            </a:r>
          </a:p>
        </p:txBody>
      </p:sp>
      <p:sp>
        <p:nvSpPr>
          <p:cNvPr id="3" name="Symbol zastępczy zawartości 2">
            <a:extLst>
              <a:ext uri="{FF2B5EF4-FFF2-40B4-BE49-F238E27FC236}">
                <a16:creationId xmlns:a16="http://schemas.microsoft.com/office/drawing/2014/main" id="{D03743F9-F7DF-2816-AD9A-B62F74B8A897}"/>
              </a:ext>
            </a:extLst>
          </p:cNvPr>
          <p:cNvSpPr>
            <a:spLocks noGrp="1"/>
          </p:cNvSpPr>
          <p:nvPr>
            <p:ph idx="1"/>
          </p:nvPr>
        </p:nvSpPr>
        <p:spPr>
          <a:xfrm>
            <a:off x="457200" y="1196752"/>
            <a:ext cx="8229600" cy="5127848"/>
          </a:xfrm>
        </p:spPr>
        <p:txBody>
          <a:bodyPr>
            <a:normAutofit lnSpcReduction="10000"/>
          </a:bodyPr>
          <a:lstStyle/>
          <a:p>
            <a:pPr algn="l"/>
            <a:endParaRPr lang="pl-PL" sz="1800" b="0" i="0" u="none" strike="noStrike" baseline="0" dirty="0">
              <a:solidFill>
                <a:srgbClr val="000000"/>
              </a:solidFill>
              <a:latin typeface="Century Gothic" panose="020B0502020202020204" pitchFamily="34" charset="0"/>
            </a:endParaRPr>
          </a:p>
          <a:p>
            <a:pPr algn="l"/>
            <a:endParaRPr lang="pl-PL" sz="1800" b="0" i="0" u="none" strike="noStrike" baseline="0" dirty="0">
              <a:solidFill>
                <a:srgbClr val="000000"/>
              </a:solidFill>
              <a:latin typeface="Century Gothic" panose="020B0502020202020204" pitchFamily="34" charset="0"/>
            </a:endParaRPr>
          </a:p>
          <a:p>
            <a:pPr marL="0" indent="0" algn="ctr">
              <a:buNone/>
            </a:pPr>
            <a:r>
              <a:rPr lang="pl-PL" sz="2000" b="1" i="0" u="none" strike="noStrike" baseline="0" dirty="0">
                <a:solidFill>
                  <a:schemeClr val="tx2"/>
                </a:solidFill>
                <a:latin typeface="Century Gothic" panose="020B0502020202020204" pitchFamily="34" charset="0"/>
              </a:rPr>
              <a:t>Art. 6 ust. 3 Konwencji o ochronie praw człowieka i podstawowych wolności </a:t>
            </a:r>
            <a:endParaRPr lang="pl-PL" sz="2000" b="0" i="0" u="none" strike="noStrike" baseline="0" dirty="0">
              <a:solidFill>
                <a:schemeClr val="tx2"/>
              </a:solidFill>
              <a:latin typeface="Century Gothic" panose="020B0502020202020204" pitchFamily="34" charset="0"/>
            </a:endParaRPr>
          </a:p>
          <a:p>
            <a:pPr marL="0" indent="0">
              <a:buNone/>
            </a:pPr>
            <a:r>
              <a:rPr lang="pl-PL" sz="2000" b="1" i="0" u="none" strike="noStrike" baseline="0" dirty="0">
                <a:latin typeface="Century Gothic" panose="020B0502020202020204" pitchFamily="34" charset="0"/>
              </a:rPr>
              <a:t>Każdy oskarżony o popełnienie czynu zagrożonego karą ma co najmniej prawo do: </a:t>
            </a:r>
            <a:endParaRPr lang="pl-PL" sz="2000" b="0" i="0" u="none" strike="noStrike" baseline="0" dirty="0">
              <a:latin typeface="Century Gothic" panose="020B0502020202020204" pitchFamily="34" charset="0"/>
            </a:endParaRPr>
          </a:p>
          <a:p>
            <a:r>
              <a:rPr lang="pl-PL" sz="2000" b="1" i="0" u="none" strike="noStrike" baseline="0" dirty="0">
                <a:latin typeface="Century Gothic" panose="020B0502020202020204" pitchFamily="34" charset="0"/>
              </a:rPr>
              <a:t>a) niezwłocznego otrzymania szczegółowej informacji w języku dla niego zrozumiałym o istocie i przyczynie skierowanego przeciwko niemu oskarżeniu; </a:t>
            </a:r>
            <a:endParaRPr lang="pl-PL" sz="2000" b="0" i="0" u="none" strike="noStrike" baseline="0" dirty="0">
              <a:latin typeface="Century Gothic" panose="020B0502020202020204" pitchFamily="34" charset="0"/>
            </a:endParaRPr>
          </a:p>
          <a:p>
            <a:r>
              <a:rPr lang="pl-PL" sz="2000" b="1" i="0" u="none" strike="noStrike" baseline="0" dirty="0">
                <a:latin typeface="Century Gothic" panose="020B0502020202020204" pitchFamily="34" charset="0"/>
              </a:rPr>
              <a:t>b) posiadania odpowiedniego czasu i możliwości do przygotowania obrony; </a:t>
            </a:r>
            <a:endParaRPr lang="pl-PL" sz="2000" b="0" i="0" u="none" strike="noStrike" baseline="0" dirty="0">
              <a:latin typeface="Century Gothic" panose="020B0502020202020204" pitchFamily="34" charset="0"/>
            </a:endParaRPr>
          </a:p>
          <a:p>
            <a:r>
              <a:rPr lang="pl-PL" sz="2000" b="1" i="0" u="none" strike="noStrike" baseline="0" dirty="0">
                <a:latin typeface="Century Gothic" panose="020B0502020202020204" pitchFamily="34" charset="0"/>
              </a:rPr>
              <a:t>c) bronienia się osobiście lub przez ustanowionego przez siebie obrońcę, a jeśli nie ma wystarczających środków na pokrycie kosztów obrony, do bezpłatnego korzystania z pomocy obrońcy wyznaczonego z urzędu, gdy wymaga tego dobro wymiaru sprawiedliwości; </a:t>
            </a:r>
            <a:endParaRPr lang="pl-PL" sz="2000" dirty="0"/>
          </a:p>
        </p:txBody>
      </p:sp>
    </p:spTree>
    <p:extLst>
      <p:ext uri="{BB962C8B-B14F-4D97-AF65-F5344CB8AC3E}">
        <p14:creationId xmlns:p14="http://schemas.microsoft.com/office/powerpoint/2010/main" val="9666732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02FAC4-F076-3D4C-10A4-88417FDADDF7}"/>
              </a:ext>
            </a:extLst>
          </p:cNvPr>
          <p:cNvSpPr>
            <a:spLocks noGrp="1"/>
          </p:cNvSpPr>
          <p:nvPr>
            <p:ph type="title"/>
          </p:nvPr>
        </p:nvSpPr>
        <p:spPr>
          <a:xfrm>
            <a:off x="457200" y="260648"/>
            <a:ext cx="8229600" cy="864096"/>
          </a:xfrm>
        </p:spPr>
        <p:txBody>
          <a:bodyPr/>
          <a:lstStyle/>
          <a:p>
            <a:pPr algn="ctr"/>
            <a:r>
              <a:rPr lang="pl-PL" dirty="0"/>
              <a:t>Prawa oskarżonego</a:t>
            </a:r>
          </a:p>
        </p:txBody>
      </p:sp>
      <p:sp>
        <p:nvSpPr>
          <p:cNvPr id="3" name="Symbol zastępczy zawartości 2">
            <a:extLst>
              <a:ext uri="{FF2B5EF4-FFF2-40B4-BE49-F238E27FC236}">
                <a16:creationId xmlns:a16="http://schemas.microsoft.com/office/drawing/2014/main" id="{D03743F9-F7DF-2816-AD9A-B62F74B8A897}"/>
              </a:ext>
            </a:extLst>
          </p:cNvPr>
          <p:cNvSpPr>
            <a:spLocks noGrp="1"/>
          </p:cNvSpPr>
          <p:nvPr>
            <p:ph idx="1"/>
          </p:nvPr>
        </p:nvSpPr>
        <p:spPr>
          <a:xfrm>
            <a:off x="457200" y="1196752"/>
            <a:ext cx="8229600" cy="5127848"/>
          </a:xfrm>
        </p:spPr>
        <p:txBody>
          <a:bodyPr>
            <a:normAutofit/>
          </a:bodyPr>
          <a:lstStyle/>
          <a:p>
            <a:pPr algn="l"/>
            <a:endParaRPr lang="pl-PL" sz="1800" b="0" i="0" u="none" strike="noStrike" baseline="0" dirty="0">
              <a:solidFill>
                <a:srgbClr val="000000"/>
              </a:solidFill>
              <a:latin typeface="Century Gothic" panose="020B0502020202020204" pitchFamily="34" charset="0"/>
            </a:endParaRPr>
          </a:p>
          <a:p>
            <a:pPr marL="0" indent="0" algn="l">
              <a:buNone/>
            </a:pPr>
            <a:endParaRPr lang="pl-PL" sz="1800" b="0" i="0" u="none" strike="noStrike" baseline="0" dirty="0">
              <a:solidFill>
                <a:srgbClr val="000000"/>
              </a:solidFill>
              <a:latin typeface="Century Gothic" panose="020B0502020202020204" pitchFamily="34" charset="0"/>
            </a:endParaRPr>
          </a:p>
          <a:p>
            <a:pPr marL="0" indent="0">
              <a:buNone/>
            </a:pPr>
            <a:endParaRPr lang="pl-PL" sz="1800" b="0" i="0" u="none" strike="noStrike" baseline="0" dirty="0">
              <a:latin typeface="Century Gothic" panose="020B0502020202020204" pitchFamily="34" charset="0"/>
            </a:endParaRPr>
          </a:p>
          <a:p>
            <a:pPr algn="ctr"/>
            <a:r>
              <a:rPr lang="pl-PL" sz="2400" b="1" i="0" u="none" strike="noStrike" baseline="0" dirty="0">
                <a:solidFill>
                  <a:schemeClr val="tx2"/>
                </a:solidFill>
                <a:latin typeface="Century Gothic" panose="020B0502020202020204" pitchFamily="34" charset="0"/>
              </a:rPr>
              <a:t>Art. 6 ust. 3 Konwencji o ochronie praw człowieka i podstawowych wolności </a:t>
            </a:r>
          </a:p>
          <a:p>
            <a:r>
              <a:rPr lang="pl-PL" sz="2400" b="1" i="0" u="none" strike="noStrike" baseline="0" dirty="0">
                <a:latin typeface="Century Gothic" panose="020B0502020202020204" pitchFamily="34" charset="0"/>
              </a:rPr>
              <a:t>d) przesłuchania lub spowodowania przesłuchania świadków oskarżenia oraz żądania obecności i przesłuchania świadków obrony na takich samych warunkach jak świadków oskarżenia; </a:t>
            </a:r>
          </a:p>
          <a:p>
            <a:r>
              <a:rPr lang="pl-PL" sz="2400" b="1" i="0" u="none" strike="noStrike" baseline="0" dirty="0">
                <a:latin typeface="Century Gothic" panose="020B0502020202020204" pitchFamily="34" charset="0"/>
              </a:rPr>
              <a:t>e) korzystania z bezpłatnej pomocy tłumacza, jeżeli nie rozumie lub nie mówi językiem używanym w sądzie. </a:t>
            </a:r>
            <a:endParaRPr lang="pl-PL" sz="2400" b="0" i="0" u="none" strike="noStrike" baseline="0" dirty="0">
              <a:latin typeface="Century Gothic" panose="020B0502020202020204" pitchFamily="34" charset="0"/>
            </a:endParaRPr>
          </a:p>
        </p:txBody>
      </p:sp>
    </p:spTree>
    <p:extLst>
      <p:ext uri="{BB962C8B-B14F-4D97-AF65-F5344CB8AC3E}">
        <p14:creationId xmlns:p14="http://schemas.microsoft.com/office/powerpoint/2010/main" val="29467856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02FAC4-F076-3D4C-10A4-88417FDADDF7}"/>
              </a:ext>
            </a:extLst>
          </p:cNvPr>
          <p:cNvSpPr>
            <a:spLocks noGrp="1"/>
          </p:cNvSpPr>
          <p:nvPr>
            <p:ph type="title"/>
          </p:nvPr>
        </p:nvSpPr>
        <p:spPr>
          <a:xfrm>
            <a:off x="457200" y="260648"/>
            <a:ext cx="8229600" cy="864096"/>
          </a:xfrm>
        </p:spPr>
        <p:txBody>
          <a:bodyPr/>
          <a:lstStyle/>
          <a:p>
            <a:pPr algn="ctr"/>
            <a:r>
              <a:rPr lang="pl-PL" dirty="0"/>
              <a:t>Prawa oskarżonego</a:t>
            </a:r>
          </a:p>
        </p:txBody>
      </p:sp>
      <p:sp>
        <p:nvSpPr>
          <p:cNvPr id="3" name="Symbol zastępczy zawartości 2">
            <a:extLst>
              <a:ext uri="{FF2B5EF4-FFF2-40B4-BE49-F238E27FC236}">
                <a16:creationId xmlns:a16="http://schemas.microsoft.com/office/drawing/2014/main" id="{D03743F9-F7DF-2816-AD9A-B62F74B8A897}"/>
              </a:ext>
            </a:extLst>
          </p:cNvPr>
          <p:cNvSpPr>
            <a:spLocks noGrp="1"/>
          </p:cNvSpPr>
          <p:nvPr>
            <p:ph idx="1"/>
          </p:nvPr>
        </p:nvSpPr>
        <p:spPr>
          <a:xfrm>
            <a:off x="457200" y="1196752"/>
            <a:ext cx="8229600" cy="5127848"/>
          </a:xfrm>
        </p:spPr>
        <p:txBody>
          <a:bodyPr>
            <a:normAutofit lnSpcReduction="10000"/>
          </a:bodyPr>
          <a:lstStyle/>
          <a:p>
            <a:pPr algn="l"/>
            <a:endParaRPr lang="pl-PL" sz="1800" b="0" i="0" u="none" strike="noStrike" baseline="0" dirty="0">
              <a:solidFill>
                <a:srgbClr val="000000"/>
              </a:solidFill>
              <a:latin typeface="Century Gothic" panose="020B0502020202020204" pitchFamily="34" charset="0"/>
            </a:endParaRPr>
          </a:p>
          <a:p>
            <a:pPr marL="0" indent="0" algn="l">
              <a:buNone/>
            </a:pPr>
            <a:endParaRPr lang="pl-PL" sz="1800" b="0" i="0" u="none" strike="noStrike" baseline="0" dirty="0">
              <a:solidFill>
                <a:srgbClr val="000000"/>
              </a:solidFill>
              <a:latin typeface="Century Gothic" panose="020B0502020202020204" pitchFamily="34" charset="0"/>
            </a:endParaRPr>
          </a:p>
          <a:p>
            <a:pPr marL="0" indent="0" algn="ctr">
              <a:buNone/>
            </a:pPr>
            <a:r>
              <a:rPr lang="pl-PL" sz="2400" b="1" i="0" u="none" strike="noStrike" dirty="0">
                <a:solidFill>
                  <a:srgbClr val="575757"/>
                </a:solidFill>
                <a:effectLst/>
                <a:latin typeface="Century Gothic" panose="020B0502020202020204" pitchFamily="34" charset="0"/>
              </a:rPr>
              <a:t>Art. 175. KPK</a:t>
            </a:r>
          </a:p>
          <a:p>
            <a:pPr marL="0" indent="0" algn="ctr">
              <a:buNone/>
            </a:pPr>
            <a:br>
              <a:rPr lang="pl-PL" sz="2400" b="0" i="0" dirty="0">
                <a:solidFill>
                  <a:srgbClr val="575757"/>
                </a:solidFill>
                <a:effectLst/>
                <a:latin typeface="Century Gothic" panose="020B0502020202020204" pitchFamily="34" charset="0"/>
              </a:rPr>
            </a:br>
            <a:r>
              <a:rPr lang="pl-PL" sz="2400" b="1" i="1" dirty="0">
                <a:solidFill>
                  <a:srgbClr val="575757"/>
                </a:solidFill>
                <a:effectLst/>
                <a:latin typeface="Century Gothic" panose="020B0502020202020204" pitchFamily="34" charset="0"/>
              </a:rPr>
              <a:t>Prawa oskarżonego w zakresie składania wyjaśnień</a:t>
            </a:r>
          </a:p>
          <a:p>
            <a:pPr algn="just"/>
            <a:r>
              <a:rPr lang="pl-PL" sz="2400" dirty="0">
                <a:effectLst/>
                <a:latin typeface="Century Gothic" panose="020B0502020202020204" pitchFamily="34" charset="0"/>
              </a:rPr>
              <a:t>§ 1. Oskarżony ma prawo składać wyjaśnienia; może jednak bez podania powodów odmówić odpowiedzi na poszczególne pytania lub odmówić składania wyjaśnień. O prawie tym należy go pouczyć.</a:t>
            </a:r>
            <a:br>
              <a:rPr lang="pl-PL" sz="2400" dirty="0">
                <a:effectLst/>
                <a:latin typeface="Century Gothic" panose="020B0502020202020204" pitchFamily="34" charset="0"/>
              </a:rPr>
            </a:br>
            <a:endParaRPr lang="pl-PL" sz="2400" dirty="0">
              <a:effectLst/>
              <a:latin typeface="Century Gothic" panose="020B0502020202020204" pitchFamily="34" charset="0"/>
            </a:endParaRPr>
          </a:p>
          <a:p>
            <a:pPr algn="just"/>
            <a:r>
              <a:rPr lang="pl-PL" sz="2400" dirty="0">
                <a:effectLst/>
                <a:latin typeface="Century Gothic" panose="020B0502020202020204" pitchFamily="34" charset="0"/>
              </a:rPr>
              <a:t>§ 2. Obecny przy czynnościach dowodowych oskarżony ma prawo składać wyjaśnienia co do każdego dowodu.</a:t>
            </a:r>
          </a:p>
        </p:txBody>
      </p:sp>
    </p:spTree>
    <p:extLst>
      <p:ext uri="{BB962C8B-B14F-4D97-AF65-F5344CB8AC3E}">
        <p14:creationId xmlns:p14="http://schemas.microsoft.com/office/powerpoint/2010/main" val="4237453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0D22DF-4EF5-A1AE-BB6E-02AEA22FBDCA}"/>
              </a:ext>
            </a:extLst>
          </p:cNvPr>
          <p:cNvSpPr>
            <a:spLocks noGrp="1"/>
          </p:cNvSpPr>
          <p:nvPr>
            <p:ph type="title"/>
          </p:nvPr>
        </p:nvSpPr>
        <p:spPr/>
        <p:txBody>
          <a:bodyPr/>
          <a:lstStyle/>
          <a:p>
            <a:pPr algn="ctr"/>
            <a:r>
              <a:rPr lang="pl-PL" dirty="0"/>
              <a:t>Prawa oskarżonego</a:t>
            </a:r>
          </a:p>
        </p:txBody>
      </p:sp>
      <p:sp>
        <p:nvSpPr>
          <p:cNvPr id="3" name="Symbol zastępczy zawartości 2">
            <a:extLst>
              <a:ext uri="{FF2B5EF4-FFF2-40B4-BE49-F238E27FC236}">
                <a16:creationId xmlns:a16="http://schemas.microsoft.com/office/drawing/2014/main" id="{A06FA71B-B96F-D6B5-1EA4-5A999A048CA3}"/>
              </a:ext>
            </a:extLst>
          </p:cNvPr>
          <p:cNvSpPr>
            <a:spLocks noGrp="1"/>
          </p:cNvSpPr>
          <p:nvPr>
            <p:ph idx="1"/>
          </p:nvPr>
        </p:nvSpPr>
        <p:spPr/>
        <p:txBody>
          <a:bodyPr>
            <a:normAutofit/>
          </a:bodyPr>
          <a:lstStyle/>
          <a:p>
            <a:pPr algn="just"/>
            <a:r>
              <a:rPr lang="pl-PL" sz="3200" b="1" dirty="0"/>
              <a:t>Art. 174 k.p.k. </a:t>
            </a:r>
            <a:r>
              <a:rPr lang="pl-PL" sz="3200" dirty="0"/>
              <a:t>Dowodu z wyjaśnień oskarżonego lub z zeznań świadka nie wolno zastępować treścią pism, zapisków lub notatek urzędowych.</a:t>
            </a:r>
          </a:p>
        </p:txBody>
      </p:sp>
    </p:spTree>
    <p:extLst>
      <p:ext uri="{BB962C8B-B14F-4D97-AF65-F5344CB8AC3E}">
        <p14:creationId xmlns:p14="http://schemas.microsoft.com/office/powerpoint/2010/main" val="25520866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06BDFE-6787-2E5A-3DE5-29B9E740A514}"/>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1470D43F-0DB0-4E89-BD9F-101FD911B67A}"/>
              </a:ext>
            </a:extLst>
          </p:cNvPr>
          <p:cNvSpPr>
            <a:spLocks noGrp="1"/>
          </p:cNvSpPr>
          <p:nvPr>
            <p:ph idx="1"/>
          </p:nvPr>
        </p:nvSpPr>
        <p:spPr/>
        <p:txBody>
          <a:bodyPr>
            <a:normAutofit fontScale="92500" lnSpcReduction="20000"/>
          </a:bodyPr>
          <a:lstStyle/>
          <a:p>
            <a:pPr algn="just"/>
            <a:r>
              <a:rPr lang="pl-PL" dirty="0"/>
              <a:t>Marcin D. i Tomasz B. zostali oskarżeni o popełnienie przestępstwa pobicia z użyciem niebezpiecznego narzędzia w postaci noża (art. 159 k.k.). W czasie zdarzenia nóż ten został nagle wyciągnięty przez jednego z napastników, który godząc pokrzywdzonego w ramię, spowodował u niego uszczerbek na zdrowiu z art. 157 par. 1 k.k. (naruszenie czynności narządu ciała na okres powyżej 7 dni). Nie budził wątpliwości fakt, że nóż został użyty, jednak sąd nie był w stanie ustalić, który z napastników się nim posłużył. W tej sytuacji uznał, że spowodowanie uszczerbku na zdrowiu należy przypisać obu oskarżonym.</a:t>
            </a:r>
          </a:p>
          <a:p>
            <a:pPr algn="just"/>
            <a:r>
              <a:rPr lang="pl-PL" b="1" dirty="0"/>
              <a:t>Oceń decyzję sądu w kontekście zasady rozstrzygania wątpliwości na korzyść oskarżonego. </a:t>
            </a:r>
          </a:p>
        </p:txBody>
      </p:sp>
    </p:spTree>
    <p:extLst>
      <p:ext uri="{BB962C8B-B14F-4D97-AF65-F5344CB8AC3E}">
        <p14:creationId xmlns:p14="http://schemas.microsoft.com/office/powerpoint/2010/main" val="20273008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1BC614-357E-258C-3028-125B12982DD3}"/>
              </a:ext>
            </a:extLst>
          </p:cNvPr>
          <p:cNvSpPr>
            <a:spLocks noGrp="1"/>
          </p:cNvSpPr>
          <p:nvPr>
            <p:ph type="title"/>
          </p:nvPr>
        </p:nvSpPr>
        <p:spPr>
          <a:xfrm>
            <a:off x="457200" y="404664"/>
            <a:ext cx="8229600" cy="864096"/>
          </a:xfrm>
        </p:spPr>
        <p:txBody>
          <a:bodyPr/>
          <a:lstStyle/>
          <a:p>
            <a:pPr algn="ctr"/>
            <a:r>
              <a:rPr lang="pl-PL" dirty="0"/>
              <a:t>Kazus 3</a:t>
            </a:r>
          </a:p>
        </p:txBody>
      </p:sp>
      <p:sp>
        <p:nvSpPr>
          <p:cNvPr id="3" name="Symbol zastępczy zawartości 2">
            <a:extLst>
              <a:ext uri="{FF2B5EF4-FFF2-40B4-BE49-F238E27FC236}">
                <a16:creationId xmlns:a16="http://schemas.microsoft.com/office/drawing/2014/main" id="{37447D03-14A5-549F-1B8C-51A02A613CAC}"/>
              </a:ext>
            </a:extLst>
          </p:cNvPr>
          <p:cNvSpPr>
            <a:spLocks noGrp="1"/>
          </p:cNvSpPr>
          <p:nvPr>
            <p:ph idx="1"/>
          </p:nvPr>
        </p:nvSpPr>
        <p:spPr>
          <a:xfrm>
            <a:off x="457200" y="1268760"/>
            <a:ext cx="8229600" cy="5055840"/>
          </a:xfrm>
        </p:spPr>
        <p:txBody>
          <a:bodyPr>
            <a:normAutofit lnSpcReduction="10000"/>
          </a:bodyPr>
          <a:lstStyle/>
          <a:p>
            <a:pPr algn="just">
              <a:lnSpc>
                <a:spcPct val="150000"/>
              </a:lnSpc>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Rodzina Elizy T. zgłosiła jej zaginięcie w kwietniu 2014 r. Kobieta nie wróciła do domu po jednej z imprez ze znajomymi z pracy. Policja dokonała szerokiej analizy nagrań z monitoringu, na których zarejestrowano Elizę oraz Tomasza B. wracających z imprezy. Jedna z kamer zarejestrowała jak ok. godz. 4:00 tego dnia skierowali się w stronę mostu nad Wartą. Kolejne kamery zarejestrowały już tylko Tomasza B. Policja dokonała zatrzymania Tomasza B. jako osobę podejrzaną o zabójstwo Elizy. Podczas zatrzymania, zgodnie z zeznaniami funkcjonariuszy, Tomasz B. miał przyznać się im do zabójstwa Elizy i opisać przebieg zdarzenia.  Składając wyjaśnienia jako podejrzany, nie przyznał się on do zarzucanego czynu i zupełnie odmiennie opisał przebieg zdarzenia niż wynikało to z zeznań funkcjonariuszy.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pl-PL" sz="1800" b="1" dirty="0">
                <a:effectLst/>
                <a:latin typeface="Times New Roman" panose="02020603050405020304" pitchFamily="18" charset="0"/>
                <a:ea typeface="Calibri" panose="020F0502020204030204" pitchFamily="34" charset="0"/>
                <a:cs typeface="Times New Roman" panose="02020603050405020304" pitchFamily="18" charset="0"/>
              </a:rPr>
              <a:t>Czy zeznania funkcjonariuszy mogą stanowić podstawę skazania Tomasza B.?</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4511000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8366" y="-171400"/>
            <a:ext cx="8229600" cy="1143000"/>
          </a:xfrm>
        </p:spPr>
        <p:txBody>
          <a:bodyPr/>
          <a:lstStyle/>
          <a:p>
            <a:pPr algn="ctr"/>
            <a:r>
              <a:rPr lang="pl-PL" b="1" dirty="0"/>
              <a:t>OBROŃCA</a:t>
            </a:r>
          </a:p>
        </p:txBody>
      </p:sp>
      <p:sp>
        <p:nvSpPr>
          <p:cNvPr id="6" name="Symbol zastępczy tekstu 1"/>
          <p:cNvSpPr txBox="1">
            <a:spLocks/>
          </p:cNvSpPr>
          <p:nvPr/>
        </p:nvSpPr>
        <p:spPr>
          <a:xfrm>
            <a:off x="768096" y="2440103"/>
            <a:ext cx="3566160" cy="82296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dirty="0"/>
              <a:t>Ze względu na rodzaj tytułu do obrony, obrońcy mogą być: </a:t>
            </a:r>
          </a:p>
        </p:txBody>
      </p:sp>
      <p:sp>
        <p:nvSpPr>
          <p:cNvPr id="7" name="Symbol zastępczy zawartości 4"/>
          <p:cNvSpPr>
            <a:spLocks noGrp="1"/>
          </p:cNvSpPr>
          <p:nvPr>
            <p:ph sz="half" idx="4294967295"/>
          </p:nvPr>
        </p:nvSpPr>
        <p:spPr>
          <a:xfrm>
            <a:off x="768096" y="3263063"/>
            <a:ext cx="3566160" cy="3341572"/>
          </a:xfrm>
          <a:prstGeom prst="rect">
            <a:avLst/>
          </a:prstGeom>
        </p:spPr>
        <p:txBody>
          <a:bodyPr>
            <a:normAutofit fontScale="77500" lnSpcReduction="20000"/>
          </a:bodyPr>
          <a:lstStyle/>
          <a:p>
            <a:pPr algn="just"/>
            <a:r>
              <a:rPr lang="pl-PL" dirty="0"/>
              <a:t>- obrona </a:t>
            </a:r>
            <a:r>
              <a:rPr lang="pl-PL" b="1" dirty="0"/>
              <a:t>z wyboru</a:t>
            </a:r>
            <a:r>
              <a:rPr lang="pl-PL" dirty="0"/>
              <a:t> – tytułem prawnym jest upoważnienie do obrony udzielone adwokatowi (radcy prawnemu) przez oskarżonego lub jego przedstawiciela ustawowego </a:t>
            </a:r>
          </a:p>
          <a:p>
            <a:pPr algn="just"/>
            <a:r>
              <a:rPr lang="pl-PL" dirty="0"/>
              <a:t>- obrona z </a:t>
            </a:r>
            <a:r>
              <a:rPr lang="pl-PL" b="1" dirty="0"/>
              <a:t>urzędu</a:t>
            </a:r>
            <a:r>
              <a:rPr lang="pl-PL" dirty="0"/>
              <a:t> – tytułem prawnym jest zarządzenie prezesa sądu (referendarza sądowego)</a:t>
            </a:r>
          </a:p>
        </p:txBody>
      </p:sp>
      <p:sp>
        <p:nvSpPr>
          <p:cNvPr id="8" name="Symbol zastępczy tekstu 2"/>
          <p:cNvSpPr txBox="1">
            <a:spLocks/>
          </p:cNvSpPr>
          <p:nvPr/>
        </p:nvSpPr>
        <p:spPr>
          <a:xfrm>
            <a:off x="4493166" y="2440103"/>
            <a:ext cx="3566160" cy="822960"/>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a:t>Ze względu na obowiązek posiadania obrońcy:</a:t>
            </a:r>
            <a:endParaRPr lang="pl-PL" dirty="0"/>
          </a:p>
        </p:txBody>
      </p:sp>
      <p:sp>
        <p:nvSpPr>
          <p:cNvPr id="9" name="Symbol zastępczy zawartości 5"/>
          <p:cNvSpPr>
            <a:spLocks noGrp="1"/>
          </p:cNvSpPr>
          <p:nvPr>
            <p:ph sz="quarter" idx="4294967295"/>
          </p:nvPr>
        </p:nvSpPr>
        <p:spPr>
          <a:xfrm>
            <a:off x="4493166" y="3263063"/>
            <a:ext cx="3566160" cy="3341572"/>
          </a:xfrm>
          <a:prstGeom prst="rect">
            <a:avLst/>
          </a:prstGeom>
        </p:spPr>
        <p:txBody>
          <a:bodyPr>
            <a:normAutofit fontScale="85000" lnSpcReduction="20000"/>
          </a:bodyPr>
          <a:lstStyle/>
          <a:p>
            <a:pPr algn="just"/>
            <a:r>
              <a:rPr lang="pl-PL" dirty="0"/>
              <a:t>obrona </a:t>
            </a:r>
            <a:r>
              <a:rPr lang="pl-PL" b="1" dirty="0"/>
              <a:t>obligatoryjna</a:t>
            </a:r>
            <a:r>
              <a:rPr lang="pl-PL" dirty="0"/>
              <a:t> – oskarżony musi mieć obrońcę w sytuacjach wskazanych w ustawie (art. 79 § 1 i 2 oraz art. 80) </a:t>
            </a:r>
          </a:p>
          <a:p>
            <a:pPr algn="just"/>
            <a:r>
              <a:rPr lang="pl-PL" dirty="0"/>
              <a:t>obrona </a:t>
            </a:r>
            <a:r>
              <a:rPr lang="pl-PL" b="1" dirty="0"/>
              <a:t>fakultatywna</a:t>
            </a:r>
            <a:r>
              <a:rPr lang="pl-PL" dirty="0"/>
              <a:t> – oskarżony sam podejmuje decyzję czy chce korzystać z pomocy obrońcy </a:t>
            </a:r>
          </a:p>
        </p:txBody>
      </p:sp>
      <p:sp>
        <p:nvSpPr>
          <p:cNvPr id="10" name="pole tekstowe 9"/>
          <p:cNvSpPr txBox="1"/>
          <p:nvPr/>
        </p:nvSpPr>
        <p:spPr>
          <a:xfrm>
            <a:off x="768096" y="1592678"/>
            <a:ext cx="8254461" cy="1107996"/>
          </a:xfrm>
          <a:prstGeom prst="rect">
            <a:avLst/>
          </a:prstGeom>
          <a:noFill/>
        </p:spPr>
        <p:txBody>
          <a:bodyPr wrap="square" rtlCol="0">
            <a:spAutoFit/>
          </a:bodyPr>
          <a:lstStyle/>
          <a:p>
            <a:r>
              <a:rPr lang="pl-PL" sz="2400" dirty="0"/>
              <a:t>Prawo do obrony w znaczeniu formalnym to prawo do korzystania z pomocy obrońcy. </a:t>
            </a:r>
          </a:p>
          <a:p>
            <a:endParaRPr lang="pl-PL" dirty="0"/>
          </a:p>
        </p:txBody>
      </p:sp>
    </p:spTree>
    <p:extLst>
      <p:ext uri="{BB962C8B-B14F-4D97-AF65-F5344CB8AC3E}">
        <p14:creationId xmlns:p14="http://schemas.microsoft.com/office/powerpoint/2010/main" val="7037829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OBROŃCA</a:t>
            </a:r>
          </a:p>
        </p:txBody>
      </p:sp>
      <p:sp>
        <p:nvSpPr>
          <p:cNvPr id="3" name="Symbol zastępczy zawartości 2"/>
          <p:cNvSpPr>
            <a:spLocks noGrp="1"/>
          </p:cNvSpPr>
          <p:nvPr>
            <p:ph idx="1"/>
          </p:nvPr>
        </p:nvSpPr>
        <p:spPr>
          <a:xfrm>
            <a:off x="107504" y="1447612"/>
            <a:ext cx="8856984" cy="5149739"/>
          </a:xfrm>
        </p:spPr>
        <p:txBody>
          <a:bodyPr>
            <a:noAutofit/>
          </a:bodyPr>
          <a:lstStyle/>
          <a:p>
            <a:pPr algn="just"/>
            <a:r>
              <a:rPr lang="pl-PL" sz="1900" dirty="0">
                <a:latin typeface="Times New Roman" panose="02020603050405020304" pitchFamily="18" charset="0"/>
                <a:cs typeface="Times New Roman" panose="02020603050405020304" pitchFamily="18" charset="0"/>
              </a:rPr>
              <a:t>Obrońcą może być jedynie adwokat lub radca prawny (por. art. 82). Oskarżony może mieć max. 3 obrońców. Natomiast jeden obrońca może bronić dowolnej liczby oskarżonych o ile interesy tych oskarżonych nie są sprzeczne (art. 85 § 1)</a:t>
            </a:r>
          </a:p>
          <a:p>
            <a:pPr lvl="1" algn="just"/>
            <a:r>
              <a:rPr lang="pl-PL" sz="1900" dirty="0">
                <a:latin typeface="Times New Roman" panose="02020603050405020304" pitchFamily="18" charset="0"/>
                <a:cs typeface="Times New Roman" panose="02020603050405020304" pitchFamily="18" charset="0"/>
              </a:rPr>
              <a:t>Wyrok SA w Warszawie z dnia 18 września 2012 r., II </a:t>
            </a:r>
            <a:r>
              <a:rPr lang="pl-PL" sz="1900" dirty="0" err="1">
                <a:latin typeface="Times New Roman" panose="02020603050405020304" pitchFamily="18" charset="0"/>
                <a:cs typeface="Times New Roman" panose="02020603050405020304" pitchFamily="18" charset="0"/>
              </a:rPr>
              <a:t>AKa</a:t>
            </a:r>
            <a:r>
              <a:rPr lang="pl-PL" sz="1900" dirty="0">
                <a:latin typeface="Times New Roman" panose="02020603050405020304" pitchFamily="18" charset="0"/>
                <a:cs typeface="Times New Roman" panose="02020603050405020304" pitchFamily="18" charset="0"/>
              </a:rPr>
              <a:t> 191/12 </a:t>
            </a:r>
            <a:r>
              <a:rPr lang="pl-PL" sz="1900" dirty="0">
                <a:latin typeface="Times New Roman" panose="02020603050405020304" pitchFamily="18" charset="0"/>
                <a:cs typeface="Times New Roman" panose="02020603050405020304" pitchFamily="18" charset="0"/>
                <a:sym typeface="Wingdings" panose="05000000000000000000" pitchFamily="2" charset="2"/>
              </a:rPr>
              <a:t> </a:t>
            </a:r>
            <a:r>
              <a:rPr lang="pl-PL" sz="1900" dirty="0">
                <a:latin typeface="Times New Roman" panose="02020603050405020304" pitchFamily="18" charset="0"/>
                <a:cs typeface="Times New Roman" panose="02020603050405020304" pitchFamily="18" charset="0"/>
              </a:rPr>
              <a:t>Sprzeczność interesów oskarżonych zachodzi wtedy, gdy obrona jednego z oskarżonych w sposób nieuchronny naraża dobro drugiego z nich, a więc gdy wyjaśnienia jednego z oskarżonych oraz ich ocena godzi w interes drugiego. Kolizja interesów prowadzi w takiej sytuacji do unicestwienia roli obrońcy w procesie karnym, co stanowi pogwałcenie uprawnień z art. 6 k.p.k. i z reguły musi być traktowane jako mogące mieć wpływ na treść wyroku.</a:t>
            </a:r>
          </a:p>
          <a:p>
            <a:pPr algn="just"/>
            <a:r>
              <a:rPr lang="pl-PL" sz="1900" dirty="0">
                <a:latin typeface="Times New Roman" panose="02020603050405020304" pitchFamily="18" charset="0"/>
                <a:cs typeface="Times New Roman" panose="02020603050405020304" pitchFamily="18" charset="0"/>
              </a:rPr>
              <a:t>Sąd (w postępowaniu przygotowawczym również prezes sądu właściwego do rozpoznania sprawy), stwierdzając sprzeczność interesów, wydaje w tej kwestii postanowienie, w którym jednocześnie:</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wyboru wyznacza oskarżonym termin ustanowienia innych obrońców</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urzędu wyznacza innego obrońcę.</a:t>
            </a:r>
          </a:p>
          <a:p>
            <a:pPr algn="just"/>
            <a:endParaRPr lang="pl-PL" sz="1900" dirty="0">
              <a:latin typeface="Times New Roman" panose="02020603050405020304" pitchFamily="18" charset="0"/>
              <a:cs typeface="Times New Roman" panose="02020603050405020304" pitchFamily="18" charset="0"/>
            </a:endParaRPr>
          </a:p>
          <a:p>
            <a:pPr marL="0" indent="0">
              <a:buNone/>
            </a:pPr>
            <a:endParaRPr lang="pl-PL"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0036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130278" cy="5564693"/>
          </a:xfrm>
        </p:spPr>
        <p:txBody>
          <a:bodyPr>
            <a:normAutofit fontScale="92500" lnSpcReduction="10000"/>
          </a:bodyPr>
          <a:lstStyle/>
          <a:p>
            <a:pPr algn="just"/>
            <a:r>
              <a:rPr lang="pl-PL" dirty="0">
                <a:latin typeface="Times New Roman" pitchFamily="18" charset="0"/>
                <a:cs typeface="Times New Roman" pitchFamily="18" charset="0"/>
              </a:rPr>
              <a:t>Obrońca </a:t>
            </a:r>
            <a:r>
              <a:rPr lang="pl-PL" b="1" dirty="0">
                <a:latin typeface="Times New Roman" pitchFamily="18" charset="0"/>
                <a:cs typeface="Times New Roman" pitchFamily="18" charset="0"/>
              </a:rPr>
              <a:t>z wyboru </a:t>
            </a:r>
            <a:r>
              <a:rPr lang="pl-PL" dirty="0">
                <a:latin typeface="Times New Roman" pitchFamily="18" charset="0"/>
                <a:cs typeface="Times New Roman" pitchFamily="18" charset="0"/>
              </a:rPr>
              <a:t>/ </a:t>
            </a:r>
            <a:r>
              <a:rPr lang="pl-PL" b="1" dirty="0">
                <a:latin typeface="Times New Roman" pitchFamily="18" charset="0"/>
                <a:cs typeface="Times New Roman" pitchFamily="18" charset="0"/>
              </a:rPr>
              <a:t>z urzędu</a:t>
            </a:r>
            <a:r>
              <a:rPr lang="pl-PL" dirty="0">
                <a:latin typeface="Times New Roman" pitchFamily="18" charset="0"/>
                <a:cs typeface="Times New Roman" pitchFamily="18" charset="0"/>
              </a:rPr>
              <a:t>,</a:t>
            </a:r>
          </a:p>
          <a:p>
            <a:pPr algn="just"/>
            <a:r>
              <a:rPr lang="pl-PL" dirty="0">
                <a:latin typeface="Times New Roman" pitchFamily="18" charset="0"/>
                <a:cs typeface="Times New Roman" pitchFamily="18" charset="0"/>
              </a:rPr>
              <a:t>Oskarżony ustanawia obrońcę na podstawie upoważnienia do obrony,</a:t>
            </a:r>
          </a:p>
          <a:p>
            <a:pPr algn="just"/>
            <a:r>
              <a:rPr lang="pl-PL" dirty="0">
                <a:latin typeface="Times New Roman" pitchFamily="18" charset="0"/>
                <a:cs typeface="Times New Roman" pitchFamily="18" charset="0"/>
              </a:rPr>
              <a:t>Obrońcę z urzędu prezes sądy lub referendarz sądowy wyznacza z listy obrońców; przyznanie obrońcy z urzędu wymaga wykazania, że oskarżony nie jest w stanie ponieść kosztów działania pełnomocnika bez uszczerbku dla niezbędnego utrzymania siebie i rodziny (tzw. prawo ubogich),</a:t>
            </a:r>
          </a:p>
          <a:p>
            <a:pPr algn="just"/>
            <a:r>
              <a:rPr lang="pl-PL" dirty="0">
                <a:latin typeface="Times New Roman" pitchFamily="18" charset="0"/>
                <a:cs typeface="Times New Roman" pitchFamily="18" charset="0"/>
              </a:rPr>
              <a:t>Uwaga! Zob. art. 616 § 2 pkt 2, art. 618 § 1 pkt 11 i art. 627 k.p.k.,</a:t>
            </a:r>
          </a:p>
          <a:p>
            <a:pPr algn="just"/>
            <a:r>
              <a:rPr lang="pl-PL" dirty="0">
                <a:latin typeface="Times New Roman" pitchFamily="18" charset="0"/>
                <a:cs typeface="Times New Roman" pitchFamily="18" charset="0"/>
              </a:rPr>
              <a:t>Obowiązek podejmowania czynności procesowych aż do prawomocnego zakończenia postępowania, obowiązek sporządzenia apelacji, gdy domaga się tego oskarżony,</a:t>
            </a:r>
          </a:p>
          <a:p>
            <a:pPr algn="just"/>
            <a:r>
              <a:rPr lang="pl-PL" dirty="0">
                <a:latin typeface="Times New Roman" pitchFamily="18" charset="0"/>
                <a:cs typeface="Times New Roman" pitchFamily="18" charset="0"/>
              </a:rPr>
              <a:t>Możliwość udzielenia substytucji</a:t>
            </a:r>
          </a:p>
        </p:txBody>
      </p:sp>
    </p:spTree>
    <p:extLst>
      <p:ext uri="{BB962C8B-B14F-4D97-AF65-F5344CB8AC3E}">
        <p14:creationId xmlns:p14="http://schemas.microsoft.com/office/powerpoint/2010/main" val="18962601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2502" y="450762"/>
            <a:ext cx="8607970" cy="5930566"/>
          </a:xfrm>
        </p:spPr>
        <p:txBody>
          <a:bodyPr>
            <a:normAutofit/>
          </a:bodyPr>
          <a:lstStyle/>
          <a:p>
            <a:pPr algn="just"/>
            <a:r>
              <a:rPr lang="pl-PL" sz="2400" dirty="0">
                <a:latin typeface="Times New Roman" panose="02020603050405020304" pitchFamily="18" charset="0"/>
                <a:cs typeface="Times New Roman" panose="02020603050405020304" pitchFamily="18" charset="0"/>
              </a:rPr>
              <a:t>Obrońca może przedsiębrać czynności procesowe </a:t>
            </a:r>
            <a:r>
              <a:rPr lang="pl-PL" sz="2400" b="1" u="sng" dirty="0">
                <a:latin typeface="Times New Roman" panose="02020603050405020304" pitchFamily="18" charset="0"/>
                <a:cs typeface="Times New Roman" panose="02020603050405020304" pitchFamily="18" charset="0"/>
              </a:rPr>
              <a:t>jedynie na korzyść oskarżonego</a:t>
            </a:r>
            <a:r>
              <a:rPr lang="pl-PL" sz="2400" dirty="0">
                <a:latin typeface="Times New Roman" panose="02020603050405020304" pitchFamily="18" charset="0"/>
                <a:cs typeface="Times New Roman" panose="02020603050405020304" pitchFamily="18" charset="0"/>
              </a:rPr>
              <a:t>. Udział obrońcy w postępowaniu nie wyłącza osobistego działania w nim oskarżonego. </a:t>
            </a:r>
          </a:p>
          <a:p>
            <a:pPr algn="just"/>
            <a:r>
              <a:rPr lang="pl-PL" sz="2400" dirty="0">
                <a:latin typeface="Times New Roman" panose="02020603050405020304" pitchFamily="18" charset="0"/>
                <a:cs typeface="Times New Roman" panose="02020603050405020304" pitchFamily="18" charset="0"/>
              </a:rPr>
              <a:t> Z nakazu działania wyłącznie na korzyść wynika też </a:t>
            </a:r>
            <a:r>
              <a:rPr lang="pl-PL" sz="2400" b="1" u="sng" dirty="0">
                <a:solidFill>
                  <a:schemeClr val="accent5"/>
                </a:solidFill>
                <a:latin typeface="Times New Roman" panose="02020603050405020304" pitchFamily="18" charset="0"/>
                <a:cs typeface="Times New Roman" panose="02020603050405020304" pitchFamily="18" charset="0"/>
              </a:rPr>
              <a:t>potrzeba uznania za bezskuteczne czynności obrończych niekorzystnych dla oskarżonego</a:t>
            </a:r>
            <a:r>
              <a:rPr lang="pl-PL" sz="2400" dirty="0">
                <a:latin typeface="Times New Roman" panose="02020603050405020304" pitchFamily="18" charset="0"/>
                <a:cs typeface="Times New Roman" panose="02020603050405020304" pitchFamily="18" charset="0"/>
              </a:rPr>
              <a:t>. </a:t>
            </a:r>
          </a:p>
          <a:p>
            <a:pPr algn="just"/>
            <a:r>
              <a:rPr lang="pl-PL" sz="2400" dirty="0">
                <a:latin typeface="Times New Roman" panose="02020603050405020304" pitchFamily="18" charset="0"/>
                <a:cs typeface="Times New Roman" panose="02020603050405020304" pitchFamily="18" charset="0"/>
              </a:rPr>
              <a:t>Postanowienie SN z dnia 28 lipca 2004 r., V KK 60/04 </a:t>
            </a:r>
            <a:r>
              <a:rPr lang="pl-PL" sz="2400" dirty="0">
                <a:latin typeface="Times New Roman" panose="02020603050405020304" pitchFamily="18" charset="0"/>
                <a:cs typeface="Times New Roman" panose="02020603050405020304" pitchFamily="18" charset="0"/>
                <a:sym typeface="Wingdings" panose="05000000000000000000" pitchFamily="2" charset="2"/>
              </a:rPr>
              <a:t> </a:t>
            </a:r>
            <a:r>
              <a:rPr lang="pl-PL" sz="2400" dirty="0">
                <a:latin typeface="Times New Roman" panose="02020603050405020304" pitchFamily="18" charset="0"/>
                <a:cs typeface="Times New Roman" panose="02020603050405020304" pitchFamily="18" charset="0"/>
              </a:rPr>
              <a:t>Obrońca zawsze winien działać z należytą starannością, niezależnie od tego czy jest obrońcą z wyboru, czy też z urzędu oraz czy obrona ma charakter obligatoryjny.</a:t>
            </a:r>
          </a:p>
          <a:p>
            <a:pPr algn="just"/>
            <a:r>
              <a:rPr lang="pl-PL" sz="2400" dirty="0">
                <a:latin typeface="Times New Roman" panose="02020603050405020304" pitchFamily="18" charset="0"/>
                <a:cs typeface="Times New Roman" panose="02020603050405020304" pitchFamily="18" charset="0"/>
              </a:rPr>
              <a:t>Obrońca może zostać ustanowiony (wyznaczony) do udziału w całym postępowaniu, jego części (np. w postępowaniu kasacyjnym) lub do dokonania określonej czynności (np. sporządzenia apelacji, udziału w przesłuchaniu świadka małoletniego).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84658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260648"/>
            <a:ext cx="7053542" cy="1400530"/>
          </a:xfrm>
        </p:spPr>
        <p:txBody>
          <a:bodyPr/>
          <a:lstStyle/>
          <a:p>
            <a:pPr algn="ctr"/>
            <a:r>
              <a:rPr lang="pl-PL" dirty="0"/>
              <a:t>OBROŃCA Z WYBORU</a:t>
            </a:r>
          </a:p>
        </p:txBody>
      </p:sp>
      <p:sp>
        <p:nvSpPr>
          <p:cNvPr id="3" name="Symbol zastępczy zawartości 2"/>
          <p:cNvSpPr>
            <a:spLocks noGrp="1"/>
          </p:cNvSpPr>
          <p:nvPr>
            <p:ph idx="1"/>
          </p:nvPr>
        </p:nvSpPr>
        <p:spPr>
          <a:xfrm>
            <a:off x="251520" y="1700808"/>
            <a:ext cx="8229600" cy="4389120"/>
          </a:xfrm>
        </p:spPr>
        <p:txBody>
          <a:bodyPr>
            <a:normAutofit fontScale="85000" lnSpcReduction="10000"/>
          </a:bodyPr>
          <a:lstStyle/>
          <a:p>
            <a:pPr algn="just"/>
            <a:r>
              <a:rPr lang="pl-PL" dirty="0"/>
              <a:t>Obrońcę ustanawia oskarżony, ewentualnie przedstawiciel ustawowy.  </a:t>
            </a:r>
          </a:p>
          <a:p>
            <a:pPr algn="just"/>
            <a:r>
              <a:rPr lang="pl-PL" dirty="0"/>
              <a:t>Do czasu ustanowienia obrońcy przez oskarżonego pozbawionego wolności, obrońcę może ustanowić inna osoba, o czym niezwłocznie zawiadamia się oskarżonego </a:t>
            </a:r>
            <a:r>
              <a:rPr lang="pl-PL" dirty="0">
                <a:sym typeface="Wingdings" panose="05000000000000000000" pitchFamily="2" charset="2"/>
              </a:rPr>
              <a:t> tzw. zastępcze upoważnienie do obrony.</a:t>
            </a:r>
            <a:endParaRPr lang="pl-PL" dirty="0"/>
          </a:p>
          <a:p>
            <a:pPr algn="just"/>
            <a:r>
              <a:rPr lang="pl-PL" dirty="0"/>
              <a:t>Upoważnienie do obrony może być udzielone </a:t>
            </a:r>
            <a:r>
              <a:rPr lang="pl-PL" b="1" dirty="0"/>
              <a:t>na piśmie </a:t>
            </a:r>
            <a:r>
              <a:rPr lang="pl-PL" dirty="0"/>
              <a:t>albo przez </a:t>
            </a:r>
            <a:r>
              <a:rPr lang="pl-PL" b="1" dirty="0"/>
              <a:t>oświadczenie do protokołu </a:t>
            </a:r>
            <a:r>
              <a:rPr lang="pl-PL" dirty="0"/>
              <a:t>organu prowadzącego postępowanie karne.</a:t>
            </a:r>
          </a:p>
          <a:p>
            <a:pPr algn="just"/>
            <a:r>
              <a:rPr lang="pl-PL" dirty="0"/>
              <a:t>Zakres działania - art. 84 § 1 – Ustanowienie obrońcy lub wyznaczenie obrońcy z urzędu </a:t>
            </a:r>
            <a:r>
              <a:rPr lang="pl-PL" b="1" u="sng" dirty="0">
                <a:solidFill>
                  <a:schemeClr val="accent6"/>
                </a:solidFill>
              </a:rPr>
              <a:t>uprawnia</a:t>
            </a:r>
            <a:r>
              <a:rPr lang="pl-PL" dirty="0"/>
              <a:t> go do </a:t>
            </a:r>
            <a:r>
              <a:rPr lang="pl-PL" u="sng" dirty="0"/>
              <a:t>działania w całym postępowaniu, nie wyłączając czynności po uprawomocnieniu się orzeczenia</a:t>
            </a:r>
            <a:r>
              <a:rPr lang="pl-PL" dirty="0"/>
              <a:t>, jeżeli nie zawiera ograniczeń.</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34452412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143000"/>
          </a:xfrm>
        </p:spPr>
        <p:txBody>
          <a:bodyPr/>
          <a:lstStyle/>
          <a:p>
            <a:pPr algn="ctr"/>
            <a:r>
              <a:rPr lang="pl-PL" dirty="0"/>
              <a:t>OBROŃCA Z URZĘDU</a:t>
            </a:r>
          </a:p>
        </p:txBody>
      </p:sp>
      <p:sp>
        <p:nvSpPr>
          <p:cNvPr id="3" name="Symbol zastępczy zawartości 2"/>
          <p:cNvSpPr>
            <a:spLocks noGrp="1"/>
          </p:cNvSpPr>
          <p:nvPr>
            <p:ph idx="1"/>
          </p:nvPr>
        </p:nvSpPr>
        <p:spPr/>
        <p:txBody>
          <a:bodyPr>
            <a:normAutofit fontScale="92500" lnSpcReduction="20000"/>
          </a:bodyPr>
          <a:lstStyle/>
          <a:p>
            <a:pPr algn="just"/>
            <a:r>
              <a:rPr lang="pl-PL" dirty="0"/>
              <a:t>§ 1. </a:t>
            </a:r>
            <a:r>
              <a:rPr lang="pl-PL" b="1" u="sng" dirty="0">
                <a:solidFill>
                  <a:schemeClr val="accent3"/>
                </a:solidFill>
              </a:rPr>
              <a:t>Oskarżony</a:t>
            </a:r>
            <a:r>
              <a:rPr lang="pl-PL" dirty="0"/>
              <a:t>, który nie ma obrońcy z wyboru, może żądać, aby mu wyznaczono obrońcę z urzędu, </a:t>
            </a:r>
            <a:r>
              <a:rPr lang="pl-PL" b="1" dirty="0">
                <a:solidFill>
                  <a:schemeClr val="accent3"/>
                </a:solidFill>
              </a:rPr>
              <a:t>jeżeli w sposób należyty wykaże, że nie jest w stanie ponieść kosztów obrony bez uszczerbku dla niezbędnego utrzymania siebie i rodziny</a:t>
            </a:r>
            <a:r>
              <a:rPr lang="pl-PL" dirty="0"/>
              <a:t>.</a:t>
            </a:r>
          </a:p>
          <a:p>
            <a:pPr algn="just"/>
            <a:r>
              <a:rPr lang="pl-PL" dirty="0"/>
              <a:t>§1a.Przepis § 1 stosuje się odpowiednio, jeżeli oskarżony żąda wyznaczenia obrońcy z urzędu</a:t>
            </a:r>
            <a:r>
              <a:rPr lang="pl-PL" b="1" u="sng" dirty="0"/>
              <a:t> w celu dokonania określonej czynności procesowej.</a:t>
            </a:r>
          </a:p>
          <a:p>
            <a:pPr algn="just"/>
            <a:r>
              <a:rPr lang="pl-PL" dirty="0"/>
              <a:t>§ 2. Sąd może cofnąć wyznaczenie obrońcy, jeżeli okaże się, że nie istnieją okoliczności, na podstawie których go wyznaczono. Na postanowienie o cofnięciu wyznaczenia obrońcy przysługuje zażalenie do innego równorzędnego składu tego sądu.</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32161261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76672"/>
            <a:ext cx="8229600" cy="1143000"/>
          </a:xfrm>
        </p:spPr>
        <p:txBody>
          <a:bodyPr/>
          <a:lstStyle/>
          <a:p>
            <a:pPr algn="ctr"/>
            <a:r>
              <a:rPr lang="pl-PL" dirty="0"/>
              <a:t>OBRONA OBLIGATORYJNA</a:t>
            </a:r>
          </a:p>
        </p:txBody>
      </p:sp>
      <p:sp>
        <p:nvSpPr>
          <p:cNvPr id="3" name="Symbol zastępczy zawartości 2"/>
          <p:cNvSpPr>
            <a:spLocks noGrp="1"/>
          </p:cNvSpPr>
          <p:nvPr>
            <p:ph idx="1"/>
          </p:nvPr>
        </p:nvSpPr>
        <p:spPr>
          <a:xfrm>
            <a:off x="828220" y="1705189"/>
            <a:ext cx="7488196" cy="4676139"/>
          </a:xfrm>
        </p:spPr>
        <p:txBody>
          <a:bodyPr>
            <a:normAutofit fontScale="85000" lnSpcReduction="10000"/>
          </a:bodyPr>
          <a:lstStyle/>
          <a:p>
            <a:pPr marL="0" indent="0" algn="just">
              <a:buNone/>
            </a:pPr>
            <a:r>
              <a:rPr lang="pl-PL" dirty="0">
                <a:latin typeface="Times New Roman" pitchFamily="18" charset="0"/>
                <a:cs typeface="Times New Roman" pitchFamily="18" charset="0"/>
              </a:rPr>
              <a:t>Przesłanki obrony obligatoryjnej zachodzą, gdy oskarżony (podejrzany):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nie ukończył 18 lat,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głuchy, niemy lub niewidomy,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co do jego poczytalności w czasie                 popełnienia czynu (tempore </a:t>
            </a:r>
            <a:r>
              <a:rPr lang="pl-PL" dirty="0" err="1">
                <a:latin typeface="Times New Roman" pitchFamily="18" charset="0"/>
                <a:cs typeface="Times New Roman" pitchFamily="18" charset="0"/>
              </a:rPr>
              <a:t>criminis</a:t>
            </a:r>
            <a:r>
              <a:rPr lang="pl-PL" dirty="0">
                <a:latin typeface="Times New Roman" pitchFamily="18" charset="0"/>
                <a:cs typeface="Times New Roman" pitchFamily="18" charset="0"/>
              </a:rPr>
              <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czy stan jego zdrowia psychicznego pozwala na udział w postępowaniu lub prowadzenie obrony w sposób samodzielny oraz rozsądny,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oskarżony o zbrodnię w postępowaniu przed sądem okręgowym.</a:t>
            </a:r>
          </a:p>
          <a:p>
            <a:pPr lvl="1" algn="just">
              <a:buClr>
                <a:srgbClr val="00B050"/>
              </a:buClr>
              <a:buFont typeface="Wingdings 3" panose="05040102010807070707" pitchFamily="18" charset="2"/>
              <a:buChar char=""/>
            </a:pPr>
            <a:endParaRPr lang="pl-PL" dirty="0">
              <a:latin typeface="Times New Roman" pitchFamily="18" charset="0"/>
              <a:cs typeface="Times New Roman" pitchFamily="18" charset="0"/>
            </a:endParaRPr>
          </a:p>
          <a:p>
            <a:pPr marL="0" indent="0" algn="just">
              <a:buNone/>
            </a:pPr>
            <a:r>
              <a:rPr lang="pl-PL" dirty="0">
                <a:latin typeface="Times New Roman" pitchFamily="18" charset="0"/>
                <a:cs typeface="Times New Roman" pitchFamily="18" charset="0"/>
              </a:rPr>
              <a:t>Oskarżony musi mieć obrońcę także wtedy, gdy sąd uzna to za niezbędne ze względu na inne okoliczności utrudniające obronę.</a:t>
            </a:r>
          </a:p>
          <a:p>
            <a:pPr marL="0" indent="0" algn="just">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212626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fontScale="77500" lnSpcReduction="20000"/>
          </a:bodyPr>
          <a:lstStyle/>
          <a:p>
            <a:r>
              <a:rPr lang="pl-PL" b="1" dirty="0"/>
              <a:t>Art. 173 Konstytucji RP</a:t>
            </a:r>
          </a:p>
          <a:p>
            <a:pPr marL="109728" indent="0">
              <a:buNone/>
            </a:pPr>
            <a:r>
              <a:rPr lang="pl-PL" dirty="0"/>
              <a:t>Sądy i Trybunały są władzą </a:t>
            </a:r>
            <a:r>
              <a:rPr lang="pl-PL" b="1" dirty="0"/>
              <a:t>odrębną i niezależną </a:t>
            </a:r>
            <a:r>
              <a:rPr lang="pl-PL" dirty="0"/>
              <a:t>od innych władz.</a:t>
            </a:r>
          </a:p>
          <a:p>
            <a:pPr marL="109728" indent="0">
              <a:buNone/>
            </a:pPr>
            <a:endParaRPr lang="pl-PL" dirty="0"/>
          </a:p>
          <a:p>
            <a:r>
              <a:rPr lang="pl-PL" b="1" dirty="0"/>
              <a:t>Art. 178 ust. 1 Konstytucji RP</a:t>
            </a:r>
          </a:p>
          <a:p>
            <a:pPr marL="109728" indent="0">
              <a:buNone/>
            </a:pPr>
            <a:r>
              <a:rPr lang="pl-PL" dirty="0"/>
              <a:t>Sędziowie w sprawowaniu swojego urzędu są </a:t>
            </a:r>
            <a:r>
              <a:rPr lang="pl-PL" b="1" dirty="0"/>
              <a:t>niezawiśli</a:t>
            </a:r>
            <a:r>
              <a:rPr lang="pl-PL" dirty="0"/>
              <a:t> i podlegają tylko Konstytucji oraz ustawom.</a:t>
            </a:r>
          </a:p>
          <a:p>
            <a:pPr marL="109728" indent="0">
              <a:buNone/>
            </a:pPr>
            <a:endParaRPr lang="pl-PL" dirty="0"/>
          </a:p>
          <a:p>
            <a:r>
              <a:rPr lang="pl-PL" b="1" dirty="0"/>
              <a:t>Art. 175 ust. 1 Konstytucji RP</a:t>
            </a:r>
          </a:p>
          <a:p>
            <a:pPr marL="109728" indent="0">
              <a:buNone/>
            </a:pPr>
            <a:r>
              <a:rPr lang="pl-PL" dirty="0"/>
              <a:t>Wymiar sprawiedliwości w Rzeczypospolitej Polskiej sprawują Sąd Najwyższy, </a:t>
            </a:r>
            <a:r>
              <a:rPr lang="pl-PL" b="1" dirty="0"/>
              <a:t>sądy powszechne</a:t>
            </a:r>
            <a:r>
              <a:rPr lang="pl-PL" dirty="0"/>
              <a:t>, sądy administracyjne oraz sądy wojskowe.</a:t>
            </a:r>
          </a:p>
          <a:p>
            <a:pPr marL="109728" indent="0">
              <a:buNone/>
            </a:pPr>
            <a:endParaRPr lang="pl-PL" dirty="0"/>
          </a:p>
          <a:p>
            <a:r>
              <a:rPr lang="pl-PL" b="1" dirty="0"/>
              <a:t>Art. 177 Konstytucji RP</a:t>
            </a:r>
          </a:p>
          <a:p>
            <a:pPr marL="109728" indent="0">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val="14312410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1787" y="-171400"/>
            <a:ext cx="8182213" cy="836144"/>
          </a:xfrm>
        </p:spPr>
        <p:txBody>
          <a:bodyPr>
            <a:normAutofit/>
          </a:bodyPr>
          <a:lstStyle/>
          <a:p>
            <a:pPr algn="ctr"/>
            <a:r>
              <a:rPr lang="pl-PL" sz="2800" b="1" dirty="0">
                <a:solidFill>
                  <a:srgbClr val="FF0000"/>
                </a:solidFill>
              </a:rPr>
              <a:t>Inne okoliczności utrudniające obronę</a:t>
            </a:r>
          </a:p>
        </p:txBody>
      </p:sp>
      <p:sp>
        <p:nvSpPr>
          <p:cNvPr id="3" name="Symbol zastępczy zawartości 2"/>
          <p:cNvSpPr>
            <a:spLocks noGrp="1"/>
          </p:cNvSpPr>
          <p:nvPr>
            <p:ph idx="1"/>
          </p:nvPr>
        </p:nvSpPr>
        <p:spPr>
          <a:xfrm>
            <a:off x="179512" y="548680"/>
            <a:ext cx="8964488" cy="4467641"/>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Postanowienie SN z 25.06.2014 r., II KK 124/14 </a:t>
            </a:r>
          </a:p>
          <a:p>
            <a:pPr algn="just"/>
            <a:r>
              <a:rPr lang="pl-PL" sz="2400" dirty="0">
                <a:latin typeface="Times New Roman" panose="02020603050405020304" pitchFamily="18" charset="0"/>
                <a:cs typeface="Times New Roman" panose="02020603050405020304" pitchFamily="18" charset="0"/>
              </a:rPr>
              <a:t>1. Fakt, iż sprawa jest skomplikowana pod względem faktycznym lub nawet pod względem prawnym, sam przez się nie może zadecydować o przyjęciu przez organ procesowy istnienia przesłanki obrony obligatoryjnej, określonej w art. 79 § 2 k.p.k.</a:t>
            </a:r>
          </a:p>
          <a:p>
            <a:pPr algn="just"/>
            <a:r>
              <a:rPr lang="pl-PL" sz="2400" dirty="0">
                <a:latin typeface="Times New Roman" panose="02020603050405020304" pitchFamily="18" charset="0"/>
                <a:cs typeface="Times New Roman" panose="02020603050405020304" pitchFamily="18" charset="0"/>
              </a:rPr>
              <a:t>2. Decyzja, czy zachodzi przesłanka obrony obligatoryjnej, określona w art. 79 § 2 k.p.k., należy do organu procesowego i powinna być podejmowana w oparciu o kryteria zobiektywizowane, tym niemniej ma ona charakter ocenny, a jednym z istotnych elementów służących do dokonania właściwej oceny jest stanowisko oskarżonego co do możliwości skutecznego prowadzenia obrony osobistej.</a:t>
            </a:r>
          </a:p>
          <a:p>
            <a:pPr algn="just"/>
            <a:r>
              <a:rPr lang="pl-PL" sz="2400" dirty="0">
                <a:latin typeface="Times New Roman" panose="02020603050405020304" pitchFamily="18" charset="0"/>
                <a:cs typeface="Times New Roman" panose="02020603050405020304" pitchFamily="18" charset="0"/>
              </a:rPr>
              <a:t>Chodzi o właściwości osobiste oskarżonego, które nie uniemożliwiają, ale w znaczący sposób utrudniają realizację prawa do obrony materialnej bezpośrednio przez samego oskarżonego, np.: wiek, stan zdrowia, stan psychiczny, nieporadność.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3013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6BF7A3-9B1D-D5BD-5AA2-8C2C4FACA943}"/>
              </a:ext>
            </a:extLst>
          </p:cNvPr>
          <p:cNvSpPr>
            <a:spLocks noGrp="1"/>
          </p:cNvSpPr>
          <p:nvPr>
            <p:ph type="title"/>
          </p:nvPr>
        </p:nvSpPr>
        <p:spPr/>
        <p:txBody>
          <a:bodyPr/>
          <a:lstStyle/>
          <a:p>
            <a:pPr algn="ctr"/>
            <a:r>
              <a:rPr lang="pl-PL" dirty="0"/>
              <a:t>Kazus nr 5</a:t>
            </a:r>
          </a:p>
        </p:txBody>
      </p:sp>
      <p:sp>
        <p:nvSpPr>
          <p:cNvPr id="3" name="Symbol zastępczy zawartości 2">
            <a:extLst>
              <a:ext uri="{FF2B5EF4-FFF2-40B4-BE49-F238E27FC236}">
                <a16:creationId xmlns:a16="http://schemas.microsoft.com/office/drawing/2014/main" id="{91F98D1A-87A5-105F-0782-6F68F08389C7}"/>
              </a:ext>
            </a:extLst>
          </p:cNvPr>
          <p:cNvSpPr>
            <a:spLocks noGrp="1"/>
          </p:cNvSpPr>
          <p:nvPr>
            <p:ph idx="1"/>
          </p:nvPr>
        </p:nvSpPr>
        <p:spPr/>
        <p:txBody>
          <a:bodyPr/>
          <a:lstStyle/>
          <a:p>
            <a:pPr algn="just"/>
            <a:r>
              <a:rPr lang="pl-PL" dirty="0"/>
              <a:t>Marian D. został oskarżony o popełnienie przestępstwa prowadzenia pojazdu w stanie nietrzeźwości. Mężczyzna ma 70 – lat, problemy ze słuchem (którego jednak całkowicie nie utracił), w sprawach urzędowych korzysta z pomocy wnuka, ponieważ samodzielnie nie jest w stanie ich załatwić.</a:t>
            </a:r>
          </a:p>
          <a:p>
            <a:pPr algn="just"/>
            <a:endParaRPr lang="pl-PL" dirty="0"/>
          </a:p>
          <a:p>
            <a:pPr algn="just"/>
            <a:r>
              <a:rPr lang="pl-PL" b="1" dirty="0"/>
              <a:t>Czy w sprawie zachodzą przesłanki obrony obligatoryjnej?</a:t>
            </a:r>
          </a:p>
        </p:txBody>
      </p:sp>
    </p:spTree>
    <p:extLst>
      <p:ext uri="{BB962C8B-B14F-4D97-AF65-F5344CB8AC3E}">
        <p14:creationId xmlns:p14="http://schemas.microsoft.com/office/powerpoint/2010/main" val="29727355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542236" y="-6460"/>
            <a:ext cx="7290054" cy="1499616"/>
          </a:xfrm>
        </p:spPr>
        <p:txBody>
          <a:bodyPr/>
          <a:lstStyle/>
          <a:p>
            <a:r>
              <a:rPr lang="pl-PL" dirty="0"/>
              <a:t>Obrona obligatoryjna </a:t>
            </a:r>
          </a:p>
        </p:txBody>
      </p:sp>
      <p:sp>
        <p:nvSpPr>
          <p:cNvPr id="5" name="Symbol zastępczy zawartości 2"/>
          <p:cNvSpPr>
            <a:spLocks noGrp="1"/>
          </p:cNvSpPr>
          <p:nvPr>
            <p:ph idx="1"/>
          </p:nvPr>
        </p:nvSpPr>
        <p:spPr>
          <a:xfrm>
            <a:off x="381731" y="1622530"/>
            <a:ext cx="2796635" cy="4861983"/>
          </a:xfrm>
        </p:spPr>
        <p:txBody>
          <a:bodyPr>
            <a:normAutofit fontScale="70000" lnSpcReduction="20000"/>
          </a:bodyPr>
          <a:lstStyle/>
          <a:p>
            <a:pPr algn="just"/>
            <a:r>
              <a:rPr lang="pl-PL" dirty="0"/>
              <a:t>Od reguły, że oskarżony samodzielnie decyduje, czy chce bronić się samodzielnie czy korzystać z pomocy obrońcy, </a:t>
            </a:r>
            <a:r>
              <a:rPr lang="pl-PL" dirty="0" err="1"/>
              <a:t>kpk</a:t>
            </a:r>
            <a:r>
              <a:rPr lang="pl-PL" dirty="0"/>
              <a:t> wprowadza wyjątek w postaci obrony obligatoryjnej. W sytuacjach wskazanych w art. 79 i 80 oskarżony </a:t>
            </a:r>
            <a:r>
              <a:rPr lang="pl-PL" b="1" dirty="0"/>
              <a:t>musi</a:t>
            </a:r>
            <a:r>
              <a:rPr lang="pl-PL" dirty="0"/>
              <a:t> mieć obrońcę</a:t>
            </a:r>
            <a:r>
              <a:rPr lang="pl-PL" u="sng" dirty="0"/>
              <a:t>. Jeżeli nie ma obrońcy z wyboru, prezes lub referendarz sądowy sądu właściwego do rozpoznania sprawy wyznacza mu obrońcę z urzędu.</a:t>
            </a:r>
          </a:p>
        </p:txBody>
      </p:sp>
      <p:graphicFrame>
        <p:nvGraphicFramePr>
          <p:cNvPr id="6" name="Diagram 5"/>
          <p:cNvGraphicFramePr/>
          <p:nvPr/>
        </p:nvGraphicFramePr>
        <p:xfrm>
          <a:off x="3520763" y="1455311"/>
          <a:ext cx="5850732" cy="3749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ole tekstowe 6"/>
          <p:cNvSpPr txBox="1"/>
          <p:nvPr/>
        </p:nvSpPr>
        <p:spPr>
          <a:xfrm>
            <a:off x="3913669" y="5204943"/>
            <a:ext cx="1953816" cy="1477328"/>
          </a:xfrm>
          <a:prstGeom prst="rect">
            <a:avLst/>
          </a:prstGeom>
          <a:noFill/>
        </p:spPr>
        <p:txBody>
          <a:bodyPr wrap="square" rtlCol="0">
            <a:spAutoFit/>
          </a:bodyPr>
          <a:lstStyle/>
          <a:p>
            <a:r>
              <a:rPr lang="pl-PL" dirty="0"/>
              <a:t>okoliczności dotyczące oskarżonego wskazane w art. 79 § 1 i 2 </a:t>
            </a:r>
          </a:p>
        </p:txBody>
      </p:sp>
      <p:sp>
        <p:nvSpPr>
          <p:cNvPr id="8" name="pole tekstowe 7"/>
          <p:cNvSpPr txBox="1"/>
          <p:nvPr/>
        </p:nvSpPr>
        <p:spPr>
          <a:xfrm>
            <a:off x="6914044" y="5331987"/>
            <a:ext cx="1871663" cy="1200329"/>
          </a:xfrm>
          <a:prstGeom prst="rect">
            <a:avLst/>
          </a:prstGeom>
          <a:noFill/>
        </p:spPr>
        <p:txBody>
          <a:bodyPr wrap="square" rtlCol="0">
            <a:spAutoFit/>
          </a:bodyPr>
          <a:lstStyle/>
          <a:p>
            <a:r>
              <a:rPr lang="pl-PL" dirty="0"/>
              <a:t>waga zarzutów, jakie ciążą na oskarżonym – art. 80</a:t>
            </a:r>
          </a:p>
        </p:txBody>
      </p:sp>
    </p:spTree>
    <p:extLst>
      <p:ext uri="{BB962C8B-B14F-4D97-AF65-F5344CB8AC3E}">
        <p14:creationId xmlns:p14="http://schemas.microsoft.com/office/powerpoint/2010/main" val="20470315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Zasada prawa do obrony</a:t>
            </a:r>
          </a:p>
        </p:txBody>
      </p:sp>
      <p:sp>
        <p:nvSpPr>
          <p:cNvPr id="5" name="Content Placeholder 4"/>
          <p:cNvSpPr>
            <a:spLocks noGrp="1"/>
          </p:cNvSpPr>
          <p:nvPr>
            <p:ph sz="quarter" idx="2"/>
          </p:nvPr>
        </p:nvSpPr>
        <p:spPr/>
        <p:txBody>
          <a:bodyPr>
            <a:normAutofit/>
          </a:bodyPr>
          <a:lstStyle/>
          <a:p>
            <a:pPr marL="109728" indent="0" algn="ctr">
              <a:buNone/>
            </a:pPr>
            <a:r>
              <a:rPr lang="pl-PL" b="1" dirty="0"/>
              <a:t>OBRONA MATERIALNA</a:t>
            </a:r>
          </a:p>
          <a:p>
            <a:pPr marL="109728" indent="0" algn="ctr">
              <a:buNone/>
            </a:pPr>
            <a:endParaRPr lang="pl-PL" dirty="0"/>
          </a:p>
          <a:p>
            <a:pPr marL="109728" indent="0" algn="ctr">
              <a:buNone/>
            </a:pPr>
            <a:r>
              <a:rPr lang="pl-PL" dirty="0"/>
              <a:t>podejmowanie przez jakąkolwiek osobę wszelkich czynności procesowych w celu ochrony interesów oskarżonego w procesie.</a:t>
            </a:r>
          </a:p>
          <a:p>
            <a:pPr marL="109728" indent="0" algn="ctr">
              <a:buNone/>
            </a:pPr>
            <a:endParaRPr lang="pl-PL" dirty="0"/>
          </a:p>
          <a:p>
            <a:r>
              <a:rPr lang="pl-PL" dirty="0"/>
              <a:t>Art. 74 § 1 k.p.k.</a:t>
            </a:r>
          </a:p>
          <a:p>
            <a:endParaRPr lang="pl-PL" dirty="0"/>
          </a:p>
          <a:p>
            <a:endParaRPr lang="pl-PL" dirty="0"/>
          </a:p>
        </p:txBody>
      </p:sp>
      <p:sp>
        <p:nvSpPr>
          <p:cNvPr id="6" name="Content Placeholder 5"/>
          <p:cNvSpPr>
            <a:spLocks noGrp="1"/>
          </p:cNvSpPr>
          <p:nvPr>
            <p:ph sz="quarter" idx="4"/>
          </p:nvPr>
        </p:nvSpPr>
        <p:spPr/>
        <p:txBody>
          <a:bodyPr>
            <a:normAutofit fontScale="77500" lnSpcReduction="20000"/>
          </a:bodyPr>
          <a:lstStyle/>
          <a:p>
            <a:pPr marL="109728" indent="0" algn="ctr">
              <a:buNone/>
            </a:pPr>
            <a:r>
              <a:rPr lang="pl-PL" b="1" dirty="0"/>
              <a:t>OBRONA FORMALNA</a:t>
            </a:r>
          </a:p>
          <a:p>
            <a:pPr marL="109728" indent="0" algn="ctr">
              <a:buNone/>
            </a:pPr>
            <a:endParaRPr lang="pl-PL" b="1" dirty="0"/>
          </a:p>
          <a:p>
            <a:pPr marL="109728" indent="0" algn="ctr">
              <a:buNone/>
            </a:pPr>
            <a:endParaRPr lang="pl-PL" dirty="0"/>
          </a:p>
          <a:p>
            <a:pPr marL="109728" indent="0" algn="ctr">
              <a:buNone/>
            </a:pPr>
            <a:r>
              <a:rPr lang="pl-PL" dirty="0"/>
              <a:t>korzystanie z pomocy obrońcy przez oskarżonego</a:t>
            </a:r>
          </a:p>
          <a:p>
            <a:pPr marL="109728" indent="0" algn="ctr">
              <a:buNone/>
            </a:pPr>
            <a:endParaRPr lang="pl-PL" dirty="0"/>
          </a:p>
          <a:p>
            <a:r>
              <a:rPr lang="pl-PL" dirty="0"/>
              <a:t>Uprawnienie do wyboru obrońcy (art. 83 § 1 k.p.k.)</a:t>
            </a:r>
          </a:p>
          <a:p>
            <a:endParaRPr lang="pl-PL" dirty="0"/>
          </a:p>
          <a:p>
            <a:r>
              <a:rPr lang="pl-PL" dirty="0"/>
              <a:t>Uprawnienie do korzystania z pomocy obrońcy z urzędu (art. 78-81 k.p.k.)</a:t>
            </a:r>
          </a:p>
          <a:p>
            <a:endParaRPr lang="pl-PL" dirty="0"/>
          </a:p>
          <a:p>
            <a:r>
              <a:rPr lang="pl-PL" dirty="0"/>
              <a:t>Obrona obligatoryjna (art. 79, 80, 451, 548 k.p.k.). </a:t>
            </a:r>
          </a:p>
        </p:txBody>
      </p:sp>
    </p:spTree>
    <p:extLst>
      <p:ext uri="{BB962C8B-B14F-4D97-AF65-F5344CB8AC3E}">
        <p14:creationId xmlns:p14="http://schemas.microsoft.com/office/powerpoint/2010/main" val="40285021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pPr algn="ctr"/>
            <a:r>
              <a:rPr lang="pl-PL" dirty="0"/>
              <a:t>Pokrzywdzony</a:t>
            </a:r>
          </a:p>
        </p:txBody>
      </p:sp>
      <p:sp>
        <p:nvSpPr>
          <p:cNvPr id="3" name="Content Placeholder 2"/>
          <p:cNvSpPr>
            <a:spLocks noGrp="1"/>
          </p:cNvSpPr>
          <p:nvPr>
            <p:ph idx="1"/>
          </p:nvPr>
        </p:nvSpPr>
        <p:spPr>
          <a:xfrm>
            <a:off x="467544" y="2348880"/>
            <a:ext cx="7992888" cy="3168352"/>
          </a:xfrm>
        </p:spPr>
        <p:txBody>
          <a:bodyPr>
            <a:normAutofit/>
          </a:bodyPr>
          <a:lstStyle/>
          <a:p>
            <a:pPr algn="just"/>
            <a:r>
              <a:rPr lang="pl-PL" dirty="0"/>
              <a:t>Osoba fizyczna lub prawna, której dobro prawne zostało bezpośrednio naruszone lub zagrożone przez przestępstwo.</a:t>
            </a:r>
          </a:p>
          <a:p>
            <a:pPr algn="just"/>
            <a:r>
              <a:rPr lang="pl-PL" dirty="0"/>
              <a:t>Pokrzywdzonym może też być niemająca osobowości prawnej instytucja państwowa lub samorządowa; inna jednostka organizacyjna, której odrębne przepisy przyznają zdolność prawną.</a:t>
            </a:r>
          </a:p>
          <a:p>
            <a:pPr algn="just"/>
            <a:endParaRPr lang="pl-PL" dirty="0"/>
          </a:p>
        </p:txBody>
      </p:sp>
    </p:spTree>
    <p:extLst>
      <p:ext uri="{BB962C8B-B14F-4D97-AF65-F5344CB8AC3E}">
        <p14:creationId xmlns:p14="http://schemas.microsoft.com/office/powerpoint/2010/main" val="15257021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p:txBody>
          <a:bodyPr>
            <a:normAutofit fontScale="77500" lnSpcReduction="20000"/>
          </a:bodyPr>
          <a:lstStyle/>
          <a:p>
            <a:pPr algn="just"/>
            <a:r>
              <a:rPr lang="pl-PL" dirty="0"/>
              <a:t>Za pokrzywdzonego uważa się także </a:t>
            </a:r>
            <a:r>
              <a:rPr lang="pl-PL" b="1" dirty="0"/>
              <a:t>zakład ubezpieczeń</a:t>
            </a:r>
            <a:r>
              <a:rPr lang="pl-PL" dirty="0"/>
              <a:t> w zakresie w jakim pokrył szkodę wyrządzoną pokrzywdzonemu przez przestępstwo lub jest zobowiązany do jej pokrycia (art. 49 § 3 k.p.k.).</a:t>
            </a:r>
          </a:p>
          <a:p>
            <a:r>
              <a:rPr lang="pl-PL" dirty="0"/>
              <a:t>Prawa pokrzywdzonego mogą zaś wykonywać: </a:t>
            </a:r>
          </a:p>
          <a:p>
            <a:pPr marL="514350" lvl="0" indent="-514350">
              <a:buAutoNum type="arabicPeriod"/>
            </a:pPr>
            <a:r>
              <a:rPr lang="pl-PL" b="1" dirty="0"/>
              <a:t>organy Państwowej Inspekcji Pracy</a:t>
            </a:r>
            <a:r>
              <a:rPr lang="pl-PL" dirty="0"/>
              <a:t>, w sprawach o przestępstwa przeciwko prawom osób wykonujących pracę zarobkową, o których mowa w art. 218-221 oraz w art. 225 § 2 k.k., jeżeli w zakresie swego działania ujawniły przestępstwo lub wystąpiły o wszczęcie postępowania (art. 49 § 3a k.p.k.),</a:t>
            </a:r>
          </a:p>
          <a:p>
            <a:pPr marL="514350" lvl="0" indent="-514350">
              <a:buAutoNum type="arabicPeriod"/>
            </a:pPr>
            <a:r>
              <a:rPr lang="pl-PL" b="1" dirty="0"/>
              <a:t>organy kontroli państwowej</a:t>
            </a:r>
            <a:r>
              <a:rPr lang="pl-PL" dirty="0"/>
              <a:t> w sprawach o przestępstwa, którymi wyrządzono szkodę w mieniu instytucji lub jednostki organizacyjnej, o której mowa w art. 49 § 2 k.p.k., jeżeli nie działa organ pokrzywdzonej instytucji lub jednostki organizacyjnej, ale jedynie wówczas gdy organy kontroli państwowej w zakresie swojego działania ujawniły przestępstwo lub wystąpiły o wszczęcie postępowania.</a:t>
            </a:r>
          </a:p>
          <a:p>
            <a:endParaRPr lang="pl-PL" dirty="0"/>
          </a:p>
        </p:txBody>
      </p:sp>
    </p:spTree>
    <p:extLst>
      <p:ext uri="{BB962C8B-B14F-4D97-AF65-F5344CB8AC3E}">
        <p14:creationId xmlns:p14="http://schemas.microsoft.com/office/powerpoint/2010/main" val="23854168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6C489F-0E22-4F1F-B971-5FC0E094FC7F}"/>
              </a:ext>
            </a:extLst>
          </p:cNvPr>
          <p:cNvSpPr>
            <a:spLocks noGrp="1"/>
          </p:cNvSpPr>
          <p:nvPr>
            <p:ph type="title"/>
          </p:nvPr>
        </p:nvSpPr>
        <p:spPr/>
        <p:txBody>
          <a:bodyPr/>
          <a:lstStyle/>
          <a:p>
            <a:r>
              <a:rPr lang="pl-PL" dirty="0"/>
              <a:t>Pokrzywdzony - definicja</a:t>
            </a:r>
          </a:p>
        </p:txBody>
      </p:sp>
      <p:sp>
        <p:nvSpPr>
          <p:cNvPr id="3" name="Symbol zastępczy zawartości 2">
            <a:extLst>
              <a:ext uri="{FF2B5EF4-FFF2-40B4-BE49-F238E27FC236}">
                <a16:creationId xmlns:a16="http://schemas.microsoft.com/office/drawing/2014/main" id="{A30D3401-1607-4153-9351-2119AE89F797}"/>
              </a:ext>
            </a:extLst>
          </p:cNvPr>
          <p:cNvSpPr>
            <a:spLocks noGrp="1"/>
          </p:cNvSpPr>
          <p:nvPr>
            <p:ph idx="1"/>
          </p:nvPr>
        </p:nvSpPr>
        <p:spPr>
          <a:xfrm>
            <a:off x="457200" y="2132856"/>
            <a:ext cx="8435280" cy="4392488"/>
          </a:xfrm>
        </p:spPr>
        <p:txBody>
          <a:bodyPr>
            <a:normAutofit fontScale="77500" lnSpcReduction="20000"/>
          </a:bodyPr>
          <a:lstStyle/>
          <a:p>
            <a:pPr algn="just"/>
            <a:r>
              <a:rPr lang="pl-PL" sz="1800" b="1" dirty="0"/>
              <a:t>-  definicja pokrzywdzonego ma dwoisty charakter: </a:t>
            </a:r>
            <a:r>
              <a:rPr lang="pl-PL" sz="1800" b="1" dirty="0" err="1"/>
              <a:t>materialno</a:t>
            </a:r>
            <a:r>
              <a:rPr lang="pl-PL" sz="1800" b="1" dirty="0"/>
              <a:t> – formalny, </a:t>
            </a:r>
          </a:p>
          <a:p>
            <a:pPr algn="just"/>
            <a:r>
              <a:rPr lang="pl-PL" i="1" dirty="0"/>
              <a:t>Krąg pokrzywdzonych w rozumieniu art. 49 § 1 k.p.k. ograniczony jest zespołem znamion czynu będącego przedmiotem postępowania oraz czynów </a:t>
            </a:r>
            <a:r>
              <a:rPr lang="pl-PL" i="1" dirty="0" err="1"/>
              <a:t>współukaranych</a:t>
            </a:r>
            <a:r>
              <a:rPr lang="pl-PL" i="1" dirty="0"/>
              <a:t>.</a:t>
            </a:r>
          </a:p>
          <a:p>
            <a:pPr algn="just"/>
            <a:r>
              <a:rPr lang="pl-PL" dirty="0"/>
              <a:t>Uchwała Sądu Najwyższego z dnia 15 września 1999 r. I KZP 26/99</a:t>
            </a:r>
          </a:p>
          <a:p>
            <a:pPr algn="just"/>
            <a:r>
              <a:rPr lang="pl-PL" dirty="0"/>
              <a:t>Definicja pokrzywdzonego zawarta w art. 49 obejmuje trzy elementy: </a:t>
            </a:r>
          </a:p>
          <a:p>
            <a:pPr algn="just"/>
            <a:r>
              <a:rPr lang="pl-PL" dirty="0"/>
              <a:t>1)</a:t>
            </a:r>
            <a:r>
              <a:rPr lang="pl-PL" b="1" u="sng" dirty="0"/>
              <a:t>zakres podmiotowy </a:t>
            </a:r>
            <a:r>
              <a:rPr lang="pl-PL" dirty="0"/>
              <a:t>(osoba fizyczna lub prawna, niemająca osobowości prawnej instytucja państwowa lub samorządowa albo inna jednostka organizacyjna, której odrębne przepisy przyznają zdolność prawną), </a:t>
            </a:r>
          </a:p>
          <a:p>
            <a:pPr algn="just"/>
            <a:r>
              <a:rPr lang="pl-PL" dirty="0"/>
              <a:t>2) </a:t>
            </a:r>
            <a:r>
              <a:rPr lang="pl-PL" b="1" u="sng" dirty="0"/>
              <a:t>dobro prawne, </a:t>
            </a:r>
          </a:p>
          <a:p>
            <a:pPr algn="just"/>
            <a:r>
              <a:rPr lang="pl-PL" dirty="0"/>
              <a:t>3)</a:t>
            </a:r>
            <a:r>
              <a:rPr lang="pl-PL" b="1" u="sng" dirty="0"/>
              <a:t>bezpośredniość naruszenia lub zagrożenia</a:t>
            </a:r>
            <a:r>
              <a:rPr lang="pl-PL" dirty="0"/>
              <a:t> dobra prawnego przez przestępstwo</a:t>
            </a:r>
            <a:br>
              <a:rPr lang="pl-PL" sz="1800" i="1" dirty="0"/>
            </a:br>
            <a:endParaRPr lang="pl-PL" sz="1800" i="1" dirty="0"/>
          </a:p>
          <a:p>
            <a:pPr algn="just"/>
            <a:r>
              <a:rPr lang="pl-PL" dirty="0"/>
              <a:t>W. </a:t>
            </a:r>
            <a:r>
              <a:rPr lang="pl-PL" dirty="0" err="1"/>
              <a:t>Posnow</a:t>
            </a:r>
            <a:r>
              <a:rPr lang="pl-PL" dirty="0"/>
              <a:t>, </a:t>
            </a:r>
            <a:r>
              <a:rPr lang="pl-PL" i="1" dirty="0"/>
              <a:t>Sytuacja pokrzywdzonego</a:t>
            </a:r>
            <a:r>
              <a:rPr lang="pl-PL" dirty="0"/>
              <a:t>..., s. 10; W. </a:t>
            </a:r>
            <a:r>
              <a:rPr lang="pl-PL" dirty="0" err="1"/>
              <a:t>Posnow</a:t>
            </a:r>
            <a:r>
              <a:rPr lang="pl-PL" dirty="0"/>
              <a:t>, </a:t>
            </a:r>
            <a:r>
              <a:rPr lang="pl-PL" i="1" dirty="0"/>
              <a:t>Rozważania nad pojęciem pokrzywdzonego w procesie karnym</a:t>
            </a:r>
            <a:r>
              <a:rPr lang="pl-PL" dirty="0"/>
              <a:t>, </a:t>
            </a:r>
            <a:r>
              <a:rPr lang="pl-PL" dirty="0" err="1"/>
              <a:t>PiP</a:t>
            </a:r>
            <a:r>
              <a:rPr lang="pl-PL" dirty="0"/>
              <a:t> 1979/8–9</a:t>
            </a:r>
            <a:endParaRPr lang="pl-PL" sz="1800" i="1" dirty="0"/>
          </a:p>
          <a:p>
            <a:pPr algn="just"/>
            <a:endParaRPr lang="pl-PL" sz="1800" b="1" dirty="0"/>
          </a:p>
        </p:txBody>
      </p:sp>
    </p:spTree>
    <p:extLst>
      <p:ext uri="{BB962C8B-B14F-4D97-AF65-F5344CB8AC3E}">
        <p14:creationId xmlns:p14="http://schemas.microsoft.com/office/powerpoint/2010/main" val="31875536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6C489F-0E22-4F1F-B971-5FC0E094FC7F}"/>
              </a:ext>
            </a:extLst>
          </p:cNvPr>
          <p:cNvSpPr>
            <a:spLocks noGrp="1"/>
          </p:cNvSpPr>
          <p:nvPr>
            <p:ph type="title"/>
          </p:nvPr>
        </p:nvSpPr>
        <p:spPr/>
        <p:txBody>
          <a:bodyPr/>
          <a:lstStyle/>
          <a:p>
            <a:r>
              <a:rPr lang="pl-PL" dirty="0"/>
              <a:t>Pokrzywdzony - definicja</a:t>
            </a:r>
          </a:p>
        </p:txBody>
      </p:sp>
      <p:sp>
        <p:nvSpPr>
          <p:cNvPr id="3" name="Symbol zastępczy zawartości 2">
            <a:extLst>
              <a:ext uri="{FF2B5EF4-FFF2-40B4-BE49-F238E27FC236}">
                <a16:creationId xmlns:a16="http://schemas.microsoft.com/office/drawing/2014/main" id="{A30D3401-1607-4153-9351-2119AE89F797}"/>
              </a:ext>
            </a:extLst>
          </p:cNvPr>
          <p:cNvSpPr>
            <a:spLocks noGrp="1"/>
          </p:cNvSpPr>
          <p:nvPr>
            <p:ph idx="1"/>
          </p:nvPr>
        </p:nvSpPr>
        <p:spPr>
          <a:xfrm>
            <a:off x="539552" y="2132856"/>
            <a:ext cx="8147248" cy="4392488"/>
          </a:xfrm>
        </p:spPr>
        <p:txBody>
          <a:bodyPr>
            <a:noAutofit/>
          </a:bodyPr>
          <a:lstStyle/>
          <a:p>
            <a:pPr algn="just"/>
            <a:r>
              <a:rPr lang="pl-PL" sz="2500" i="1" dirty="0"/>
              <a:t>Pokrzywdzonym może być w procesie karnym jedynie ten, kogo przestępstwo dotyka bezpośrednio, naruszając lub zagrażając w taki sposób jego dobru prywatnemu, chronionemu przez naruszony przez sprawę przepis. O pokrzywdzeniu decyduje bezpośredniość naruszonego lub zagrożonego przestępstwem dobra.</a:t>
            </a:r>
          </a:p>
          <a:p>
            <a:pPr algn="just"/>
            <a:r>
              <a:rPr lang="pl-PL" sz="2500" b="1" u="sng" dirty="0"/>
              <a:t>Postanowienie Sądu Najwyższego z dnia 17 listopada 2005 r. II KK 108/05 </a:t>
            </a:r>
          </a:p>
          <a:p>
            <a:pPr algn="just"/>
            <a:br>
              <a:rPr lang="pl-PL" sz="2500" b="1" u="sng" dirty="0"/>
            </a:br>
            <a:br>
              <a:rPr lang="pl-PL" sz="2500" b="1" u="sng" dirty="0"/>
            </a:br>
            <a:endParaRPr lang="pl-PL" sz="2500" b="1" u="sng" dirty="0"/>
          </a:p>
        </p:txBody>
      </p:sp>
    </p:spTree>
    <p:extLst>
      <p:ext uri="{BB962C8B-B14F-4D97-AF65-F5344CB8AC3E}">
        <p14:creationId xmlns:p14="http://schemas.microsoft.com/office/powerpoint/2010/main" val="42522429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a:xfrm>
            <a:off x="457200" y="1935480"/>
            <a:ext cx="8229600" cy="4517856"/>
          </a:xfrm>
        </p:spPr>
        <p:txBody>
          <a:bodyPr>
            <a:normAutofit fontScale="92500" lnSpcReduction="10000"/>
          </a:bodyPr>
          <a:lstStyle/>
          <a:p>
            <a:pPr algn="just"/>
            <a:r>
              <a:rPr lang="pl-PL" dirty="0"/>
              <a:t>Posiada status strony postępowania przygotowawczego i ze względu na to przysługuje mu szereg uprawnień na tym etapie postępowania, o czym jest pouczany przed pierwszym przesłuchaniem</a:t>
            </a:r>
          </a:p>
          <a:p>
            <a:pPr algn="just"/>
            <a:r>
              <a:rPr lang="pl-PL" dirty="0"/>
              <a:t>Przykładowe uprawnienia:</a:t>
            </a:r>
          </a:p>
          <a:p>
            <a:pPr algn="just">
              <a:buFontTx/>
              <a:buChar char="-"/>
            </a:pPr>
            <a:r>
              <a:rPr lang="pl-PL" dirty="0"/>
              <a:t>składanie wniosków o dokonanie czynności śledztwa,</a:t>
            </a:r>
          </a:p>
          <a:p>
            <a:pPr algn="just">
              <a:buFontTx/>
              <a:buChar char="-"/>
            </a:pPr>
            <a:r>
              <a:rPr lang="pl-PL" dirty="0"/>
              <a:t>korzystania z pomocy pełnomocnika,</a:t>
            </a:r>
          </a:p>
          <a:p>
            <a:pPr algn="just">
              <a:buFontTx/>
              <a:buChar char="-"/>
            </a:pPr>
            <a:r>
              <a:rPr lang="pl-PL" dirty="0"/>
              <a:t>wyrażenie zgody na skierowanie sprawy do mediacji,</a:t>
            </a:r>
          </a:p>
          <a:p>
            <a:pPr algn="just">
              <a:buFontTx/>
              <a:buChar char="-"/>
            </a:pPr>
            <a:r>
              <a:rPr lang="pl-PL" dirty="0"/>
              <a:t>złożenie zażalenia na odmowę wszczęcia śledztwa lub dochodzenia oraz na umorzenie postępowania przygotowawczego.</a:t>
            </a:r>
          </a:p>
          <a:p>
            <a:pPr algn="just"/>
            <a:r>
              <a:rPr lang="pl-PL" dirty="0"/>
              <a:t>Zob. art. 300 § 2 k.p.k.</a:t>
            </a:r>
          </a:p>
          <a:p>
            <a:pPr algn="just">
              <a:buFontTx/>
              <a:buChar char="-"/>
            </a:pPr>
            <a:endParaRPr lang="pl-PL" dirty="0"/>
          </a:p>
          <a:p>
            <a:pPr algn="just">
              <a:buFontTx/>
              <a:buChar char="-"/>
            </a:pPr>
            <a:endParaRPr lang="pl-PL" dirty="0"/>
          </a:p>
          <a:p>
            <a:pPr algn="just"/>
            <a:endParaRPr lang="pl-PL" dirty="0"/>
          </a:p>
          <a:p>
            <a:pPr algn="just"/>
            <a:endParaRPr lang="pl-PL" dirty="0"/>
          </a:p>
          <a:p>
            <a:pPr marL="0" indent="0" algn="just">
              <a:buNone/>
            </a:pPr>
            <a:endParaRPr lang="pl-PL" dirty="0"/>
          </a:p>
        </p:txBody>
      </p:sp>
    </p:spTree>
    <p:extLst>
      <p:ext uri="{BB962C8B-B14F-4D97-AF65-F5344CB8AC3E}">
        <p14:creationId xmlns:p14="http://schemas.microsoft.com/office/powerpoint/2010/main" val="10314925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1143000"/>
          </a:xfrm>
        </p:spPr>
        <p:txBody>
          <a:bodyPr>
            <a:normAutofit fontScale="90000"/>
          </a:bodyPr>
          <a:lstStyle/>
          <a:p>
            <a:pPr algn="ctr"/>
            <a:r>
              <a:rPr lang="pl-PL" sz="3300" dirty="0">
                <a:latin typeface="+mn-lt"/>
              </a:rPr>
              <a:t>Prawo do złożenia wniosku o przeprowadzenie czynności w postępowaniu przygotowawczym </a:t>
            </a:r>
          </a:p>
        </p:txBody>
      </p:sp>
      <p:sp>
        <p:nvSpPr>
          <p:cNvPr id="3" name="Symbol zastępczy zawartości 2"/>
          <p:cNvSpPr>
            <a:spLocks noGrp="1"/>
          </p:cNvSpPr>
          <p:nvPr>
            <p:ph idx="1"/>
          </p:nvPr>
        </p:nvSpPr>
        <p:spPr/>
        <p:txBody>
          <a:bodyPr>
            <a:normAutofit fontScale="92500"/>
          </a:bodyPr>
          <a:lstStyle/>
          <a:p>
            <a:pPr algn="just"/>
            <a:r>
              <a:rPr lang="pl-PL" dirty="0"/>
              <a:t>Inkwizycyjny charakter postępowania przygotowawczego nie wyłącza prawa stron do złożenia wniosku dowodowego. Zastosowanie ma art. 167 – dowody przeprowadza się na wniosek stron lub z urzędu. </a:t>
            </a:r>
          </a:p>
          <a:p>
            <a:pPr algn="just"/>
            <a:r>
              <a:rPr lang="pl-PL" dirty="0"/>
              <a:t>Art. 315 § 1 k.p.k. – Podejrzany i jego obrońca oraz pokrzywdzony i jego pełnomocnik mogą składać wnioski o dokonanie czynności śledztwa (dot. także dochodzenia).  </a:t>
            </a:r>
          </a:p>
          <a:p>
            <a:pPr algn="just"/>
            <a:r>
              <a:rPr lang="pl-PL" dirty="0"/>
              <a:t>Art. 316 § 3 k.p.k. – prawo do żądania przesłuchania świadka przez sąd, jeżeli istnieje niebezpieczeństwo, że nie będzie można go przesłuchać na rozprawie. </a:t>
            </a:r>
          </a:p>
          <a:p>
            <a:pPr algn="just"/>
            <a:endParaRPr lang="pl-PL" dirty="0"/>
          </a:p>
          <a:p>
            <a:pPr algn="just"/>
            <a:endParaRPr lang="pl-PL" dirty="0"/>
          </a:p>
        </p:txBody>
      </p:sp>
    </p:spTree>
    <p:extLst>
      <p:ext uri="{BB962C8B-B14F-4D97-AF65-F5344CB8AC3E}">
        <p14:creationId xmlns:p14="http://schemas.microsoft.com/office/powerpoint/2010/main" val="104771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a:p>
          <a:p>
            <a:endParaRPr lang="pl-PL" b="1" dirty="0"/>
          </a:p>
          <a:p>
            <a:r>
              <a:rPr lang="pl-PL" b="1" dirty="0"/>
              <a:t>Art. 179 Konstytucji RP</a:t>
            </a:r>
          </a:p>
          <a:p>
            <a:pPr marL="109728" indent="0" algn="just">
              <a:buNone/>
            </a:pPr>
            <a:r>
              <a:rPr lang="pl-PL" dirty="0"/>
              <a:t>„Sędziowie są powoływani </a:t>
            </a:r>
            <a:r>
              <a:rPr lang="pl-PL" b="1" dirty="0"/>
              <a:t>przez Prezydenta Rzeczypospolitej, na wniosek Krajowej Rady Sądownictwa</a:t>
            </a:r>
            <a:r>
              <a:rPr lang="pl-PL" dirty="0"/>
              <a:t>, na czas nieoznaczony.”</a:t>
            </a:r>
          </a:p>
          <a:p>
            <a:pPr marL="109728" indent="0" algn="just">
              <a:buNone/>
            </a:pPr>
            <a:endParaRPr lang="pl-PL" dirty="0"/>
          </a:p>
          <a:p>
            <a:endParaRPr lang="pl-PL" dirty="0"/>
          </a:p>
        </p:txBody>
      </p:sp>
    </p:spTree>
    <p:extLst>
      <p:ext uri="{BB962C8B-B14F-4D97-AF65-F5344CB8AC3E}">
        <p14:creationId xmlns:p14="http://schemas.microsoft.com/office/powerpoint/2010/main" val="30679247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548680"/>
            <a:ext cx="8229600" cy="1143000"/>
          </a:xfrm>
        </p:spPr>
        <p:txBody>
          <a:bodyPr>
            <a:normAutofit fontScale="90000"/>
          </a:bodyPr>
          <a:lstStyle/>
          <a:p>
            <a:pPr algn="ctr"/>
            <a:r>
              <a:rPr lang="pl-PL" sz="3300" dirty="0">
                <a:latin typeface="+mn-lt"/>
              </a:rPr>
              <a:t>Prawo do zaskarżenia rozstrzygnięć wydawanych w postępowaniu przygotowawczym </a:t>
            </a:r>
          </a:p>
        </p:txBody>
      </p:sp>
      <p:sp>
        <p:nvSpPr>
          <p:cNvPr id="3" name="Symbol zastępczy zawartości 2"/>
          <p:cNvSpPr>
            <a:spLocks noGrp="1"/>
          </p:cNvSpPr>
          <p:nvPr>
            <p:ph idx="1"/>
          </p:nvPr>
        </p:nvSpPr>
        <p:spPr/>
        <p:txBody>
          <a:bodyPr>
            <a:normAutofit fontScale="77500" lnSpcReduction="20000"/>
          </a:bodyPr>
          <a:lstStyle/>
          <a:p>
            <a:pPr algn="just"/>
            <a:r>
              <a:rPr lang="pl-PL" dirty="0"/>
              <a:t>Uprawnienie, które przysługuje również podmiotom, które nie są stroną w postępowaniu przygotowawczym. </a:t>
            </a:r>
          </a:p>
          <a:p>
            <a:pPr lvl="1" algn="just"/>
            <a:r>
              <a:rPr lang="pl-PL" dirty="0"/>
              <a:t>Art. 302 § 1 – osobom nie będącym stronami przysługuje zażalenie na postanowienia i zarządzenia naruszające ich prawa. </a:t>
            </a:r>
          </a:p>
          <a:p>
            <a:pPr lvl="1" algn="just"/>
            <a:r>
              <a:rPr lang="pl-PL" dirty="0"/>
              <a:t>Art. 302 § 2 – Stronom oraz osobom nie będącym stronami służy zażalenie na czynności inne niż postanowienia i zarządzenia naruszające ich prawa. </a:t>
            </a:r>
          </a:p>
          <a:p>
            <a:pPr algn="just"/>
            <a:r>
              <a:rPr lang="pl-PL" dirty="0"/>
              <a:t>Ponadto, osoba, która złożyła zawiadomienie o możliwości popełnienia przestępstwa może złożyć zażalenie na odmowę wszczęcia postępowania przygotowawczego lub na umorzenie śledztwa (dochodzenia) – art. 306 § 1 i 1a. </a:t>
            </a:r>
          </a:p>
          <a:p>
            <a:pPr algn="just"/>
            <a:r>
              <a:rPr lang="pl-PL" dirty="0"/>
              <a:t>Zasada – zażalenie na postanowienia prokuratora składa się do sądu (albo właściwego do rozpoznania sprawy albo zgodnie z przepisami szczególnymi, np. art. 252 § 2). </a:t>
            </a:r>
          </a:p>
          <a:p>
            <a:pPr algn="just"/>
            <a:r>
              <a:rPr lang="pl-PL" dirty="0"/>
              <a:t>Postanowienia nieprokuratorskich organów prowadzących postępowanie przygotowawcze rozpoznaje prokurator. </a:t>
            </a:r>
          </a:p>
        </p:txBody>
      </p:sp>
    </p:spTree>
    <p:extLst>
      <p:ext uri="{BB962C8B-B14F-4D97-AF65-F5344CB8AC3E}">
        <p14:creationId xmlns:p14="http://schemas.microsoft.com/office/powerpoint/2010/main" val="226810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Uprawnienia pokrzywdzonego</a:t>
            </a:r>
          </a:p>
        </p:txBody>
      </p:sp>
      <p:sp>
        <p:nvSpPr>
          <p:cNvPr id="3" name="Content Placeholder 2"/>
          <p:cNvSpPr>
            <a:spLocks noGrp="1"/>
          </p:cNvSpPr>
          <p:nvPr>
            <p:ph idx="1"/>
          </p:nvPr>
        </p:nvSpPr>
        <p:spPr>
          <a:xfrm>
            <a:off x="457200" y="1196752"/>
            <a:ext cx="8435280" cy="5472608"/>
          </a:xfrm>
        </p:spPr>
        <p:txBody>
          <a:bodyPr>
            <a:normAutofit fontScale="70000" lnSpcReduction="20000"/>
          </a:bodyPr>
          <a:lstStyle/>
          <a:p>
            <a:r>
              <a:rPr lang="pl-PL" dirty="0"/>
              <a:t>Jeżeli pokrzywdzony złoży oświadczenie o występowaniu w roli oskarżyciela posiłkowego, przysługują mu uprawnienia strony. </a:t>
            </a:r>
          </a:p>
          <a:p>
            <a:r>
              <a:rPr lang="pl-PL" dirty="0"/>
              <a:t>Jeżeli nie złoży takiego oświadczenia, w postępowaniu sądowym przysługują mu uprawnienia do:</a:t>
            </a:r>
          </a:p>
          <a:p>
            <a:pPr marL="0" indent="0">
              <a:buNone/>
            </a:pPr>
            <a:endParaRPr lang="pl-PL" dirty="0"/>
          </a:p>
          <a:p>
            <a:pPr marL="514350" lvl="0" indent="-514350">
              <a:buFont typeface="+mj-lt"/>
              <a:buAutoNum type="arabicPeriod"/>
            </a:pPr>
            <a:r>
              <a:rPr lang="pl-PL" dirty="0"/>
              <a:t>udziału w posiedzeniu w przedmiocie warunkowego umorzenia postępowania (art. 341 § 1 k.p.k.),</a:t>
            </a:r>
          </a:p>
          <a:p>
            <a:pPr marL="514350" lvl="0" indent="-514350">
              <a:buFont typeface="+mj-lt"/>
              <a:buAutoNum type="arabicPeriod"/>
            </a:pPr>
            <a:r>
              <a:rPr lang="pl-PL" dirty="0"/>
              <a:t>udziału w posiedzeniu w przedmiocie skazania bez przeprowadzania rozprawy w wyniku złożenia wniosku w trybie art. 335 § 1 k.p.k. oraz aktu oskarżenia wraz z wnioskiem w trybie art. 335 § 2 k.p.k. (art. 343 § 5 k.p.k.),</a:t>
            </a:r>
          </a:p>
          <a:p>
            <a:pPr marL="514350" lvl="0" indent="-514350">
              <a:buFont typeface="+mj-lt"/>
              <a:buAutoNum type="arabicPeriod"/>
            </a:pPr>
            <a:r>
              <a:rPr lang="pl-PL" dirty="0"/>
              <a:t>udział w posiedzeniu w przedmiocie wniosku oskarżonego skierowanego w trybie art. 338a k.p.k. (art. 343a § 2 k.p.k. w zw. z art. 343 § 5 k.p.k.),</a:t>
            </a:r>
          </a:p>
          <a:p>
            <a:pPr marL="514350" lvl="0" indent="-514350">
              <a:buFont typeface="+mj-lt"/>
              <a:buAutoNum type="arabicPeriod"/>
            </a:pPr>
            <a:r>
              <a:rPr lang="pl-PL" dirty="0"/>
              <a:t>sprzeciwienia się wnioskowi o skazanie bez przeprowadzania rozprawy (art. 343 § 2 k.p.k.),</a:t>
            </a:r>
          </a:p>
          <a:p>
            <a:pPr marL="514350" lvl="0" indent="-514350">
              <a:buFont typeface="+mj-lt"/>
              <a:buAutoNum type="arabicPeriod"/>
            </a:pPr>
            <a:r>
              <a:rPr lang="pl-PL" dirty="0"/>
              <a:t>udział w rozprawie, jeżeli się stawi i pozostawania na sali rozpraw, choćby miał składać zeznania jako świadek (art. 384 § 2 k.p.k.),</a:t>
            </a:r>
          </a:p>
          <a:p>
            <a:pPr marL="514350" lvl="0" indent="-514350">
              <a:buFont typeface="+mj-lt"/>
              <a:buAutoNum type="arabicPeriod"/>
            </a:pPr>
            <a:r>
              <a:rPr lang="pl-PL" dirty="0"/>
              <a:t>sprzeciwienia się wnioskowi o dobrowolne poddanie się odpowiedzialności karnej (art. 387 § 2 k.p.k.), </a:t>
            </a:r>
          </a:p>
          <a:p>
            <a:pPr marL="514350" lvl="0" indent="-514350">
              <a:buFont typeface="+mj-lt"/>
              <a:buAutoNum type="arabicPeriod"/>
            </a:pPr>
            <a:r>
              <a:rPr lang="pl-PL" dirty="0"/>
              <a:t>wniesienia apelacji od wyroku warunkowo umarzającego postępowanie (art. 444 k.p.k.).</a:t>
            </a:r>
          </a:p>
          <a:p>
            <a:endParaRPr lang="pl-PL" dirty="0"/>
          </a:p>
        </p:txBody>
      </p:sp>
    </p:spTree>
    <p:extLst>
      <p:ext uri="{BB962C8B-B14F-4D97-AF65-F5344CB8AC3E}">
        <p14:creationId xmlns:p14="http://schemas.microsoft.com/office/powerpoint/2010/main" val="36281369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pl-PL" b="1" dirty="0"/>
              <a:t>Oskarżyciel posiłkowy - </a:t>
            </a:r>
            <a:r>
              <a:rPr lang="pl-PL" dirty="0"/>
              <a:t>pokrzywdzony działający jako strona </a:t>
            </a:r>
            <a:r>
              <a:rPr lang="pl-PL" b="1" dirty="0"/>
              <a:t>obok</a:t>
            </a:r>
            <a:r>
              <a:rPr lang="pl-PL" dirty="0"/>
              <a:t> lub </a:t>
            </a:r>
            <a:r>
              <a:rPr lang="pl-PL" b="1" dirty="0"/>
              <a:t>zamiast</a:t>
            </a:r>
            <a:r>
              <a:rPr lang="pl-PL" dirty="0"/>
              <a:t> oskarżyciela publicznego w sprawach o przestępstwa ścigane z oskarżenia publicznego. </a:t>
            </a:r>
          </a:p>
          <a:p>
            <a:pPr algn="just"/>
            <a:endParaRPr lang="pl-PL" b="1" dirty="0"/>
          </a:p>
          <a:p>
            <a:pPr algn="just"/>
            <a:r>
              <a:rPr lang="pl-PL" b="1" dirty="0"/>
              <a:t>Oskarżyciel posiłkowy uboczny - </a:t>
            </a:r>
            <a:r>
              <a:rPr lang="pl-PL" dirty="0"/>
              <a:t>pokrzywdzony, który w toku postępowania sądowego występuje jako strona obok oskarżyciela publicznego (art. 53 k.p.k.)</a:t>
            </a:r>
          </a:p>
          <a:p>
            <a:pPr algn="just"/>
            <a:endParaRPr lang="pl-PL" b="1" dirty="0"/>
          </a:p>
          <a:p>
            <a:pPr algn="just"/>
            <a:r>
              <a:rPr lang="pl-PL" b="1" dirty="0"/>
              <a:t>Oskarżyciel posiłkowy subsydiarny - </a:t>
            </a:r>
            <a:r>
              <a:rPr lang="pl-PL" dirty="0"/>
              <a:t>pokrzywdzony kierujący do sądu </a:t>
            </a:r>
            <a:r>
              <a:rPr lang="pl-PL" b="1" dirty="0"/>
              <a:t>subsydiarny akt oskarżenia</a:t>
            </a:r>
            <a:r>
              <a:rPr lang="pl-PL" dirty="0"/>
              <a:t> </a:t>
            </a:r>
            <a:r>
              <a:rPr lang="pl-PL" b="1" dirty="0"/>
              <a:t>(własną skargę) </a:t>
            </a:r>
            <a:r>
              <a:rPr lang="pl-PL" dirty="0"/>
              <a:t>w sytuacji, gdy dwukrotnie umorzono postępowanie przygotowawcze w jego sprawie na skutek złożonego przez niego zażalenia albo gdy dwukrotnie odmówiono w niej wszczęcia postępowania, </a:t>
            </a:r>
            <a:r>
              <a:rPr lang="pl-PL" dirty="0">
                <a:solidFill>
                  <a:srgbClr val="FF0000"/>
                </a:solidFill>
              </a:rPr>
              <a:t>a następnie po wniesieniu zażalenia do prokuratora nadrzędnego na drugie z kolei postanowienie, decyzja ta została przez niego utrzymana w mocy</a:t>
            </a:r>
            <a:r>
              <a:rPr lang="pl-PL" dirty="0"/>
              <a:t> (art. 55 k.p.k. i 330 § 2 k.p.k.)</a:t>
            </a:r>
            <a:endParaRPr lang="pl-PL" b="1" dirty="0"/>
          </a:p>
        </p:txBody>
      </p:sp>
      <p:sp>
        <p:nvSpPr>
          <p:cNvPr id="3" name="Title 2"/>
          <p:cNvSpPr>
            <a:spLocks noGrp="1"/>
          </p:cNvSpPr>
          <p:nvPr>
            <p:ph type="title"/>
          </p:nvPr>
        </p:nvSpPr>
        <p:spPr>
          <a:xfrm>
            <a:off x="467544" y="260648"/>
            <a:ext cx="8229600" cy="1143000"/>
          </a:xfrm>
        </p:spPr>
        <p:txBody>
          <a:bodyPr>
            <a:normAutofit/>
          </a:bodyPr>
          <a:lstStyle/>
          <a:p>
            <a:pPr algn="ctr"/>
            <a:r>
              <a:rPr lang="pl-PL" sz="3200" b="1" dirty="0"/>
              <a:t>Oskarżyciel posiłkowy</a:t>
            </a:r>
          </a:p>
        </p:txBody>
      </p:sp>
    </p:spTree>
    <p:extLst>
      <p:ext uri="{BB962C8B-B14F-4D97-AF65-F5344CB8AC3E}">
        <p14:creationId xmlns:p14="http://schemas.microsoft.com/office/powerpoint/2010/main" val="6571896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2027457"/>
            <a:ext cx="4328220" cy="4797152"/>
          </a:xfrm>
        </p:spPr>
        <p:txBody>
          <a:bodyPr>
            <a:normAutofit lnSpcReduction="1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92500" lnSpcReduction="20000"/>
          </a:bodyPr>
          <a:lstStyle/>
          <a:p>
            <a:pPr algn="just"/>
            <a:r>
              <a:rPr lang="pl-PL" b="1" dirty="0"/>
              <a:t>Dwukrotne uzyskanie decyzji</a:t>
            </a:r>
            <a:r>
              <a:rPr lang="pl-PL" dirty="0"/>
              <a:t> o umorzeniu postępowania przygotowawczego (lub o odmowie wszczęcia), </a:t>
            </a:r>
            <a:r>
              <a:rPr lang="pl-PL" dirty="0">
                <a:solidFill>
                  <a:srgbClr val="FF0000"/>
                </a:solidFill>
              </a:rPr>
              <a:t>a następnie utrzymanie </a:t>
            </a:r>
            <a:r>
              <a:rPr lang="pl-PL" b="1" dirty="0">
                <a:solidFill>
                  <a:srgbClr val="FF0000"/>
                </a:solidFill>
              </a:rPr>
              <a:t>drugiego </a:t>
            </a:r>
            <a:r>
              <a:rPr lang="pl-PL" dirty="0">
                <a:solidFill>
                  <a:srgbClr val="FF0000"/>
                </a:solidFill>
              </a:rPr>
              <a:t>umorzenia (odmowy wszczęcia) w mocy przez prokuratora nadrzędnego</a:t>
            </a:r>
            <a:r>
              <a:rPr lang="pl-PL" dirty="0"/>
              <a:t>.</a:t>
            </a:r>
          </a:p>
          <a:p>
            <a:pPr marL="109728" indent="0" algn="just">
              <a:buNone/>
            </a:pPr>
            <a:endParaRPr lang="pl-PL" dirty="0"/>
          </a:p>
          <a:p>
            <a:pPr algn="just"/>
            <a:r>
              <a:rPr lang="pl-PL" dirty="0"/>
              <a:t>Termin: </a:t>
            </a:r>
            <a:r>
              <a:rPr lang="pl-PL" b="1" dirty="0"/>
              <a:t>miesiąc od doręczenia </a:t>
            </a:r>
            <a:r>
              <a:rPr lang="pl-PL" dirty="0">
                <a:solidFill>
                  <a:srgbClr val="FF0000"/>
                </a:solidFill>
              </a:rPr>
              <a:t>zawiadomienia o utrzymaniu w mocy drugiego postanowienia przez prokuratora nadrzędnego</a:t>
            </a:r>
            <a:r>
              <a:rPr lang="pl-PL" dirty="0"/>
              <a:t>. </a:t>
            </a:r>
          </a:p>
          <a:p>
            <a:pPr algn="just"/>
            <a:r>
              <a:rPr lang="pl-PL" b="1" dirty="0"/>
              <a:t>Przymus adwokacko-radcowski</a:t>
            </a:r>
            <a:r>
              <a:rPr lang="pl-PL" dirty="0"/>
              <a:t>→ sporządzenie i podpisanie subsydiarnego aktu oskarżenia przez profesjonalnego reprezentanta procesowego (art. 55 § 2 k.p.k.).</a:t>
            </a:r>
          </a:p>
        </p:txBody>
      </p:sp>
    </p:spTree>
    <p:extLst>
      <p:ext uri="{BB962C8B-B14F-4D97-AF65-F5344CB8AC3E}">
        <p14:creationId xmlns:p14="http://schemas.microsoft.com/office/powerpoint/2010/main" val="22579358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220065-F801-4488-8CC0-5923E3910A82}"/>
              </a:ext>
            </a:extLst>
          </p:cNvPr>
          <p:cNvSpPr>
            <a:spLocks noGrp="1"/>
          </p:cNvSpPr>
          <p:nvPr>
            <p:ph type="title"/>
          </p:nvPr>
        </p:nvSpPr>
        <p:spPr>
          <a:xfrm>
            <a:off x="274321" y="260648"/>
            <a:ext cx="9036496" cy="936104"/>
          </a:xfrm>
        </p:spPr>
        <p:txBody>
          <a:bodyPr>
            <a:normAutofit fontScale="90000"/>
          </a:bodyPr>
          <a:lstStyle/>
          <a:p>
            <a:r>
              <a:rPr lang="pl-PL" dirty="0"/>
              <a:t>Warunki formalne skargi subsydiarnej</a:t>
            </a:r>
          </a:p>
        </p:txBody>
      </p:sp>
      <p:graphicFrame>
        <p:nvGraphicFramePr>
          <p:cNvPr id="4" name="Symbol zastępczy zawartości 3">
            <a:extLst>
              <a:ext uri="{FF2B5EF4-FFF2-40B4-BE49-F238E27FC236}">
                <a16:creationId xmlns:a16="http://schemas.microsoft.com/office/drawing/2014/main" id="{2238B8B8-52E4-4B1F-960A-C799E8132C2D}"/>
              </a:ext>
            </a:extLst>
          </p:cNvPr>
          <p:cNvGraphicFramePr>
            <a:graphicFrameLocks noGrp="1"/>
          </p:cNvGraphicFramePr>
          <p:nvPr>
            <p:ph idx="1"/>
          </p:nvPr>
        </p:nvGraphicFramePr>
        <p:xfrm>
          <a:off x="274321" y="1484784"/>
          <a:ext cx="8762175"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91194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Oskarżyciel prywatny - </a:t>
            </a:r>
            <a:r>
              <a:rPr lang="pl-PL" dirty="0"/>
              <a:t>pokrzywdzony, który wnosi i popiera oskarżenie o przestępstwo ścigane z oskarżenia prywatnego (np. przestępstwo znieważenia, naruszenia nietykalności cielesnej).</a:t>
            </a:r>
          </a:p>
          <a:p>
            <a:pPr algn="just"/>
            <a:endParaRPr lang="pl-PL" dirty="0"/>
          </a:p>
          <a:p>
            <a:pPr algn="just"/>
            <a:r>
              <a:rPr lang="pl-PL" dirty="0"/>
              <a:t>Art. 59 § 1 k.p.k.</a:t>
            </a:r>
          </a:p>
          <a:p>
            <a:pPr algn="just"/>
            <a:endParaRPr lang="pl-PL" dirty="0"/>
          </a:p>
          <a:p>
            <a:pPr algn="just"/>
            <a:r>
              <a:rPr lang="pl-PL" dirty="0"/>
              <a:t>Odrębny tryb postępowania: art. 485-499 k.p.k.</a:t>
            </a:r>
          </a:p>
          <a:p>
            <a:pPr algn="just"/>
            <a:endParaRPr lang="pl-PL" dirty="0"/>
          </a:p>
          <a:p>
            <a:pPr algn="just"/>
            <a:endParaRPr lang="pl-PL" dirty="0"/>
          </a:p>
        </p:txBody>
      </p:sp>
      <p:sp>
        <p:nvSpPr>
          <p:cNvPr id="3" name="Title 2"/>
          <p:cNvSpPr>
            <a:spLocks noGrp="1"/>
          </p:cNvSpPr>
          <p:nvPr>
            <p:ph type="title"/>
          </p:nvPr>
        </p:nvSpPr>
        <p:spPr/>
        <p:txBody>
          <a:bodyPr/>
          <a:lstStyle/>
          <a:p>
            <a:pPr algn="ctr"/>
            <a:r>
              <a:rPr lang="pl-PL" dirty="0"/>
              <a:t>Oskarżyciel prywatny</a:t>
            </a:r>
          </a:p>
        </p:txBody>
      </p:sp>
    </p:spTree>
    <p:extLst>
      <p:ext uri="{BB962C8B-B14F-4D97-AF65-F5344CB8AC3E}">
        <p14:creationId xmlns:p14="http://schemas.microsoft.com/office/powerpoint/2010/main" val="18557982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pl-PL" dirty="0"/>
              <a:t>Obecnie temu trybowi postępowania podlegają:</a:t>
            </a:r>
          </a:p>
          <a:p>
            <a:pPr marL="624078" indent="-514350">
              <a:lnSpc>
                <a:spcPct val="120000"/>
              </a:lnSpc>
              <a:buFont typeface="+mj-lt"/>
              <a:buAutoNum type="arabicParenR"/>
            </a:pPr>
            <a:r>
              <a:rPr lang="pl-PL" dirty="0"/>
              <a:t>Zniesławienie (art. 212 § 4 k.k.),</a:t>
            </a:r>
          </a:p>
          <a:p>
            <a:pPr marL="624078" indent="-514350">
              <a:lnSpc>
                <a:spcPct val="120000"/>
              </a:lnSpc>
              <a:buFont typeface="+mj-lt"/>
              <a:buAutoNum type="arabicParenR"/>
            </a:pPr>
            <a:r>
              <a:rPr lang="pl-PL" dirty="0"/>
              <a:t> Zniewaga (art. 216 § 5 k.k.),</a:t>
            </a:r>
          </a:p>
          <a:p>
            <a:pPr marL="624078" indent="-514350">
              <a:lnSpc>
                <a:spcPct val="120000"/>
              </a:lnSpc>
              <a:buFont typeface="+mj-lt"/>
              <a:buAutoNum type="arabicParenR"/>
            </a:pPr>
            <a:r>
              <a:rPr lang="pl-PL" dirty="0"/>
              <a:t>Naruszenie nietykalności cielesnej (art. 217 § 3 k.k.),</a:t>
            </a:r>
          </a:p>
          <a:p>
            <a:pPr marL="624078" indent="-514350">
              <a:lnSpc>
                <a:spcPct val="120000"/>
              </a:lnSpc>
              <a:buFont typeface="+mj-lt"/>
              <a:buAutoNum type="arabicParenR"/>
            </a:pPr>
            <a:r>
              <a:rPr lang="pl-PL" dirty="0"/>
              <a:t>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a:t>Nieumyślne uszkodzenie ciała inne niż powodujące ciężki uszczerbek na zdrowiu, trwające nie dłużej niż 7 dni, chyba że pokrzywdzonym jest osoba najbliższa zamieszkująca wspólnie ze sprawcą (art. 157 § 3 i 4 k.k.).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36555460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a:p>
          <a:p>
            <a:r>
              <a:rPr lang="pl-PL" sz="2300" dirty="0"/>
              <a:t>Jeżeli </a:t>
            </a:r>
            <a:r>
              <a:rPr lang="pl-PL" sz="2300" b="1" dirty="0"/>
              <a:t>prokurator zauważa interes społeczny </a:t>
            </a:r>
            <a:r>
              <a:rPr lang="pl-PL" sz="2300" dirty="0"/>
              <a:t>w ściganiu takich przestępstw z urzędu, może wszcząć postępowanie lub wstąpić do postępowania już wszczętego→ </a:t>
            </a:r>
            <a:r>
              <a:rPr lang="pl-PL" sz="2300" b="1" dirty="0"/>
              <a:t>art. 60 k.p.k.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1067827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568952" cy="4752528"/>
          </a:xfrm>
        </p:spPr>
        <p:txBody>
          <a:bodyPr/>
          <a:lstStyle/>
          <a:p>
            <a:pPr algn="just"/>
            <a:r>
              <a:rPr lang="pl-PL" b="1" dirty="0"/>
              <a:t>Właściwość rzeczowa - </a:t>
            </a:r>
            <a:r>
              <a:rPr lang="pl-PL" dirty="0"/>
              <a:t>kompetencja sądu do rozpoznawania sprawy w pierwszej instancji.</a:t>
            </a:r>
          </a:p>
          <a:p>
            <a:pPr algn="just"/>
            <a:endParaRPr lang="pl-PL" dirty="0"/>
          </a:p>
          <a:p>
            <a:pPr algn="just"/>
            <a:r>
              <a:rPr lang="pl-PL" dirty="0"/>
              <a:t>Kryterium: rodzaj przestępstwa.</a:t>
            </a:r>
          </a:p>
          <a:p>
            <a:pPr algn="just"/>
            <a:endParaRPr lang="pl-PL" dirty="0"/>
          </a:p>
          <a:p>
            <a:pPr algn="just"/>
            <a:r>
              <a:rPr lang="pl-PL" dirty="0"/>
              <a:t>Sąd rejonowy rozstrzyga w pierwszej instancji w sprawach dotyczących wszystkich kategorii przestępstw z wyjątkiem tych, które zostały przekazane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643</TotalTime>
  <Words>6588</Words>
  <Application>Microsoft Office PowerPoint</Application>
  <PresentationFormat>Pokaz na ekranie (4:3)</PresentationFormat>
  <Paragraphs>481</Paragraphs>
  <Slides>77</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77</vt:i4>
      </vt:variant>
    </vt:vector>
  </HeadingPairs>
  <TitlesOfParts>
    <vt:vector size="84" baseType="lpstr">
      <vt:lpstr>Calibri</vt:lpstr>
      <vt:lpstr>Century Gothic</vt:lpstr>
      <vt:lpstr>Constantia</vt:lpstr>
      <vt:lpstr>Times New Roman</vt:lpstr>
      <vt:lpstr>Wingdings 2</vt:lpstr>
      <vt:lpstr>Wingdings 3</vt:lpstr>
      <vt:lpstr>Flow</vt:lpstr>
      <vt:lpstr>Prezentacja programu PowerPoint</vt:lpstr>
      <vt:lpstr>Uczestnicy procesu karnego</vt:lpstr>
      <vt:lpstr>Prezentacja programu PowerPoint</vt:lpstr>
      <vt:lpstr>Sąd jako organ postępowania karnego</vt:lpstr>
      <vt:lpstr>Prawo do sądu</vt:lpstr>
      <vt:lpstr>Prezentacja programu PowerPoint</vt:lpstr>
      <vt:lpstr>Prezentacja programu PowerPoint</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Wyłączenie sędziego</vt:lpstr>
      <vt:lpstr>Zasada niezawisłości sędziowskiej</vt:lpstr>
      <vt:lpstr>Udział w składzie orzekającym</vt:lpstr>
      <vt:lpstr>Skład sądu</vt:lpstr>
      <vt:lpstr>Prezentacja programu PowerPoint</vt:lpstr>
      <vt:lpstr>Prokurator</vt:lpstr>
      <vt:lpstr>Prezentacja programu PowerPoint</vt:lpstr>
      <vt:lpstr>Prezentacja programu PowerPoint</vt:lpstr>
      <vt:lpstr>Prezentacja programu PowerPoint</vt:lpstr>
      <vt:lpstr>Prezentacja programu PowerPoint</vt:lpstr>
      <vt:lpstr>Zasada obiektywizmu</vt:lpstr>
      <vt:lpstr>Organy postępowania przygotowawczego</vt:lpstr>
      <vt:lpstr>Organy postępowania przygotowawczego</vt:lpstr>
      <vt:lpstr>Organy postępowania przygotowawczego</vt:lpstr>
      <vt:lpstr>Organy postępowania sądowego</vt:lpstr>
      <vt:lpstr>Strony procesowe</vt:lpstr>
      <vt:lpstr>Strony procesowe</vt:lpstr>
      <vt:lpstr>Strony procesowe</vt:lpstr>
      <vt:lpstr>Strony procesowe</vt:lpstr>
      <vt:lpstr>Strony procesowe</vt:lpstr>
      <vt:lpstr>Strony bierne</vt:lpstr>
      <vt:lpstr>Obowiązki oskarżonego</vt:lpstr>
      <vt:lpstr>Obowiązki oskarżonego</vt:lpstr>
      <vt:lpstr>Prezentacja programu PowerPoint</vt:lpstr>
      <vt:lpstr>KAZUS NR 1</vt:lpstr>
      <vt:lpstr>Podejrzany</vt:lpstr>
      <vt:lpstr>Osoba podejrzana</vt:lpstr>
      <vt:lpstr>Prezentacja programu PowerPoint</vt:lpstr>
      <vt:lpstr>Prawa oskarżonego</vt:lpstr>
      <vt:lpstr>Prawa oskarżonego</vt:lpstr>
      <vt:lpstr>Prawa oskarżonego</vt:lpstr>
      <vt:lpstr>Prawa oskarżonego</vt:lpstr>
      <vt:lpstr>Prawa oskarżonego</vt:lpstr>
      <vt:lpstr>Prawa oskarżonego</vt:lpstr>
      <vt:lpstr>Prawa oskarżonego</vt:lpstr>
      <vt:lpstr>Kazus nr 2</vt:lpstr>
      <vt:lpstr>Kazus 3</vt:lpstr>
      <vt:lpstr>OBROŃCA</vt:lpstr>
      <vt:lpstr>OBROŃCA</vt:lpstr>
      <vt:lpstr>Prezentacja programu PowerPoint</vt:lpstr>
      <vt:lpstr>Prezentacja programu PowerPoint</vt:lpstr>
      <vt:lpstr>OBROŃCA Z WYBORU</vt:lpstr>
      <vt:lpstr>OBROŃCA Z URZĘDU</vt:lpstr>
      <vt:lpstr>OBRONA OBLIGATORYJNA</vt:lpstr>
      <vt:lpstr>Inne okoliczności utrudniające obronę</vt:lpstr>
      <vt:lpstr>Kazus nr 5</vt:lpstr>
      <vt:lpstr>Obrona obligatoryjna </vt:lpstr>
      <vt:lpstr>Zasada prawa do obrony</vt:lpstr>
      <vt:lpstr>Pokrzywdzony</vt:lpstr>
      <vt:lpstr>Pokrzywdzony</vt:lpstr>
      <vt:lpstr>Pokrzywdzony - definicja</vt:lpstr>
      <vt:lpstr>Pokrzywdzony - definicja</vt:lpstr>
      <vt:lpstr>Pokrzywdzony</vt:lpstr>
      <vt:lpstr>Prawo do złożenia wniosku o przeprowadzenie czynności w postępowaniu przygotowawczym </vt:lpstr>
      <vt:lpstr>Prawo do zaskarżenia rozstrzygnięć wydawanych w postępowaniu przygotowawczym </vt:lpstr>
      <vt:lpstr>Uprawnienia pokrzywdzonego</vt:lpstr>
      <vt:lpstr>Oskarżyciel posiłkowy</vt:lpstr>
      <vt:lpstr>Oskarżyciel posiłkowy</vt:lpstr>
      <vt:lpstr>Warunki formalne skargi subsydiarnej</vt:lpstr>
      <vt:lpstr>Oskarżyciel prywatny</vt:lpstr>
      <vt:lpstr>Tryb prywatnoskargowy</vt:lpstr>
      <vt:lpstr>Tryb prywatnoskargowy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Błażej Boch</dc:creator>
  <cp:lastModifiedBy>Karol Jarząbek</cp:lastModifiedBy>
  <cp:revision>76</cp:revision>
  <dcterms:created xsi:type="dcterms:W3CDTF">2017-10-26T08:53:43Z</dcterms:created>
  <dcterms:modified xsi:type="dcterms:W3CDTF">2022-12-04T11:53:11Z</dcterms:modified>
</cp:coreProperties>
</file>