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352" r:id="rId3"/>
    <p:sldId id="353" r:id="rId4"/>
    <p:sldId id="356" r:id="rId5"/>
    <p:sldId id="358" r:id="rId6"/>
    <p:sldId id="359" r:id="rId7"/>
    <p:sldId id="360" r:id="rId8"/>
    <p:sldId id="361" r:id="rId9"/>
    <p:sldId id="362" r:id="rId10"/>
    <p:sldId id="363" r:id="rId11"/>
    <p:sldId id="364" r:id="rId12"/>
    <p:sldId id="365" r:id="rId13"/>
    <p:sldId id="366" r:id="rId14"/>
    <p:sldId id="367" r:id="rId15"/>
    <p:sldId id="258" r:id="rId16"/>
    <p:sldId id="259" r:id="rId17"/>
    <p:sldId id="260" r:id="rId18"/>
    <p:sldId id="261" r:id="rId19"/>
    <p:sldId id="262" r:id="rId20"/>
    <p:sldId id="263" r:id="rId21"/>
    <p:sldId id="265" r:id="rId22"/>
    <p:sldId id="266" r:id="rId23"/>
    <p:sldId id="267" r:id="rId24"/>
    <p:sldId id="268" r:id="rId25"/>
    <p:sldId id="269" r:id="rId26"/>
    <p:sldId id="270" r:id="rId27"/>
    <p:sldId id="271" r:id="rId28"/>
    <p:sldId id="272" r:id="rId29"/>
    <p:sldId id="273" r:id="rId30"/>
    <p:sldId id="275" r:id="rId31"/>
    <p:sldId id="328" r:id="rId32"/>
    <p:sldId id="280" r:id="rId33"/>
    <p:sldId id="285" r:id="rId34"/>
    <p:sldId id="286" r:id="rId35"/>
    <p:sldId id="287" r:id="rId36"/>
    <p:sldId id="288" r:id="rId37"/>
    <p:sldId id="290" r:id="rId38"/>
    <p:sldId id="281" r:id="rId39"/>
    <p:sldId id="283" r:id="rId40"/>
    <p:sldId id="284" r:id="rId41"/>
    <p:sldId id="291" r:id="rId42"/>
    <p:sldId id="374" r:id="rId43"/>
    <p:sldId id="293" r:id="rId44"/>
    <p:sldId id="294" r:id="rId45"/>
    <p:sldId id="295" r:id="rId46"/>
    <p:sldId id="296" r:id="rId47"/>
    <p:sldId id="297" r:id="rId48"/>
    <p:sldId id="298" r:id="rId49"/>
    <p:sldId id="299" r:id="rId50"/>
    <p:sldId id="300" r:id="rId51"/>
    <p:sldId id="301" r:id="rId52"/>
    <p:sldId id="303" r:id="rId53"/>
    <p:sldId id="385" r:id="rId54"/>
    <p:sldId id="386" r:id="rId55"/>
    <p:sldId id="384" r:id="rId56"/>
    <p:sldId id="257" r:id="rId57"/>
    <p:sldId id="375" r:id="rId58"/>
    <p:sldId id="376" r:id="rId59"/>
    <p:sldId id="377" r:id="rId60"/>
    <p:sldId id="378" r:id="rId61"/>
    <p:sldId id="379" r:id="rId62"/>
    <p:sldId id="380" r:id="rId63"/>
    <p:sldId id="264" r:id="rId64"/>
    <p:sldId id="381" r:id="rId65"/>
    <p:sldId id="382" r:id="rId66"/>
    <p:sldId id="383" r:id="rId6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87433" autoAdjust="0"/>
  </p:normalViewPr>
  <p:slideViewPr>
    <p:cSldViewPr>
      <p:cViewPr varScale="1">
        <p:scale>
          <a:sx n="55" d="100"/>
          <a:sy n="55" d="100"/>
        </p:scale>
        <p:origin x="1592"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A1B9F8-F950-4BF1-B522-812702E311CE}"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pl-PL"/>
        </a:p>
      </dgm:t>
    </dgm:pt>
    <dgm:pt modelId="{C39FD22E-0550-4850-93B3-2B647E218AD6}">
      <dgm:prSet custT="1"/>
      <dgm:spPr/>
      <dgm:t>
        <a:bodyPr/>
        <a:lstStyle/>
        <a:p>
          <a:pPr rtl="0"/>
          <a:r>
            <a:rPr lang="pl-PL" sz="1900" dirty="0"/>
            <a:t>Zatrzymanie</a:t>
          </a:r>
        </a:p>
      </dgm:t>
    </dgm:pt>
    <dgm:pt modelId="{1A21F4BC-7B1B-4170-8AA9-72E2EA936611}" type="parTrans" cxnId="{50311FF8-5606-49BC-97B2-F07519CFF4D7}">
      <dgm:prSet/>
      <dgm:spPr/>
      <dgm:t>
        <a:bodyPr/>
        <a:lstStyle/>
        <a:p>
          <a:endParaRPr lang="pl-PL"/>
        </a:p>
      </dgm:t>
    </dgm:pt>
    <dgm:pt modelId="{1C8DCA50-9EE0-484B-AB28-D9663575001C}" type="sibTrans" cxnId="{50311FF8-5606-49BC-97B2-F07519CFF4D7}">
      <dgm:prSet/>
      <dgm:spPr/>
      <dgm:t>
        <a:bodyPr/>
        <a:lstStyle/>
        <a:p>
          <a:endParaRPr lang="pl-PL"/>
        </a:p>
      </dgm:t>
    </dgm:pt>
    <dgm:pt modelId="{8023F990-6D80-4D3D-B626-C13883E0219A}">
      <dgm:prSet custT="1"/>
      <dgm:spPr/>
      <dgm:t>
        <a:bodyPr/>
        <a:lstStyle/>
        <a:p>
          <a:pPr rtl="0"/>
          <a:r>
            <a:rPr lang="pl-PL" sz="1900" dirty="0"/>
            <a:t>Środki zapobiegawcze </a:t>
          </a:r>
        </a:p>
      </dgm:t>
    </dgm:pt>
    <dgm:pt modelId="{875768A1-AF5E-4FA0-9560-AD82C5014A55}" type="parTrans" cxnId="{79C39789-EB1C-4BC9-96CD-29687C8C844D}">
      <dgm:prSet/>
      <dgm:spPr/>
      <dgm:t>
        <a:bodyPr/>
        <a:lstStyle/>
        <a:p>
          <a:endParaRPr lang="pl-PL"/>
        </a:p>
      </dgm:t>
    </dgm:pt>
    <dgm:pt modelId="{0C43C633-5E87-4235-8BFB-8A77570D8646}" type="sibTrans" cxnId="{79C39789-EB1C-4BC9-96CD-29687C8C844D}">
      <dgm:prSet/>
      <dgm:spPr/>
      <dgm:t>
        <a:bodyPr/>
        <a:lstStyle/>
        <a:p>
          <a:endParaRPr lang="pl-PL"/>
        </a:p>
      </dgm:t>
    </dgm:pt>
    <dgm:pt modelId="{D5AC1588-FF52-4CEF-A91D-8CC1298A21DD}">
      <dgm:prSet custT="1"/>
      <dgm:spPr/>
      <dgm:t>
        <a:bodyPr/>
        <a:lstStyle/>
        <a:p>
          <a:pPr rtl="0"/>
          <a:r>
            <a:rPr lang="pl-PL" sz="1800" dirty="0"/>
            <a:t>izolacyjne:</a:t>
          </a:r>
        </a:p>
      </dgm:t>
    </dgm:pt>
    <dgm:pt modelId="{90262EDD-25C3-4530-A546-022880729073}" type="parTrans" cxnId="{C6EAF561-40D1-4879-B986-C3D59E01ECE2}">
      <dgm:prSet/>
      <dgm:spPr/>
      <dgm:t>
        <a:bodyPr/>
        <a:lstStyle/>
        <a:p>
          <a:endParaRPr lang="pl-PL"/>
        </a:p>
      </dgm:t>
    </dgm:pt>
    <dgm:pt modelId="{DA717C2B-8011-453F-84A5-8FBDAD2F7AD9}" type="sibTrans" cxnId="{C6EAF561-40D1-4879-B986-C3D59E01ECE2}">
      <dgm:prSet/>
      <dgm:spPr/>
      <dgm:t>
        <a:bodyPr/>
        <a:lstStyle/>
        <a:p>
          <a:endParaRPr lang="pl-PL"/>
        </a:p>
      </dgm:t>
    </dgm:pt>
    <dgm:pt modelId="{4BA496F0-9903-43A0-B6E2-B1291F24D32D}">
      <dgm:prSet custT="1"/>
      <dgm:spPr/>
      <dgm:t>
        <a:bodyPr/>
        <a:lstStyle/>
        <a:p>
          <a:pPr rtl="0"/>
          <a:r>
            <a:rPr lang="pl-PL" sz="1800" dirty="0" err="1"/>
            <a:t>nieizolacyjne</a:t>
          </a:r>
          <a:r>
            <a:rPr lang="pl-PL" sz="1800" dirty="0"/>
            <a:t>:</a:t>
          </a:r>
        </a:p>
      </dgm:t>
    </dgm:pt>
    <dgm:pt modelId="{0829EF20-3DBE-4F1D-8C5F-2F63D6C41C2B}" type="parTrans" cxnId="{68DAB24E-43C9-41E5-9F38-A729B9BD79CC}">
      <dgm:prSet/>
      <dgm:spPr/>
      <dgm:t>
        <a:bodyPr/>
        <a:lstStyle/>
        <a:p>
          <a:endParaRPr lang="pl-PL"/>
        </a:p>
      </dgm:t>
    </dgm:pt>
    <dgm:pt modelId="{45D9EA6C-BDDA-488D-B5D6-2A831E655633}" type="sibTrans" cxnId="{68DAB24E-43C9-41E5-9F38-A729B9BD79CC}">
      <dgm:prSet/>
      <dgm:spPr/>
      <dgm:t>
        <a:bodyPr/>
        <a:lstStyle/>
        <a:p>
          <a:endParaRPr lang="pl-PL"/>
        </a:p>
      </dgm:t>
    </dgm:pt>
    <dgm:pt modelId="{AB00E760-0AD9-4E2C-B15F-7D1269BB6A86}">
      <dgm:prSet custT="1"/>
      <dgm:spPr/>
      <dgm:t>
        <a:bodyPr/>
        <a:lstStyle/>
        <a:p>
          <a:pPr rtl="0"/>
          <a:r>
            <a:rPr lang="pl-PL" sz="1900" dirty="0"/>
            <a:t>Poszukiwanie oskarżonego i list gończy</a:t>
          </a:r>
        </a:p>
      </dgm:t>
    </dgm:pt>
    <dgm:pt modelId="{261871A9-D71B-4805-80A8-2C859995CA74}" type="parTrans" cxnId="{BC5007CF-6CC8-4F84-A4F3-B3E77ABD84A7}">
      <dgm:prSet/>
      <dgm:spPr/>
      <dgm:t>
        <a:bodyPr/>
        <a:lstStyle/>
        <a:p>
          <a:endParaRPr lang="pl-PL"/>
        </a:p>
      </dgm:t>
    </dgm:pt>
    <dgm:pt modelId="{F9A93597-853F-462D-8812-A90B71A9FF31}" type="sibTrans" cxnId="{BC5007CF-6CC8-4F84-A4F3-B3E77ABD84A7}">
      <dgm:prSet/>
      <dgm:spPr/>
      <dgm:t>
        <a:bodyPr/>
        <a:lstStyle/>
        <a:p>
          <a:endParaRPr lang="pl-PL"/>
        </a:p>
      </dgm:t>
    </dgm:pt>
    <dgm:pt modelId="{0F4671E0-868F-4545-9552-4D89010166CA}">
      <dgm:prSet custT="1"/>
      <dgm:spPr/>
      <dgm:t>
        <a:bodyPr/>
        <a:lstStyle/>
        <a:p>
          <a:pPr rtl="0"/>
          <a:r>
            <a:rPr lang="pl-PL" sz="1900" dirty="0"/>
            <a:t>List żelazny </a:t>
          </a:r>
        </a:p>
      </dgm:t>
    </dgm:pt>
    <dgm:pt modelId="{456B0E74-163B-4E46-B2DB-5C8841DF7FF0}" type="parTrans" cxnId="{01F67925-D08A-43D4-B78A-C7E59C7CB1D4}">
      <dgm:prSet/>
      <dgm:spPr/>
      <dgm:t>
        <a:bodyPr/>
        <a:lstStyle/>
        <a:p>
          <a:endParaRPr lang="pl-PL"/>
        </a:p>
      </dgm:t>
    </dgm:pt>
    <dgm:pt modelId="{DFF5B4F5-B675-4B3E-8E59-2006E09EBF1F}" type="sibTrans" cxnId="{01F67925-D08A-43D4-B78A-C7E59C7CB1D4}">
      <dgm:prSet/>
      <dgm:spPr/>
      <dgm:t>
        <a:bodyPr/>
        <a:lstStyle/>
        <a:p>
          <a:endParaRPr lang="pl-PL"/>
        </a:p>
      </dgm:t>
    </dgm:pt>
    <dgm:pt modelId="{E69256D0-A105-4346-BDBC-10CA89E73AAD}">
      <dgm:prSet custT="1"/>
      <dgm:spPr/>
      <dgm:t>
        <a:bodyPr/>
        <a:lstStyle/>
        <a:p>
          <a:pPr rtl="0"/>
          <a:r>
            <a:rPr lang="pl-PL" sz="1900" dirty="0"/>
            <a:t>Kary porządkowe</a:t>
          </a:r>
        </a:p>
      </dgm:t>
    </dgm:pt>
    <dgm:pt modelId="{110A0397-B7E4-40D7-9C1C-9D6C007BABC9}" type="parTrans" cxnId="{AE4AA8A6-9899-4EFA-8283-7A0DFA762FC5}">
      <dgm:prSet/>
      <dgm:spPr/>
      <dgm:t>
        <a:bodyPr/>
        <a:lstStyle/>
        <a:p>
          <a:endParaRPr lang="pl-PL"/>
        </a:p>
      </dgm:t>
    </dgm:pt>
    <dgm:pt modelId="{5BE300B3-53C0-400C-9A11-9A3786CB4E1F}" type="sibTrans" cxnId="{AE4AA8A6-9899-4EFA-8283-7A0DFA762FC5}">
      <dgm:prSet/>
      <dgm:spPr/>
      <dgm:t>
        <a:bodyPr/>
        <a:lstStyle/>
        <a:p>
          <a:endParaRPr lang="pl-PL"/>
        </a:p>
      </dgm:t>
    </dgm:pt>
    <dgm:pt modelId="{1466E01C-E4C6-46C7-8F4C-10A461B12B71}">
      <dgm:prSet custT="1"/>
      <dgm:spPr/>
      <dgm:t>
        <a:bodyPr/>
        <a:lstStyle/>
        <a:p>
          <a:pPr rtl="0"/>
          <a:r>
            <a:rPr lang="pl-PL" sz="1800" dirty="0"/>
            <a:t>Zabezpieczenie majątkowe </a:t>
          </a:r>
        </a:p>
      </dgm:t>
    </dgm:pt>
    <dgm:pt modelId="{7D235366-2F18-4CC7-8BDB-FFFE10853F17}" type="parTrans" cxnId="{24F1584C-C562-4227-A470-F2723A30BC02}">
      <dgm:prSet/>
      <dgm:spPr/>
      <dgm:t>
        <a:bodyPr/>
        <a:lstStyle/>
        <a:p>
          <a:endParaRPr lang="pl-PL"/>
        </a:p>
      </dgm:t>
    </dgm:pt>
    <dgm:pt modelId="{1B5A13B5-DAC6-4614-B424-DED2E6046977}" type="sibTrans" cxnId="{24F1584C-C562-4227-A470-F2723A30BC02}">
      <dgm:prSet/>
      <dgm:spPr/>
      <dgm:t>
        <a:bodyPr/>
        <a:lstStyle/>
        <a:p>
          <a:endParaRPr lang="pl-PL"/>
        </a:p>
      </dgm:t>
    </dgm:pt>
    <dgm:pt modelId="{90054A3A-6CE2-4FC5-9025-5FCB735A335C}" type="pres">
      <dgm:prSet presAssocID="{71A1B9F8-F950-4BF1-B522-812702E311CE}" presName="Name0" presStyleCnt="0">
        <dgm:presLayoutVars>
          <dgm:orgChart val="1"/>
          <dgm:chPref val="1"/>
          <dgm:dir/>
          <dgm:animOne val="branch"/>
          <dgm:animLvl val="lvl"/>
          <dgm:resizeHandles/>
        </dgm:presLayoutVars>
      </dgm:prSet>
      <dgm:spPr/>
    </dgm:pt>
    <dgm:pt modelId="{81C98C7D-4F92-4CC8-A216-89ED0FF6CB95}" type="pres">
      <dgm:prSet presAssocID="{C39FD22E-0550-4850-93B3-2B647E218AD6}" presName="hierRoot1" presStyleCnt="0">
        <dgm:presLayoutVars>
          <dgm:hierBranch val="init"/>
        </dgm:presLayoutVars>
      </dgm:prSet>
      <dgm:spPr/>
    </dgm:pt>
    <dgm:pt modelId="{37EE95D9-7AD7-4E0F-87A6-2FBA1C5B0C45}" type="pres">
      <dgm:prSet presAssocID="{C39FD22E-0550-4850-93B3-2B647E218AD6}" presName="rootComposite1" presStyleCnt="0"/>
      <dgm:spPr/>
    </dgm:pt>
    <dgm:pt modelId="{C5B9BF68-A8DD-4393-9B44-F11E28CE55E8}" type="pres">
      <dgm:prSet presAssocID="{C39FD22E-0550-4850-93B3-2B647E218AD6}" presName="rootText1" presStyleLbl="alignAcc1" presStyleIdx="0" presStyleCnt="0" custLinFactNeighborX="8138" custLinFactNeighborY="-1956">
        <dgm:presLayoutVars>
          <dgm:chPref val="3"/>
        </dgm:presLayoutVars>
      </dgm:prSet>
      <dgm:spPr/>
    </dgm:pt>
    <dgm:pt modelId="{0FE41245-A9AE-4D15-99B0-31EDD7BCA4CD}" type="pres">
      <dgm:prSet presAssocID="{C39FD22E-0550-4850-93B3-2B647E218AD6}" presName="topArc1" presStyleLbl="parChTrans1D1" presStyleIdx="0" presStyleCnt="16"/>
      <dgm:spPr/>
    </dgm:pt>
    <dgm:pt modelId="{E6DB9936-B64E-40FC-9635-00BE16C26016}" type="pres">
      <dgm:prSet presAssocID="{C39FD22E-0550-4850-93B3-2B647E218AD6}" presName="bottomArc1" presStyleLbl="parChTrans1D1" presStyleIdx="1" presStyleCnt="16"/>
      <dgm:spPr/>
    </dgm:pt>
    <dgm:pt modelId="{490AADB2-B953-4400-B09D-67DCA871A6E8}" type="pres">
      <dgm:prSet presAssocID="{C39FD22E-0550-4850-93B3-2B647E218AD6}" presName="topConnNode1" presStyleLbl="node1" presStyleIdx="0" presStyleCnt="0"/>
      <dgm:spPr/>
    </dgm:pt>
    <dgm:pt modelId="{BA51D956-9674-4E47-8D65-1A69313F8245}" type="pres">
      <dgm:prSet presAssocID="{C39FD22E-0550-4850-93B3-2B647E218AD6}" presName="hierChild2" presStyleCnt="0"/>
      <dgm:spPr/>
    </dgm:pt>
    <dgm:pt modelId="{B7D2DC64-213D-42D4-9C5D-68D7F57DEF13}" type="pres">
      <dgm:prSet presAssocID="{C39FD22E-0550-4850-93B3-2B647E218AD6}" presName="hierChild3" presStyleCnt="0"/>
      <dgm:spPr/>
    </dgm:pt>
    <dgm:pt modelId="{2E26FBF0-4F02-4C9C-A37A-505E327D6374}" type="pres">
      <dgm:prSet presAssocID="{8023F990-6D80-4D3D-B626-C13883E0219A}" presName="hierRoot1" presStyleCnt="0">
        <dgm:presLayoutVars>
          <dgm:hierBranch val="init"/>
        </dgm:presLayoutVars>
      </dgm:prSet>
      <dgm:spPr/>
    </dgm:pt>
    <dgm:pt modelId="{7A9D9A1A-97F4-4595-BE24-58594148E081}" type="pres">
      <dgm:prSet presAssocID="{8023F990-6D80-4D3D-B626-C13883E0219A}" presName="rootComposite1" presStyleCnt="0"/>
      <dgm:spPr/>
    </dgm:pt>
    <dgm:pt modelId="{764DBED0-92FD-445A-B184-6E9C08ECF7C3}" type="pres">
      <dgm:prSet presAssocID="{8023F990-6D80-4D3D-B626-C13883E0219A}" presName="rootText1" presStyleLbl="alignAcc1" presStyleIdx="0" presStyleCnt="0">
        <dgm:presLayoutVars>
          <dgm:chPref val="3"/>
        </dgm:presLayoutVars>
      </dgm:prSet>
      <dgm:spPr/>
    </dgm:pt>
    <dgm:pt modelId="{A14E67D6-ED14-46CC-AF1D-B1C49DD63A2E}" type="pres">
      <dgm:prSet presAssocID="{8023F990-6D80-4D3D-B626-C13883E0219A}" presName="topArc1" presStyleLbl="parChTrans1D1" presStyleIdx="2" presStyleCnt="16"/>
      <dgm:spPr/>
    </dgm:pt>
    <dgm:pt modelId="{B19BE06B-CBE1-4CAD-8D8D-8AD3BEAF48C0}" type="pres">
      <dgm:prSet presAssocID="{8023F990-6D80-4D3D-B626-C13883E0219A}" presName="bottomArc1" presStyleLbl="parChTrans1D1" presStyleIdx="3" presStyleCnt="16"/>
      <dgm:spPr/>
    </dgm:pt>
    <dgm:pt modelId="{1EDEFB0F-3A07-4225-A4C9-9BEFB64BC26B}" type="pres">
      <dgm:prSet presAssocID="{8023F990-6D80-4D3D-B626-C13883E0219A}" presName="topConnNode1" presStyleLbl="node1" presStyleIdx="0" presStyleCnt="0"/>
      <dgm:spPr/>
    </dgm:pt>
    <dgm:pt modelId="{D23F3223-F749-4EAD-9A74-E5F9F6042FE4}" type="pres">
      <dgm:prSet presAssocID="{8023F990-6D80-4D3D-B626-C13883E0219A}" presName="hierChild2" presStyleCnt="0"/>
      <dgm:spPr/>
    </dgm:pt>
    <dgm:pt modelId="{994B03CF-96F4-4D41-A214-6606C588AEBC}" type="pres">
      <dgm:prSet presAssocID="{90262EDD-25C3-4530-A546-022880729073}" presName="Name28" presStyleLbl="parChTrans1D2" presStyleIdx="0" presStyleCnt="2"/>
      <dgm:spPr/>
    </dgm:pt>
    <dgm:pt modelId="{3FBEFA85-9FA6-4B53-89A0-81F802FFEA78}" type="pres">
      <dgm:prSet presAssocID="{D5AC1588-FF52-4CEF-A91D-8CC1298A21DD}" presName="hierRoot2" presStyleCnt="0">
        <dgm:presLayoutVars>
          <dgm:hierBranch val="init"/>
        </dgm:presLayoutVars>
      </dgm:prSet>
      <dgm:spPr/>
    </dgm:pt>
    <dgm:pt modelId="{CF016F5C-9834-4CBC-B7FA-78E3AE972A45}" type="pres">
      <dgm:prSet presAssocID="{D5AC1588-FF52-4CEF-A91D-8CC1298A21DD}" presName="rootComposite2" presStyleCnt="0"/>
      <dgm:spPr/>
    </dgm:pt>
    <dgm:pt modelId="{8B75A423-96FA-482C-B9F8-BF84023563DD}" type="pres">
      <dgm:prSet presAssocID="{D5AC1588-FF52-4CEF-A91D-8CC1298A21DD}" presName="rootText2" presStyleLbl="alignAcc1" presStyleIdx="0" presStyleCnt="0">
        <dgm:presLayoutVars>
          <dgm:chPref val="3"/>
        </dgm:presLayoutVars>
      </dgm:prSet>
      <dgm:spPr/>
    </dgm:pt>
    <dgm:pt modelId="{C73790A5-BBC2-484B-BBB2-F400B214377C}" type="pres">
      <dgm:prSet presAssocID="{D5AC1588-FF52-4CEF-A91D-8CC1298A21DD}" presName="topArc2" presStyleLbl="parChTrans1D1" presStyleIdx="4" presStyleCnt="16"/>
      <dgm:spPr/>
    </dgm:pt>
    <dgm:pt modelId="{B8CA6331-F634-4D61-BDAA-632E921FE2CD}" type="pres">
      <dgm:prSet presAssocID="{D5AC1588-FF52-4CEF-A91D-8CC1298A21DD}" presName="bottomArc2" presStyleLbl="parChTrans1D1" presStyleIdx="5" presStyleCnt="16"/>
      <dgm:spPr/>
    </dgm:pt>
    <dgm:pt modelId="{92661918-419D-4787-925B-8FC321F0EC39}" type="pres">
      <dgm:prSet presAssocID="{D5AC1588-FF52-4CEF-A91D-8CC1298A21DD}" presName="topConnNode2" presStyleLbl="node2" presStyleIdx="0" presStyleCnt="0"/>
      <dgm:spPr/>
    </dgm:pt>
    <dgm:pt modelId="{78F094C1-3CC8-46EB-A16F-5A78793E3F3D}" type="pres">
      <dgm:prSet presAssocID="{D5AC1588-FF52-4CEF-A91D-8CC1298A21DD}" presName="hierChild4" presStyleCnt="0"/>
      <dgm:spPr/>
    </dgm:pt>
    <dgm:pt modelId="{5A013A47-5D2D-4396-8ED9-7C77F4D93BDD}" type="pres">
      <dgm:prSet presAssocID="{D5AC1588-FF52-4CEF-A91D-8CC1298A21DD}" presName="hierChild5" presStyleCnt="0"/>
      <dgm:spPr/>
    </dgm:pt>
    <dgm:pt modelId="{0EBCCFB3-FE9C-4BA4-A778-23A8F1084DBD}" type="pres">
      <dgm:prSet presAssocID="{0829EF20-3DBE-4F1D-8C5F-2F63D6C41C2B}" presName="Name28" presStyleLbl="parChTrans1D2" presStyleIdx="1" presStyleCnt="2"/>
      <dgm:spPr/>
    </dgm:pt>
    <dgm:pt modelId="{FBC40101-4316-4B1D-8C69-D718C5163A87}" type="pres">
      <dgm:prSet presAssocID="{4BA496F0-9903-43A0-B6E2-B1291F24D32D}" presName="hierRoot2" presStyleCnt="0">
        <dgm:presLayoutVars>
          <dgm:hierBranch val="init"/>
        </dgm:presLayoutVars>
      </dgm:prSet>
      <dgm:spPr/>
    </dgm:pt>
    <dgm:pt modelId="{610DF4F4-5CB2-4D92-9B36-8F299997F3ED}" type="pres">
      <dgm:prSet presAssocID="{4BA496F0-9903-43A0-B6E2-B1291F24D32D}" presName="rootComposite2" presStyleCnt="0"/>
      <dgm:spPr/>
    </dgm:pt>
    <dgm:pt modelId="{02D6603E-FF19-4324-A58C-A301699C89B9}" type="pres">
      <dgm:prSet presAssocID="{4BA496F0-9903-43A0-B6E2-B1291F24D32D}" presName="rootText2" presStyleLbl="alignAcc1" presStyleIdx="0" presStyleCnt="0">
        <dgm:presLayoutVars>
          <dgm:chPref val="3"/>
        </dgm:presLayoutVars>
      </dgm:prSet>
      <dgm:spPr/>
    </dgm:pt>
    <dgm:pt modelId="{3EA2CCB1-090E-4FAE-B0A8-B129F971B416}" type="pres">
      <dgm:prSet presAssocID="{4BA496F0-9903-43A0-B6E2-B1291F24D32D}" presName="topArc2" presStyleLbl="parChTrans1D1" presStyleIdx="6" presStyleCnt="16"/>
      <dgm:spPr/>
    </dgm:pt>
    <dgm:pt modelId="{9CF9D58D-9B29-4529-8CB8-557D1675F72C}" type="pres">
      <dgm:prSet presAssocID="{4BA496F0-9903-43A0-B6E2-B1291F24D32D}" presName="bottomArc2" presStyleLbl="parChTrans1D1" presStyleIdx="7" presStyleCnt="16"/>
      <dgm:spPr/>
    </dgm:pt>
    <dgm:pt modelId="{4409FB61-9520-4101-AA56-F480E0DAD052}" type="pres">
      <dgm:prSet presAssocID="{4BA496F0-9903-43A0-B6E2-B1291F24D32D}" presName="topConnNode2" presStyleLbl="node2" presStyleIdx="0" presStyleCnt="0"/>
      <dgm:spPr/>
    </dgm:pt>
    <dgm:pt modelId="{B17E89E4-D074-476F-9F96-600A3EB0455F}" type="pres">
      <dgm:prSet presAssocID="{4BA496F0-9903-43A0-B6E2-B1291F24D32D}" presName="hierChild4" presStyleCnt="0"/>
      <dgm:spPr/>
    </dgm:pt>
    <dgm:pt modelId="{4D359EE3-9E1D-4E30-A18C-F7A05725FC91}" type="pres">
      <dgm:prSet presAssocID="{4BA496F0-9903-43A0-B6E2-B1291F24D32D}" presName="hierChild5" presStyleCnt="0"/>
      <dgm:spPr/>
    </dgm:pt>
    <dgm:pt modelId="{E1DC5C1B-6843-4F14-AA3A-892AF5DE8F8A}" type="pres">
      <dgm:prSet presAssocID="{8023F990-6D80-4D3D-B626-C13883E0219A}" presName="hierChild3" presStyleCnt="0"/>
      <dgm:spPr/>
    </dgm:pt>
    <dgm:pt modelId="{63404EBF-B01E-443C-9E26-C9A05D7E4D7A}" type="pres">
      <dgm:prSet presAssocID="{AB00E760-0AD9-4E2C-B15F-7D1269BB6A86}" presName="hierRoot1" presStyleCnt="0">
        <dgm:presLayoutVars>
          <dgm:hierBranch val="init"/>
        </dgm:presLayoutVars>
      </dgm:prSet>
      <dgm:spPr/>
    </dgm:pt>
    <dgm:pt modelId="{8BEB2F1C-8599-4002-AE04-E6B566A214C9}" type="pres">
      <dgm:prSet presAssocID="{AB00E760-0AD9-4E2C-B15F-7D1269BB6A86}" presName="rootComposite1" presStyleCnt="0"/>
      <dgm:spPr/>
    </dgm:pt>
    <dgm:pt modelId="{FFC7C04F-BC73-410B-807F-F57651EB216E}" type="pres">
      <dgm:prSet presAssocID="{AB00E760-0AD9-4E2C-B15F-7D1269BB6A86}" presName="rootText1" presStyleLbl="alignAcc1" presStyleIdx="0" presStyleCnt="0">
        <dgm:presLayoutVars>
          <dgm:chPref val="3"/>
        </dgm:presLayoutVars>
      </dgm:prSet>
      <dgm:spPr/>
    </dgm:pt>
    <dgm:pt modelId="{0EDB433E-D297-446E-9D54-C72D5194B5D3}" type="pres">
      <dgm:prSet presAssocID="{AB00E760-0AD9-4E2C-B15F-7D1269BB6A86}" presName="topArc1" presStyleLbl="parChTrans1D1" presStyleIdx="8" presStyleCnt="16"/>
      <dgm:spPr/>
    </dgm:pt>
    <dgm:pt modelId="{2DD2573A-CCEC-4892-ADF6-027309052903}" type="pres">
      <dgm:prSet presAssocID="{AB00E760-0AD9-4E2C-B15F-7D1269BB6A86}" presName="bottomArc1" presStyleLbl="parChTrans1D1" presStyleIdx="9" presStyleCnt="16"/>
      <dgm:spPr/>
    </dgm:pt>
    <dgm:pt modelId="{5EF9EF6B-A019-4F8C-B5E3-E9C459B0097E}" type="pres">
      <dgm:prSet presAssocID="{AB00E760-0AD9-4E2C-B15F-7D1269BB6A86}" presName="topConnNode1" presStyleLbl="node1" presStyleIdx="0" presStyleCnt="0"/>
      <dgm:spPr/>
    </dgm:pt>
    <dgm:pt modelId="{430A66A7-8401-445A-9DB3-C024C8B4F006}" type="pres">
      <dgm:prSet presAssocID="{AB00E760-0AD9-4E2C-B15F-7D1269BB6A86}" presName="hierChild2" presStyleCnt="0"/>
      <dgm:spPr/>
    </dgm:pt>
    <dgm:pt modelId="{8ACCC628-1774-4831-B9A9-FF7E0886B986}" type="pres">
      <dgm:prSet presAssocID="{AB00E760-0AD9-4E2C-B15F-7D1269BB6A86}" presName="hierChild3" presStyleCnt="0"/>
      <dgm:spPr/>
    </dgm:pt>
    <dgm:pt modelId="{EB16203D-30DC-4EA8-8E8D-85827F75AD69}" type="pres">
      <dgm:prSet presAssocID="{0F4671E0-868F-4545-9552-4D89010166CA}" presName="hierRoot1" presStyleCnt="0">
        <dgm:presLayoutVars>
          <dgm:hierBranch val="init"/>
        </dgm:presLayoutVars>
      </dgm:prSet>
      <dgm:spPr/>
    </dgm:pt>
    <dgm:pt modelId="{BA0D197E-D32E-43D7-A974-E2A35C292B94}" type="pres">
      <dgm:prSet presAssocID="{0F4671E0-868F-4545-9552-4D89010166CA}" presName="rootComposite1" presStyleCnt="0"/>
      <dgm:spPr/>
    </dgm:pt>
    <dgm:pt modelId="{BCB06A4C-DAC1-4D1C-9EC5-94D819E549F7}" type="pres">
      <dgm:prSet presAssocID="{0F4671E0-868F-4545-9552-4D89010166CA}" presName="rootText1" presStyleLbl="alignAcc1" presStyleIdx="0" presStyleCnt="0">
        <dgm:presLayoutVars>
          <dgm:chPref val="3"/>
        </dgm:presLayoutVars>
      </dgm:prSet>
      <dgm:spPr/>
    </dgm:pt>
    <dgm:pt modelId="{A3AFC3AC-6CE5-45D9-ADBC-314C7E204588}" type="pres">
      <dgm:prSet presAssocID="{0F4671E0-868F-4545-9552-4D89010166CA}" presName="topArc1" presStyleLbl="parChTrans1D1" presStyleIdx="10" presStyleCnt="16"/>
      <dgm:spPr/>
    </dgm:pt>
    <dgm:pt modelId="{89AA52BB-59C6-4706-888B-EC8E37B920A2}" type="pres">
      <dgm:prSet presAssocID="{0F4671E0-868F-4545-9552-4D89010166CA}" presName="bottomArc1" presStyleLbl="parChTrans1D1" presStyleIdx="11" presStyleCnt="16"/>
      <dgm:spPr/>
    </dgm:pt>
    <dgm:pt modelId="{51B5862A-03D2-4EBF-AAF8-7AE43CE7970B}" type="pres">
      <dgm:prSet presAssocID="{0F4671E0-868F-4545-9552-4D89010166CA}" presName="topConnNode1" presStyleLbl="node1" presStyleIdx="0" presStyleCnt="0"/>
      <dgm:spPr/>
    </dgm:pt>
    <dgm:pt modelId="{0F3DFAF5-B9FA-4455-98C0-D1DB080C043C}" type="pres">
      <dgm:prSet presAssocID="{0F4671E0-868F-4545-9552-4D89010166CA}" presName="hierChild2" presStyleCnt="0"/>
      <dgm:spPr/>
    </dgm:pt>
    <dgm:pt modelId="{D65732FD-4502-43B3-988E-6B61E0134AE5}" type="pres">
      <dgm:prSet presAssocID="{0F4671E0-868F-4545-9552-4D89010166CA}" presName="hierChild3" presStyleCnt="0"/>
      <dgm:spPr/>
    </dgm:pt>
    <dgm:pt modelId="{F949B00F-6692-4D19-BDEC-D66AAE8557B6}" type="pres">
      <dgm:prSet presAssocID="{E69256D0-A105-4346-BDBC-10CA89E73AAD}" presName="hierRoot1" presStyleCnt="0">
        <dgm:presLayoutVars>
          <dgm:hierBranch val="init"/>
        </dgm:presLayoutVars>
      </dgm:prSet>
      <dgm:spPr/>
    </dgm:pt>
    <dgm:pt modelId="{BC095135-D52A-4606-8778-A5BDFAA0BAE2}" type="pres">
      <dgm:prSet presAssocID="{E69256D0-A105-4346-BDBC-10CA89E73AAD}" presName="rootComposite1" presStyleCnt="0"/>
      <dgm:spPr/>
    </dgm:pt>
    <dgm:pt modelId="{B1CD0ED3-B5DD-4A8B-B0A9-82F9E87F3013}" type="pres">
      <dgm:prSet presAssocID="{E69256D0-A105-4346-BDBC-10CA89E73AAD}" presName="rootText1" presStyleLbl="alignAcc1" presStyleIdx="0" presStyleCnt="0">
        <dgm:presLayoutVars>
          <dgm:chPref val="3"/>
        </dgm:presLayoutVars>
      </dgm:prSet>
      <dgm:spPr/>
    </dgm:pt>
    <dgm:pt modelId="{5C7206B1-B676-4F91-8357-09A51CA2AAF5}" type="pres">
      <dgm:prSet presAssocID="{E69256D0-A105-4346-BDBC-10CA89E73AAD}" presName="topArc1" presStyleLbl="parChTrans1D1" presStyleIdx="12" presStyleCnt="16"/>
      <dgm:spPr/>
    </dgm:pt>
    <dgm:pt modelId="{7388CF8E-A384-40D0-A1BD-A69CD585BD94}" type="pres">
      <dgm:prSet presAssocID="{E69256D0-A105-4346-BDBC-10CA89E73AAD}" presName="bottomArc1" presStyleLbl="parChTrans1D1" presStyleIdx="13" presStyleCnt="16"/>
      <dgm:spPr/>
    </dgm:pt>
    <dgm:pt modelId="{0DB1743B-0595-48A1-87D0-5405AA089B64}" type="pres">
      <dgm:prSet presAssocID="{E69256D0-A105-4346-BDBC-10CA89E73AAD}" presName="topConnNode1" presStyleLbl="node1" presStyleIdx="0" presStyleCnt="0"/>
      <dgm:spPr/>
    </dgm:pt>
    <dgm:pt modelId="{F36390E0-D294-4D7B-B311-C2C7EBF2DB7B}" type="pres">
      <dgm:prSet presAssocID="{E69256D0-A105-4346-BDBC-10CA89E73AAD}" presName="hierChild2" presStyleCnt="0"/>
      <dgm:spPr/>
    </dgm:pt>
    <dgm:pt modelId="{DBDF874A-77E8-4C02-AF75-DD3FA8619476}" type="pres">
      <dgm:prSet presAssocID="{E69256D0-A105-4346-BDBC-10CA89E73AAD}" presName="hierChild3" presStyleCnt="0"/>
      <dgm:spPr/>
    </dgm:pt>
    <dgm:pt modelId="{8C270755-0C58-453F-9B0F-12DEF4CC1F72}" type="pres">
      <dgm:prSet presAssocID="{1466E01C-E4C6-46C7-8F4C-10A461B12B71}" presName="hierRoot1" presStyleCnt="0">
        <dgm:presLayoutVars>
          <dgm:hierBranch val="init"/>
        </dgm:presLayoutVars>
      </dgm:prSet>
      <dgm:spPr/>
    </dgm:pt>
    <dgm:pt modelId="{5181ABEA-C609-447F-9133-34BE8EB5625B}" type="pres">
      <dgm:prSet presAssocID="{1466E01C-E4C6-46C7-8F4C-10A461B12B71}" presName="rootComposite1" presStyleCnt="0"/>
      <dgm:spPr/>
    </dgm:pt>
    <dgm:pt modelId="{5CF718E5-879C-4FE8-85E3-7AEBFB926D65}" type="pres">
      <dgm:prSet presAssocID="{1466E01C-E4C6-46C7-8F4C-10A461B12B71}" presName="rootText1" presStyleLbl="alignAcc1" presStyleIdx="0" presStyleCnt="0" custLinFactNeighborX="-11866">
        <dgm:presLayoutVars>
          <dgm:chPref val="3"/>
        </dgm:presLayoutVars>
      </dgm:prSet>
      <dgm:spPr/>
    </dgm:pt>
    <dgm:pt modelId="{4CDAE915-F720-4B08-A5BC-92ED1E7F22B6}" type="pres">
      <dgm:prSet presAssocID="{1466E01C-E4C6-46C7-8F4C-10A461B12B71}" presName="topArc1" presStyleLbl="parChTrans1D1" presStyleIdx="14" presStyleCnt="16"/>
      <dgm:spPr/>
    </dgm:pt>
    <dgm:pt modelId="{3B1A204C-21C9-4752-BBBB-0A09C601C5F1}" type="pres">
      <dgm:prSet presAssocID="{1466E01C-E4C6-46C7-8F4C-10A461B12B71}" presName="bottomArc1" presStyleLbl="parChTrans1D1" presStyleIdx="15" presStyleCnt="16"/>
      <dgm:spPr/>
    </dgm:pt>
    <dgm:pt modelId="{0F8E60A3-FF87-4482-8FF7-4B583BF08684}" type="pres">
      <dgm:prSet presAssocID="{1466E01C-E4C6-46C7-8F4C-10A461B12B71}" presName="topConnNode1" presStyleLbl="node1" presStyleIdx="0" presStyleCnt="0"/>
      <dgm:spPr/>
    </dgm:pt>
    <dgm:pt modelId="{C1A7F8A4-568A-42E0-8D1D-7DAEAFD2F4FE}" type="pres">
      <dgm:prSet presAssocID="{1466E01C-E4C6-46C7-8F4C-10A461B12B71}" presName="hierChild2" presStyleCnt="0"/>
      <dgm:spPr/>
    </dgm:pt>
    <dgm:pt modelId="{39149E5F-521E-4B23-9B9F-28EB338AE99B}" type="pres">
      <dgm:prSet presAssocID="{1466E01C-E4C6-46C7-8F4C-10A461B12B71}" presName="hierChild3" presStyleCnt="0"/>
      <dgm:spPr/>
    </dgm:pt>
  </dgm:ptLst>
  <dgm:cxnLst>
    <dgm:cxn modelId="{B3D6FC08-847D-41F0-B39D-5C61416826CB}" type="presOf" srcId="{71A1B9F8-F950-4BF1-B522-812702E311CE}" destId="{90054A3A-6CE2-4FC5-9025-5FCB735A335C}" srcOrd="0" destOrd="0" presId="urn:microsoft.com/office/officeart/2008/layout/HalfCircleOrganizationChart"/>
    <dgm:cxn modelId="{90DAE80D-B46B-44BD-B25A-2DD4A5A499AE}" type="presOf" srcId="{E69256D0-A105-4346-BDBC-10CA89E73AAD}" destId="{B1CD0ED3-B5DD-4A8B-B0A9-82F9E87F3013}" srcOrd="0" destOrd="0" presId="urn:microsoft.com/office/officeart/2008/layout/HalfCircleOrganizationChart"/>
    <dgm:cxn modelId="{01F67925-D08A-43D4-B78A-C7E59C7CB1D4}" srcId="{71A1B9F8-F950-4BF1-B522-812702E311CE}" destId="{0F4671E0-868F-4545-9552-4D89010166CA}" srcOrd="3" destOrd="0" parTransId="{456B0E74-163B-4E46-B2DB-5C8841DF7FF0}" sibTransId="{DFF5B4F5-B675-4B3E-8E59-2006E09EBF1F}"/>
    <dgm:cxn modelId="{74697A34-DE75-4133-9998-0130D14C8990}" type="presOf" srcId="{AB00E760-0AD9-4E2C-B15F-7D1269BB6A86}" destId="{FFC7C04F-BC73-410B-807F-F57651EB216E}" srcOrd="0" destOrd="0" presId="urn:microsoft.com/office/officeart/2008/layout/HalfCircleOrganizationChart"/>
    <dgm:cxn modelId="{C6EAF561-40D1-4879-B986-C3D59E01ECE2}" srcId="{8023F990-6D80-4D3D-B626-C13883E0219A}" destId="{D5AC1588-FF52-4CEF-A91D-8CC1298A21DD}" srcOrd="0" destOrd="0" parTransId="{90262EDD-25C3-4530-A546-022880729073}" sibTransId="{DA717C2B-8011-453F-84A5-8FBDAD2F7AD9}"/>
    <dgm:cxn modelId="{CF743B65-4190-43F1-AC9E-DA621E4D8189}" type="presOf" srcId="{4BA496F0-9903-43A0-B6E2-B1291F24D32D}" destId="{02D6603E-FF19-4324-A58C-A301699C89B9}" srcOrd="0" destOrd="0" presId="urn:microsoft.com/office/officeart/2008/layout/HalfCircleOrganizationChart"/>
    <dgm:cxn modelId="{24F1584C-C562-4227-A470-F2723A30BC02}" srcId="{71A1B9F8-F950-4BF1-B522-812702E311CE}" destId="{1466E01C-E4C6-46C7-8F4C-10A461B12B71}" srcOrd="5" destOrd="0" parTransId="{7D235366-2F18-4CC7-8BDB-FFFE10853F17}" sibTransId="{1B5A13B5-DAC6-4614-B424-DED2E6046977}"/>
    <dgm:cxn modelId="{68DAB24E-43C9-41E5-9F38-A729B9BD79CC}" srcId="{8023F990-6D80-4D3D-B626-C13883E0219A}" destId="{4BA496F0-9903-43A0-B6E2-B1291F24D32D}" srcOrd="1" destOrd="0" parTransId="{0829EF20-3DBE-4F1D-8C5F-2F63D6C41C2B}" sibTransId="{45D9EA6C-BDDA-488D-B5D6-2A831E655633}"/>
    <dgm:cxn modelId="{98349F7B-2E3B-430B-9150-9EDF39D299DD}" type="presOf" srcId="{90262EDD-25C3-4530-A546-022880729073}" destId="{994B03CF-96F4-4D41-A214-6606C588AEBC}" srcOrd="0" destOrd="0" presId="urn:microsoft.com/office/officeart/2008/layout/HalfCircleOrganizationChart"/>
    <dgm:cxn modelId="{A543597C-4793-48F0-8924-88CD954D6684}" type="presOf" srcId="{1466E01C-E4C6-46C7-8F4C-10A461B12B71}" destId="{5CF718E5-879C-4FE8-85E3-7AEBFB926D65}" srcOrd="0" destOrd="0" presId="urn:microsoft.com/office/officeart/2008/layout/HalfCircleOrganizationChart"/>
    <dgm:cxn modelId="{4513EC87-FADB-4374-B778-9A2F53357483}" type="presOf" srcId="{0829EF20-3DBE-4F1D-8C5F-2F63D6C41C2B}" destId="{0EBCCFB3-FE9C-4BA4-A778-23A8F1084DBD}" srcOrd="0" destOrd="0" presId="urn:microsoft.com/office/officeart/2008/layout/HalfCircleOrganizationChart"/>
    <dgm:cxn modelId="{79C39789-EB1C-4BC9-96CD-29687C8C844D}" srcId="{71A1B9F8-F950-4BF1-B522-812702E311CE}" destId="{8023F990-6D80-4D3D-B626-C13883E0219A}" srcOrd="1" destOrd="0" parTransId="{875768A1-AF5E-4FA0-9560-AD82C5014A55}" sibTransId="{0C43C633-5E87-4235-8BFB-8A77570D8646}"/>
    <dgm:cxn modelId="{27ABBB89-9329-4226-8D46-3035B2A2195C}" type="presOf" srcId="{0F4671E0-868F-4545-9552-4D89010166CA}" destId="{51B5862A-03D2-4EBF-AAF8-7AE43CE7970B}" srcOrd="1" destOrd="0" presId="urn:microsoft.com/office/officeart/2008/layout/HalfCircleOrganizationChart"/>
    <dgm:cxn modelId="{80F7F98A-67A4-4AAE-B6E7-D222B67E537E}" type="presOf" srcId="{C39FD22E-0550-4850-93B3-2B647E218AD6}" destId="{C5B9BF68-A8DD-4393-9B44-F11E28CE55E8}" srcOrd="0" destOrd="0" presId="urn:microsoft.com/office/officeart/2008/layout/HalfCircleOrganizationChart"/>
    <dgm:cxn modelId="{AE4AA8A6-9899-4EFA-8283-7A0DFA762FC5}" srcId="{71A1B9F8-F950-4BF1-B522-812702E311CE}" destId="{E69256D0-A105-4346-BDBC-10CA89E73AAD}" srcOrd="4" destOrd="0" parTransId="{110A0397-B7E4-40D7-9C1C-9D6C007BABC9}" sibTransId="{5BE300B3-53C0-400C-9A11-9A3786CB4E1F}"/>
    <dgm:cxn modelId="{58B018AF-EBC7-4CED-B844-3C47EF959321}" type="presOf" srcId="{C39FD22E-0550-4850-93B3-2B647E218AD6}" destId="{490AADB2-B953-4400-B09D-67DCA871A6E8}" srcOrd="1" destOrd="0" presId="urn:microsoft.com/office/officeart/2008/layout/HalfCircleOrganizationChart"/>
    <dgm:cxn modelId="{537CBCB2-1EC0-4574-BF94-E2D0D8D4B3D5}" type="presOf" srcId="{0F4671E0-868F-4545-9552-4D89010166CA}" destId="{BCB06A4C-DAC1-4D1C-9EC5-94D819E549F7}" srcOrd="0" destOrd="0" presId="urn:microsoft.com/office/officeart/2008/layout/HalfCircleOrganizationChart"/>
    <dgm:cxn modelId="{61BAE2BB-420C-4651-9CD2-E0DE28B31E5E}" type="presOf" srcId="{1466E01C-E4C6-46C7-8F4C-10A461B12B71}" destId="{0F8E60A3-FF87-4482-8FF7-4B583BF08684}" srcOrd="1" destOrd="0" presId="urn:microsoft.com/office/officeart/2008/layout/HalfCircleOrganizationChart"/>
    <dgm:cxn modelId="{B2D141BD-04AB-4ADF-AB08-8431EE62DA2D}" type="presOf" srcId="{4BA496F0-9903-43A0-B6E2-B1291F24D32D}" destId="{4409FB61-9520-4101-AA56-F480E0DAD052}" srcOrd="1" destOrd="0" presId="urn:microsoft.com/office/officeart/2008/layout/HalfCircleOrganizationChart"/>
    <dgm:cxn modelId="{AD578CCD-5CCC-4A2E-8C94-6A9F41D96A05}" type="presOf" srcId="{E69256D0-A105-4346-BDBC-10CA89E73AAD}" destId="{0DB1743B-0595-48A1-87D0-5405AA089B64}" srcOrd="1" destOrd="0" presId="urn:microsoft.com/office/officeart/2008/layout/HalfCircleOrganizationChart"/>
    <dgm:cxn modelId="{097A05CE-2B08-4765-95BD-CD08B84F9C31}" type="presOf" srcId="{AB00E760-0AD9-4E2C-B15F-7D1269BB6A86}" destId="{5EF9EF6B-A019-4F8C-B5E3-E9C459B0097E}" srcOrd="1" destOrd="0" presId="urn:microsoft.com/office/officeart/2008/layout/HalfCircleOrganizationChart"/>
    <dgm:cxn modelId="{BC5007CF-6CC8-4F84-A4F3-B3E77ABD84A7}" srcId="{71A1B9F8-F950-4BF1-B522-812702E311CE}" destId="{AB00E760-0AD9-4E2C-B15F-7D1269BB6A86}" srcOrd="2" destOrd="0" parTransId="{261871A9-D71B-4805-80A8-2C859995CA74}" sibTransId="{F9A93597-853F-462D-8812-A90B71A9FF31}"/>
    <dgm:cxn modelId="{681B44E4-0C54-4A68-911E-656A40EE1AAB}" type="presOf" srcId="{8023F990-6D80-4D3D-B626-C13883E0219A}" destId="{1EDEFB0F-3A07-4225-A4C9-9BEFB64BC26B}" srcOrd="1" destOrd="0" presId="urn:microsoft.com/office/officeart/2008/layout/HalfCircleOrganizationChart"/>
    <dgm:cxn modelId="{272FDEE5-6D7A-4314-9B93-FDB5CEBBDA1F}" type="presOf" srcId="{8023F990-6D80-4D3D-B626-C13883E0219A}" destId="{764DBED0-92FD-445A-B184-6E9C08ECF7C3}" srcOrd="0" destOrd="0" presId="urn:microsoft.com/office/officeart/2008/layout/HalfCircleOrganizationChart"/>
    <dgm:cxn modelId="{BB86DBE6-3842-4F1D-9C81-694FFBADB0F1}" type="presOf" srcId="{D5AC1588-FF52-4CEF-A91D-8CC1298A21DD}" destId="{8B75A423-96FA-482C-B9F8-BF84023563DD}" srcOrd="0" destOrd="0" presId="urn:microsoft.com/office/officeart/2008/layout/HalfCircleOrganizationChart"/>
    <dgm:cxn modelId="{50311FF8-5606-49BC-97B2-F07519CFF4D7}" srcId="{71A1B9F8-F950-4BF1-B522-812702E311CE}" destId="{C39FD22E-0550-4850-93B3-2B647E218AD6}" srcOrd="0" destOrd="0" parTransId="{1A21F4BC-7B1B-4170-8AA9-72E2EA936611}" sibTransId="{1C8DCA50-9EE0-484B-AB28-D9663575001C}"/>
    <dgm:cxn modelId="{DFC372FE-4577-4AFC-B38E-B062A084258A}" type="presOf" srcId="{D5AC1588-FF52-4CEF-A91D-8CC1298A21DD}" destId="{92661918-419D-4787-925B-8FC321F0EC39}" srcOrd="1" destOrd="0" presId="urn:microsoft.com/office/officeart/2008/layout/HalfCircleOrganizationChart"/>
    <dgm:cxn modelId="{BAB619FD-052D-4D5D-BF44-AC61095197E4}" type="presParOf" srcId="{90054A3A-6CE2-4FC5-9025-5FCB735A335C}" destId="{81C98C7D-4F92-4CC8-A216-89ED0FF6CB95}" srcOrd="0" destOrd="0" presId="urn:microsoft.com/office/officeart/2008/layout/HalfCircleOrganizationChart"/>
    <dgm:cxn modelId="{E4C4F6FE-3D8F-452E-B223-17395C51A6FA}" type="presParOf" srcId="{81C98C7D-4F92-4CC8-A216-89ED0FF6CB95}" destId="{37EE95D9-7AD7-4E0F-87A6-2FBA1C5B0C45}" srcOrd="0" destOrd="0" presId="urn:microsoft.com/office/officeart/2008/layout/HalfCircleOrganizationChart"/>
    <dgm:cxn modelId="{4EAF6AF4-6DBC-47B3-B839-9832156F6D34}" type="presParOf" srcId="{37EE95D9-7AD7-4E0F-87A6-2FBA1C5B0C45}" destId="{C5B9BF68-A8DD-4393-9B44-F11E28CE55E8}" srcOrd="0" destOrd="0" presId="urn:microsoft.com/office/officeart/2008/layout/HalfCircleOrganizationChart"/>
    <dgm:cxn modelId="{4D805617-7ACD-4457-B74C-74308B9132E3}" type="presParOf" srcId="{37EE95D9-7AD7-4E0F-87A6-2FBA1C5B0C45}" destId="{0FE41245-A9AE-4D15-99B0-31EDD7BCA4CD}" srcOrd="1" destOrd="0" presId="urn:microsoft.com/office/officeart/2008/layout/HalfCircleOrganizationChart"/>
    <dgm:cxn modelId="{63A8DB55-24A8-4484-9270-DA110945FDF0}" type="presParOf" srcId="{37EE95D9-7AD7-4E0F-87A6-2FBA1C5B0C45}" destId="{E6DB9936-B64E-40FC-9635-00BE16C26016}" srcOrd="2" destOrd="0" presId="urn:microsoft.com/office/officeart/2008/layout/HalfCircleOrganizationChart"/>
    <dgm:cxn modelId="{DE11E178-B6CA-4B52-8B8F-4522B9857D03}" type="presParOf" srcId="{37EE95D9-7AD7-4E0F-87A6-2FBA1C5B0C45}" destId="{490AADB2-B953-4400-B09D-67DCA871A6E8}" srcOrd="3" destOrd="0" presId="urn:microsoft.com/office/officeart/2008/layout/HalfCircleOrganizationChart"/>
    <dgm:cxn modelId="{E5D576D6-8707-4FAD-B1BA-F62B8C0F1E11}" type="presParOf" srcId="{81C98C7D-4F92-4CC8-A216-89ED0FF6CB95}" destId="{BA51D956-9674-4E47-8D65-1A69313F8245}" srcOrd="1" destOrd="0" presId="urn:microsoft.com/office/officeart/2008/layout/HalfCircleOrganizationChart"/>
    <dgm:cxn modelId="{D8061E50-F74E-4347-A43F-D1F76E3ABFAC}" type="presParOf" srcId="{81C98C7D-4F92-4CC8-A216-89ED0FF6CB95}" destId="{B7D2DC64-213D-42D4-9C5D-68D7F57DEF13}" srcOrd="2" destOrd="0" presId="urn:microsoft.com/office/officeart/2008/layout/HalfCircleOrganizationChart"/>
    <dgm:cxn modelId="{FF6F53F2-4235-47CF-BBD3-E1B517AD76EF}" type="presParOf" srcId="{90054A3A-6CE2-4FC5-9025-5FCB735A335C}" destId="{2E26FBF0-4F02-4C9C-A37A-505E327D6374}" srcOrd="1" destOrd="0" presId="urn:microsoft.com/office/officeart/2008/layout/HalfCircleOrganizationChart"/>
    <dgm:cxn modelId="{0AD1889B-E7F4-4849-9068-9411BF864D11}" type="presParOf" srcId="{2E26FBF0-4F02-4C9C-A37A-505E327D6374}" destId="{7A9D9A1A-97F4-4595-BE24-58594148E081}" srcOrd="0" destOrd="0" presId="urn:microsoft.com/office/officeart/2008/layout/HalfCircleOrganizationChart"/>
    <dgm:cxn modelId="{C0B36F4C-ED8C-4A77-85A6-03554225D50F}" type="presParOf" srcId="{7A9D9A1A-97F4-4595-BE24-58594148E081}" destId="{764DBED0-92FD-445A-B184-6E9C08ECF7C3}" srcOrd="0" destOrd="0" presId="urn:microsoft.com/office/officeart/2008/layout/HalfCircleOrganizationChart"/>
    <dgm:cxn modelId="{74C0632A-1DD2-49B6-8930-73F426B856E5}" type="presParOf" srcId="{7A9D9A1A-97F4-4595-BE24-58594148E081}" destId="{A14E67D6-ED14-46CC-AF1D-B1C49DD63A2E}" srcOrd="1" destOrd="0" presId="urn:microsoft.com/office/officeart/2008/layout/HalfCircleOrganizationChart"/>
    <dgm:cxn modelId="{529B2AC4-F35B-4C14-B025-19960EB318B4}" type="presParOf" srcId="{7A9D9A1A-97F4-4595-BE24-58594148E081}" destId="{B19BE06B-CBE1-4CAD-8D8D-8AD3BEAF48C0}" srcOrd="2" destOrd="0" presId="urn:microsoft.com/office/officeart/2008/layout/HalfCircleOrganizationChart"/>
    <dgm:cxn modelId="{7F7DA7C4-C798-4F77-99DF-04F59C22739A}" type="presParOf" srcId="{7A9D9A1A-97F4-4595-BE24-58594148E081}" destId="{1EDEFB0F-3A07-4225-A4C9-9BEFB64BC26B}" srcOrd="3" destOrd="0" presId="urn:microsoft.com/office/officeart/2008/layout/HalfCircleOrganizationChart"/>
    <dgm:cxn modelId="{C8852322-673C-4AF7-BCA8-CA9EBB7AF732}" type="presParOf" srcId="{2E26FBF0-4F02-4C9C-A37A-505E327D6374}" destId="{D23F3223-F749-4EAD-9A74-E5F9F6042FE4}" srcOrd="1" destOrd="0" presId="urn:microsoft.com/office/officeart/2008/layout/HalfCircleOrganizationChart"/>
    <dgm:cxn modelId="{01463D81-11C4-48DA-89BD-9CFAC6AAAA5F}" type="presParOf" srcId="{D23F3223-F749-4EAD-9A74-E5F9F6042FE4}" destId="{994B03CF-96F4-4D41-A214-6606C588AEBC}" srcOrd="0" destOrd="0" presId="urn:microsoft.com/office/officeart/2008/layout/HalfCircleOrganizationChart"/>
    <dgm:cxn modelId="{2B9FB14F-41B9-441B-B3FC-96D77D129018}" type="presParOf" srcId="{D23F3223-F749-4EAD-9A74-E5F9F6042FE4}" destId="{3FBEFA85-9FA6-4B53-89A0-81F802FFEA78}" srcOrd="1" destOrd="0" presId="urn:microsoft.com/office/officeart/2008/layout/HalfCircleOrganizationChart"/>
    <dgm:cxn modelId="{0893458B-D8AE-4DC2-9A1B-517B3E4EAD5A}" type="presParOf" srcId="{3FBEFA85-9FA6-4B53-89A0-81F802FFEA78}" destId="{CF016F5C-9834-4CBC-B7FA-78E3AE972A45}" srcOrd="0" destOrd="0" presId="urn:microsoft.com/office/officeart/2008/layout/HalfCircleOrganizationChart"/>
    <dgm:cxn modelId="{251148F2-ECDE-42F3-9567-0FBB8836850B}" type="presParOf" srcId="{CF016F5C-9834-4CBC-B7FA-78E3AE972A45}" destId="{8B75A423-96FA-482C-B9F8-BF84023563DD}" srcOrd="0" destOrd="0" presId="urn:microsoft.com/office/officeart/2008/layout/HalfCircleOrganizationChart"/>
    <dgm:cxn modelId="{CBB7DA7B-D6B8-40AE-AABE-C1E993661C08}" type="presParOf" srcId="{CF016F5C-9834-4CBC-B7FA-78E3AE972A45}" destId="{C73790A5-BBC2-484B-BBB2-F400B214377C}" srcOrd="1" destOrd="0" presId="urn:microsoft.com/office/officeart/2008/layout/HalfCircleOrganizationChart"/>
    <dgm:cxn modelId="{1857EDD1-026C-4794-90A3-2F1A603F7D85}" type="presParOf" srcId="{CF016F5C-9834-4CBC-B7FA-78E3AE972A45}" destId="{B8CA6331-F634-4D61-BDAA-632E921FE2CD}" srcOrd="2" destOrd="0" presId="urn:microsoft.com/office/officeart/2008/layout/HalfCircleOrganizationChart"/>
    <dgm:cxn modelId="{4755069F-4D2D-400B-8656-E53954470732}" type="presParOf" srcId="{CF016F5C-9834-4CBC-B7FA-78E3AE972A45}" destId="{92661918-419D-4787-925B-8FC321F0EC39}" srcOrd="3" destOrd="0" presId="urn:microsoft.com/office/officeart/2008/layout/HalfCircleOrganizationChart"/>
    <dgm:cxn modelId="{AD4B5F57-66A9-4AAF-A63C-768B033EF039}" type="presParOf" srcId="{3FBEFA85-9FA6-4B53-89A0-81F802FFEA78}" destId="{78F094C1-3CC8-46EB-A16F-5A78793E3F3D}" srcOrd="1" destOrd="0" presId="urn:microsoft.com/office/officeart/2008/layout/HalfCircleOrganizationChart"/>
    <dgm:cxn modelId="{3D86E478-F4A7-40EE-B41B-EF1989782E8F}" type="presParOf" srcId="{3FBEFA85-9FA6-4B53-89A0-81F802FFEA78}" destId="{5A013A47-5D2D-4396-8ED9-7C77F4D93BDD}" srcOrd="2" destOrd="0" presId="urn:microsoft.com/office/officeart/2008/layout/HalfCircleOrganizationChart"/>
    <dgm:cxn modelId="{9F519FC3-0610-4BEA-9A04-C2481F8BFAA1}" type="presParOf" srcId="{D23F3223-F749-4EAD-9A74-E5F9F6042FE4}" destId="{0EBCCFB3-FE9C-4BA4-A778-23A8F1084DBD}" srcOrd="2" destOrd="0" presId="urn:microsoft.com/office/officeart/2008/layout/HalfCircleOrganizationChart"/>
    <dgm:cxn modelId="{C93DA32F-9753-428F-BE33-DF71E8CEC37F}" type="presParOf" srcId="{D23F3223-F749-4EAD-9A74-E5F9F6042FE4}" destId="{FBC40101-4316-4B1D-8C69-D718C5163A87}" srcOrd="3" destOrd="0" presId="urn:microsoft.com/office/officeart/2008/layout/HalfCircleOrganizationChart"/>
    <dgm:cxn modelId="{E10DD21A-D214-4342-8605-52880D5CDB94}" type="presParOf" srcId="{FBC40101-4316-4B1D-8C69-D718C5163A87}" destId="{610DF4F4-5CB2-4D92-9B36-8F299997F3ED}" srcOrd="0" destOrd="0" presId="urn:microsoft.com/office/officeart/2008/layout/HalfCircleOrganizationChart"/>
    <dgm:cxn modelId="{05DD58F6-E253-4B33-BD64-41297110A4CE}" type="presParOf" srcId="{610DF4F4-5CB2-4D92-9B36-8F299997F3ED}" destId="{02D6603E-FF19-4324-A58C-A301699C89B9}" srcOrd="0" destOrd="0" presId="urn:microsoft.com/office/officeart/2008/layout/HalfCircleOrganizationChart"/>
    <dgm:cxn modelId="{46C3D379-78C2-4134-9BB9-A7687D6B87D5}" type="presParOf" srcId="{610DF4F4-5CB2-4D92-9B36-8F299997F3ED}" destId="{3EA2CCB1-090E-4FAE-B0A8-B129F971B416}" srcOrd="1" destOrd="0" presId="urn:microsoft.com/office/officeart/2008/layout/HalfCircleOrganizationChart"/>
    <dgm:cxn modelId="{3AB9AAF6-F17A-4C4A-AA13-5580E173662A}" type="presParOf" srcId="{610DF4F4-5CB2-4D92-9B36-8F299997F3ED}" destId="{9CF9D58D-9B29-4529-8CB8-557D1675F72C}" srcOrd="2" destOrd="0" presId="urn:microsoft.com/office/officeart/2008/layout/HalfCircleOrganizationChart"/>
    <dgm:cxn modelId="{B2B1105D-AA5F-4C71-A370-AAACC42CCDBA}" type="presParOf" srcId="{610DF4F4-5CB2-4D92-9B36-8F299997F3ED}" destId="{4409FB61-9520-4101-AA56-F480E0DAD052}" srcOrd="3" destOrd="0" presId="urn:microsoft.com/office/officeart/2008/layout/HalfCircleOrganizationChart"/>
    <dgm:cxn modelId="{5D3C7D0D-627B-4DFB-A1F4-1EDE8DB805F0}" type="presParOf" srcId="{FBC40101-4316-4B1D-8C69-D718C5163A87}" destId="{B17E89E4-D074-476F-9F96-600A3EB0455F}" srcOrd="1" destOrd="0" presId="urn:microsoft.com/office/officeart/2008/layout/HalfCircleOrganizationChart"/>
    <dgm:cxn modelId="{904A612A-BE8D-46B6-8FF0-9CC7CACCAF4C}" type="presParOf" srcId="{FBC40101-4316-4B1D-8C69-D718C5163A87}" destId="{4D359EE3-9E1D-4E30-A18C-F7A05725FC91}" srcOrd="2" destOrd="0" presId="urn:microsoft.com/office/officeart/2008/layout/HalfCircleOrganizationChart"/>
    <dgm:cxn modelId="{8809B3E9-9BEF-4B7E-B08D-49AC524A4ECD}" type="presParOf" srcId="{2E26FBF0-4F02-4C9C-A37A-505E327D6374}" destId="{E1DC5C1B-6843-4F14-AA3A-892AF5DE8F8A}" srcOrd="2" destOrd="0" presId="urn:microsoft.com/office/officeart/2008/layout/HalfCircleOrganizationChart"/>
    <dgm:cxn modelId="{88C4412B-1CB5-4355-BB08-449D3DFF9D1A}" type="presParOf" srcId="{90054A3A-6CE2-4FC5-9025-5FCB735A335C}" destId="{63404EBF-B01E-443C-9E26-C9A05D7E4D7A}" srcOrd="2" destOrd="0" presId="urn:microsoft.com/office/officeart/2008/layout/HalfCircleOrganizationChart"/>
    <dgm:cxn modelId="{2822116D-262C-4ADB-9812-92DB6C644DAE}" type="presParOf" srcId="{63404EBF-B01E-443C-9E26-C9A05D7E4D7A}" destId="{8BEB2F1C-8599-4002-AE04-E6B566A214C9}" srcOrd="0" destOrd="0" presId="urn:microsoft.com/office/officeart/2008/layout/HalfCircleOrganizationChart"/>
    <dgm:cxn modelId="{22D0B8DC-E63F-43D6-8B6B-15AB43EBFC33}" type="presParOf" srcId="{8BEB2F1C-8599-4002-AE04-E6B566A214C9}" destId="{FFC7C04F-BC73-410B-807F-F57651EB216E}" srcOrd="0" destOrd="0" presId="urn:microsoft.com/office/officeart/2008/layout/HalfCircleOrganizationChart"/>
    <dgm:cxn modelId="{397B1F54-993A-4539-86A6-0FD65583F7AB}" type="presParOf" srcId="{8BEB2F1C-8599-4002-AE04-E6B566A214C9}" destId="{0EDB433E-D297-446E-9D54-C72D5194B5D3}" srcOrd="1" destOrd="0" presId="urn:microsoft.com/office/officeart/2008/layout/HalfCircleOrganizationChart"/>
    <dgm:cxn modelId="{96B87966-A08E-417A-88F9-F2C0A341FF31}" type="presParOf" srcId="{8BEB2F1C-8599-4002-AE04-E6B566A214C9}" destId="{2DD2573A-CCEC-4892-ADF6-027309052903}" srcOrd="2" destOrd="0" presId="urn:microsoft.com/office/officeart/2008/layout/HalfCircleOrganizationChart"/>
    <dgm:cxn modelId="{68F279C0-D4E8-47F7-98D1-25A0C21140CC}" type="presParOf" srcId="{8BEB2F1C-8599-4002-AE04-E6B566A214C9}" destId="{5EF9EF6B-A019-4F8C-B5E3-E9C459B0097E}" srcOrd="3" destOrd="0" presId="urn:microsoft.com/office/officeart/2008/layout/HalfCircleOrganizationChart"/>
    <dgm:cxn modelId="{8E38ABCB-762F-43FC-95BF-B9B90F8AED35}" type="presParOf" srcId="{63404EBF-B01E-443C-9E26-C9A05D7E4D7A}" destId="{430A66A7-8401-445A-9DB3-C024C8B4F006}" srcOrd="1" destOrd="0" presId="urn:microsoft.com/office/officeart/2008/layout/HalfCircleOrganizationChart"/>
    <dgm:cxn modelId="{26E284B1-196A-4B23-975E-7D9A17B2244A}" type="presParOf" srcId="{63404EBF-B01E-443C-9E26-C9A05D7E4D7A}" destId="{8ACCC628-1774-4831-B9A9-FF7E0886B986}" srcOrd="2" destOrd="0" presId="urn:microsoft.com/office/officeart/2008/layout/HalfCircleOrganizationChart"/>
    <dgm:cxn modelId="{1BCF8E70-49EA-44F6-802E-974D38295C45}" type="presParOf" srcId="{90054A3A-6CE2-4FC5-9025-5FCB735A335C}" destId="{EB16203D-30DC-4EA8-8E8D-85827F75AD69}" srcOrd="3" destOrd="0" presId="urn:microsoft.com/office/officeart/2008/layout/HalfCircleOrganizationChart"/>
    <dgm:cxn modelId="{458FE79D-7B83-43FE-8A5A-3345C314DA31}" type="presParOf" srcId="{EB16203D-30DC-4EA8-8E8D-85827F75AD69}" destId="{BA0D197E-D32E-43D7-A974-E2A35C292B94}" srcOrd="0" destOrd="0" presId="urn:microsoft.com/office/officeart/2008/layout/HalfCircleOrganizationChart"/>
    <dgm:cxn modelId="{D3133593-3554-4F32-9847-A649A89A45CD}" type="presParOf" srcId="{BA0D197E-D32E-43D7-A974-E2A35C292B94}" destId="{BCB06A4C-DAC1-4D1C-9EC5-94D819E549F7}" srcOrd="0" destOrd="0" presId="urn:microsoft.com/office/officeart/2008/layout/HalfCircleOrganizationChart"/>
    <dgm:cxn modelId="{3FF48628-082B-4611-B23D-433BC64AD017}" type="presParOf" srcId="{BA0D197E-D32E-43D7-A974-E2A35C292B94}" destId="{A3AFC3AC-6CE5-45D9-ADBC-314C7E204588}" srcOrd="1" destOrd="0" presId="urn:microsoft.com/office/officeart/2008/layout/HalfCircleOrganizationChart"/>
    <dgm:cxn modelId="{1B3A4989-C484-4F39-A26A-77A8B57D707D}" type="presParOf" srcId="{BA0D197E-D32E-43D7-A974-E2A35C292B94}" destId="{89AA52BB-59C6-4706-888B-EC8E37B920A2}" srcOrd="2" destOrd="0" presId="urn:microsoft.com/office/officeart/2008/layout/HalfCircleOrganizationChart"/>
    <dgm:cxn modelId="{0926D160-E11E-476B-91AA-FF3CCEA9CB61}" type="presParOf" srcId="{BA0D197E-D32E-43D7-A974-E2A35C292B94}" destId="{51B5862A-03D2-4EBF-AAF8-7AE43CE7970B}" srcOrd="3" destOrd="0" presId="urn:microsoft.com/office/officeart/2008/layout/HalfCircleOrganizationChart"/>
    <dgm:cxn modelId="{FFBDA651-FFA0-4C90-82B1-B973681625DC}" type="presParOf" srcId="{EB16203D-30DC-4EA8-8E8D-85827F75AD69}" destId="{0F3DFAF5-B9FA-4455-98C0-D1DB080C043C}" srcOrd="1" destOrd="0" presId="urn:microsoft.com/office/officeart/2008/layout/HalfCircleOrganizationChart"/>
    <dgm:cxn modelId="{D20A8E67-2FD6-4BFF-8177-ADF24B9D199B}" type="presParOf" srcId="{EB16203D-30DC-4EA8-8E8D-85827F75AD69}" destId="{D65732FD-4502-43B3-988E-6B61E0134AE5}" srcOrd="2" destOrd="0" presId="urn:microsoft.com/office/officeart/2008/layout/HalfCircleOrganizationChart"/>
    <dgm:cxn modelId="{254C5A93-48F5-4B63-AD32-FFEFCC5DAF75}" type="presParOf" srcId="{90054A3A-6CE2-4FC5-9025-5FCB735A335C}" destId="{F949B00F-6692-4D19-BDEC-D66AAE8557B6}" srcOrd="4" destOrd="0" presId="urn:microsoft.com/office/officeart/2008/layout/HalfCircleOrganizationChart"/>
    <dgm:cxn modelId="{541B6E0F-8C23-4935-BAA6-41C11DBE5FF7}" type="presParOf" srcId="{F949B00F-6692-4D19-BDEC-D66AAE8557B6}" destId="{BC095135-D52A-4606-8778-A5BDFAA0BAE2}" srcOrd="0" destOrd="0" presId="urn:microsoft.com/office/officeart/2008/layout/HalfCircleOrganizationChart"/>
    <dgm:cxn modelId="{7ED3B68D-245F-43A9-AB74-33DCD9B1C8E2}" type="presParOf" srcId="{BC095135-D52A-4606-8778-A5BDFAA0BAE2}" destId="{B1CD0ED3-B5DD-4A8B-B0A9-82F9E87F3013}" srcOrd="0" destOrd="0" presId="urn:microsoft.com/office/officeart/2008/layout/HalfCircleOrganizationChart"/>
    <dgm:cxn modelId="{55227C63-CF6E-4881-A6DC-54A1328E989E}" type="presParOf" srcId="{BC095135-D52A-4606-8778-A5BDFAA0BAE2}" destId="{5C7206B1-B676-4F91-8357-09A51CA2AAF5}" srcOrd="1" destOrd="0" presId="urn:microsoft.com/office/officeart/2008/layout/HalfCircleOrganizationChart"/>
    <dgm:cxn modelId="{2E0B1299-1D0B-4C2E-A53B-3C117F8B0569}" type="presParOf" srcId="{BC095135-D52A-4606-8778-A5BDFAA0BAE2}" destId="{7388CF8E-A384-40D0-A1BD-A69CD585BD94}" srcOrd="2" destOrd="0" presId="urn:microsoft.com/office/officeart/2008/layout/HalfCircleOrganizationChart"/>
    <dgm:cxn modelId="{97B79E0F-F2F6-439F-947F-87E147B28299}" type="presParOf" srcId="{BC095135-D52A-4606-8778-A5BDFAA0BAE2}" destId="{0DB1743B-0595-48A1-87D0-5405AA089B64}" srcOrd="3" destOrd="0" presId="urn:microsoft.com/office/officeart/2008/layout/HalfCircleOrganizationChart"/>
    <dgm:cxn modelId="{B9F46922-709F-4DE8-8437-52304659BCCE}" type="presParOf" srcId="{F949B00F-6692-4D19-BDEC-D66AAE8557B6}" destId="{F36390E0-D294-4D7B-B311-C2C7EBF2DB7B}" srcOrd="1" destOrd="0" presId="urn:microsoft.com/office/officeart/2008/layout/HalfCircleOrganizationChart"/>
    <dgm:cxn modelId="{1E4DEC6B-2426-4E2D-82BB-6FA91615AC07}" type="presParOf" srcId="{F949B00F-6692-4D19-BDEC-D66AAE8557B6}" destId="{DBDF874A-77E8-4C02-AF75-DD3FA8619476}" srcOrd="2" destOrd="0" presId="urn:microsoft.com/office/officeart/2008/layout/HalfCircleOrganizationChart"/>
    <dgm:cxn modelId="{45B6465F-C937-46B7-A63E-EE46BD78E288}" type="presParOf" srcId="{90054A3A-6CE2-4FC5-9025-5FCB735A335C}" destId="{8C270755-0C58-453F-9B0F-12DEF4CC1F72}" srcOrd="5" destOrd="0" presId="urn:microsoft.com/office/officeart/2008/layout/HalfCircleOrganizationChart"/>
    <dgm:cxn modelId="{40B9BC1B-A8FA-4854-8B5A-73D584C3F041}" type="presParOf" srcId="{8C270755-0C58-453F-9B0F-12DEF4CC1F72}" destId="{5181ABEA-C609-447F-9133-34BE8EB5625B}" srcOrd="0" destOrd="0" presId="urn:microsoft.com/office/officeart/2008/layout/HalfCircleOrganizationChart"/>
    <dgm:cxn modelId="{2914B749-3338-4358-BE09-D9427D8A97CA}" type="presParOf" srcId="{5181ABEA-C609-447F-9133-34BE8EB5625B}" destId="{5CF718E5-879C-4FE8-85E3-7AEBFB926D65}" srcOrd="0" destOrd="0" presId="urn:microsoft.com/office/officeart/2008/layout/HalfCircleOrganizationChart"/>
    <dgm:cxn modelId="{62A5A2A0-4EBD-4FD8-A400-1485AB7165B1}" type="presParOf" srcId="{5181ABEA-C609-447F-9133-34BE8EB5625B}" destId="{4CDAE915-F720-4B08-A5BC-92ED1E7F22B6}" srcOrd="1" destOrd="0" presId="urn:microsoft.com/office/officeart/2008/layout/HalfCircleOrganizationChart"/>
    <dgm:cxn modelId="{72B04FC2-D3A8-4EF8-A6DC-412F44151F83}" type="presParOf" srcId="{5181ABEA-C609-447F-9133-34BE8EB5625B}" destId="{3B1A204C-21C9-4752-BBBB-0A09C601C5F1}" srcOrd="2" destOrd="0" presId="urn:microsoft.com/office/officeart/2008/layout/HalfCircleOrganizationChart"/>
    <dgm:cxn modelId="{125E26CA-F2D2-4125-9BC1-1D945189ADCE}" type="presParOf" srcId="{5181ABEA-C609-447F-9133-34BE8EB5625B}" destId="{0F8E60A3-FF87-4482-8FF7-4B583BF08684}" srcOrd="3" destOrd="0" presId="urn:microsoft.com/office/officeart/2008/layout/HalfCircleOrganizationChart"/>
    <dgm:cxn modelId="{36E6F94A-0BFB-4BF2-A425-FEEB42F1AA9B}" type="presParOf" srcId="{8C270755-0C58-453F-9B0F-12DEF4CC1F72}" destId="{C1A7F8A4-568A-42E0-8D1D-7DAEAFD2F4FE}" srcOrd="1" destOrd="0" presId="urn:microsoft.com/office/officeart/2008/layout/HalfCircleOrganizationChart"/>
    <dgm:cxn modelId="{BE0CBC61-2E09-4CFB-9C88-3352FA51F23E}" type="presParOf" srcId="{8C270755-0C58-453F-9B0F-12DEF4CC1F72}" destId="{39149E5F-521E-4B23-9B9F-28EB338AE99B}"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67E20C-2B41-4F77-A2BA-FF9721E4DF17}"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pl-PL"/>
        </a:p>
      </dgm:t>
    </dgm:pt>
    <dgm:pt modelId="{C80990AE-0CC0-4736-8F7A-EAE286DD170A}">
      <dgm:prSet/>
      <dgm:spPr/>
      <dgm:t>
        <a:bodyPr/>
        <a:lstStyle/>
        <a:p>
          <a:pPr rtl="0"/>
          <a:r>
            <a:rPr lang="pl-PL"/>
            <a:t>Izolacyjne </a:t>
          </a:r>
        </a:p>
      </dgm:t>
    </dgm:pt>
    <dgm:pt modelId="{C3C761F4-8350-4D0C-B51C-91882DC03B88}" type="parTrans" cxnId="{6BC96908-6CCE-4624-996A-AA45EE16EA8C}">
      <dgm:prSet/>
      <dgm:spPr/>
      <dgm:t>
        <a:bodyPr/>
        <a:lstStyle/>
        <a:p>
          <a:endParaRPr lang="pl-PL"/>
        </a:p>
      </dgm:t>
    </dgm:pt>
    <dgm:pt modelId="{00F30D4E-68BD-4FF2-BE72-274A653890A8}" type="sibTrans" cxnId="{6BC96908-6CCE-4624-996A-AA45EE16EA8C}">
      <dgm:prSet/>
      <dgm:spPr/>
      <dgm:t>
        <a:bodyPr/>
        <a:lstStyle/>
        <a:p>
          <a:endParaRPr lang="pl-PL"/>
        </a:p>
      </dgm:t>
    </dgm:pt>
    <dgm:pt modelId="{B252236D-8E4A-4CC0-AED1-123118CF0855}">
      <dgm:prSet/>
      <dgm:spPr/>
      <dgm:t>
        <a:bodyPr/>
        <a:lstStyle/>
        <a:p>
          <a:pPr rtl="0"/>
          <a:r>
            <a:rPr lang="pl-PL"/>
            <a:t>Tymczasowe aresztowanie </a:t>
          </a:r>
        </a:p>
      </dgm:t>
    </dgm:pt>
    <dgm:pt modelId="{7DFCD42A-3351-4708-9C35-4B345C7FBF88}" type="parTrans" cxnId="{6FF2CC8C-6844-48EF-89E9-22B65F910455}">
      <dgm:prSet/>
      <dgm:spPr/>
      <dgm:t>
        <a:bodyPr/>
        <a:lstStyle/>
        <a:p>
          <a:endParaRPr lang="pl-PL"/>
        </a:p>
      </dgm:t>
    </dgm:pt>
    <dgm:pt modelId="{AAF8CFDE-906E-4369-BA58-9D195C8C76D2}" type="sibTrans" cxnId="{6FF2CC8C-6844-48EF-89E9-22B65F910455}">
      <dgm:prSet/>
      <dgm:spPr/>
      <dgm:t>
        <a:bodyPr/>
        <a:lstStyle/>
        <a:p>
          <a:endParaRPr lang="pl-PL"/>
        </a:p>
      </dgm:t>
    </dgm:pt>
    <dgm:pt modelId="{E401F05E-902E-4721-AC84-28C689AF5865}">
      <dgm:prSet/>
      <dgm:spPr/>
      <dgm:t>
        <a:bodyPr/>
        <a:lstStyle/>
        <a:p>
          <a:pPr rtl="0"/>
          <a:r>
            <a:rPr lang="pl-PL" dirty="0" err="1"/>
            <a:t>Nieizolacyjne</a:t>
          </a:r>
          <a:r>
            <a:rPr lang="pl-PL" dirty="0"/>
            <a:t> </a:t>
          </a:r>
        </a:p>
      </dgm:t>
    </dgm:pt>
    <dgm:pt modelId="{613DFA59-AA32-48B2-87B9-36EA27C73F80}" type="parTrans" cxnId="{AECAFA67-F8FA-44E4-A791-3585A92E8E01}">
      <dgm:prSet/>
      <dgm:spPr/>
      <dgm:t>
        <a:bodyPr/>
        <a:lstStyle/>
        <a:p>
          <a:endParaRPr lang="pl-PL"/>
        </a:p>
      </dgm:t>
    </dgm:pt>
    <dgm:pt modelId="{D64098CD-8299-4AB3-9854-CC0EB388223C}" type="sibTrans" cxnId="{AECAFA67-F8FA-44E4-A791-3585A92E8E01}">
      <dgm:prSet/>
      <dgm:spPr/>
      <dgm:t>
        <a:bodyPr/>
        <a:lstStyle/>
        <a:p>
          <a:endParaRPr lang="pl-PL"/>
        </a:p>
      </dgm:t>
    </dgm:pt>
    <dgm:pt modelId="{A35D0753-8B5B-4D96-B64F-9F9024ECA3B0}">
      <dgm:prSet/>
      <dgm:spPr/>
      <dgm:t>
        <a:bodyPr/>
        <a:lstStyle/>
        <a:p>
          <a:pPr algn="just" rtl="0"/>
          <a:r>
            <a:rPr lang="pl-PL" dirty="0"/>
            <a:t>poręczenie majątkowe</a:t>
          </a:r>
        </a:p>
      </dgm:t>
    </dgm:pt>
    <dgm:pt modelId="{30C60C01-D563-46F8-907A-A7C64830B10B}" type="parTrans" cxnId="{A0A0C6DC-7B3F-4D90-A84D-B5EEA6232EEF}">
      <dgm:prSet/>
      <dgm:spPr/>
      <dgm:t>
        <a:bodyPr/>
        <a:lstStyle/>
        <a:p>
          <a:endParaRPr lang="pl-PL"/>
        </a:p>
      </dgm:t>
    </dgm:pt>
    <dgm:pt modelId="{6A0961E6-AD04-4968-AA7B-0F113E5722CA}" type="sibTrans" cxnId="{A0A0C6DC-7B3F-4D90-A84D-B5EEA6232EEF}">
      <dgm:prSet/>
      <dgm:spPr/>
      <dgm:t>
        <a:bodyPr/>
        <a:lstStyle/>
        <a:p>
          <a:endParaRPr lang="pl-PL"/>
        </a:p>
      </dgm:t>
    </dgm:pt>
    <dgm:pt modelId="{660E320F-C1A2-4D7D-B84D-4529DE2D8E30}">
      <dgm:prSet/>
      <dgm:spPr/>
      <dgm:t>
        <a:bodyPr/>
        <a:lstStyle/>
        <a:p>
          <a:pPr algn="just" rtl="0"/>
          <a:r>
            <a:rPr lang="pl-PL" dirty="0"/>
            <a:t>poręczenie społeczne </a:t>
          </a:r>
        </a:p>
      </dgm:t>
    </dgm:pt>
    <dgm:pt modelId="{7A31B3B2-8BCF-4B64-AA67-F3361CB0F67C}" type="parTrans" cxnId="{4DA2889B-0299-4F3D-93F7-FA79FC525A52}">
      <dgm:prSet/>
      <dgm:spPr/>
      <dgm:t>
        <a:bodyPr/>
        <a:lstStyle/>
        <a:p>
          <a:endParaRPr lang="pl-PL"/>
        </a:p>
      </dgm:t>
    </dgm:pt>
    <dgm:pt modelId="{B2946DBA-8CF8-4D1C-BC67-9EF1C9C6E846}" type="sibTrans" cxnId="{4DA2889B-0299-4F3D-93F7-FA79FC525A52}">
      <dgm:prSet/>
      <dgm:spPr/>
      <dgm:t>
        <a:bodyPr/>
        <a:lstStyle/>
        <a:p>
          <a:endParaRPr lang="pl-PL"/>
        </a:p>
      </dgm:t>
    </dgm:pt>
    <dgm:pt modelId="{B37E5F64-D21E-45F2-BB10-BDED02007858}">
      <dgm:prSet/>
      <dgm:spPr/>
      <dgm:t>
        <a:bodyPr/>
        <a:lstStyle/>
        <a:p>
          <a:pPr algn="just" rtl="0"/>
          <a:r>
            <a:rPr lang="pl-PL" dirty="0"/>
            <a:t>poręczenie osoby godnej zaufania</a:t>
          </a:r>
        </a:p>
      </dgm:t>
    </dgm:pt>
    <dgm:pt modelId="{555374C4-A834-4AD4-ACDC-B0C239E08A90}" type="parTrans" cxnId="{3ED6750E-00EA-453B-9A11-94C3AC62ABD3}">
      <dgm:prSet/>
      <dgm:spPr/>
      <dgm:t>
        <a:bodyPr/>
        <a:lstStyle/>
        <a:p>
          <a:endParaRPr lang="pl-PL"/>
        </a:p>
      </dgm:t>
    </dgm:pt>
    <dgm:pt modelId="{12AF8142-0B92-49EF-9719-6FD9D1253DC6}" type="sibTrans" cxnId="{3ED6750E-00EA-453B-9A11-94C3AC62ABD3}">
      <dgm:prSet/>
      <dgm:spPr/>
      <dgm:t>
        <a:bodyPr/>
        <a:lstStyle/>
        <a:p>
          <a:endParaRPr lang="pl-PL"/>
        </a:p>
      </dgm:t>
    </dgm:pt>
    <dgm:pt modelId="{A5AD569A-1C4A-4DD1-B488-C342BA2A997C}">
      <dgm:prSet/>
      <dgm:spPr/>
      <dgm:t>
        <a:bodyPr/>
        <a:lstStyle/>
        <a:p>
          <a:pPr algn="just" rtl="0"/>
          <a:r>
            <a:rPr lang="pl-PL" dirty="0"/>
            <a:t>dozór policji</a:t>
          </a:r>
        </a:p>
      </dgm:t>
    </dgm:pt>
    <dgm:pt modelId="{9CC5CED8-E35C-4908-BB69-A69190B75990}" type="parTrans" cxnId="{58107CFB-A826-492D-A468-CC29545AB927}">
      <dgm:prSet/>
      <dgm:spPr/>
      <dgm:t>
        <a:bodyPr/>
        <a:lstStyle/>
        <a:p>
          <a:endParaRPr lang="pl-PL"/>
        </a:p>
      </dgm:t>
    </dgm:pt>
    <dgm:pt modelId="{2A9F8DD1-4707-420D-8FE1-39DAF5E766F7}" type="sibTrans" cxnId="{58107CFB-A826-492D-A468-CC29545AB927}">
      <dgm:prSet/>
      <dgm:spPr/>
      <dgm:t>
        <a:bodyPr/>
        <a:lstStyle/>
        <a:p>
          <a:endParaRPr lang="pl-PL"/>
        </a:p>
      </dgm:t>
    </dgm:pt>
    <dgm:pt modelId="{2CAEAC2D-7F3F-4826-B5AE-FE01AA7468C4}">
      <dgm:prSet/>
      <dgm:spPr/>
      <dgm:t>
        <a:bodyPr/>
        <a:lstStyle/>
        <a:p>
          <a:pPr algn="just" rtl="0"/>
          <a:r>
            <a:rPr lang="pl-PL" dirty="0"/>
            <a:t>dozór warunkowy policji </a:t>
          </a:r>
        </a:p>
      </dgm:t>
    </dgm:pt>
    <dgm:pt modelId="{30B74C83-30EC-4F38-9413-BDF67B4E1EDE}" type="parTrans" cxnId="{0E8E9709-C3C4-41AB-A6D2-EE3C53C3A831}">
      <dgm:prSet/>
      <dgm:spPr/>
      <dgm:t>
        <a:bodyPr/>
        <a:lstStyle/>
        <a:p>
          <a:endParaRPr lang="pl-PL"/>
        </a:p>
      </dgm:t>
    </dgm:pt>
    <dgm:pt modelId="{6DE429F1-414A-43D1-9FE8-760E5E13A648}" type="sibTrans" cxnId="{0E8E9709-C3C4-41AB-A6D2-EE3C53C3A831}">
      <dgm:prSet/>
      <dgm:spPr/>
      <dgm:t>
        <a:bodyPr/>
        <a:lstStyle/>
        <a:p>
          <a:endParaRPr lang="pl-PL"/>
        </a:p>
      </dgm:t>
    </dgm:pt>
    <dgm:pt modelId="{CFC55ADE-BA5C-40C6-BFC8-B0C2A43183AA}">
      <dgm:prSet/>
      <dgm:spPr/>
      <dgm:t>
        <a:bodyPr/>
        <a:lstStyle/>
        <a:p>
          <a:pPr algn="just" rtl="0"/>
          <a:r>
            <a:rPr lang="pl-PL" dirty="0"/>
            <a:t>nakaz opuszczenia lokalu zajmowanego wspólnie z pokrzywdzonym </a:t>
          </a:r>
        </a:p>
      </dgm:t>
    </dgm:pt>
    <dgm:pt modelId="{F7C75C1B-5979-4AC5-9E36-C61FFB84B6FC}" type="parTrans" cxnId="{C8BD1917-D032-4803-A199-C313466F867E}">
      <dgm:prSet/>
      <dgm:spPr/>
      <dgm:t>
        <a:bodyPr/>
        <a:lstStyle/>
        <a:p>
          <a:endParaRPr lang="pl-PL"/>
        </a:p>
      </dgm:t>
    </dgm:pt>
    <dgm:pt modelId="{43335E9D-DB54-4573-BE8D-6CE7D036C2AA}" type="sibTrans" cxnId="{C8BD1917-D032-4803-A199-C313466F867E}">
      <dgm:prSet/>
      <dgm:spPr/>
      <dgm:t>
        <a:bodyPr/>
        <a:lstStyle/>
        <a:p>
          <a:endParaRPr lang="pl-PL"/>
        </a:p>
      </dgm:t>
    </dgm:pt>
    <dgm:pt modelId="{BE0C401F-818C-4B89-AF26-9123AA53CD13}">
      <dgm:prSet/>
      <dgm:spPr/>
      <dgm:t>
        <a:bodyPr/>
        <a:lstStyle/>
        <a:p>
          <a:pPr algn="just" rtl="0"/>
          <a:r>
            <a:rPr lang="pl-PL" dirty="0"/>
            <a:t>zawieszenie w wykonywaniu czynności służbowych lub wykonywaniu zawodu lub ubiegania się o zamówienia publiczne </a:t>
          </a:r>
        </a:p>
      </dgm:t>
    </dgm:pt>
    <dgm:pt modelId="{9B78C7EA-1B6F-484D-BFE8-40524D62C590}" type="parTrans" cxnId="{9BE207B6-BF73-4E86-835C-718F3B855415}">
      <dgm:prSet/>
      <dgm:spPr/>
      <dgm:t>
        <a:bodyPr/>
        <a:lstStyle/>
        <a:p>
          <a:endParaRPr lang="pl-PL"/>
        </a:p>
      </dgm:t>
    </dgm:pt>
    <dgm:pt modelId="{DB2FBED2-9E81-4564-8503-C0100D37A6A3}" type="sibTrans" cxnId="{9BE207B6-BF73-4E86-835C-718F3B855415}">
      <dgm:prSet/>
      <dgm:spPr/>
      <dgm:t>
        <a:bodyPr/>
        <a:lstStyle/>
        <a:p>
          <a:endParaRPr lang="pl-PL"/>
        </a:p>
      </dgm:t>
    </dgm:pt>
    <dgm:pt modelId="{183B9603-EE11-4A67-B749-5FD8F61D5A4E}">
      <dgm:prSet/>
      <dgm:spPr/>
      <dgm:t>
        <a:bodyPr/>
        <a:lstStyle/>
        <a:p>
          <a:pPr algn="just" rtl="0"/>
          <a:r>
            <a:rPr lang="pl-PL" dirty="0"/>
            <a:t>zakaz opuszczania kraju</a:t>
          </a:r>
        </a:p>
      </dgm:t>
    </dgm:pt>
    <dgm:pt modelId="{187D7BB5-779D-426F-9A50-075B69F0DAF5}" type="parTrans" cxnId="{5DD0A28A-5C52-48C9-9860-CD1C4FD6B711}">
      <dgm:prSet/>
      <dgm:spPr/>
      <dgm:t>
        <a:bodyPr/>
        <a:lstStyle/>
        <a:p>
          <a:endParaRPr lang="pl-PL"/>
        </a:p>
      </dgm:t>
    </dgm:pt>
    <dgm:pt modelId="{121AC0B3-A9D8-4A79-89D8-2244E20A32BD}" type="sibTrans" cxnId="{5DD0A28A-5C52-48C9-9860-CD1C4FD6B711}">
      <dgm:prSet/>
      <dgm:spPr/>
      <dgm:t>
        <a:bodyPr/>
        <a:lstStyle/>
        <a:p>
          <a:endParaRPr lang="pl-PL"/>
        </a:p>
      </dgm:t>
    </dgm:pt>
    <dgm:pt modelId="{22EDBB58-3F9B-40C7-B7A3-428451AC8E2B}" type="pres">
      <dgm:prSet presAssocID="{B367E20C-2B41-4F77-A2BA-FF9721E4DF17}" presName="Name0" presStyleCnt="0">
        <dgm:presLayoutVars>
          <dgm:dir/>
          <dgm:animLvl val="lvl"/>
          <dgm:resizeHandles val="exact"/>
        </dgm:presLayoutVars>
      </dgm:prSet>
      <dgm:spPr/>
    </dgm:pt>
    <dgm:pt modelId="{2F2AC9ED-4592-4244-AD73-71DEBA140D1D}" type="pres">
      <dgm:prSet presAssocID="{C80990AE-0CC0-4736-8F7A-EAE286DD170A}" presName="composite" presStyleCnt="0"/>
      <dgm:spPr/>
    </dgm:pt>
    <dgm:pt modelId="{E9B621B1-E1B5-43CE-858B-E5B395778420}" type="pres">
      <dgm:prSet presAssocID="{C80990AE-0CC0-4736-8F7A-EAE286DD170A}" presName="parTx" presStyleLbl="alignNode1" presStyleIdx="0" presStyleCnt="2" custScaleX="84550">
        <dgm:presLayoutVars>
          <dgm:chMax val="0"/>
          <dgm:chPref val="0"/>
          <dgm:bulletEnabled val="1"/>
        </dgm:presLayoutVars>
      </dgm:prSet>
      <dgm:spPr/>
    </dgm:pt>
    <dgm:pt modelId="{10CD5762-16BE-4D1C-83E0-197E775C8687}" type="pres">
      <dgm:prSet presAssocID="{C80990AE-0CC0-4736-8F7A-EAE286DD170A}" presName="desTx" presStyleLbl="alignAccFollowNode1" presStyleIdx="0" presStyleCnt="2" custScaleX="83241" custLinFactNeighborX="884" custLinFactNeighborY="-266">
        <dgm:presLayoutVars>
          <dgm:bulletEnabled val="1"/>
        </dgm:presLayoutVars>
      </dgm:prSet>
      <dgm:spPr/>
    </dgm:pt>
    <dgm:pt modelId="{346AA9F3-5936-47C3-99F8-61542812BA80}" type="pres">
      <dgm:prSet presAssocID="{00F30D4E-68BD-4FF2-BE72-274A653890A8}" presName="space" presStyleCnt="0"/>
      <dgm:spPr/>
    </dgm:pt>
    <dgm:pt modelId="{4E7E85DA-8D42-45F4-9148-51FFA5DCF6F7}" type="pres">
      <dgm:prSet presAssocID="{E401F05E-902E-4721-AC84-28C689AF5865}" presName="composite" presStyleCnt="0"/>
      <dgm:spPr/>
    </dgm:pt>
    <dgm:pt modelId="{53EF6203-EA59-4043-8F3C-CDCA394C312B}" type="pres">
      <dgm:prSet presAssocID="{E401F05E-902E-4721-AC84-28C689AF5865}" presName="parTx" presStyleLbl="alignNode1" presStyleIdx="1" presStyleCnt="2">
        <dgm:presLayoutVars>
          <dgm:chMax val="0"/>
          <dgm:chPref val="0"/>
          <dgm:bulletEnabled val="1"/>
        </dgm:presLayoutVars>
      </dgm:prSet>
      <dgm:spPr/>
    </dgm:pt>
    <dgm:pt modelId="{7CD2D1C6-227D-47F7-B4F5-AF42275203FA}" type="pres">
      <dgm:prSet presAssocID="{E401F05E-902E-4721-AC84-28C689AF5865}" presName="desTx" presStyleLbl="alignAccFollowNode1" presStyleIdx="1" presStyleCnt="2">
        <dgm:presLayoutVars>
          <dgm:bulletEnabled val="1"/>
        </dgm:presLayoutVars>
      </dgm:prSet>
      <dgm:spPr/>
    </dgm:pt>
  </dgm:ptLst>
  <dgm:cxnLst>
    <dgm:cxn modelId="{8C577400-5ED8-4EEA-9452-46A6EC05DB34}" type="presOf" srcId="{660E320F-C1A2-4D7D-B84D-4529DE2D8E30}" destId="{7CD2D1C6-227D-47F7-B4F5-AF42275203FA}" srcOrd="0" destOrd="1" presId="urn:microsoft.com/office/officeart/2005/8/layout/hList1"/>
    <dgm:cxn modelId="{6BC96908-6CCE-4624-996A-AA45EE16EA8C}" srcId="{B367E20C-2B41-4F77-A2BA-FF9721E4DF17}" destId="{C80990AE-0CC0-4736-8F7A-EAE286DD170A}" srcOrd="0" destOrd="0" parTransId="{C3C761F4-8350-4D0C-B51C-91882DC03B88}" sibTransId="{00F30D4E-68BD-4FF2-BE72-274A653890A8}"/>
    <dgm:cxn modelId="{0E8E9709-C3C4-41AB-A6D2-EE3C53C3A831}" srcId="{E401F05E-902E-4721-AC84-28C689AF5865}" destId="{2CAEAC2D-7F3F-4826-B5AE-FE01AA7468C4}" srcOrd="4" destOrd="0" parTransId="{30B74C83-30EC-4F38-9413-BDF67B4E1EDE}" sibTransId="{6DE429F1-414A-43D1-9FE8-760E5E13A648}"/>
    <dgm:cxn modelId="{6F7A3B0B-302A-4D9C-82F3-3183161BD22B}" type="presOf" srcId="{C80990AE-0CC0-4736-8F7A-EAE286DD170A}" destId="{E9B621B1-E1B5-43CE-858B-E5B395778420}" srcOrd="0" destOrd="0" presId="urn:microsoft.com/office/officeart/2005/8/layout/hList1"/>
    <dgm:cxn modelId="{3ED6750E-00EA-453B-9A11-94C3AC62ABD3}" srcId="{E401F05E-902E-4721-AC84-28C689AF5865}" destId="{B37E5F64-D21E-45F2-BB10-BDED02007858}" srcOrd="2" destOrd="0" parTransId="{555374C4-A834-4AD4-ACDC-B0C239E08A90}" sibTransId="{12AF8142-0B92-49EF-9719-6FD9D1253DC6}"/>
    <dgm:cxn modelId="{C8BD1917-D032-4803-A199-C313466F867E}" srcId="{E401F05E-902E-4721-AC84-28C689AF5865}" destId="{CFC55ADE-BA5C-40C6-BFC8-B0C2A43183AA}" srcOrd="5" destOrd="0" parTransId="{F7C75C1B-5979-4AC5-9E36-C61FFB84B6FC}" sibTransId="{43335E9D-DB54-4573-BE8D-6CE7D036C2AA}"/>
    <dgm:cxn modelId="{4D05B91D-19DD-4A1C-9A38-BD6C3522FFAB}" type="presOf" srcId="{183B9603-EE11-4A67-B749-5FD8F61D5A4E}" destId="{7CD2D1C6-227D-47F7-B4F5-AF42275203FA}" srcOrd="0" destOrd="7" presId="urn:microsoft.com/office/officeart/2005/8/layout/hList1"/>
    <dgm:cxn modelId="{5529C644-F8B2-40DB-BF90-9CB4EDA0BF96}" type="presOf" srcId="{B252236D-8E4A-4CC0-AED1-123118CF0855}" destId="{10CD5762-16BE-4D1C-83E0-197E775C8687}" srcOrd="0" destOrd="0" presId="urn:microsoft.com/office/officeart/2005/8/layout/hList1"/>
    <dgm:cxn modelId="{AECAFA67-F8FA-44E4-A791-3585A92E8E01}" srcId="{B367E20C-2B41-4F77-A2BA-FF9721E4DF17}" destId="{E401F05E-902E-4721-AC84-28C689AF5865}" srcOrd="1" destOrd="0" parTransId="{613DFA59-AA32-48B2-87B9-36EA27C73F80}" sibTransId="{D64098CD-8299-4AB3-9854-CC0EB388223C}"/>
    <dgm:cxn modelId="{73FA0F56-6B52-4DF7-8E70-20C41479B817}" type="presOf" srcId="{CFC55ADE-BA5C-40C6-BFC8-B0C2A43183AA}" destId="{7CD2D1C6-227D-47F7-B4F5-AF42275203FA}" srcOrd="0" destOrd="5" presId="urn:microsoft.com/office/officeart/2005/8/layout/hList1"/>
    <dgm:cxn modelId="{5DD0A28A-5C52-48C9-9860-CD1C4FD6B711}" srcId="{E401F05E-902E-4721-AC84-28C689AF5865}" destId="{183B9603-EE11-4A67-B749-5FD8F61D5A4E}" srcOrd="7" destOrd="0" parTransId="{187D7BB5-779D-426F-9A50-075B69F0DAF5}" sibTransId="{121AC0B3-A9D8-4A79-89D8-2244E20A32BD}"/>
    <dgm:cxn modelId="{6FF2CC8C-6844-48EF-89E9-22B65F910455}" srcId="{C80990AE-0CC0-4736-8F7A-EAE286DD170A}" destId="{B252236D-8E4A-4CC0-AED1-123118CF0855}" srcOrd="0" destOrd="0" parTransId="{7DFCD42A-3351-4708-9C35-4B345C7FBF88}" sibTransId="{AAF8CFDE-906E-4369-BA58-9D195C8C76D2}"/>
    <dgm:cxn modelId="{4DA2889B-0299-4F3D-93F7-FA79FC525A52}" srcId="{E401F05E-902E-4721-AC84-28C689AF5865}" destId="{660E320F-C1A2-4D7D-B84D-4529DE2D8E30}" srcOrd="1" destOrd="0" parTransId="{7A31B3B2-8BCF-4B64-AA67-F3361CB0F67C}" sibTransId="{B2946DBA-8CF8-4D1C-BC67-9EF1C9C6E846}"/>
    <dgm:cxn modelId="{913F61A2-578E-4081-AFD8-86DF80E5B73C}" type="presOf" srcId="{2CAEAC2D-7F3F-4826-B5AE-FE01AA7468C4}" destId="{7CD2D1C6-227D-47F7-B4F5-AF42275203FA}" srcOrd="0" destOrd="4" presId="urn:microsoft.com/office/officeart/2005/8/layout/hList1"/>
    <dgm:cxn modelId="{BCD927B3-54C0-42E6-B14A-85AA13F5A7D4}" type="presOf" srcId="{E401F05E-902E-4721-AC84-28C689AF5865}" destId="{53EF6203-EA59-4043-8F3C-CDCA394C312B}" srcOrd="0" destOrd="0" presId="urn:microsoft.com/office/officeart/2005/8/layout/hList1"/>
    <dgm:cxn modelId="{9BE207B6-BF73-4E86-835C-718F3B855415}" srcId="{E401F05E-902E-4721-AC84-28C689AF5865}" destId="{BE0C401F-818C-4B89-AF26-9123AA53CD13}" srcOrd="6" destOrd="0" parTransId="{9B78C7EA-1B6F-484D-BFE8-40524D62C590}" sibTransId="{DB2FBED2-9E81-4564-8503-C0100D37A6A3}"/>
    <dgm:cxn modelId="{9B838CC1-1D05-4990-AE8E-FFD6FF375F1A}" type="presOf" srcId="{B367E20C-2B41-4F77-A2BA-FF9721E4DF17}" destId="{22EDBB58-3F9B-40C7-B7A3-428451AC8E2B}" srcOrd="0" destOrd="0" presId="urn:microsoft.com/office/officeart/2005/8/layout/hList1"/>
    <dgm:cxn modelId="{7088EBC4-2F25-4432-A955-1458C9FA0803}" type="presOf" srcId="{A5AD569A-1C4A-4DD1-B488-C342BA2A997C}" destId="{7CD2D1C6-227D-47F7-B4F5-AF42275203FA}" srcOrd="0" destOrd="3" presId="urn:microsoft.com/office/officeart/2005/8/layout/hList1"/>
    <dgm:cxn modelId="{B4C359D0-5D40-47EB-8180-EC1E98D22B83}" type="presOf" srcId="{B37E5F64-D21E-45F2-BB10-BDED02007858}" destId="{7CD2D1C6-227D-47F7-B4F5-AF42275203FA}" srcOrd="0" destOrd="2" presId="urn:microsoft.com/office/officeart/2005/8/layout/hList1"/>
    <dgm:cxn modelId="{A0A0C6DC-7B3F-4D90-A84D-B5EEA6232EEF}" srcId="{E401F05E-902E-4721-AC84-28C689AF5865}" destId="{A35D0753-8B5B-4D96-B64F-9F9024ECA3B0}" srcOrd="0" destOrd="0" parTransId="{30C60C01-D563-46F8-907A-A7C64830B10B}" sibTransId="{6A0961E6-AD04-4968-AA7B-0F113E5722CA}"/>
    <dgm:cxn modelId="{F41ECDF8-323C-49A8-8168-594EC3B246CE}" type="presOf" srcId="{BE0C401F-818C-4B89-AF26-9123AA53CD13}" destId="{7CD2D1C6-227D-47F7-B4F5-AF42275203FA}" srcOrd="0" destOrd="6" presId="urn:microsoft.com/office/officeart/2005/8/layout/hList1"/>
    <dgm:cxn modelId="{E6A773FA-0794-4AE8-856D-70C1E0370046}" type="presOf" srcId="{A35D0753-8B5B-4D96-B64F-9F9024ECA3B0}" destId="{7CD2D1C6-227D-47F7-B4F5-AF42275203FA}" srcOrd="0" destOrd="0" presId="urn:microsoft.com/office/officeart/2005/8/layout/hList1"/>
    <dgm:cxn modelId="{58107CFB-A826-492D-A468-CC29545AB927}" srcId="{E401F05E-902E-4721-AC84-28C689AF5865}" destId="{A5AD569A-1C4A-4DD1-B488-C342BA2A997C}" srcOrd="3" destOrd="0" parTransId="{9CC5CED8-E35C-4908-BB69-A69190B75990}" sibTransId="{2A9F8DD1-4707-420D-8FE1-39DAF5E766F7}"/>
    <dgm:cxn modelId="{3950B613-FDDC-4C15-BE7D-627A160B2E10}" type="presParOf" srcId="{22EDBB58-3F9B-40C7-B7A3-428451AC8E2B}" destId="{2F2AC9ED-4592-4244-AD73-71DEBA140D1D}" srcOrd="0" destOrd="0" presId="urn:microsoft.com/office/officeart/2005/8/layout/hList1"/>
    <dgm:cxn modelId="{22E406B3-E021-47B3-A16B-152D91F94040}" type="presParOf" srcId="{2F2AC9ED-4592-4244-AD73-71DEBA140D1D}" destId="{E9B621B1-E1B5-43CE-858B-E5B395778420}" srcOrd="0" destOrd="0" presId="urn:microsoft.com/office/officeart/2005/8/layout/hList1"/>
    <dgm:cxn modelId="{1D5889E7-BC92-4A2D-9E83-5C8EB566F17A}" type="presParOf" srcId="{2F2AC9ED-4592-4244-AD73-71DEBA140D1D}" destId="{10CD5762-16BE-4D1C-83E0-197E775C8687}" srcOrd="1" destOrd="0" presId="urn:microsoft.com/office/officeart/2005/8/layout/hList1"/>
    <dgm:cxn modelId="{1A0733DC-7395-4747-88DA-895055461149}" type="presParOf" srcId="{22EDBB58-3F9B-40C7-B7A3-428451AC8E2B}" destId="{346AA9F3-5936-47C3-99F8-61542812BA80}" srcOrd="1" destOrd="0" presId="urn:microsoft.com/office/officeart/2005/8/layout/hList1"/>
    <dgm:cxn modelId="{4E25D81C-42BF-4E11-AA68-ED4A1AF167EF}" type="presParOf" srcId="{22EDBB58-3F9B-40C7-B7A3-428451AC8E2B}" destId="{4E7E85DA-8D42-45F4-9148-51FFA5DCF6F7}" srcOrd="2" destOrd="0" presId="urn:microsoft.com/office/officeart/2005/8/layout/hList1"/>
    <dgm:cxn modelId="{51028CF5-C40F-45CF-956F-CB09067ECFE3}" type="presParOf" srcId="{4E7E85DA-8D42-45F4-9148-51FFA5DCF6F7}" destId="{53EF6203-EA59-4043-8F3C-CDCA394C312B}" srcOrd="0" destOrd="0" presId="urn:microsoft.com/office/officeart/2005/8/layout/hList1"/>
    <dgm:cxn modelId="{46456AF2-9BBA-4085-9D47-1E1D56B35E4B}" type="presParOf" srcId="{4E7E85DA-8D42-45F4-9148-51FFA5DCF6F7}" destId="{7CD2D1C6-227D-47F7-B4F5-AF42275203F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0D1388-D946-4B81-B97E-BB67CA242995}" type="doc">
      <dgm:prSet loTypeId="urn:microsoft.com/office/officeart/2005/8/layout/arrow5" loCatId="process" qsTypeId="urn:microsoft.com/office/officeart/2005/8/quickstyle/simple1" qsCatId="simple" csTypeId="urn:microsoft.com/office/officeart/2005/8/colors/colorful3" csCatId="colorful" phldr="1"/>
      <dgm:spPr/>
    </dgm:pt>
    <dgm:pt modelId="{CBC9792F-CF97-4A35-8888-AFA2DF95CE59}">
      <dgm:prSet phldrT="[Tekst]"/>
      <dgm:spPr/>
      <dgm:t>
        <a:bodyPr/>
        <a:lstStyle/>
        <a:p>
          <a:r>
            <a:rPr lang="pl-PL" dirty="0"/>
            <a:t>adaptacji (253 § 1)</a:t>
          </a:r>
        </a:p>
      </dgm:t>
    </dgm:pt>
    <dgm:pt modelId="{9BD1D5C0-D553-4FFE-A8DA-27ED889F7C39}" type="parTrans" cxnId="{6B95E2E4-8AFE-4C59-B7CB-A6EB8F0D9409}">
      <dgm:prSet/>
      <dgm:spPr/>
      <dgm:t>
        <a:bodyPr/>
        <a:lstStyle/>
        <a:p>
          <a:endParaRPr lang="pl-PL"/>
        </a:p>
      </dgm:t>
    </dgm:pt>
    <dgm:pt modelId="{7833E769-6BB9-4C9E-B96C-743ED3232ABE}" type="sibTrans" cxnId="{6B95E2E4-8AFE-4C59-B7CB-A6EB8F0D9409}">
      <dgm:prSet/>
      <dgm:spPr/>
      <dgm:t>
        <a:bodyPr/>
        <a:lstStyle/>
        <a:p>
          <a:endParaRPr lang="pl-PL"/>
        </a:p>
      </dgm:t>
    </dgm:pt>
    <dgm:pt modelId="{A0D95142-898C-4590-A9A9-D227F4845EC6}">
      <dgm:prSet phldrT="[Tekst]"/>
      <dgm:spPr/>
      <dgm:t>
        <a:bodyPr/>
        <a:lstStyle/>
        <a:p>
          <a:r>
            <a:rPr lang="pl-PL" dirty="0"/>
            <a:t>minimalizacji (257 § 1)</a:t>
          </a:r>
        </a:p>
      </dgm:t>
    </dgm:pt>
    <dgm:pt modelId="{2DE47169-A04E-472B-B30F-5148771B1EAE}" type="parTrans" cxnId="{CD965158-06B4-4DEC-B5EB-A3019D1B78A4}">
      <dgm:prSet/>
      <dgm:spPr/>
      <dgm:t>
        <a:bodyPr/>
        <a:lstStyle/>
        <a:p>
          <a:endParaRPr lang="pl-PL"/>
        </a:p>
      </dgm:t>
    </dgm:pt>
    <dgm:pt modelId="{0A023FD1-2B37-4894-8309-6CAEDE721F13}" type="sibTrans" cxnId="{CD965158-06B4-4DEC-B5EB-A3019D1B78A4}">
      <dgm:prSet/>
      <dgm:spPr/>
      <dgm:t>
        <a:bodyPr/>
        <a:lstStyle/>
        <a:p>
          <a:endParaRPr lang="pl-PL"/>
        </a:p>
      </dgm:t>
    </dgm:pt>
    <dgm:pt modelId="{EE01510F-E3EA-41EE-8346-84CAE7D44C0E}">
      <dgm:prSet phldrT="[Tekst]"/>
      <dgm:spPr/>
      <dgm:t>
        <a:bodyPr/>
        <a:lstStyle/>
        <a:p>
          <a:r>
            <a:rPr lang="pl-PL" dirty="0"/>
            <a:t>adekwatności </a:t>
          </a:r>
        </a:p>
      </dgm:t>
    </dgm:pt>
    <dgm:pt modelId="{D9AFF523-56B3-42BB-A8FC-46E5793D32E1}" type="parTrans" cxnId="{159B95DE-8F3E-410D-8766-DD3A0E7F8608}">
      <dgm:prSet/>
      <dgm:spPr/>
      <dgm:t>
        <a:bodyPr/>
        <a:lstStyle/>
        <a:p>
          <a:endParaRPr lang="pl-PL"/>
        </a:p>
      </dgm:t>
    </dgm:pt>
    <dgm:pt modelId="{517F0EA7-1CB0-4F9B-83DC-74B7DE0EEE8B}" type="sibTrans" cxnId="{159B95DE-8F3E-410D-8766-DD3A0E7F8608}">
      <dgm:prSet/>
      <dgm:spPr/>
      <dgm:t>
        <a:bodyPr/>
        <a:lstStyle/>
        <a:p>
          <a:endParaRPr lang="pl-PL"/>
        </a:p>
      </dgm:t>
    </dgm:pt>
    <dgm:pt modelId="{E1EC068E-E65E-4AAB-AA5A-0CF1E752460E}" type="pres">
      <dgm:prSet presAssocID="{0D0D1388-D946-4B81-B97E-BB67CA242995}" presName="diagram" presStyleCnt="0">
        <dgm:presLayoutVars>
          <dgm:dir/>
          <dgm:resizeHandles val="exact"/>
        </dgm:presLayoutVars>
      </dgm:prSet>
      <dgm:spPr/>
    </dgm:pt>
    <dgm:pt modelId="{3C4467E4-D6E4-4E28-A730-67910DF06CBA}" type="pres">
      <dgm:prSet presAssocID="{CBC9792F-CF97-4A35-8888-AFA2DF95CE59}" presName="arrow" presStyleLbl="node1" presStyleIdx="0" presStyleCnt="3">
        <dgm:presLayoutVars>
          <dgm:bulletEnabled val="1"/>
        </dgm:presLayoutVars>
      </dgm:prSet>
      <dgm:spPr/>
    </dgm:pt>
    <dgm:pt modelId="{8EB9EA2F-DA85-43F1-983A-56312DC053FC}" type="pres">
      <dgm:prSet presAssocID="{A0D95142-898C-4590-A9A9-D227F4845EC6}" presName="arrow" presStyleLbl="node1" presStyleIdx="1" presStyleCnt="3">
        <dgm:presLayoutVars>
          <dgm:bulletEnabled val="1"/>
        </dgm:presLayoutVars>
      </dgm:prSet>
      <dgm:spPr/>
    </dgm:pt>
    <dgm:pt modelId="{81099B47-621E-48B4-A956-1B869BD934F1}" type="pres">
      <dgm:prSet presAssocID="{EE01510F-E3EA-41EE-8346-84CAE7D44C0E}" presName="arrow" presStyleLbl="node1" presStyleIdx="2" presStyleCnt="3">
        <dgm:presLayoutVars>
          <dgm:bulletEnabled val="1"/>
        </dgm:presLayoutVars>
      </dgm:prSet>
      <dgm:spPr/>
    </dgm:pt>
  </dgm:ptLst>
  <dgm:cxnLst>
    <dgm:cxn modelId="{B3518408-5150-4BC8-9CF1-A34755DD1E32}" type="presOf" srcId="{CBC9792F-CF97-4A35-8888-AFA2DF95CE59}" destId="{3C4467E4-D6E4-4E28-A730-67910DF06CBA}" srcOrd="0" destOrd="0" presId="urn:microsoft.com/office/officeart/2005/8/layout/arrow5"/>
    <dgm:cxn modelId="{CD965158-06B4-4DEC-B5EB-A3019D1B78A4}" srcId="{0D0D1388-D946-4B81-B97E-BB67CA242995}" destId="{A0D95142-898C-4590-A9A9-D227F4845EC6}" srcOrd="1" destOrd="0" parTransId="{2DE47169-A04E-472B-B30F-5148771B1EAE}" sibTransId="{0A023FD1-2B37-4894-8309-6CAEDE721F13}"/>
    <dgm:cxn modelId="{530F37AE-A764-4028-914F-D4648EDBE7CF}" type="presOf" srcId="{0D0D1388-D946-4B81-B97E-BB67CA242995}" destId="{E1EC068E-E65E-4AAB-AA5A-0CF1E752460E}" srcOrd="0" destOrd="0" presId="urn:microsoft.com/office/officeart/2005/8/layout/arrow5"/>
    <dgm:cxn modelId="{5AEB2DB2-1B6C-41FD-AE82-784659A061CE}" type="presOf" srcId="{A0D95142-898C-4590-A9A9-D227F4845EC6}" destId="{8EB9EA2F-DA85-43F1-983A-56312DC053FC}" srcOrd="0" destOrd="0" presId="urn:microsoft.com/office/officeart/2005/8/layout/arrow5"/>
    <dgm:cxn modelId="{159B95DE-8F3E-410D-8766-DD3A0E7F8608}" srcId="{0D0D1388-D946-4B81-B97E-BB67CA242995}" destId="{EE01510F-E3EA-41EE-8346-84CAE7D44C0E}" srcOrd="2" destOrd="0" parTransId="{D9AFF523-56B3-42BB-A8FC-46E5793D32E1}" sibTransId="{517F0EA7-1CB0-4F9B-83DC-74B7DE0EEE8B}"/>
    <dgm:cxn modelId="{6B95E2E4-8AFE-4C59-B7CB-A6EB8F0D9409}" srcId="{0D0D1388-D946-4B81-B97E-BB67CA242995}" destId="{CBC9792F-CF97-4A35-8888-AFA2DF95CE59}" srcOrd="0" destOrd="0" parTransId="{9BD1D5C0-D553-4FFE-A8DA-27ED889F7C39}" sibTransId="{7833E769-6BB9-4C9E-B96C-743ED3232ABE}"/>
    <dgm:cxn modelId="{626134F9-01CA-4604-951B-B26388D97C60}" type="presOf" srcId="{EE01510F-E3EA-41EE-8346-84CAE7D44C0E}" destId="{81099B47-621E-48B4-A956-1B869BD934F1}" srcOrd="0" destOrd="0" presId="urn:microsoft.com/office/officeart/2005/8/layout/arrow5"/>
    <dgm:cxn modelId="{3CC01333-1EDC-4AE1-8541-71ACBDEA24BC}" type="presParOf" srcId="{E1EC068E-E65E-4AAB-AA5A-0CF1E752460E}" destId="{3C4467E4-D6E4-4E28-A730-67910DF06CBA}" srcOrd="0" destOrd="0" presId="urn:microsoft.com/office/officeart/2005/8/layout/arrow5"/>
    <dgm:cxn modelId="{C9BB1038-1572-4E24-8C28-99C7E927C7FB}" type="presParOf" srcId="{E1EC068E-E65E-4AAB-AA5A-0CF1E752460E}" destId="{8EB9EA2F-DA85-43F1-983A-56312DC053FC}" srcOrd="1" destOrd="0" presId="urn:microsoft.com/office/officeart/2005/8/layout/arrow5"/>
    <dgm:cxn modelId="{84D6CCBB-C0FD-48D8-89DF-48506BD36F40}" type="presParOf" srcId="{E1EC068E-E65E-4AAB-AA5A-0CF1E752460E}" destId="{81099B47-621E-48B4-A956-1B869BD934F1}" srcOrd="2"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D2AFC3-CB66-41FF-B567-0C027B94BCC3}" type="doc">
      <dgm:prSet loTypeId="urn:microsoft.com/office/officeart/2005/8/layout/process5" loCatId="process" qsTypeId="urn:microsoft.com/office/officeart/2005/8/quickstyle/simple1" qsCatId="simple" csTypeId="urn:microsoft.com/office/officeart/2005/8/colors/accent3_2" csCatId="accent3" phldr="1"/>
      <dgm:spPr/>
      <dgm:t>
        <a:bodyPr/>
        <a:lstStyle/>
        <a:p>
          <a:endParaRPr lang="pl-PL"/>
        </a:p>
      </dgm:t>
    </dgm:pt>
    <dgm:pt modelId="{5E48C6FC-4F6C-4D98-9625-6B6D3DE71A7B}">
      <dgm:prSet/>
      <dgm:spPr/>
      <dgm:t>
        <a:bodyPr/>
        <a:lstStyle/>
        <a:p>
          <a:pPr rtl="0"/>
          <a:r>
            <a:rPr lang="pl-PL" b="1" dirty="0"/>
            <a:t>wydanie postanowienia o przedstawieniu zarzutów</a:t>
          </a:r>
        </a:p>
      </dgm:t>
    </dgm:pt>
    <dgm:pt modelId="{A4D17E5F-5910-4ADB-A6E4-BD97DC76E668}" type="parTrans" cxnId="{3FD94EB5-3D92-41BC-BB1C-3AC582E5145E}">
      <dgm:prSet/>
      <dgm:spPr/>
      <dgm:t>
        <a:bodyPr/>
        <a:lstStyle/>
        <a:p>
          <a:endParaRPr lang="pl-PL"/>
        </a:p>
      </dgm:t>
    </dgm:pt>
    <dgm:pt modelId="{606C5662-CE86-440B-B469-FA1F23187A58}" type="sibTrans" cxnId="{3FD94EB5-3D92-41BC-BB1C-3AC582E5145E}">
      <dgm:prSet/>
      <dgm:spPr/>
      <dgm:t>
        <a:bodyPr/>
        <a:lstStyle/>
        <a:p>
          <a:endParaRPr lang="pl-PL"/>
        </a:p>
      </dgm:t>
    </dgm:pt>
    <dgm:pt modelId="{2E952287-92F2-42CA-A82A-8AF12CEECEEE}">
      <dgm:prSet/>
      <dgm:spPr/>
      <dgm:t>
        <a:bodyPr/>
        <a:lstStyle/>
        <a:p>
          <a:pPr rtl="0"/>
          <a:r>
            <a:rPr lang="pl-PL" b="1" dirty="0"/>
            <a:t>przesłuchanie podejrzanego przez prokuratora</a:t>
          </a:r>
        </a:p>
        <a:p>
          <a:pPr rtl="0"/>
          <a:r>
            <a:rPr lang="pl-PL" b="1" dirty="0"/>
            <a:t>(art. 249 § 3)</a:t>
          </a:r>
        </a:p>
      </dgm:t>
    </dgm:pt>
    <dgm:pt modelId="{B7936205-B192-4419-96F0-B9862ADD4AE3}" type="parTrans" cxnId="{D29F7041-FB99-4D68-8DD4-4A93E1DAE3A4}">
      <dgm:prSet/>
      <dgm:spPr/>
      <dgm:t>
        <a:bodyPr/>
        <a:lstStyle/>
        <a:p>
          <a:endParaRPr lang="pl-PL"/>
        </a:p>
      </dgm:t>
    </dgm:pt>
    <dgm:pt modelId="{72260FC5-AB34-4DDE-A8C2-3942CC86181B}" type="sibTrans" cxnId="{D29F7041-FB99-4D68-8DD4-4A93E1DAE3A4}">
      <dgm:prSet/>
      <dgm:spPr/>
      <dgm:t>
        <a:bodyPr/>
        <a:lstStyle/>
        <a:p>
          <a:endParaRPr lang="pl-PL"/>
        </a:p>
      </dgm:t>
    </dgm:pt>
    <dgm:pt modelId="{453A988E-2EEC-4931-8500-A4E3E32D5F4C}">
      <dgm:prSet/>
      <dgm:spPr/>
      <dgm:t>
        <a:bodyPr/>
        <a:lstStyle/>
        <a:p>
          <a:pPr rtl="0"/>
          <a:r>
            <a:rPr lang="pl-PL" b="1" dirty="0"/>
            <a:t>skierowanie wniosku o zastosowanie środka zapobiegawczego w postaci tymczasowego aresztowania do właściwego sądu wraz z dowodami na poparcie tego wniosku (art. 250 § 2 i 2a)</a:t>
          </a:r>
        </a:p>
      </dgm:t>
    </dgm:pt>
    <dgm:pt modelId="{2653F362-3911-4AFA-8062-4CC2817B717C}" type="parTrans" cxnId="{0B4BA6DB-A09D-4B2F-8665-9FA7FB9FD7F5}">
      <dgm:prSet/>
      <dgm:spPr/>
      <dgm:t>
        <a:bodyPr/>
        <a:lstStyle/>
        <a:p>
          <a:endParaRPr lang="pl-PL"/>
        </a:p>
      </dgm:t>
    </dgm:pt>
    <dgm:pt modelId="{5BF1834A-1D2F-4D84-A1ED-F91338FC1076}" type="sibTrans" cxnId="{0B4BA6DB-A09D-4B2F-8665-9FA7FB9FD7F5}">
      <dgm:prSet/>
      <dgm:spPr/>
      <dgm:t>
        <a:bodyPr/>
        <a:lstStyle/>
        <a:p>
          <a:endParaRPr lang="pl-PL"/>
        </a:p>
      </dgm:t>
    </dgm:pt>
    <dgm:pt modelId="{7D0B8B39-6B09-4D01-970E-54B7C395DD03}">
      <dgm:prSet/>
      <dgm:spPr/>
      <dgm:t>
        <a:bodyPr/>
        <a:lstStyle/>
        <a:p>
          <a:pPr rtl="0"/>
          <a:r>
            <a:rPr lang="pl-PL" b="1" dirty="0"/>
            <a:t>Prokurator jednocześnie z wnioskiem o zastosowanie tymczasowego aresztowania wydaje zarządzenie o doprowadzeniu podejrzanego do sądu i poucza go o jego prawach i obowiązkach (art. 250 § 3 i 3a)</a:t>
          </a:r>
        </a:p>
      </dgm:t>
    </dgm:pt>
    <dgm:pt modelId="{F3F85EBA-FE28-4F82-B108-FBC0B977F67A}" type="parTrans" cxnId="{73ABF340-1853-4C75-80AE-C030D6757F88}">
      <dgm:prSet/>
      <dgm:spPr/>
      <dgm:t>
        <a:bodyPr/>
        <a:lstStyle/>
        <a:p>
          <a:endParaRPr lang="pl-PL"/>
        </a:p>
      </dgm:t>
    </dgm:pt>
    <dgm:pt modelId="{CBF32630-02CD-46DA-AEBE-1C50D48881FB}" type="sibTrans" cxnId="{73ABF340-1853-4C75-80AE-C030D6757F88}">
      <dgm:prSet/>
      <dgm:spPr/>
      <dgm:t>
        <a:bodyPr/>
        <a:lstStyle/>
        <a:p>
          <a:endParaRPr lang="pl-PL"/>
        </a:p>
      </dgm:t>
    </dgm:pt>
    <dgm:pt modelId="{234E185D-C302-430A-9086-EBAD14C90002}">
      <dgm:prSet/>
      <dgm:spPr/>
      <dgm:t>
        <a:bodyPr/>
        <a:lstStyle/>
        <a:p>
          <a:pPr rtl="0"/>
          <a:r>
            <a:rPr lang="pl-PL" b="1" dirty="0"/>
            <a:t>posiedzenie sądu w przedmiocie tymczasowego aresztowania – sąd przesłuchuje podejrzanego </a:t>
          </a:r>
        </a:p>
      </dgm:t>
    </dgm:pt>
    <dgm:pt modelId="{CDD64DED-48AD-4D1F-881C-455384CA4CF0}" type="parTrans" cxnId="{CBEB51B1-A74A-406B-938B-9A9948386895}">
      <dgm:prSet/>
      <dgm:spPr/>
      <dgm:t>
        <a:bodyPr/>
        <a:lstStyle/>
        <a:p>
          <a:endParaRPr lang="pl-PL"/>
        </a:p>
      </dgm:t>
    </dgm:pt>
    <dgm:pt modelId="{AB413B60-A379-4CAD-B82E-537F7BCC3430}" type="sibTrans" cxnId="{CBEB51B1-A74A-406B-938B-9A9948386895}">
      <dgm:prSet/>
      <dgm:spPr/>
      <dgm:t>
        <a:bodyPr/>
        <a:lstStyle/>
        <a:p>
          <a:endParaRPr lang="pl-PL"/>
        </a:p>
      </dgm:t>
    </dgm:pt>
    <dgm:pt modelId="{0B761D17-C105-44A2-BD8E-837AC9F595BF}">
      <dgm:prSet/>
      <dgm:spPr/>
      <dgm:t>
        <a:bodyPr/>
        <a:lstStyle/>
        <a:p>
          <a:pPr rtl="0"/>
          <a:r>
            <a:rPr lang="pl-PL" b="1" dirty="0"/>
            <a:t>Wydanie postanowienia o zastosowaniu tymczasowego aresztowania</a:t>
          </a:r>
        </a:p>
      </dgm:t>
    </dgm:pt>
    <dgm:pt modelId="{84B05E8A-FDC9-41E7-B493-F3EA93E3B5AC}" type="parTrans" cxnId="{983DFB5E-CF65-4578-A57F-4973D7CEA826}">
      <dgm:prSet/>
      <dgm:spPr/>
      <dgm:t>
        <a:bodyPr/>
        <a:lstStyle/>
        <a:p>
          <a:endParaRPr lang="pl-PL"/>
        </a:p>
      </dgm:t>
    </dgm:pt>
    <dgm:pt modelId="{A2E171B9-7476-4DA0-983F-9E1777F2784B}" type="sibTrans" cxnId="{983DFB5E-CF65-4578-A57F-4973D7CEA826}">
      <dgm:prSet/>
      <dgm:spPr/>
      <dgm:t>
        <a:bodyPr/>
        <a:lstStyle/>
        <a:p>
          <a:endParaRPr lang="pl-PL"/>
        </a:p>
      </dgm:t>
    </dgm:pt>
    <dgm:pt modelId="{EB70901E-3A95-471A-9E24-F363174F050E}" type="pres">
      <dgm:prSet presAssocID="{63D2AFC3-CB66-41FF-B567-0C027B94BCC3}" presName="diagram" presStyleCnt="0">
        <dgm:presLayoutVars>
          <dgm:dir/>
          <dgm:resizeHandles val="exact"/>
        </dgm:presLayoutVars>
      </dgm:prSet>
      <dgm:spPr/>
    </dgm:pt>
    <dgm:pt modelId="{B989FBDF-A91B-488E-A8D7-051ED2A982C6}" type="pres">
      <dgm:prSet presAssocID="{5E48C6FC-4F6C-4D98-9625-6B6D3DE71A7B}" presName="node" presStyleLbl="node1" presStyleIdx="0" presStyleCnt="6">
        <dgm:presLayoutVars>
          <dgm:bulletEnabled val="1"/>
        </dgm:presLayoutVars>
      </dgm:prSet>
      <dgm:spPr/>
    </dgm:pt>
    <dgm:pt modelId="{DFA3BBF1-8F6A-47E1-A977-17212B975878}" type="pres">
      <dgm:prSet presAssocID="{606C5662-CE86-440B-B469-FA1F23187A58}" presName="sibTrans" presStyleLbl="sibTrans2D1" presStyleIdx="0" presStyleCnt="5"/>
      <dgm:spPr/>
    </dgm:pt>
    <dgm:pt modelId="{E12BF738-7B67-4D2B-92CB-BDD72185DF4E}" type="pres">
      <dgm:prSet presAssocID="{606C5662-CE86-440B-B469-FA1F23187A58}" presName="connectorText" presStyleLbl="sibTrans2D1" presStyleIdx="0" presStyleCnt="5"/>
      <dgm:spPr/>
    </dgm:pt>
    <dgm:pt modelId="{4D268209-024B-4505-8E1D-BF60D19F61CE}" type="pres">
      <dgm:prSet presAssocID="{2E952287-92F2-42CA-A82A-8AF12CEECEEE}" presName="node" presStyleLbl="node1" presStyleIdx="1" presStyleCnt="6">
        <dgm:presLayoutVars>
          <dgm:bulletEnabled val="1"/>
        </dgm:presLayoutVars>
      </dgm:prSet>
      <dgm:spPr/>
    </dgm:pt>
    <dgm:pt modelId="{70E5B116-66EE-481E-9B88-F65F9E368BCD}" type="pres">
      <dgm:prSet presAssocID="{72260FC5-AB34-4DDE-A8C2-3942CC86181B}" presName="sibTrans" presStyleLbl="sibTrans2D1" presStyleIdx="1" presStyleCnt="5"/>
      <dgm:spPr/>
    </dgm:pt>
    <dgm:pt modelId="{C32B1920-A8FB-4759-BEE1-67C47CC1B58E}" type="pres">
      <dgm:prSet presAssocID="{72260FC5-AB34-4DDE-A8C2-3942CC86181B}" presName="connectorText" presStyleLbl="sibTrans2D1" presStyleIdx="1" presStyleCnt="5"/>
      <dgm:spPr/>
    </dgm:pt>
    <dgm:pt modelId="{0F9F3E5A-E878-4AD6-AB37-C8AF7EA14D49}" type="pres">
      <dgm:prSet presAssocID="{453A988E-2EEC-4931-8500-A4E3E32D5F4C}" presName="node" presStyleLbl="node1" presStyleIdx="2" presStyleCnt="6">
        <dgm:presLayoutVars>
          <dgm:bulletEnabled val="1"/>
        </dgm:presLayoutVars>
      </dgm:prSet>
      <dgm:spPr/>
    </dgm:pt>
    <dgm:pt modelId="{E4E54FC6-48A3-45B3-8A79-479F571C8D86}" type="pres">
      <dgm:prSet presAssocID="{5BF1834A-1D2F-4D84-A1ED-F91338FC1076}" presName="sibTrans" presStyleLbl="sibTrans2D1" presStyleIdx="2" presStyleCnt="5"/>
      <dgm:spPr/>
    </dgm:pt>
    <dgm:pt modelId="{1F5C9171-93E8-44AF-9D01-6DFCB9533C50}" type="pres">
      <dgm:prSet presAssocID="{5BF1834A-1D2F-4D84-A1ED-F91338FC1076}" presName="connectorText" presStyleLbl="sibTrans2D1" presStyleIdx="2" presStyleCnt="5"/>
      <dgm:spPr/>
    </dgm:pt>
    <dgm:pt modelId="{9AEBA3A0-FFB1-4EB5-8BF3-5B4B4BB85573}" type="pres">
      <dgm:prSet presAssocID="{7D0B8B39-6B09-4D01-970E-54B7C395DD03}" presName="node" presStyleLbl="node1" presStyleIdx="3" presStyleCnt="6">
        <dgm:presLayoutVars>
          <dgm:bulletEnabled val="1"/>
        </dgm:presLayoutVars>
      </dgm:prSet>
      <dgm:spPr/>
    </dgm:pt>
    <dgm:pt modelId="{453723D8-D4E8-4C5B-A1AC-BFA366CF1D99}" type="pres">
      <dgm:prSet presAssocID="{CBF32630-02CD-46DA-AEBE-1C50D48881FB}" presName="sibTrans" presStyleLbl="sibTrans2D1" presStyleIdx="3" presStyleCnt="5"/>
      <dgm:spPr/>
    </dgm:pt>
    <dgm:pt modelId="{7D786D79-9C73-4999-8A98-7FA6E581FB8C}" type="pres">
      <dgm:prSet presAssocID="{CBF32630-02CD-46DA-AEBE-1C50D48881FB}" presName="connectorText" presStyleLbl="sibTrans2D1" presStyleIdx="3" presStyleCnt="5"/>
      <dgm:spPr/>
    </dgm:pt>
    <dgm:pt modelId="{ABA5A460-8025-4802-A222-691B006570A4}" type="pres">
      <dgm:prSet presAssocID="{234E185D-C302-430A-9086-EBAD14C90002}" presName="node" presStyleLbl="node1" presStyleIdx="4" presStyleCnt="6">
        <dgm:presLayoutVars>
          <dgm:bulletEnabled val="1"/>
        </dgm:presLayoutVars>
      </dgm:prSet>
      <dgm:spPr/>
    </dgm:pt>
    <dgm:pt modelId="{3E5D059D-A0A9-465A-BD9D-02613501B14F}" type="pres">
      <dgm:prSet presAssocID="{AB413B60-A379-4CAD-B82E-537F7BCC3430}" presName="sibTrans" presStyleLbl="sibTrans2D1" presStyleIdx="4" presStyleCnt="5"/>
      <dgm:spPr/>
    </dgm:pt>
    <dgm:pt modelId="{B678081D-9E0E-4C1C-8F08-5253814F7107}" type="pres">
      <dgm:prSet presAssocID="{AB413B60-A379-4CAD-B82E-537F7BCC3430}" presName="connectorText" presStyleLbl="sibTrans2D1" presStyleIdx="4" presStyleCnt="5"/>
      <dgm:spPr/>
    </dgm:pt>
    <dgm:pt modelId="{E2B149F8-7EBE-4C8E-9289-77442A6B6E51}" type="pres">
      <dgm:prSet presAssocID="{0B761D17-C105-44A2-BD8E-837AC9F595BF}" presName="node" presStyleLbl="node1" presStyleIdx="5" presStyleCnt="6">
        <dgm:presLayoutVars>
          <dgm:bulletEnabled val="1"/>
        </dgm:presLayoutVars>
      </dgm:prSet>
      <dgm:spPr/>
    </dgm:pt>
  </dgm:ptLst>
  <dgm:cxnLst>
    <dgm:cxn modelId="{DDCC0C08-358F-4418-AD66-75E992AE7D1A}" type="presOf" srcId="{63D2AFC3-CB66-41FF-B567-0C027B94BCC3}" destId="{EB70901E-3A95-471A-9E24-F363174F050E}" srcOrd="0" destOrd="0" presId="urn:microsoft.com/office/officeart/2005/8/layout/process5"/>
    <dgm:cxn modelId="{D5C01912-C0CC-42BD-920A-ED4C1AC4C309}" type="presOf" srcId="{5E48C6FC-4F6C-4D98-9625-6B6D3DE71A7B}" destId="{B989FBDF-A91B-488E-A8D7-051ED2A982C6}" srcOrd="0" destOrd="0" presId="urn:microsoft.com/office/officeart/2005/8/layout/process5"/>
    <dgm:cxn modelId="{D9F08D1B-7423-4B2C-B183-F4D09751115B}" type="presOf" srcId="{AB413B60-A379-4CAD-B82E-537F7BCC3430}" destId="{3E5D059D-A0A9-465A-BD9D-02613501B14F}" srcOrd="0" destOrd="0" presId="urn:microsoft.com/office/officeart/2005/8/layout/process5"/>
    <dgm:cxn modelId="{79EB8037-7E9B-48E9-A29A-987D66C8E4C8}" type="presOf" srcId="{72260FC5-AB34-4DDE-A8C2-3942CC86181B}" destId="{70E5B116-66EE-481E-9B88-F65F9E368BCD}" srcOrd="0" destOrd="0" presId="urn:microsoft.com/office/officeart/2005/8/layout/process5"/>
    <dgm:cxn modelId="{8358CA37-66F9-4F2D-BC7B-9BE71C59E62C}" type="presOf" srcId="{CBF32630-02CD-46DA-AEBE-1C50D48881FB}" destId="{453723D8-D4E8-4C5B-A1AC-BFA366CF1D99}" srcOrd="0" destOrd="0" presId="urn:microsoft.com/office/officeart/2005/8/layout/process5"/>
    <dgm:cxn modelId="{73ABF340-1853-4C75-80AE-C030D6757F88}" srcId="{63D2AFC3-CB66-41FF-B567-0C027B94BCC3}" destId="{7D0B8B39-6B09-4D01-970E-54B7C395DD03}" srcOrd="3" destOrd="0" parTransId="{F3F85EBA-FE28-4F82-B108-FBC0B977F67A}" sibTransId="{CBF32630-02CD-46DA-AEBE-1C50D48881FB}"/>
    <dgm:cxn modelId="{983DFB5E-CF65-4578-A57F-4973D7CEA826}" srcId="{63D2AFC3-CB66-41FF-B567-0C027B94BCC3}" destId="{0B761D17-C105-44A2-BD8E-837AC9F595BF}" srcOrd="5" destOrd="0" parTransId="{84B05E8A-FDC9-41E7-B493-F3EA93E3B5AC}" sibTransId="{A2E171B9-7476-4DA0-983F-9E1777F2784B}"/>
    <dgm:cxn modelId="{D29F7041-FB99-4D68-8DD4-4A93E1DAE3A4}" srcId="{63D2AFC3-CB66-41FF-B567-0C027B94BCC3}" destId="{2E952287-92F2-42CA-A82A-8AF12CEECEEE}" srcOrd="1" destOrd="0" parTransId="{B7936205-B192-4419-96F0-B9862ADD4AE3}" sibTransId="{72260FC5-AB34-4DDE-A8C2-3942CC86181B}"/>
    <dgm:cxn modelId="{33E80162-EAA9-4D13-BDC6-80CD5B33AC51}" type="presOf" srcId="{72260FC5-AB34-4DDE-A8C2-3942CC86181B}" destId="{C32B1920-A8FB-4759-BEE1-67C47CC1B58E}" srcOrd="1" destOrd="0" presId="urn:microsoft.com/office/officeart/2005/8/layout/process5"/>
    <dgm:cxn modelId="{E4192D47-92AC-41FF-AFC8-CB5256E88D25}" type="presOf" srcId="{5BF1834A-1D2F-4D84-A1ED-F91338FC1076}" destId="{1F5C9171-93E8-44AF-9D01-6DFCB9533C50}" srcOrd="1" destOrd="0" presId="urn:microsoft.com/office/officeart/2005/8/layout/process5"/>
    <dgm:cxn modelId="{22D2EC67-D56B-492C-8BB8-CB35053AB753}" type="presOf" srcId="{2E952287-92F2-42CA-A82A-8AF12CEECEEE}" destId="{4D268209-024B-4505-8E1D-BF60D19F61CE}" srcOrd="0" destOrd="0" presId="urn:microsoft.com/office/officeart/2005/8/layout/process5"/>
    <dgm:cxn modelId="{B86D0A50-579E-4B8A-938D-87224D1F9C42}" type="presOf" srcId="{234E185D-C302-430A-9086-EBAD14C90002}" destId="{ABA5A460-8025-4802-A222-691B006570A4}" srcOrd="0" destOrd="0" presId="urn:microsoft.com/office/officeart/2005/8/layout/process5"/>
    <dgm:cxn modelId="{E1993772-C51B-4610-AA24-51697EFD3E83}" type="presOf" srcId="{453A988E-2EEC-4931-8500-A4E3E32D5F4C}" destId="{0F9F3E5A-E878-4AD6-AB37-C8AF7EA14D49}" srcOrd="0" destOrd="0" presId="urn:microsoft.com/office/officeart/2005/8/layout/process5"/>
    <dgm:cxn modelId="{CE276580-561A-414D-92B1-8C19C9380D3B}" type="presOf" srcId="{606C5662-CE86-440B-B469-FA1F23187A58}" destId="{DFA3BBF1-8F6A-47E1-A977-17212B975878}" srcOrd="0" destOrd="0" presId="urn:microsoft.com/office/officeart/2005/8/layout/process5"/>
    <dgm:cxn modelId="{988F6A8D-AF0F-44B2-BE00-5AF13E3E3549}" type="presOf" srcId="{5BF1834A-1D2F-4D84-A1ED-F91338FC1076}" destId="{E4E54FC6-48A3-45B3-8A79-479F571C8D86}" srcOrd="0" destOrd="0" presId="urn:microsoft.com/office/officeart/2005/8/layout/process5"/>
    <dgm:cxn modelId="{0B038790-CB97-46D1-92B6-D9BC587A3494}" type="presOf" srcId="{606C5662-CE86-440B-B469-FA1F23187A58}" destId="{E12BF738-7B67-4D2B-92CB-BDD72185DF4E}" srcOrd="1" destOrd="0" presId="urn:microsoft.com/office/officeart/2005/8/layout/process5"/>
    <dgm:cxn modelId="{060E7995-98F8-4DF7-970C-744E47A12E44}" type="presOf" srcId="{7D0B8B39-6B09-4D01-970E-54B7C395DD03}" destId="{9AEBA3A0-FFB1-4EB5-8BF3-5B4B4BB85573}" srcOrd="0" destOrd="0" presId="urn:microsoft.com/office/officeart/2005/8/layout/process5"/>
    <dgm:cxn modelId="{A9488DA5-1FE7-4A1E-901E-F5BA72DB0A0A}" type="presOf" srcId="{AB413B60-A379-4CAD-B82E-537F7BCC3430}" destId="{B678081D-9E0E-4C1C-8F08-5253814F7107}" srcOrd="1" destOrd="0" presId="urn:microsoft.com/office/officeart/2005/8/layout/process5"/>
    <dgm:cxn modelId="{CBEB51B1-A74A-406B-938B-9A9948386895}" srcId="{63D2AFC3-CB66-41FF-B567-0C027B94BCC3}" destId="{234E185D-C302-430A-9086-EBAD14C90002}" srcOrd="4" destOrd="0" parTransId="{CDD64DED-48AD-4D1F-881C-455384CA4CF0}" sibTransId="{AB413B60-A379-4CAD-B82E-537F7BCC3430}"/>
    <dgm:cxn modelId="{3FD94EB5-3D92-41BC-BB1C-3AC582E5145E}" srcId="{63D2AFC3-CB66-41FF-B567-0C027B94BCC3}" destId="{5E48C6FC-4F6C-4D98-9625-6B6D3DE71A7B}" srcOrd="0" destOrd="0" parTransId="{A4D17E5F-5910-4ADB-A6E4-BD97DC76E668}" sibTransId="{606C5662-CE86-440B-B469-FA1F23187A58}"/>
    <dgm:cxn modelId="{ECCA42C0-0615-49F8-AE5E-FBEBA70AC7F1}" type="presOf" srcId="{CBF32630-02CD-46DA-AEBE-1C50D48881FB}" destId="{7D786D79-9C73-4999-8A98-7FA6E581FB8C}" srcOrd="1" destOrd="0" presId="urn:microsoft.com/office/officeart/2005/8/layout/process5"/>
    <dgm:cxn modelId="{F5878BC2-9C45-42EA-AB2E-F7AA8AE65C4A}" type="presOf" srcId="{0B761D17-C105-44A2-BD8E-837AC9F595BF}" destId="{E2B149F8-7EBE-4C8E-9289-77442A6B6E51}" srcOrd="0" destOrd="0" presId="urn:microsoft.com/office/officeart/2005/8/layout/process5"/>
    <dgm:cxn modelId="{0B4BA6DB-A09D-4B2F-8665-9FA7FB9FD7F5}" srcId="{63D2AFC3-CB66-41FF-B567-0C027B94BCC3}" destId="{453A988E-2EEC-4931-8500-A4E3E32D5F4C}" srcOrd="2" destOrd="0" parTransId="{2653F362-3911-4AFA-8062-4CC2817B717C}" sibTransId="{5BF1834A-1D2F-4D84-A1ED-F91338FC1076}"/>
    <dgm:cxn modelId="{B783C1AC-E027-4A89-9D41-6A69AF39A836}" type="presParOf" srcId="{EB70901E-3A95-471A-9E24-F363174F050E}" destId="{B989FBDF-A91B-488E-A8D7-051ED2A982C6}" srcOrd="0" destOrd="0" presId="urn:microsoft.com/office/officeart/2005/8/layout/process5"/>
    <dgm:cxn modelId="{55403FCB-3416-485F-A404-1A0953A79DE3}" type="presParOf" srcId="{EB70901E-3A95-471A-9E24-F363174F050E}" destId="{DFA3BBF1-8F6A-47E1-A977-17212B975878}" srcOrd="1" destOrd="0" presId="urn:microsoft.com/office/officeart/2005/8/layout/process5"/>
    <dgm:cxn modelId="{CC04CAE3-53D2-400F-B9A1-4B29728366A1}" type="presParOf" srcId="{DFA3BBF1-8F6A-47E1-A977-17212B975878}" destId="{E12BF738-7B67-4D2B-92CB-BDD72185DF4E}" srcOrd="0" destOrd="0" presId="urn:microsoft.com/office/officeart/2005/8/layout/process5"/>
    <dgm:cxn modelId="{048D4049-C565-4A54-81BE-931D26375AF3}" type="presParOf" srcId="{EB70901E-3A95-471A-9E24-F363174F050E}" destId="{4D268209-024B-4505-8E1D-BF60D19F61CE}" srcOrd="2" destOrd="0" presId="urn:microsoft.com/office/officeart/2005/8/layout/process5"/>
    <dgm:cxn modelId="{80680DDF-E3CB-46CD-8314-516EC93CF41A}" type="presParOf" srcId="{EB70901E-3A95-471A-9E24-F363174F050E}" destId="{70E5B116-66EE-481E-9B88-F65F9E368BCD}" srcOrd="3" destOrd="0" presId="urn:microsoft.com/office/officeart/2005/8/layout/process5"/>
    <dgm:cxn modelId="{7F6A8F97-0D4F-46D7-9724-59031B989727}" type="presParOf" srcId="{70E5B116-66EE-481E-9B88-F65F9E368BCD}" destId="{C32B1920-A8FB-4759-BEE1-67C47CC1B58E}" srcOrd="0" destOrd="0" presId="urn:microsoft.com/office/officeart/2005/8/layout/process5"/>
    <dgm:cxn modelId="{AD13318D-D681-4F89-96AD-01839F3B41B1}" type="presParOf" srcId="{EB70901E-3A95-471A-9E24-F363174F050E}" destId="{0F9F3E5A-E878-4AD6-AB37-C8AF7EA14D49}" srcOrd="4" destOrd="0" presId="urn:microsoft.com/office/officeart/2005/8/layout/process5"/>
    <dgm:cxn modelId="{D0DD2C2F-AFDF-488C-A732-484D0D5FE5E4}" type="presParOf" srcId="{EB70901E-3A95-471A-9E24-F363174F050E}" destId="{E4E54FC6-48A3-45B3-8A79-479F571C8D86}" srcOrd="5" destOrd="0" presId="urn:microsoft.com/office/officeart/2005/8/layout/process5"/>
    <dgm:cxn modelId="{84E22C82-366E-429B-AF8E-069F352CB246}" type="presParOf" srcId="{E4E54FC6-48A3-45B3-8A79-479F571C8D86}" destId="{1F5C9171-93E8-44AF-9D01-6DFCB9533C50}" srcOrd="0" destOrd="0" presId="urn:microsoft.com/office/officeart/2005/8/layout/process5"/>
    <dgm:cxn modelId="{7E5E14C0-5F18-4E27-959B-7A913970D914}" type="presParOf" srcId="{EB70901E-3A95-471A-9E24-F363174F050E}" destId="{9AEBA3A0-FFB1-4EB5-8BF3-5B4B4BB85573}" srcOrd="6" destOrd="0" presId="urn:microsoft.com/office/officeart/2005/8/layout/process5"/>
    <dgm:cxn modelId="{7842D5F8-55FF-4C12-842A-B1D83A8EF444}" type="presParOf" srcId="{EB70901E-3A95-471A-9E24-F363174F050E}" destId="{453723D8-D4E8-4C5B-A1AC-BFA366CF1D99}" srcOrd="7" destOrd="0" presId="urn:microsoft.com/office/officeart/2005/8/layout/process5"/>
    <dgm:cxn modelId="{1C91F9CD-3625-43DE-BEE0-48796EA80FFC}" type="presParOf" srcId="{453723D8-D4E8-4C5B-A1AC-BFA366CF1D99}" destId="{7D786D79-9C73-4999-8A98-7FA6E581FB8C}" srcOrd="0" destOrd="0" presId="urn:microsoft.com/office/officeart/2005/8/layout/process5"/>
    <dgm:cxn modelId="{E4F026FE-7871-4D41-8FC3-FA08C76A9A28}" type="presParOf" srcId="{EB70901E-3A95-471A-9E24-F363174F050E}" destId="{ABA5A460-8025-4802-A222-691B006570A4}" srcOrd="8" destOrd="0" presId="urn:microsoft.com/office/officeart/2005/8/layout/process5"/>
    <dgm:cxn modelId="{9F6F5FA5-BAA9-4B67-967E-315814B35F27}" type="presParOf" srcId="{EB70901E-3A95-471A-9E24-F363174F050E}" destId="{3E5D059D-A0A9-465A-BD9D-02613501B14F}" srcOrd="9" destOrd="0" presId="urn:microsoft.com/office/officeart/2005/8/layout/process5"/>
    <dgm:cxn modelId="{696A4D8D-35CB-4D23-B248-098B8F985217}" type="presParOf" srcId="{3E5D059D-A0A9-465A-BD9D-02613501B14F}" destId="{B678081D-9E0E-4C1C-8F08-5253814F7107}" srcOrd="0" destOrd="0" presId="urn:microsoft.com/office/officeart/2005/8/layout/process5"/>
    <dgm:cxn modelId="{4A205C06-EA68-467E-8D16-04327D99EFD8}" type="presParOf" srcId="{EB70901E-3A95-471A-9E24-F363174F050E}" destId="{E2B149F8-7EBE-4C8E-9289-77442A6B6E51}"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CCFB3-FE9C-4BA4-A778-23A8F1084DBD}">
      <dsp:nvSpPr>
        <dsp:cNvPr id="0" name=""/>
        <dsp:cNvSpPr/>
      </dsp:nvSpPr>
      <dsp:spPr>
        <a:xfrm>
          <a:off x="2285698" y="2470268"/>
          <a:ext cx="807627" cy="280333"/>
        </a:xfrm>
        <a:custGeom>
          <a:avLst/>
          <a:gdLst/>
          <a:ahLst/>
          <a:cxnLst/>
          <a:rect l="0" t="0" r="0" b="0"/>
          <a:pathLst>
            <a:path>
              <a:moveTo>
                <a:pt x="0" y="0"/>
              </a:moveTo>
              <a:lnTo>
                <a:pt x="0" y="140166"/>
              </a:lnTo>
              <a:lnTo>
                <a:pt x="807627" y="140166"/>
              </a:lnTo>
              <a:lnTo>
                <a:pt x="807627" y="2803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4B03CF-96F4-4D41-A214-6606C588AEBC}">
      <dsp:nvSpPr>
        <dsp:cNvPr id="0" name=""/>
        <dsp:cNvSpPr/>
      </dsp:nvSpPr>
      <dsp:spPr>
        <a:xfrm>
          <a:off x="1478070" y="2470268"/>
          <a:ext cx="807627" cy="280333"/>
        </a:xfrm>
        <a:custGeom>
          <a:avLst/>
          <a:gdLst/>
          <a:ahLst/>
          <a:cxnLst/>
          <a:rect l="0" t="0" r="0" b="0"/>
          <a:pathLst>
            <a:path>
              <a:moveTo>
                <a:pt x="807627" y="0"/>
              </a:moveTo>
              <a:lnTo>
                <a:pt x="807627" y="140166"/>
              </a:lnTo>
              <a:lnTo>
                <a:pt x="0" y="140166"/>
              </a:lnTo>
              <a:lnTo>
                <a:pt x="0" y="2803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E41245-A9AE-4D15-99B0-31EDD7BCA4CD}">
      <dsp:nvSpPr>
        <dsp:cNvPr id="0" name=""/>
        <dsp:cNvSpPr/>
      </dsp:nvSpPr>
      <dsp:spPr>
        <a:xfrm>
          <a:off x="445348" y="1794452"/>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DB9936-B64E-40FC-9635-00BE16C26016}">
      <dsp:nvSpPr>
        <dsp:cNvPr id="0" name=""/>
        <dsp:cNvSpPr/>
      </dsp:nvSpPr>
      <dsp:spPr>
        <a:xfrm>
          <a:off x="445348" y="1794452"/>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B9BF68-A8DD-4393-9B44-F11E28CE55E8}">
      <dsp:nvSpPr>
        <dsp:cNvPr id="0" name=""/>
        <dsp:cNvSpPr/>
      </dsp:nvSpPr>
      <dsp:spPr>
        <a:xfrm>
          <a:off x="111617" y="1914595"/>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Zatrzymanie</a:t>
          </a:r>
        </a:p>
      </dsp:txBody>
      <dsp:txXfrm>
        <a:off x="111617" y="1914595"/>
        <a:ext cx="1334922" cy="427175"/>
      </dsp:txXfrm>
    </dsp:sp>
    <dsp:sp modelId="{A14E67D6-ED14-46CC-AF1D-B1C49DD63A2E}">
      <dsp:nvSpPr>
        <dsp:cNvPr id="0" name=""/>
        <dsp:cNvSpPr/>
      </dsp:nvSpPr>
      <dsp:spPr>
        <a:xfrm>
          <a:off x="1951967" y="1802807"/>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9BE06B-CBE1-4CAD-8D8D-8AD3BEAF48C0}">
      <dsp:nvSpPr>
        <dsp:cNvPr id="0" name=""/>
        <dsp:cNvSpPr/>
      </dsp:nvSpPr>
      <dsp:spPr>
        <a:xfrm>
          <a:off x="1951967" y="1802807"/>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4DBED0-92FD-445A-B184-6E9C08ECF7C3}">
      <dsp:nvSpPr>
        <dsp:cNvPr id="0" name=""/>
        <dsp:cNvSpPr/>
      </dsp:nvSpPr>
      <dsp:spPr>
        <a:xfrm>
          <a:off x="1618237" y="1922950"/>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Środki zapobiegawcze </a:t>
          </a:r>
        </a:p>
      </dsp:txBody>
      <dsp:txXfrm>
        <a:off x="1618237" y="1922950"/>
        <a:ext cx="1334922" cy="427175"/>
      </dsp:txXfrm>
    </dsp:sp>
    <dsp:sp modelId="{C73790A5-BBC2-484B-BBB2-F400B214377C}">
      <dsp:nvSpPr>
        <dsp:cNvPr id="0" name=""/>
        <dsp:cNvSpPr/>
      </dsp:nvSpPr>
      <dsp:spPr>
        <a:xfrm>
          <a:off x="1144340" y="2750602"/>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CA6331-F634-4D61-BDAA-632E921FE2CD}">
      <dsp:nvSpPr>
        <dsp:cNvPr id="0" name=""/>
        <dsp:cNvSpPr/>
      </dsp:nvSpPr>
      <dsp:spPr>
        <a:xfrm>
          <a:off x="1144340" y="2750602"/>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75A423-96FA-482C-B9F8-BF84023563DD}">
      <dsp:nvSpPr>
        <dsp:cNvPr id="0" name=""/>
        <dsp:cNvSpPr/>
      </dsp:nvSpPr>
      <dsp:spPr>
        <a:xfrm>
          <a:off x="810609" y="2870745"/>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a:t>izolacyjne:</a:t>
          </a:r>
        </a:p>
      </dsp:txBody>
      <dsp:txXfrm>
        <a:off x="810609" y="2870745"/>
        <a:ext cx="1334922" cy="427175"/>
      </dsp:txXfrm>
    </dsp:sp>
    <dsp:sp modelId="{3EA2CCB1-090E-4FAE-B0A8-B129F971B416}">
      <dsp:nvSpPr>
        <dsp:cNvPr id="0" name=""/>
        <dsp:cNvSpPr/>
      </dsp:nvSpPr>
      <dsp:spPr>
        <a:xfrm>
          <a:off x="2759595" y="2750602"/>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F9D58D-9B29-4529-8CB8-557D1675F72C}">
      <dsp:nvSpPr>
        <dsp:cNvPr id="0" name=""/>
        <dsp:cNvSpPr/>
      </dsp:nvSpPr>
      <dsp:spPr>
        <a:xfrm>
          <a:off x="2759595" y="2750602"/>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D6603E-FF19-4324-A58C-A301699C89B9}">
      <dsp:nvSpPr>
        <dsp:cNvPr id="0" name=""/>
        <dsp:cNvSpPr/>
      </dsp:nvSpPr>
      <dsp:spPr>
        <a:xfrm>
          <a:off x="2425865" y="2870745"/>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err="1"/>
            <a:t>nieizolacyjne</a:t>
          </a:r>
          <a:r>
            <a:rPr lang="pl-PL" sz="1800" kern="1200" dirty="0"/>
            <a:t>:</a:t>
          </a:r>
        </a:p>
      </dsp:txBody>
      <dsp:txXfrm>
        <a:off x="2425865" y="2870745"/>
        <a:ext cx="1334922" cy="427175"/>
      </dsp:txXfrm>
    </dsp:sp>
    <dsp:sp modelId="{0EDB433E-D297-446E-9D54-C72D5194B5D3}">
      <dsp:nvSpPr>
        <dsp:cNvPr id="0" name=""/>
        <dsp:cNvSpPr/>
      </dsp:nvSpPr>
      <dsp:spPr>
        <a:xfrm>
          <a:off x="3567223" y="1802807"/>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D2573A-CCEC-4892-ADF6-027309052903}">
      <dsp:nvSpPr>
        <dsp:cNvPr id="0" name=""/>
        <dsp:cNvSpPr/>
      </dsp:nvSpPr>
      <dsp:spPr>
        <a:xfrm>
          <a:off x="3567223" y="1802807"/>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C7C04F-BC73-410B-807F-F57651EB216E}">
      <dsp:nvSpPr>
        <dsp:cNvPr id="0" name=""/>
        <dsp:cNvSpPr/>
      </dsp:nvSpPr>
      <dsp:spPr>
        <a:xfrm>
          <a:off x="3233493" y="1922950"/>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Poszukiwanie oskarżonego i list gończy</a:t>
          </a:r>
        </a:p>
      </dsp:txBody>
      <dsp:txXfrm>
        <a:off x="3233493" y="1922950"/>
        <a:ext cx="1334922" cy="427175"/>
      </dsp:txXfrm>
    </dsp:sp>
    <dsp:sp modelId="{A3AFC3AC-6CE5-45D9-ADBC-314C7E204588}">
      <dsp:nvSpPr>
        <dsp:cNvPr id="0" name=""/>
        <dsp:cNvSpPr/>
      </dsp:nvSpPr>
      <dsp:spPr>
        <a:xfrm>
          <a:off x="5182479" y="1802807"/>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AA52BB-59C6-4706-888B-EC8E37B920A2}">
      <dsp:nvSpPr>
        <dsp:cNvPr id="0" name=""/>
        <dsp:cNvSpPr/>
      </dsp:nvSpPr>
      <dsp:spPr>
        <a:xfrm>
          <a:off x="5182479" y="1802807"/>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B06A4C-DAC1-4D1C-9EC5-94D819E549F7}">
      <dsp:nvSpPr>
        <dsp:cNvPr id="0" name=""/>
        <dsp:cNvSpPr/>
      </dsp:nvSpPr>
      <dsp:spPr>
        <a:xfrm>
          <a:off x="4848748" y="1922950"/>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List żelazny </a:t>
          </a:r>
        </a:p>
      </dsp:txBody>
      <dsp:txXfrm>
        <a:off x="4848748" y="1922950"/>
        <a:ext cx="1334922" cy="427175"/>
      </dsp:txXfrm>
    </dsp:sp>
    <dsp:sp modelId="{5C7206B1-B676-4F91-8357-09A51CA2AAF5}">
      <dsp:nvSpPr>
        <dsp:cNvPr id="0" name=""/>
        <dsp:cNvSpPr/>
      </dsp:nvSpPr>
      <dsp:spPr>
        <a:xfrm>
          <a:off x="6797735" y="1802807"/>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88CF8E-A384-40D0-A1BD-A69CD585BD94}">
      <dsp:nvSpPr>
        <dsp:cNvPr id="0" name=""/>
        <dsp:cNvSpPr/>
      </dsp:nvSpPr>
      <dsp:spPr>
        <a:xfrm>
          <a:off x="6797735" y="1802807"/>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CD0ED3-B5DD-4A8B-B0A9-82F9E87F3013}">
      <dsp:nvSpPr>
        <dsp:cNvPr id="0" name=""/>
        <dsp:cNvSpPr/>
      </dsp:nvSpPr>
      <dsp:spPr>
        <a:xfrm>
          <a:off x="6464004" y="1922950"/>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Kary porządkowe</a:t>
          </a:r>
        </a:p>
      </dsp:txBody>
      <dsp:txXfrm>
        <a:off x="6464004" y="1922950"/>
        <a:ext cx="1334922" cy="427175"/>
      </dsp:txXfrm>
    </dsp:sp>
    <dsp:sp modelId="{4CDAE915-F720-4B08-A5BC-92ED1E7F22B6}">
      <dsp:nvSpPr>
        <dsp:cNvPr id="0" name=""/>
        <dsp:cNvSpPr/>
      </dsp:nvSpPr>
      <dsp:spPr>
        <a:xfrm>
          <a:off x="8254588" y="1802807"/>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1A204C-21C9-4752-BBBB-0A09C601C5F1}">
      <dsp:nvSpPr>
        <dsp:cNvPr id="0" name=""/>
        <dsp:cNvSpPr/>
      </dsp:nvSpPr>
      <dsp:spPr>
        <a:xfrm>
          <a:off x="8254588" y="1802807"/>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F718E5-879C-4FE8-85E3-7AEBFB926D65}">
      <dsp:nvSpPr>
        <dsp:cNvPr id="0" name=""/>
        <dsp:cNvSpPr/>
      </dsp:nvSpPr>
      <dsp:spPr>
        <a:xfrm>
          <a:off x="7920858" y="1922950"/>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a:t>Zabezpieczenie majątkowe </a:t>
          </a:r>
        </a:p>
      </dsp:txBody>
      <dsp:txXfrm>
        <a:off x="7920858" y="1922950"/>
        <a:ext cx="1334922" cy="4271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621B1-E1B5-43CE-858B-E5B395778420}">
      <dsp:nvSpPr>
        <dsp:cNvPr id="0" name=""/>
        <dsp:cNvSpPr/>
      </dsp:nvSpPr>
      <dsp:spPr>
        <a:xfrm>
          <a:off x="6424" y="339714"/>
          <a:ext cx="3812333" cy="5472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a:t>Izolacyjne </a:t>
          </a:r>
        </a:p>
      </dsp:txBody>
      <dsp:txXfrm>
        <a:off x="6424" y="339714"/>
        <a:ext cx="3812333" cy="547200"/>
      </dsp:txXfrm>
    </dsp:sp>
    <dsp:sp modelId="{10CD5762-16BE-4D1C-83E0-197E775C8687}">
      <dsp:nvSpPr>
        <dsp:cNvPr id="0" name=""/>
        <dsp:cNvSpPr/>
      </dsp:nvSpPr>
      <dsp:spPr>
        <a:xfrm>
          <a:off x="75794" y="877480"/>
          <a:ext cx="3753310" cy="3546539"/>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pl-PL" sz="1900" kern="1200"/>
            <a:t>Tymczasowe aresztowanie </a:t>
          </a:r>
        </a:p>
      </dsp:txBody>
      <dsp:txXfrm>
        <a:off x="75794" y="877480"/>
        <a:ext cx="3753310" cy="3546539"/>
      </dsp:txXfrm>
    </dsp:sp>
    <dsp:sp modelId="{53EF6203-EA59-4043-8F3C-CDCA394C312B}">
      <dsp:nvSpPr>
        <dsp:cNvPr id="0" name=""/>
        <dsp:cNvSpPr/>
      </dsp:nvSpPr>
      <dsp:spPr>
        <a:xfrm>
          <a:off x="4450012" y="339714"/>
          <a:ext cx="4508968" cy="5472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dirty="0" err="1"/>
            <a:t>Nieizolacyjne</a:t>
          </a:r>
          <a:r>
            <a:rPr lang="pl-PL" sz="1900" kern="1200" dirty="0"/>
            <a:t> </a:t>
          </a:r>
        </a:p>
      </dsp:txBody>
      <dsp:txXfrm>
        <a:off x="4450012" y="339714"/>
        <a:ext cx="4508968" cy="547200"/>
      </dsp:txXfrm>
    </dsp:sp>
    <dsp:sp modelId="{7CD2D1C6-227D-47F7-B4F5-AF42275203FA}">
      <dsp:nvSpPr>
        <dsp:cNvPr id="0" name=""/>
        <dsp:cNvSpPr/>
      </dsp:nvSpPr>
      <dsp:spPr>
        <a:xfrm>
          <a:off x="4450012" y="886914"/>
          <a:ext cx="4508968" cy="3546539"/>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rtl="0">
            <a:lnSpc>
              <a:spcPct val="90000"/>
            </a:lnSpc>
            <a:spcBef>
              <a:spcPct val="0"/>
            </a:spcBef>
            <a:spcAft>
              <a:spcPct val="15000"/>
            </a:spcAft>
            <a:buChar char="•"/>
          </a:pPr>
          <a:r>
            <a:rPr lang="pl-PL" sz="1900" kern="1200" dirty="0"/>
            <a:t>poręczenie majątkowe</a:t>
          </a:r>
        </a:p>
        <a:p>
          <a:pPr marL="171450" lvl="1" indent="-171450" algn="just" defTabSz="844550" rtl="0">
            <a:lnSpc>
              <a:spcPct val="90000"/>
            </a:lnSpc>
            <a:spcBef>
              <a:spcPct val="0"/>
            </a:spcBef>
            <a:spcAft>
              <a:spcPct val="15000"/>
            </a:spcAft>
            <a:buChar char="•"/>
          </a:pPr>
          <a:r>
            <a:rPr lang="pl-PL" sz="1900" kern="1200" dirty="0"/>
            <a:t>poręczenie społeczne </a:t>
          </a:r>
        </a:p>
        <a:p>
          <a:pPr marL="171450" lvl="1" indent="-171450" algn="just" defTabSz="844550" rtl="0">
            <a:lnSpc>
              <a:spcPct val="90000"/>
            </a:lnSpc>
            <a:spcBef>
              <a:spcPct val="0"/>
            </a:spcBef>
            <a:spcAft>
              <a:spcPct val="15000"/>
            </a:spcAft>
            <a:buChar char="•"/>
          </a:pPr>
          <a:r>
            <a:rPr lang="pl-PL" sz="1900" kern="1200" dirty="0"/>
            <a:t>poręczenie osoby godnej zaufania</a:t>
          </a:r>
        </a:p>
        <a:p>
          <a:pPr marL="171450" lvl="1" indent="-171450" algn="just" defTabSz="844550" rtl="0">
            <a:lnSpc>
              <a:spcPct val="90000"/>
            </a:lnSpc>
            <a:spcBef>
              <a:spcPct val="0"/>
            </a:spcBef>
            <a:spcAft>
              <a:spcPct val="15000"/>
            </a:spcAft>
            <a:buChar char="•"/>
          </a:pPr>
          <a:r>
            <a:rPr lang="pl-PL" sz="1900" kern="1200" dirty="0"/>
            <a:t>dozór policji</a:t>
          </a:r>
        </a:p>
        <a:p>
          <a:pPr marL="171450" lvl="1" indent="-171450" algn="just" defTabSz="844550" rtl="0">
            <a:lnSpc>
              <a:spcPct val="90000"/>
            </a:lnSpc>
            <a:spcBef>
              <a:spcPct val="0"/>
            </a:spcBef>
            <a:spcAft>
              <a:spcPct val="15000"/>
            </a:spcAft>
            <a:buChar char="•"/>
          </a:pPr>
          <a:r>
            <a:rPr lang="pl-PL" sz="1900" kern="1200" dirty="0"/>
            <a:t>dozór warunkowy policji </a:t>
          </a:r>
        </a:p>
        <a:p>
          <a:pPr marL="171450" lvl="1" indent="-171450" algn="just" defTabSz="844550" rtl="0">
            <a:lnSpc>
              <a:spcPct val="90000"/>
            </a:lnSpc>
            <a:spcBef>
              <a:spcPct val="0"/>
            </a:spcBef>
            <a:spcAft>
              <a:spcPct val="15000"/>
            </a:spcAft>
            <a:buChar char="•"/>
          </a:pPr>
          <a:r>
            <a:rPr lang="pl-PL" sz="1900" kern="1200" dirty="0"/>
            <a:t>nakaz opuszczenia lokalu zajmowanego wspólnie z pokrzywdzonym </a:t>
          </a:r>
        </a:p>
        <a:p>
          <a:pPr marL="171450" lvl="1" indent="-171450" algn="just" defTabSz="844550" rtl="0">
            <a:lnSpc>
              <a:spcPct val="90000"/>
            </a:lnSpc>
            <a:spcBef>
              <a:spcPct val="0"/>
            </a:spcBef>
            <a:spcAft>
              <a:spcPct val="15000"/>
            </a:spcAft>
            <a:buChar char="•"/>
          </a:pPr>
          <a:r>
            <a:rPr lang="pl-PL" sz="1900" kern="1200" dirty="0"/>
            <a:t>zawieszenie w wykonywaniu czynności służbowych lub wykonywaniu zawodu lub ubiegania się o zamówienia publiczne </a:t>
          </a:r>
        </a:p>
        <a:p>
          <a:pPr marL="171450" lvl="1" indent="-171450" algn="just" defTabSz="844550" rtl="0">
            <a:lnSpc>
              <a:spcPct val="90000"/>
            </a:lnSpc>
            <a:spcBef>
              <a:spcPct val="0"/>
            </a:spcBef>
            <a:spcAft>
              <a:spcPct val="15000"/>
            </a:spcAft>
            <a:buChar char="•"/>
          </a:pPr>
          <a:r>
            <a:rPr lang="pl-PL" sz="1900" kern="1200" dirty="0"/>
            <a:t>zakaz opuszczania kraju</a:t>
          </a:r>
        </a:p>
      </dsp:txBody>
      <dsp:txXfrm>
        <a:off x="4450012" y="886914"/>
        <a:ext cx="4508968" cy="35465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4467E4-D6E4-4E28-A730-67910DF06CBA}">
      <dsp:nvSpPr>
        <dsp:cNvPr id="0" name=""/>
        <dsp:cNvSpPr/>
      </dsp:nvSpPr>
      <dsp:spPr>
        <a:xfrm>
          <a:off x="3220428" y="146"/>
          <a:ext cx="2447872" cy="2447872"/>
        </a:xfrm>
        <a:prstGeom prst="downArrow">
          <a:avLst>
            <a:gd name="adj1" fmla="val 50000"/>
            <a:gd name="adj2" fmla="val 3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dirty="0"/>
            <a:t>adaptacji (253 § 1)</a:t>
          </a:r>
        </a:p>
      </dsp:txBody>
      <dsp:txXfrm>
        <a:off x="3832396" y="146"/>
        <a:ext cx="1223936" cy="2019494"/>
      </dsp:txXfrm>
    </dsp:sp>
    <dsp:sp modelId="{8EB9EA2F-DA85-43F1-983A-56312DC053FC}">
      <dsp:nvSpPr>
        <dsp:cNvPr id="0" name=""/>
        <dsp:cNvSpPr/>
      </dsp:nvSpPr>
      <dsp:spPr>
        <a:xfrm rot="7200000">
          <a:off x="4636679" y="2453164"/>
          <a:ext cx="2447872" cy="2447872"/>
        </a:xfrm>
        <a:prstGeom prst="downArrow">
          <a:avLst>
            <a:gd name="adj1" fmla="val 50000"/>
            <a:gd name="adj2" fmla="val 350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dirty="0"/>
            <a:t>minimalizacji (257 § 1)</a:t>
          </a:r>
        </a:p>
      </dsp:txBody>
      <dsp:txXfrm rot="-5400000">
        <a:off x="5036361" y="3172227"/>
        <a:ext cx="2019494" cy="1223936"/>
      </dsp:txXfrm>
    </dsp:sp>
    <dsp:sp modelId="{81099B47-621E-48B4-A956-1B869BD934F1}">
      <dsp:nvSpPr>
        <dsp:cNvPr id="0" name=""/>
        <dsp:cNvSpPr/>
      </dsp:nvSpPr>
      <dsp:spPr>
        <a:xfrm rot="14400000">
          <a:off x="1804177" y="2453164"/>
          <a:ext cx="2447872" cy="2447872"/>
        </a:xfrm>
        <a:prstGeom prst="downArrow">
          <a:avLst>
            <a:gd name="adj1" fmla="val 50000"/>
            <a:gd name="adj2" fmla="val 35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dirty="0"/>
            <a:t>adekwatności </a:t>
          </a:r>
        </a:p>
      </dsp:txBody>
      <dsp:txXfrm rot="5400000">
        <a:off x="1832873" y="3172227"/>
        <a:ext cx="2019494" cy="12239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9FBDF-A91B-488E-A8D7-051ED2A982C6}">
      <dsp:nvSpPr>
        <dsp:cNvPr id="0" name=""/>
        <dsp:cNvSpPr/>
      </dsp:nvSpPr>
      <dsp:spPr>
        <a:xfrm>
          <a:off x="8036" y="865886"/>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wydanie postanowienia o przedstawieniu zarzutów</a:t>
          </a:r>
        </a:p>
      </dsp:txBody>
      <dsp:txXfrm>
        <a:off x="50249" y="908099"/>
        <a:ext cx="2317659" cy="1356825"/>
      </dsp:txXfrm>
    </dsp:sp>
    <dsp:sp modelId="{DFA3BBF1-8F6A-47E1-A977-17212B975878}">
      <dsp:nvSpPr>
        <dsp:cNvPr id="0" name=""/>
        <dsp:cNvSpPr/>
      </dsp:nvSpPr>
      <dsp:spPr>
        <a:xfrm>
          <a:off x="2621506" y="128865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2621506" y="1407796"/>
        <a:ext cx="356469" cy="357431"/>
      </dsp:txXfrm>
    </dsp:sp>
    <dsp:sp modelId="{4D268209-024B-4505-8E1D-BF60D19F61CE}">
      <dsp:nvSpPr>
        <dsp:cNvPr id="0" name=""/>
        <dsp:cNvSpPr/>
      </dsp:nvSpPr>
      <dsp:spPr>
        <a:xfrm>
          <a:off x="3370957" y="865886"/>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przesłuchanie podejrzanego przez prokuratora</a:t>
          </a:r>
        </a:p>
        <a:p>
          <a:pPr marL="0" lvl="0" indent="0" algn="ctr" defTabSz="533400" rtl="0">
            <a:lnSpc>
              <a:spcPct val="90000"/>
            </a:lnSpc>
            <a:spcBef>
              <a:spcPct val="0"/>
            </a:spcBef>
            <a:spcAft>
              <a:spcPct val="35000"/>
            </a:spcAft>
            <a:buNone/>
          </a:pPr>
          <a:r>
            <a:rPr lang="pl-PL" sz="1200" b="1" kern="1200" dirty="0"/>
            <a:t>(art. 249 § 3)</a:t>
          </a:r>
        </a:p>
      </dsp:txBody>
      <dsp:txXfrm>
        <a:off x="3413170" y="908099"/>
        <a:ext cx="2317659" cy="1356825"/>
      </dsp:txXfrm>
    </dsp:sp>
    <dsp:sp modelId="{70E5B116-66EE-481E-9B88-F65F9E368BCD}">
      <dsp:nvSpPr>
        <dsp:cNvPr id="0" name=""/>
        <dsp:cNvSpPr/>
      </dsp:nvSpPr>
      <dsp:spPr>
        <a:xfrm>
          <a:off x="5984426" y="128865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5984426" y="1407796"/>
        <a:ext cx="356469" cy="357431"/>
      </dsp:txXfrm>
    </dsp:sp>
    <dsp:sp modelId="{0F9F3E5A-E878-4AD6-AB37-C8AF7EA14D49}">
      <dsp:nvSpPr>
        <dsp:cNvPr id="0" name=""/>
        <dsp:cNvSpPr/>
      </dsp:nvSpPr>
      <dsp:spPr>
        <a:xfrm>
          <a:off x="6733877" y="865886"/>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skierowanie wniosku o zastosowanie środka zapobiegawczego w postaci tymczasowego aresztowania do właściwego sądu wraz z dowodami na poparcie tego wniosku (art. 250 § 2 i 2a)</a:t>
          </a:r>
        </a:p>
      </dsp:txBody>
      <dsp:txXfrm>
        <a:off x="6776090" y="908099"/>
        <a:ext cx="2317659" cy="1356825"/>
      </dsp:txXfrm>
    </dsp:sp>
    <dsp:sp modelId="{E4E54FC6-48A3-45B3-8A79-479F571C8D86}">
      <dsp:nvSpPr>
        <dsp:cNvPr id="0" name=""/>
        <dsp:cNvSpPr/>
      </dsp:nvSpPr>
      <dsp:spPr>
        <a:xfrm rot="5400000">
          <a:off x="7680299" y="247528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rot="-5400000">
        <a:off x="7756205" y="2518521"/>
        <a:ext cx="357431" cy="356469"/>
      </dsp:txXfrm>
    </dsp:sp>
    <dsp:sp modelId="{9AEBA3A0-FFB1-4EB5-8BF3-5B4B4BB85573}">
      <dsp:nvSpPr>
        <dsp:cNvPr id="0" name=""/>
        <dsp:cNvSpPr/>
      </dsp:nvSpPr>
      <dsp:spPr>
        <a:xfrm>
          <a:off x="6733877" y="3267972"/>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Prokurator jednocześnie z wnioskiem o zastosowanie tymczasowego aresztowania wydaje zarządzenie o doprowadzeniu podejrzanego do sądu i poucza go o jego prawach i obowiązkach (art. 250 § 3 i 3a)</a:t>
          </a:r>
        </a:p>
      </dsp:txBody>
      <dsp:txXfrm>
        <a:off x="6776090" y="3310185"/>
        <a:ext cx="2317659" cy="1356825"/>
      </dsp:txXfrm>
    </dsp:sp>
    <dsp:sp modelId="{453723D8-D4E8-4C5B-A1AC-BFA366CF1D99}">
      <dsp:nvSpPr>
        <dsp:cNvPr id="0" name=""/>
        <dsp:cNvSpPr/>
      </dsp:nvSpPr>
      <dsp:spPr>
        <a:xfrm rot="10800000">
          <a:off x="6013251" y="3690739"/>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rot="10800000">
        <a:off x="6166024" y="3809882"/>
        <a:ext cx="356469" cy="357431"/>
      </dsp:txXfrm>
    </dsp:sp>
    <dsp:sp modelId="{ABA5A460-8025-4802-A222-691B006570A4}">
      <dsp:nvSpPr>
        <dsp:cNvPr id="0" name=""/>
        <dsp:cNvSpPr/>
      </dsp:nvSpPr>
      <dsp:spPr>
        <a:xfrm>
          <a:off x="3370957" y="3267972"/>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posiedzenie sądu w przedmiocie tymczasowego aresztowania – sąd przesłuchuje podejrzanego </a:t>
          </a:r>
        </a:p>
      </dsp:txBody>
      <dsp:txXfrm>
        <a:off x="3413170" y="3310185"/>
        <a:ext cx="2317659" cy="1356825"/>
      </dsp:txXfrm>
    </dsp:sp>
    <dsp:sp modelId="{3E5D059D-A0A9-465A-BD9D-02613501B14F}">
      <dsp:nvSpPr>
        <dsp:cNvPr id="0" name=""/>
        <dsp:cNvSpPr/>
      </dsp:nvSpPr>
      <dsp:spPr>
        <a:xfrm rot="10800000">
          <a:off x="2650331" y="3690739"/>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rot="10800000">
        <a:off x="2803104" y="3809882"/>
        <a:ext cx="356469" cy="357431"/>
      </dsp:txXfrm>
    </dsp:sp>
    <dsp:sp modelId="{E2B149F8-7EBE-4C8E-9289-77442A6B6E51}">
      <dsp:nvSpPr>
        <dsp:cNvPr id="0" name=""/>
        <dsp:cNvSpPr/>
      </dsp:nvSpPr>
      <dsp:spPr>
        <a:xfrm>
          <a:off x="8036" y="3267972"/>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Wydanie postanowienia o zastosowaniu tymczasowego aresztowania</a:t>
          </a:r>
        </a:p>
      </dsp:txBody>
      <dsp:txXfrm>
        <a:off x="50249" y="3310185"/>
        <a:ext cx="2317659" cy="1356825"/>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03151F-309E-4E05-89B8-417E46BF20DA}" type="datetimeFigureOut">
              <a:rPr lang="pl-PL" smtClean="0"/>
              <a:t>08.01.2023</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F23298-9013-4ADB-AA56-0F6878C0A568}" type="slidenum">
              <a:rPr lang="pl-PL" smtClean="0"/>
              <a:t>‹#›</a:t>
            </a:fld>
            <a:endParaRPr lang="pl-PL"/>
          </a:p>
        </p:txBody>
      </p:sp>
    </p:spTree>
    <p:extLst>
      <p:ext uri="{BB962C8B-B14F-4D97-AF65-F5344CB8AC3E}">
        <p14:creationId xmlns:p14="http://schemas.microsoft.com/office/powerpoint/2010/main" val="2556691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E69C328-2FB3-44CC-9AA6-41470C53F9CE}" type="datetimeFigureOut">
              <a:rPr lang="pl-PL" smtClean="0"/>
              <a:t>08.01.2023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2110445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E69C328-2FB3-44CC-9AA6-41470C53F9CE}" type="datetimeFigureOut">
              <a:rPr lang="pl-PL" smtClean="0"/>
              <a:t>08.01.2023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143888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E69C328-2FB3-44CC-9AA6-41470C53F9CE}" type="datetimeFigureOut">
              <a:rPr lang="pl-PL" smtClean="0"/>
              <a:t>08.01.2023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2639414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E69C328-2FB3-44CC-9AA6-41470C53F9CE}" type="datetimeFigureOut">
              <a:rPr lang="pl-PL" smtClean="0"/>
              <a:t>08.01.2023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1701126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E69C328-2FB3-44CC-9AA6-41470C53F9CE}" type="datetimeFigureOut">
              <a:rPr lang="pl-PL" smtClean="0"/>
              <a:t>08.01.2023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4121322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E69C328-2FB3-44CC-9AA6-41470C53F9CE}" type="datetimeFigureOut">
              <a:rPr lang="pl-PL" smtClean="0"/>
              <a:t>08.01.2023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3073127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E69C328-2FB3-44CC-9AA6-41470C53F9CE}" type="datetimeFigureOut">
              <a:rPr lang="pl-PL" smtClean="0"/>
              <a:t>08.01.2023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3609845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E69C328-2FB3-44CC-9AA6-41470C53F9CE}" type="datetimeFigureOut">
              <a:rPr lang="pl-PL" smtClean="0"/>
              <a:t>08.01.2023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61618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E69C328-2FB3-44CC-9AA6-41470C53F9CE}" type="datetimeFigureOut">
              <a:rPr lang="pl-PL" smtClean="0"/>
              <a:t>08.01.2023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37008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E69C328-2FB3-44CC-9AA6-41470C53F9CE}" type="datetimeFigureOut">
              <a:rPr lang="pl-PL" smtClean="0"/>
              <a:t>08.01.2023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3127311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E69C328-2FB3-44CC-9AA6-41470C53F9CE}" type="datetimeFigureOut">
              <a:rPr lang="pl-PL" smtClean="0"/>
              <a:t>08.01.2023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782105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69C328-2FB3-44CC-9AA6-41470C53F9CE}" type="datetimeFigureOut">
              <a:rPr lang="pl-PL" smtClean="0"/>
              <a:t>08.01.2023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5CFF0-1997-43AB-8899-DA23699457AF}" type="slidenum">
              <a:rPr lang="pl-PL" smtClean="0"/>
              <a:t>‹#›</a:t>
            </a:fld>
            <a:endParaRPr lang="pl-PL"/>
          </a:p>
        </p:txBody>
      </p:sp>
    </p:spTree>
    <p:extLst>
      <p:ext uri="{BB962C8B-B14F-4D97-AF65-F5344CB8AC3E}">
        <p14:creationId xmlns:p14="http://schemas.microsoft.com/office/powerpoint/2010/main" val="2629416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1"/>
          <p:cNvSpPr>
            <a:spLocks noGrp="1"/>
          </p:cNvSpPr>
          <p:nvPr>
            <p:ph type="ctrTitle"/>
          </p:nvPr>
        </p:nvSpPr>
        <p:spPr>
          <a:xfrm>
            <a:off x="159171" y="828105"/>
            <a:ext cx="8825658" cy="3329581"/>
          </a:xfrm>
        </p:spPr>
        <p:txBody>
          <a:bodyPr>
            <a:normAutofit fontScale="90000"/>
          </a:bodyPr>
          <a:lstStyle/>
          <a:p>
            <a:r>
              <a:rPr lang="pl-PL" sz="6700" dirty="0"/>
              <a:t>Podstawy procesu karnego</a:t>
            </a:r>
            <a:br>
              <a:rPr lang="pl-PL" dirty="0"/>
            </a:br>
            <a:r>
              <a:rPr lang="pl-PL" b="1" dirty="0"/>
              <a:t>Kryminologia</a:t>
            </a:r>
            <a:br>
              <a:rPr lang="pl-PL" dirty="0"/>
            </a:br>
            <a:r>
              <a:rPr lang="pl-PL" sz="4400" dirty="0"/>
              <a:t>Zajęcia nr 3: Środki przymusu – pojęcie i rodzaje. Zatrzymanie i tymczasowe aresztowanie. Przeszukanie.</a:t>
            </a:r>
            <a:br>
              <a:rPr lang="pl-PL" dirty="0"/>
            </a:br>
            <a:endParaRPr lang="pl-PL" b="1" dirty="0"/>
          </a:p>
        </p:txBody>
      </p:sp>
      <p:sp>
        <p:nvSpPr>
          <p:cNvPr id="9" name="pole tekstowe 8"/>
          <p:cNvSpPr txBox="1"/>
          <p:nvPr/>
        </p:nvSpPr>
        <p:spPr>
          <a:xfrm>
            <a:off x="395536" y="4365104"/>
            <a:ext cx="5976664" cy="1938992"/>
          </a:xfrm>
          <a:prstGeom prst="rect">
            <a:avLst/>
          </a:prstGeom>
          <a:noFill/>
        </p:spPr>
        <p:txBody>
          <a:bodyPr wrap="square" rtlCol="0">
            <a:spAutoFit/>
          </a:bodyPr>
          <a:lstStyle/>
          <a:p>
            <a:r>
              <a:rPr lang="pl-PL" sz="2400" dirty="0">
                <a:latin typeface="Times New Roman" pitchFamily="18" charset="0"/>
                <a:ea typeface="Tahoma" pitchFamily="34" charset="0"/>
                <a:cs typeface="Times New Roman" pitchFamily="18" charset="0"/>
              </a:rPr>
              <a:t>mgr Karol Jarząbek</a:t>
            </a:r>
          </a:p>
          <a:p>
            <a:r>
              <a:rPr lang="pl-PL" sz="2400" dirty="0">
                <a:latin typeface="Times New Roman" pitchFamily="18" charset="0"/>
                <a:ea typeface="Tahoma" pitchFamily="34" charset="0"/>
                <a:cs typeface="Times New Roman" pitchFamily="18" charset="0"/>
              </a:rPr>
              <a:t>Katedra Postępowania Karnego</a:t>
            </a:r>
          </a:p>
          <a:p>
            <a:r>
              <a:rPr lang="pl-PL" sz="2400" dirty="0">
                <a:latin typeface="Times New Roman" pitchFamily="18" charset="0"/>
                <a:ea typeface="Tahoma" pitchFamily="34" charset="0"/>
                <a:cs typeface="Times New Roman" pitchFamily="18" charset="0"/>
              </a:rPr>
              <a:t>Wydział Prawa, Administracji i Ekonomii</a:t>
            </a:r>
          </a:p>
          <a:p>
            <a:r>
              <a:rPr lang="pl-PL" sz="2400" dirty="0">
                <a:latin typeface="Times New Roman" pitchFamily="18" charset="0"/>
                <a:ea typeface="Tahoma" pitchFamily="34" charset="0"/>
                <a:cs typeface="Times New Roman" pitchFamily="18" charset="0"/>
              </a:rPr>
              <a:t>Uniwersytet Wrocławski</a:t>
            </a:r>
          </a:p>
          <a:p>
            <a:endParaRPr lang="pl-PL" sz="2400" dirty="0"/>
          </a:p>
        </p:txBody>
      </p:sp>
    </p:spTree>
    <p:extLst>
      <p:ext uri="{BB962C8B-B14F-4D97-AF65-F5344CB8AC3E}">
        <p14:creationId xmlns:p14="http://schemas.microsoft.com/office/powerpoint/2010/main" val="1875925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8075240" cy="421556"/>
          </a:xfrm>
        </p:spPr>
        <p:txBody>
          <a:bodyPr>
            <a:normAutofit fontScale="90000"/>
          </a:bodyPr>
          <a:lstStyle/>
          <a:p>
            <a:pPr algn="ctr"/>
            <a:r>
              <a:rPr lang="pl-PL" b="1" dirty="0"/>
              <a:t>Czas trwania</a:t>
            </a:r>
          </a:p>
        </p:txBody>
      </p:sp>
      <p:sp>
        <p:nvSpPr>
          <p:cNvPr id="3" name="Symbol zastępczy zawartości 2"/>
          <p:cNvSpPr>
            <a:spLocks noGrp="1"/>
          </p:cNvSpPr>
          <p:nvPr>
            <p:ph idx="1"/>
          </p:nvPr>
        </p:nvSpPr>
        <p:spPr>
          <a:xfrm>
            <a:off x="-210852" y="610196"/>
            <a:ext cx="9144000" cy="4389120"/>
          </a:xfrm>
        </p:spPr>
        <p:txBody>
          <a:bodyPr>
            <a:noAutofit/>
          </a:bodyPr>
          <a:lstStyle/>
          <a:p>
            <a:pPr algn="just"/>
            <a:r>
              <a:rPr lang="pl-PL" sz="1350" dirty="0">
                <a:latin typeface="Times New Roman" pitchFamily="18" charset="0"/>
                <a:cs typeface="Times New Roman" pitchFamily="18" charset="0"/>
              </a:rPr>
              <a:t>Maksymalny czas trwania zatrzymania wynika przede wszystkim z Konstytucji – art. 41 ust. 3 – i wynosi 48 godzin. Po upływie 48 godzin zatrzymanego należy zwolnić albo przekazać do dyspozycji sądu. Złożenie wniosku np. o tymczasowe aresztowanie wydłuża czas zatrzymania o 24 godziny. </a:t>
            </a:r>
          </a:p>
          <a:p>
            <a:pPr lvl="1" algn="just"/>
            <a:r>
              <a:rPr lang="pl-PL" sz="1600" dirty="0">
                <a:latin typeface="Times New Roman" pitchFamily="18" charset="0"/>
                <a:cs typeface="Times New Roman" pitchFamily="18" charset="0"/>
              </a:rPr>
              <a:t>Maksymalny czas trwania pozbawienia wolności – 72 godziny </a:t>
            </a:r>
          </a:p>
          <a:p>
            <a:pPr algn="just"/>
            <a:r>
              <a:rPr lang="pl-PL" sz="1600" dirty="0">
                <a:latin typeface="Times New Roman" pitchFamily="18" charset="0"/>
                <a:cs typeface="Times New Roman" pitchFamily="18" charset="0"/>
              </a:rPr>
              <a:t>Przepis konstytucyjny jest konkretyzowany przez art. 248 </a:t>
            </a:r>
          </a:p>
          <a:p>
            <a:pPr lvl="1" algn="just"/>
            <a:r>
              <a:rPr lang="pl-PL" sz="1600" dirty="0">
                <a:latin typeface="Times New Roman" pitchFamily="18" charset="0"/>
                <a:cs typeface="Times New Roman" pitchFamily="18" charset="0"/>
              </a:rPr>
              <a:t>§ 1. Zatrzymanego należy natychmiast zwolnić, gdy ustanie przyczyna zatrzymania, a także jeżeli w ciągu 48 godzin od chwili zatrzymania przez uprawniony organ nie zostanie on przekazany do dyspozycji sądu wraz z wnioskiem o zastosowanie tymczasowego aresztowania; należy go także zwolnić na polecenie sądu lub prokuratora.</a:t>
            </a:r>
          </a:p>
          <a:p>
            <a:pPr lvl="1" algn="just"/>
            <a:r>
              <a:rPr lang="pl-PL" sz="1600" dirty="0">
                <a:latin typeface="Times New Roman" pitchFamily="18" charset="0"/>
                <a:cs typeface="Times New Roman" pitchFamily="18" charset="0"/>
              </a:rPr>
              <a:t>§ 2. Zatrzymanego należy zwolnić, jeżeli w ciągu 24 godzin od przekazania go do dyspozycji sądu nie doręczono mu postanowienia o zastosowaniu wobec niego tymczasowego aresztowania.</a:t>
            </a:r>
          </a:p>
          <a:p>
            <a:pPr algn="just"/>
            <a:r>
              <a:rPr lang="pl-PL" sz="1350" dirty="0">
                <a:latin typeface="Times New Roman" pitchFamily="18" charset="0"/>
                <a:cs typeface="Times New Roman" pitchFamily="18" charset="0"/>
              </a:rPr>
              <a:t>48 godzin to nieprzekraczalna granica. Jeżeli wcześniej odpadną przesłanki pozwalające na stosowanie zatrzymania (np. zostanie ustalona tożsamość osoby podejrzanej lub okaże się, że nie zostały spełnione warunki do rozpoznania sprawy w trybie przyspieszonym) zatrzymanego należy </a:t>
            </a:r>
            <a:r>
              <a:rPr lang="pl-PL" sz="1350" b="1" dirty="0">
                <a:latin typeface="Times New Roman" pitchFamily="18" charset="0"/>
                <a:cs typeface="Times New Roman" pitchFamily="18" charset="0"/>
              </a:rPr>
              <a:t>natychmiast </a:t>
            </a:r>
            <a:r>
              <a:rPr lang="pl-PL" sz="1350" dirty="0">
                <a:latin typeface="Times New Roman" pitchFamily="18" charset="0"/>
                <a:cs typeface="Times New Roman" pitchFamily="18" charset="0"/>
              </a:rPr>
              <a:t>zwolnić. </a:t>
            </a:r>
          </a:p>
          <a:p>
            <a:pPr algn="just"/>
            <a:r>
              <a:rPr lang="pl-PL" sz="1350" dirty="0">
                <a:latin typeface="Times New Roman" pitchFamily="18" charset="0"/>
                <a:cs typeface="Times New Roman" pitchFamily="18" charset="0"/>
              </a:rPr>
              <a:t>Unormowania art. 248 § 1 i 2 nie oznaczają, że zatrzymanie może w każdym wypadku trwać 72 godziny. Z tych przepisów wynika, że organy pozasądowe mogą stosować zatrzymanie w wymiarze </a:t>
            </a:r>
            <a:r>
              <a:rPr lang="pl-PL" sz="1350" b="1" dirty="0">
                <a:latin typeface="Times New Roman" pitchFamily="18" charset="0"/>
                <a:cs typeface="Times New Roman" pitchFamily="18" charset="0"/>
              </a:rPr>
              <a:t>tylko do 48 godzin</a:t>
            </a:r>
            <a:r>
              <a:rPr lang="pl-PL" sz="1350" dirty="0">
                <a:latin typeface="Times New Roman" pitchFamily="18" charset="0"/>
                <a:cs typeface="Times New Roman" pitchFamily="18" charset="0"/>
              </a:rPr>
              <a:t>, a </a:t>
            </a:r>
            <a:r>
              <a:rPr lang="pl-PL" sz="1350" b="1" dirty="0">
                <a:latin typeface="Times New Roman" pitchFamily="18" charset="0"/>
                <a:cs typeface="Times New Roman" pitchFamily="18" charset="0"/>
              </a:rPr>
              <a:t>sąd tylko przez 24 godziny</a:t>
            </a:r>
            <a:r>
              <a:rPr lang="pl-PL" sz="1350" dirty="0">
                <a:latin typeface="Times New Roman" pitchFamily="18" charset="0"/>
                <a:cs typeface="Times New Roman" pitchFamily="18" charset="0"/>
              </a:rPr>
              <a:t>. Jeżeli Policja stosowała zatrzymanie przez 40 godzin, to sąd nie może wykorzystać tych pozostałych 8 godzin i musi rozstrzygnąć w przedmiocie stosowania środka zapobiegawczego w ciągu 24 godzin od chwili przekazania mu zatrzymanego do dyspozycji albo go zwolnić.</a:t>
            </a:r>
          </a:p>
          <a:p>
            <a:pPr algn="just"/>
            <a:endParaRPr lang="pl-PL" sz="1350" dirty="0">
              <a:latin typeface="Times New Roman" pitchFamily="18" charset="0"/>
              <a:cs typeface="Times New Roman" pitchFamily="18" charset="0"/>
            </a:endParaRPr>
          </a:p>
          <a:p>
            <a:pPr marL="0" indent="0">
              <a:buNone/>
            </a:pPr>
            <a:endParaRPr lang="pl-PL" sz="1350" dirty="0">
              <a:latin typeface="Times New Roman" pitchFamily="18" charset="0"/>
              <a:cs typeface="Times New Roman" pitchFamily="18" charset="0"/>
            </a:endParaRPr>
          </a:p>
        </p:txBody>
      </p:sp>
    </p:spTree>
    <p:extLst>
      <p:ext uri="{BB962C8B-B14F-4D97-AF65-F5344CB8AC3E}">
        <p14:creationId xmlns:p14="http://schemas.microsoft.com/office/powerpoint/2010/main" val="3083614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9695" y="857250"/>
            <a:ext cx="8686800" cy="475562"/>
          </a:xfrm>
        </p:spPr>
        <p:txBody>
          <a:bodyPr>
            <a:noAutofit/>
          </a:bodyPr>
          <a:lstStyle/>
          <a:p>
            <a:r>
              <a:rPr lang="pl-PL" sz="3000" b="1" dirty="0"/>
              <a:t>Zatrzymanie prokuratorskie – art. 247 k.p.k.</a:t>
            </a:r>
          </a:p>
        </p:txBody>
      </p:sp>
      <p:sp>
        <p:nvSpPr>
          <p:cNvPr id="3" name="Symbol zastępczy zawartości 2"/>
          <p:cNvSpPr>
            <a:spLocks noGrp="1"/>
          </p:cNvSpPr>
          <p:nvPr>
            <p:ph idx="1"/>
          </p:nvPr>
        </p:nvSpPr>
        <p:spPr>
          <a:xfrm>
            <a:off x="179512" y="1430779"/>
            <a:ext cx="8507288" cy="4021094"/>
          </a:xfrm>
        </p:spPr>
        <p:txBody>
          <a:bodyPr>
            <a:noAutofit/>
          </a:bodyPr>
          <a:lstStyle/>
          <a:p>
            <a:pPr algn="just"/>
            <a:r>
              <a:rPr lang="pl-PL" sz="1600" dirty="0"/>
              <a:t>§  1. Prokurator może zarządzić zatrzymanie i przymusowe doprowadzenie osoby podejrzanej albo podejrzanego, jeżeli zachodzi </a:t>
            </a:r>
            <a:r>
              <a:rPr lang="pl-PL" sz="1600" b="1" dirty="0"/>
              <a:t>uzasadniona obawa</a:t>
            </a:r>
            <a:r>
              <a:rPr lang="pl-PL" sz="1600" dirty="0"/>
              <a:t>, że:</a:t>
            </a:r>
          </a:p>
          <a:p>
            <a:pPr marL="408051" lvl="1" indent="-257175" algn="just">
              <a:buFont typeface="+mj-lt"/>
              <a:buAutoNum type="arabicPeriod"/>
            </a:pPr>
            <a:r>
              <a:rPr lang="pl-PL" sz="1600" b="1" dirty="0"/>
              <a:t>nie stawią się na wezwanie w celu przeprowadzenia z ich udziałem czynności</a:t>
            </a:r>
            <a:r>
              <a:rPr lang="pl-PL" sz="1600" dirty="0"/>
              <a:t>, o których mowa w art. 313 § 1 lub art. 314, albo badań lub czynności, o których mowa w art. 74 § 2 lub 3,</a:t>
            </a:r>
          </a:p>
          <a:p>
            <a:pPr marL="408051" lvl="1" indent="-257175" algn="just">
              <a:buFont typeface="+mj-lt"/>
              <a:buAutoNum type="arabicPeriod"/>
            </a:pPr>
            <a:r>
              <a:rPr lang="pl-PL" sz="1600" b="1" dirty="0"/>
              <a:t>mogą w inny bezprawny sposób utrudniać postępowanie</a:t>
            </a:r>
            <a:r>
              <a:rPr lang="pl-PL" sz="1600" dirty="0"/>
              <a:t>.</a:t>
            </a:r>
          </a:p>
          <a:p>
            <a:pPr algn="just"/>
            <a:r>
              <a:rPr lang="pl-PL" sz="1600" dirty="0"/>
              <a:t>§ 2. Zatrzymanie i przymusowe doprowadzenie, o którym mowa w § 1, może także nastąpić, gdy zachodzi potrzeba </a:t>
            </a:r>
            <a:r>
              <a:rPr lang="pl-PL" sz="1600" b="1" dirty="0"/>
              <a:t>niezwłocznego zastosowania środka zapobiegawczego</a:t>
            </a:r>
            <a:r>
              <a:rPr lang="pl-PL" sz="1600" dirty="0"/>
              <a:t>.</a:t>
            </a:r>
          </a:p>
          <a:p>
            <a:pPr algn="just"/>
            <a:r>
              <a:rPr lang="pl-PL" sz="1600" dirty="0"/>
              <a:t>§ 3. W związku z zatrzymaniem </a:t>
            </a:r>
            <a:r>
              <a:rPr lang="pl-PL" sz="1600" b="1" dirty="0"/>
              <a:t>można też zarządzić przeszukanie</a:t>
            </a:r>
            <a:r>
              <a:rPr lang="pl-PL" sz="1600" dirty="0"/>
              <a:t>. Przepisy art. 220-222 i art. 224 stosuje się odpowiednio.</a:t>
            </a:r>
          </a:p>
          <a:p>
            <a:pPr algn="just"/>
            <a:r>
              <a:rPr lang="pl-PL" sz="1600" dirty="0"/>
              <a:t>§ 4. Niezwłocznie po doprowadzeniu przeprowadza się z udziałem zatrzymanego czynności wskazane w § 1, a po ich dokonaniu należy zwolnić go, o ile nie zachodzi potrzeba stosowania środka zapobiegawczego.</a:t>
            </a:r>
          </a:p>
          <a:p>
            <a:pPr algn="just"/>
            <a:r>
              <a:rPr lang="pl-PL" sz="1600" dirty="0"/>
              <a:t>§ 5. Rozstrzygając w przedmiocie środka zapobiegawczego, prokurator niezwłocznie zwalnia zatrzymanego albo występuje do sądu z wnioskiem o zastosowanie tymczasowego aresztowania.</a:t>
            </a:r>
          </a:p>
          <a:p>
            <a:pPr algn="just"/>
            <a:r>
              <a:rPr lang="pl-PL" sz="1600" dirty="0"/>
              <a:t>§ 6. Do zatrzymania, o którym mowa w § 1, stosuje się odpowiednio art. 246 (zażalenie) </a:t>
            </a:r>
          </a:p>
          <a:p>
            <a:pPr algn="just"/>
            <a:r>
              <a:rPr lang="pl-PL" sz="1600" dirty="0"/>
              <a:t>§ 7. Zarządzenia, o których mowa w § 1, wykonuje Policja lub inne organy, o których mowa w art. 312, w zakresie swych właściwości, jeżeli ustawa uprawnia je do zatrzymywania osoby. Zarządzenia dotyczące zatrzymania i przymusowego doprowadzenia żołnierza w czynnej służbie wojskowej wykonują właściwe organy wojskowe.</a:t>
            </a:r>
          </a:p>
          <a:p>
            <a:pPr marL="0" indent="0">
              <a:buNone/>
            </a:pPr>
            <a:endParaRPr lang="pl-PL" sz="1600" dirty="0"/>
          </a:p>
        </p:txBody>
      </p:sp>
    </p:spTree>
    <p:extLst>
      <p:ext uri="{BB962C8B-B14F-4D97-AF65-F5344CB8AC3E}">
        <p14:creationId xmlns:p14="http://schemas.microsoft.com/office/powerpoint/2010/main" val="261058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870789"/>
            <a:ext cx="8640960" cy="722007"/>
          </a:xfrm>
        </p:spPr>
        <p:txBody>
          <a:bodyPr>
            <a:normAutofit fontScale="90000"/>
          </a:bodyPr>
          <a:lstStyle/>
          <a:p>
            <a:r>
              <a:rPr lang="pl-PL" dirty="0"/>
              <a:t>Zażalenie na zatrzymanie</a:t>
            </a:r>
          </a:p>
        </p:txBody>
      </p:sp>
      <p:sp>
        <p:nvSpPr>
          <p:cNvPr id="3" name="Symbol zastępczy zawartości 2"/>
          <p:cNvSpPr>
            <a:spLocks noGrp="1"/>
          </p:cNvSpPr>
          <p:nvPr>
            <p:ph idx="1"/>
          </p:nvPr>
        </p:nvSpPr>
        <p:spPr>
          <a:xfrm>
            <a:off x="301752" y="1592796"/>
            <a:ext cx="8771256" cy="4202214"/>
          </a:xfrm>
        </p:spPr>
        <p:txBody>
          <a:bodyPr>
            <a:normAutofit fontScale="70000" lnSpcReduction="20000"/>
          </a:bodyPr>
          <a:lstStyle/>
          <a:p>
            <a:pPr algn="just"/>
            <a:r>
              <a:rPr lang="pl-PL" dirty="0"/>
              <a:t>§ 1. Zatrzymanemu przysługuje zażalenie do sądu. W zażaleniu zatrzymany może się domagać zbadania </a:t>
            </a:r>
            <a:r>
              <a:rPr lang="pl-PL" b="1" dirty="0"/>
              <a:t>zasadności, legalności oraz prawidłowości </a:t>
            </a:r>
            <a:r>
              <a:rPr lang="pl-PL" dirty="0"/>
              <a:t>jego zatrzymania.</a:t>
            </a:r>
          </a:p>
          <a:p>
            <a:pPr algn="just"/>
            <a:r>
              <a:rPr lang="pl-PL" dirty="0"/>
              <a:t>§ 2. Zażalenie przekazuje się niezwłocznie </a:t>
            </a:r>
            <a:r>
              <a:rPr lang="pl-PL" b="1" dirty="0"/>
              <a:t>sądowi rejonowemu miejsca zatrzymania lub prowadzenia postępowania</a:t>
            </a:r>
            <a:r>
              <a:rPr lang="pl-PL" dirty="0"/>
              <a:t>, który również niezwłocznie je rozpoznaje.</a:t>
            </a:r>
          </a:p>
          <a:p>
            <a:pPr algn="just"/>
            <a:r>
              <a:rPr lang="pl-PL" dirty="0"/>
              <a:t>§ 3. W razie uznania bezzasadności lub nielegalności zatrzymania sąd zarządza natychmiastowe zwolnienie zatrzymanego.</a:t>
            </a:r>
          </a:p>
          <a:p>
            <a:pPr algn="just"/>
            <a:r>
              <a:rPr lang="pl-PL" dirty="0"/>
              <a:t>§ 4. W wypadku stwierdzenia bezzasadności, nielegalności lub nieprawidłowości zatrzymania sąd zawiadamia o tym prokuratora i organ przełożony nad organem, który dokonał zatrzymania.</a:t>
            </a:r>
          </a:p>
          <a:p>
            <a:pPr algn="just"/>
            <a:r>
              <a:rPr lang="pl-PL" dirty="0"/>
              <a:t>§ 5. W razie zbiegu zażaleń na zatrzymanie i tymczasowe aresztowanie można rozpoznać je łącznie.</a:t>
            </a:r>
          </a:p>
          <a:p>
            <a:pPr algn="just"/>
            <a:endParaRPr lang="pl-PL" dirty="0"/>
          </a:p>
          <a:p>
            <a:pPr marL="0" indent="0">
              <a:buNone/>
            </a:pPr>
            <a:endParaRPr lang="pl-PL" dirty="0"/>
          </a:p>
        </p:txBody>
      </p:sp>
    </p:spTree>
    <p:extLst>
      <p:ext uri="{BB962C8B-B14F-4D97-AF65-F5344CB8AC3E}">
        <p14:creationId xmlns:p14="http://schemas.microsoft.com/office/powerpoint/2010/main" val="1071202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1106743"/>
            <a:ext cx="8507288" cy="4075100"/>
          </a:xfrm>
        </p:spPr>
        <p:txBody>
          <a:bodyPr>
            <a:noAutofit/>
          </a:bodyPr>
          <a:lstStyle/>
          <a:p>
            <a:pPr algn="just"/>
            <a:r>
              <a:rPr lang="pl-PL" sz="1700" dirty="0">
                <a:latin typeface="Times New Roman" pitchFamily="18" charset="0"/>
                <a:cs typeface="Times New Roman" pitchFamily="18" charset="0"/>
              </a:rPr>
              <a:t>Zażalenie – </a:t>
            </a:r>
            <a:r>
              <a:rPr lang="pl-PL" sz="1700" b="1" dirty="0">
                <a:latin typeface="Times New Roman" pitchFamily="18" charset="0"/>
                <a:cs typeface="Times New Roman" pitchFamily="18" charset="0"/>
              </a:rPr>
              <a:t>do sądu rejonowego miejsca zatrzymania lub prowadzenia postępowania </a:t>
            </a:r>
            <a:r>
              <a:rPr lang="pl-PL" sz="1700" dirty="0">
                <a:latin typeface="Times New Roman" pitchFamily="18" charset="0"/>
                <a:cs typeface="Times New Roman" pitchFamily="18" charset="0"/>
              </a:rPr>
              <a:t>w terminie  7 dni od dnia zatrzymania za pośrednictwem organu, który dokonał zatrzymania lub bezpośrednio do sądu jeżeli zatrzymany nie jest już pozbawiony wolności. </a:t>
            </a:r>
            <a:endParaRPr lang="pl-PL" sz="1700" b="1" dirty="0">
              <a:latin typeface="Times New Roman" pitchFamily="18" charset="0"/>
              <a:cs typeface="Times New Roman" pitchFamily="18" charset="0"/>
            </a:endParaRPr>
          </a:p>
          <a:p>
            <a:pPr algn="just"/>
            <a:r>
              <a:rPr lang="pl-PL" sz="1700" dirty="0">
                <a:latin typeface="Times New Roman" pitchFamily="18" charset="0"/>
                <a:cs typeface="Times New Roman" pitchFamily="18" charset="0"/>
              </a:rPr>
              <a:t>Sąd ocenia, czy zatrzymanie było:</a:t>
            </a:r>
          </a:p>
          <a:p>
            <a:pPr algn="just">
              <a:buFont typeface="+mj-lt"/>
              <a:buAutoNum type="arabicPeriod"/>
            </a:pPr>
            <a:r>
              <a:rPr lang="pl-PL" sz="1700" b="1" u="sng" dirty="0">
                <a:latin typeface="Times New Roman" pitchFamily="18" charset="0"/>
                <a:cs typeface="Times New Roman" pitchFamily="18" charset="0"/>
              </a:rPr>
              <a:t>Legalne</a:t>
            </a:r>
            <a:r>
              <a:rPr lang="pl-PL" sz="1700" dirty="0">
                <a:latin typeface="Times New Roman" pitchFamily="18" charset="0"/>
                <a:cs typeface="Times New Roman" pitchFamily="18" charset="0"/>
              </a:rPr>
              <a:t> - zgodne z obowiązującym prawem; np. czy zostało dokonane względem osoby, którą w ogóle można zatrzymać albo czy zostały spełnione przesłanki zatrzymania </a:t>
            </a:r>
          </a:p>
          <a:p>
            <a:pPr marL="562356" lvl="1" indent="-342900" algn="just"/>
            <a:r>
              <a:rPr lang="pl-PL" sz="1700" dirty="0">
                <a:latin typeface="Times New Roman" pitchFamily="18" charset="0"/>
                <a:cs typeface="Times New Roman" pitchFamily="18" charset="0"/>
              </a:rPr>
              <a:t>legalność pozbawienia wolności należy widzieć możliwie szeroko, zgodnie z zasadami interpretowania konstytucyjnych określeń. Badaniu sądu podlega więc kwestia istnienia podstaw zatrzymania, ocena, na ile w zaistniałych okolicznościach zatrzymanie było dopuszczalne, prawidłowość zastosowanej procedury, potrzeba dalszego przebywania w stanie zatrzymania.</a:t>
            </a:r>
          </a:p>
          <a:p>
            <a:pPr marL="562356" lvl="1" indent="-342900" algn="just"/>
            <a:r>
              <a:rPr lang="pl-PL" sz="1700" dirty="0">
                <a:latin typeface="Times New Roman" pitchFamily="18" charset="0"/>
                <a:cs typeface="Times New Roman" pitchFamily="18" charset="0"/>
              </a:rPr>
              <a:t>Wyrok TK z dnia 6 grudnia 2004 r., SK 29/04</a:t>
            </a:r>
          </a:p>
          <a:p>
            <a:pPr algn="just">
              <a:buFont typeface="+mj-lt"/>
              <a:buAutoNum type="arabicPeriod"/>
            </a:pPr>
            <a:r>
              <a:rPr lang="pl-PL" sz="1700" b="1" u="sng" dirty="0">
                <a:latin typeface="Times New Roman" pitchFamily="18" charset="0"/>
                <a:cs typeface="Times New Roman" pitchFamily="18" charset="0"/>
              </a:rPr>
              <a:t>Prawidłowe</a:t>
            </a:r>
            <a:r>
              <a:rPr lang="pl-PL" sz="1700" dirty="0">
                <a:latin typeface="Times New Roman" pitchFamily="18" charset="0"/>
                <a:cs typeface="Times New Roman" pitchFamily="18" charset="0"/>
              </a:rPr>
              <a:t> - ocena sposobu wykonania zatrzymania; np. czy osoba zatrzymana została pouczona o swoich prawach</a:t>
            </a:r>
          </a:p>
          <a:p>
            <a:pPr algn="just">
              <a:buFont typeface="+mj-lt"/>
              <a:buAutoNum type="arabicPeriod"/>
            </a:pPr>
            <a:r>
              <a:rPr lang="pl-PL" sz="1700" b="1" u="sng" dirty="0">
                <a:latin typeface="Times New Roman" pitchFamily="18" charset="0"/>
                <a:cs typeface="Times New Roman" pitchFamily="18" charset="0"/>
              </a:rPr>
              <a:t>Zasadne</a:t>
            </a:r>
            <a:r>
              <a:rPr lang="pl-PL" sz="1700" dirty="0">
                <a:latin typeface="Times New Roman" pitchFamily="18" charset="0"/>
                <a:cs typeface="Times New Roman" pitchFamily="18" charset="0"/>
              </a:rPr>
              <a:t> - ocena zasadności dokonania tej czynności, przy uwzględnieniu okoliczności faktycznych konkretnej sprawy i zasady proporcjonalności.</a:t>
            </a:r>
          </a:p>
          <a:p>
            <a:pPr marL="0" indent="0" algn="just">
              <a:buNone/>
            </a:pPr>
            <a:r>
              <a:rPr lang="pl-PL" sz="1700" dirty="0">
                <a:latin typeface="Times New Roman" pitchFamily="18" charset="0"/>
                <a:cs typeface="Times New Roman" pitchFamily="18" charset="0"/>
              </a:rPr>
              <a:t>Przekazanie zażalenia i jego rozpoznanie musi nastąpić niezwłocznie. Sąd rozpoznaje zażalenie na posiedzeniu w składzie 1 sędziego. W posiedzeniu ma prawo wziąć udział zatrzymany (art. 464 § 1). </a:t>
            </a:r>
          </a:p>
          <a:p>
            <a:pPr algn="just"/>
            <a:endParaRPr lang="pl-PL" sz="1700" dirty="0">
              <a:latin typeface="Times New Roman" pitchFamily="18" charset="0"/>
              <a:cs typeface="Times New Roman" pitchFamily="18" charset="0"/>
            </a:endParaRPr>
          </a:p>
          <a:p>
            <a:pPr marL="0" indent="0">
              <a:buNone/>
            </a:pPr>
            <a:endParaRPr lang="pl-PL" sz="1700" dirty="0">
              <a:latin typeface="Times New Roman" pitchFamily="18" charset="0"/>
              <a:cs typeface="Times New Roman" pitchFamily="18" charset="0"/>
            </a:endParaRPr>
          </a:p>
        </p:txBody>
      </p:sp>
    </p:spTree>
    <p:extLst>
      <p:ext uri="{BB962C8B-B14F-4D97-AF65-F5344CB8AC3E}">
        <p14:creationId xmlns:p14="http://schemas.microsoft.com/office/powerpoint/2010/main" val="464644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Kogo nie można zatrzymać?</a:t>
            </a:r>
          </a:p>
        </p:txBody>
      </p:sp>
      <p:sp>
        <p:nvSpPr>
          <p:cNvPr id="3" name="Symbol zastępczy zawartości 2"/>
          <p:cNvSpPr>
            <a:spLocks noGrp="1"/>
          </p:cNvSpPr>
          <p:nvPr>
            <p:ph idx="1"/>
          </p:nvPr>
        </p:nvSpPr>
        <p:spPr>
          <a:xfrm>
            <a:off x="287524" y="1196752"/>
            <a:ext cx="8568952" cy="3888432"/>
          </a:xfrm>
        </p:spPr>
        <p:txBody>
          <a:bodyPr>
            <a:noAutofit/>
          </a:bodyPr>
          <a:lstStyle/>
          <a:p>
            <a:pPr algn="just"/>
            <a:r>
              <a:rPr lang="pl-PL" sz="1800" dirty="0"/>
              <a:t>Zatrzymania nie stosuje się do osób korzystających z </a:t>
            </a:r>
            <a:r>
              <a:rPr lang="pl-PL" sz="1800" b="1" u="sng" dirty="0"/>
              <a:t>immunitetu dyplomatycznego (zakaz bezwzględny</a:t>
            </a:r>
            <a:r>
              <a:rPr lang="pl-PL" sz="1800" dirty="0"/>
              <a:t>) i </a:t>
            </a:r>
            <a:r>
              <a:rPr lang="pl-PL" sz="1800" b="1" dirty="0"/>
              <a:t>w razie spełnienia określonych wymogów ustawowych (zakaz względny) m.in. wobec:</a:t>
            </a:r>
          </a:p>
          <a:p>
            <a:pPr algn="just"/>
            <a:endParaRPr lang="pl-PL" sz="1800" b="1" dirty="0"/>
          </a:p>
          <a:p>
            <a:pPr marL="562356" lvl="1" indent="-342900" algn="just">
              <a:buFont typeface="+mj-lt"/>
              <a:buAutoNum type="arabicPeriod"/>
            </a:pPr>
            <a:r>
              <a:rPr lang="pl-PL" sz="1800" dirty="0"/>
              <a:t>posłów, senatorów (bez zgody Sejmu lub Senatu - art. 105 ust. 5 i art. 108 Konstytucji),</a:t>
            </a:r>
          </a:p>
          <a:p>
            <a:pPr marL="562356" lvl="1" indent="-342900" algn="just">
              <a:buFont typeface="+mj-lt"/>
              <a:buAutoNum type="arabicPeriod"/>
            </a:pPr>
            <a:r>
              <a:rPr lang="pl-PL" sz="1800" dirty="0"/>
              <a:t>sędziów wszystkich sądów (bez zezwolenia właściwego sądu dyscyplinarnego)</a:t>
            </a:r>
          </a:p>
          <a:p>
            <a:pPr marL="562356" lvl="1" indent="-342900" algn="just">
              <a:buFont typeface="+mj-lt"/>
              <a:buAutoNum type="arabicPeriod"/>
            </a:pPr>
            <a:r>
              <a:rPr lang="pl-PL" sz="1800" dirty="0"/>
              <a:t>sędziów Trybunału Stanu (bez zgody Trybunału - art. 16 ust. 1 ustawy o Trybunale Stanu),</a:t>
            </a:r>
          </a:p>
          <a:p>
            <a:pPr marL="562356" lvl="1" indent="-342900" algn="just">
              <a:buFont typeface="+mj-lt"/>
              <a:buAutoNum type="arabicPeriod"/>
            </a:pPr>
            <a:r>
              <a:rPr lang="pl-PL" sz="1800" dirty="0"/>
              <a:t>sędziów Trybunału Konstytucyjnego (bez zgody Trybunału - art. 17 ust. 1 ustawy o Trybunale Konstytucyjnym),</a:t>
            </a:r>
          </a:p>
          <a:p>
            <a:pPr marL="562356" lvl="1" indent="-342900" algn="just">
              <a:buFont typeface="+mj-lt"/>
              <a:buAutoNum type="arabicPeriod"/>
            </a:pPr>
            <a:r>
              <a:rPr lang="pl-PL" sz="1800" dirty="0"/>
              <a:t>prokuratorów (bez zgody przełożonego - art. 54 ust. 1 i 2 ustawy o prokuraturze),</a:t>
            </a:r>
          </a:p>
          <a:p>
            <a:pPr marL="562356" lvl="1" indent="-342900" algn="just">
              <a:buFont typeface="+mj-lt"/>
              <a:buAutoNum type="arabicPeriod"/>
            </a:pPr>
            <a:r>
              <a:rPr lang="pl-PL" sz="1800" dirty="0"/>
              <a:t>Rzecznika Praw Obywatelskich (bez zgody Sejmu - art. 6 ust. 2 ustawy o Rzeczniku Praw Obywatelskich) </a:t>
            </a:r>
          </a:p>
          <a:p>
            <a:pPr marL="562356" lvl="1" indent="-342900" algn="just">
              <a:buFont typeface="+mj-lt"/>
              <a:buAutoNum type="arabicPeriod"/>
            </a:pPr>
            <a:r>
              <a:rPr lang="pl-PL" sz="1800" dirty="0"/>
              <a:t>Prezesa Najwyższej Izby Kontroli (bez zgody Sejmu - art. 18 ustawy o Najwyższej Izbie Kontroli) </a:t>
            </a:r>
          </a:p>
          <a:p>
            <a:pPr marL="0" indent="0">
              <a:buNone/>
            </a:pPr>
            <a:endParaRPr lang="pl-PL" sz="1800" dirty="0"/>
          </a:p>
        </p:txBody>
      </p:sp>
    </p:spTree>
    <p:extLst>
      <p:ext uri="{BB962C8B-B14F-4D97-AF65-F5344CB8AC3E}">
        <p14:creationId xmlns:p14="http://schemas.microsoft.com/office/powerpoint/2010/main" val="3272088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a:t>ŚRODKI</a:t>
            </a:r>
            <a:br>
              <a:rPr lang="pl-PL" b="1" dirty="0"/>
            </a:br>
            <a:r>
              <a:rPr lang="pl-PL" b="1" dirty="0"/>
              <a:t>ZAPOBIEGAWCZE</a:t>
            </a:r>
          </a:p>
        </p:txBody>
      </p:sp>
    </p:spTree>
    <p:extLst>
      <p:ext uri="{BB962C8B-B14F-4D97-AF65-F5344CB8AC3E}">
        <p14:creationId xmlns:p14="http://schemas.microsoft.com/office/powerpoint/2010/main" val="2135472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96659" y="36957"/>
            <a:ext cx="7290054" cy="1499616"/>
          </a:xfrm>
        </p:spPr>
        <p:txBody>
          <a:bodyPr/>
          <a:lstStyle/>
          <a:p>
            <a:r>
              <a:rPr lang="pl-PL" dirty="0"/>
              <a:t>Katalog środków zapobiegawczych</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26470915"/>
              </p:ext>
            </p:extLst>
          </p:nvPr>
        </p:nvGraphicFramePr>
        <p:xfrm>
          <a:off x="64294" y="1760982"/>
          <a:ext cx="8965406" cy="4773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9215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68096" y="585216"/>
            <a:ext cx="8118729" cy="1499616"/>
          </a:xfrm>
        </p:spPr>
        <p:txBody>
          <a:bodyPr/>
          <a:lstStyle/>
          <a:p>
            <a:r>
              <a:rPr lang="pl-PL" dirty="0"/>
              <a:t>Pojęcie środków zapobiegawczych </a:t>
            </a:r>
          </a:p>
        </p:txBody>
      </p:sp>
      <p:sp>
        <p:nvSpPr>
          <p:cNvPr id="3" name="Symbol zastępczy zawartości 2"/>
          <p:cNvSpPr>
            <a:spLocks noGrp="1"/>
          </p:cNvSpPr>
          <p:nvPr>
            <p:ph idx="1"/>
          </p:nvPr>
        </p:nvSpPr>
        <p:spPr>
          <a:xfrm>
            <a:off x="768096" y="2084833"/>
            <a:ext cx="8118729" cy="4611242"/>
          </a:xfrm>
        </p:spPr>
        <p:txBody>
          <a:bodyPr>
            <a:normAutofit fontScale="62500" lnSpcReduction="20000"/>
          </a:bodyPr>
          <a:lstStyle/>
          <a:p>
            <a:pPr algn="just"/>
            <a:r>
              <a:rPr lang="pl-PL" dirty="0"/>
              <a:t>Środki zapobiegawcze to rodzaj środków przymusu, których zasadniczym zadaniem jest zabezpieczenie prawidłowego toku postępowania. „Zabezpieczają” proces karny przed </a:t>
            </a:r>
            <a:r>
              <a:rPr lang="pl-PL" b="1" dirty="0"/>
              <a:t>zdarzeniami, do których jeszcze nie doszło </a:t>
            </a:r>
            <a:r>
              <a:rPr lang="pl-PL" dirty="0"/>
              <a:t>np. przed bezprawnym utrudnianiem postępowania przez oskarżonego. </a:t>
            </a:r>
          </a:p>
          <a:p>
            <a:pPr algn="just"/>
            <a:r>
              <a:rPr lang="pl-PL" dirty="0"/>
              <a:t>Prawidłowość stosowania środków zapobiegawczych zależy od spełnienia następujących reguł: </a:t>
            </a:r>
          </a:p>
          <a:p>
            <a:pPr marL="630936" lvl="1" indent="-457200" algn="just">
              <a:buFont typeface="+mj-lt"/>
              <a:buAutoNum type="arabicPeriod"/>
            </a:pPr>
            <a:r>
              <a:rPr lang="pl-PL" dirty="0"/>
              <a:t>Wyłączność ustawowej regulacji stosowania środków zapobiegawczych </a:t>
            </a:r>
          </a:p>
          <a:p>
            <a:pPr marL="630936" lvl="1" indent="-457200" algn="just">
              <a:buFont typeface="+mj-lt"/>
              <a:buAutoNum type="arabicPeriod"/>
            </a:pPr>
            <a:r>
              <a:rPr lang="pl-PL" dirty="0"/>
              <a:t>Niezbędność stosowania środka zapobiegawczego</a:t>
            </a:r>
          </a:p>
          <a:p>
            <a:pPr marL="630936" lvl="1" indent="-457200" algn="just">
              <a:buFont typeface="+mj-lt"/>
              <a:buAutoNum type="arabicPeriod"/>
            </a:pPr>
            <a:r>
              <a:rPr lang="pl-PL" dirty="0"/>
              <a:t>Reguła minimalizacji dolegliwości wynikającej z zastosowania określonego środka </a:t>
            </a:r>
          </a:p>
          <a:p>
            <a:pPr marL="630936" lvl="1" indent="-457200" algn="just">
              <a:buFont typeface="+mj-lt"/>
              <a:buAutoNum type="arabicPeriod"/>
            </a:pPr>
            <a:r>
              <a:rPr lang="pl-PL" dirty="0"/>
              <a:t>Zakaz naruszania czci oraz niedopuszczalność poniżającego traktowania w toku stosowania środków zapobiegawczych </a:t>
            </a:r>
          </a:p>
          <a:p>
            <a:pPr marL="630936" lvl="1" indent="-457200" algn="just">
              <a:buFont typeface="+mj-lt"/>
              <a:buAutoNum type="arabicPeriod"/>
            </a:pPr>
            <a:r>
              <a:rPr lang="pl-PL" dirty="0"/>
              <a:t>Dyrektywy adaptacji środka zapobiegawczego do sytuacji procesowej </a:t>
            </a:r>
          </a:p>
          <a:p>
            <a:pPr marL="0" indent="0" algn="just">
              <a:buNone/>
            </a:pPr>
            <a:r>
              <a:rPr lang="pl-PL" dirty="0"/>
              <a:t>Należy pamiętać, że środki zapobiegawcze stosuje się </a:t>
            </a:r>
            <a:r>
              <a:rPr lang="pl-PL" b="1" u="sng" dirty="0"/>
              <a:t>wyłącznie </a:t>
            </a:r>
            <a:r>
              <a:rPr lang="pl-PL" dirty="0"/>
              <a:t>względem podejrzanego lub oskarżonego! </a:t>
            </a:r>
            <a:endParaRPr lang="pl-PL" b="1" u="sng" dirty="0"/>
          </a:p>
        </p:txBody>
      </p:sp>
    </p:spTree>
    <p:extLst>
      <p:ext uri="{BB962C8B-B14F-4D97-AF65-F5344CB8AC3E}">
        <p14:creationId xmlns:p14="http://schemas.microsoft.com/office/powerpoint/2010/main" val="3199484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Cele stosowania środków zapobiegawczych</a:t>
            </a:r>
          </a:p>
        </p:txBody>
      </p:sp>
      <p:sp>
        <p:nvSpPr>
          <p:cNvPr id="3" name="Symbol zastępczy zawartości 2"/>
          <p:cNvSpPr>
            <a:spLocks noGrp="1"/>
          </p:cNvSpPr>
          <p:nvPr>
            <p:ph idx="1"/>
          </p:nvPr>
        </p:nvSpPr>
        <p:spPr/>
        <p:txBody>
          <a:bodyPr>
            <a:normAutofit fontScale="77500" lnSpcReduction="20000"/>
          </a:bodyPr>
          <a:lstStyle/>
          <a:p>
            <a:pPr algn="just"/>
            <a:r>
              <a:rPr lang="pl-PL" dirty="0"/>
              <a:t>Stosowanie wyłącznie w realizacji dwóch celów (art. 249 § 1)</a:t>
            </a:r>
          </a:p>
          <a:p>
            <a:pPr algn="just"/>
            <a:r>
              <a:rPr lang="pl-PL" dirty="0"/>
              <a:t>1. zabezpieczenie prawidłowego toku postępowania (cel zasadniczy)</a:t>
            </a:r>
          </a:p>
          <a:p>
            <a:pPr algn="just"/>
            <a:r>
              <a:rPr lang="pl-PL" dirty="0"/>
              <a:t>2. zapobieżenie popełnieniu przez oskarżonego nowego, ciężkiego przestępstwa (cel akcesoryjny)</a:t>
            </a:r>
          </a:p>
          <a:p>
            <a:pPr algn="just"/>
            <a:endParaRPr lang="pl-PL" dirty="0"/>
          </a:p>
          <a:p>
            <a:pPr algn="just"/>
            <a:r>
              <a:rPr lang="pl-PL" dirty="0"/>
              <a:t>Niedopuszczalne stosowanie środków zapobiegawczych celem ułatwienia pracy organom procesowym, jako formę kary za nieprzyznanie się do winy przez oskarżonego, czy tzw. areszt wydobywczy – czyli skłonienie oskarżonego do złożenie wyjaśnień poprzez zastosowanie tymczasowego aresztowania </a:t>
            </a:r>
          </a:p>
        </p:txBody>
      </p:sp>
    </p:spTree>
    <p:extLst>
      <p:ext uri="{BB962C8B-B14F-4D97-AF65-F5344CB8AC3E}">
        <p14:creationId xmlns:p14="http://schemas.microsoft.com/office/powerpoint/2010/main" val="1103387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99516" y="0"/>
            <a:ext cx="7893558" cy="1554480"/>
          </a:xfrm>
        </p:spPr>
        <p:txBody>
          <a:bodyPr>
            <a:normAutofit/>
          </a:bodyPr>
          <a:lstStyle/>
          <a:p>
            <a:r>
              <a:rPr lang="pl-PL" sz="4400" dirty="0"/>
              <a:t>Funkcje środków zapobiegawczych </a:t>
            </a:r>
          </a:p>
        </p:txBody>
      </p:sp>
      <p:sp>
        <p:nvSpPr>
          <p:cNvPr id="3" name="Symbol zastępczy zawartości 2"/>
          <p:cNvSpPr>
            <a:spLocks noGrp="1"/>
          </p:cNvSpPr>
          <p:nvPr>
            <p:ph idx="1"/>
          </p:nvPr>
        </p:nvSpPr>
        <p:spPr>
          <a:xfrm>
            <a:off x="699516" y="1389888"/>
            <a:ext cx="7221474" cy="4498848"/>
          </a:xfrm>
        </p:spPr>
        <p:txBody>
          <a:bodyPr>
            <a:normAutofit/>
          </a:bodyPr>
          <a:lstStyle/>
          <a:p>
            <a:pPr marL="0" indent="0" algn="just">
              <a:buNone/>
            </a:pPr>
            <a:r>
              <a:rPr lang="pl-PL" sz="2400" b="1" dirty="0"/>
              <a:t>Procesowe </a:t>
            </a:r>
            <a:r>
              <a:rPr lang="pl-PL" sz="2400" dirty="0"/>
              <a:t>(zasadnicza)</a:t>
            </a:r>
          </a:p>
          <a:p>
            <a:pPr marL="0" indent="0" algn="just">
              <a:buNone/>
            </a:pPr>
            <a:endParaRPr lang="pl-PL" sz="2400" dirty="0"/>
          </a:p>
          <a:p>
            <a:pPr marL="173736" lvl="1" indent="0" algn="just">
              <a:buNone/>
            </a:pPr>
            <a:r>
              <a:rPr lang="pl-PL" sz="2000" b="1" u="sng" dirty="0"/>
              <a:t>Funkcja prewencyjna </a:t>
            </a:r>
            <a:r>
              <a:rPr lang="pl-PL" sz="2000" dirty="0"/>
              <a:t>– wynika wprost z art. 249 § 1 k.p.k. Środki zapobiegawcze chronią postępowanie karne przed jego bezprawnym utrudnianiem. </a:t>
            </a:r>
          </a:p>
          <a:p>
            <a:pPr marL="173736" lvl="1" indent="0" algn="just">
              <a:buNone/>
            </a:pPr>
            <a:r>
              <a:rPr lang="pl-PL" sz="2000" b="1" u="sng" dirty="0"/>
              <a:t>Funkcja zabezpieczająca</a:t>
            </a:r>
            <a:r>
              <a:rPr lang="pl-PL" sz="2000" dirty="0"/>
              <a:t> - Środki zapobiegawcze można stosować </a:t>
            </a:r>
            <a:r>
              <a:rPr lang="pl-PL" sz="2000" b="1" dirty="0"/>
              <a:t>w celu zabezpieczenia prawidłowego toku postepowania</a:t>
            </a:r>
            <a:r>
              <a:rPr lang="pl-PL" sz="2000" dirty="0"/>
              <a:t>. Zabezpieczenie to polega na uniemożliwieniu oskarżonemu ucieczki i pozbawieniu go (lub co najmniej utrudnieniu) naruszenia prawidłowego toku procesu. </a:t>
            </a:r>
          </a:p>
          <a:p>
            <a:pPr marL="173736" lvl="1" indent="0" algn="just">
              <a:buNone/>
            </a:pPr>
            <a:endParaRPr lang="pl-PL" sz="2000" b="1" u="sng" dirty="0"/>
          </a:p>
        </p:txBody>
      </p:sp>
    </p:spTree>
    <p:extLst>
      <p:ext uri="{BB962C8B-B14F-4D97-AF65-F5344CB8AC3E}">
        <p14:creationId xmlns:p14="http://schemas.microsoft.com/office/powerpoint/2010/main" val="2412699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21664" y="332656"/>
            <a:ext cx="9001000" cy="1167594"/>
          </a:xfrm>
        </p:spPr>
        <p:txBody>
          <a:bodyPr/>
          <a:lstStyle/>
          <a:p>
            <a:pPr algn="ctr"/>
            <a:r>
              <a:rPr lang="pl-PL" dirty="0"/>
              <a:t>Pojęcie i cechy środków przymusu </a:t>
            </a:r>
          </a:p>
        </p:txBody>
      </p:sp>
      <p:sp>
        <p:nvSpPr>
          <p:cNvPr id="5" name="Symbol zastępczy zawartości 2"/>
          <p:cNvSpPr>
            <a:spLocks noGrp="1"/>
          </p:cNvSpPr>
          <p:nvPr>
            <p:ph idx="1"/>
          </p:nvPr>
        </p:nvSpPr>
        <p:spPr>
          <a:xfrm>
            <a:off x="21664" y="1579851"/>
            <a:ext cx="9021632" cy="4009389"/>
          </a:xfrm>
        </p:spPr>
        <p:txBody>
          <a:bodyPr>
            <a:normAutofit fontScale="62500" lnSpcReduction="20000"/>
          </a:bodyPr>
          <a:lstStyle/>
          <a:p>
            <a:pPr algn="just"/>
            <a:r>
              <a:rPr lang="pl-PL" dirty="0"/>
              <a:t>Czynności organów procesowych </a:t>
            </a:r>
            <a:r>
              <a:rPr lang="pl-PL" b="1" dirty="0"/>
              <a:t>zmierzające do wymuszenia spełnienia obowiązków procesowych lub zapewnienie prawidłowego toku procesu</a:t>
            </a:r>
            <a:r>
              <a:rPr lang="pl-PL" dirty="0"/>
              <a:t>. Jest to bardzo szeroka i niejednolita grupa czynności. Wspólną cechą jest posługiwanie się przez organ elementem przymusu. Stosowane są na podstawie przepisów prawa karnego procesowego, a nie materialnego, mimo że zawsze są następstwem swoistej winy osób nimi dotkniętych. </a:t>
            </a:r>
          </a:p>
          <a:p>
            <a:pPr algn="just"/>
            <a:r>
              <a:rPr lang="pl-PL" b="1" dirty="0"/>
              <a:t>Cechy środków przymusu: </a:t>
            </a:r>
          </a:p>
          <a:p>
            <a:pPr lvl="1" algn="just"/>
            <a:r>
              <a:rPr lang="pl-PL" dirty="0"/>
              <a:t>wszystkie zmierzają bezpośrednio do stworzenia sytuacji, które warunkują osiągnięcie celów wymiaru sprawiedliwości; </a:t>
            </a:r>
          </a:p>
          <a:p>
            <a:pPr lvl="1" algn="just"/>
            <a:r>
              <a:rPr lang="pl-PL" dirty="0"/>
              <a:t>poza środkami zapobiegawczymi, </a:t>
            </a:r>
            <a:r>
              <a:rPr lang="pl-PL" b="1" dirty="0"/>
              <a:t>są skutkiem prawnym niewypełnienia obowiązków procesowych</a:t>
            </a:r>
            <a:r>
              <a:rPr lang="pl-PL" dirty="0"/>
              <a:t>;</a:t>
            </a:r>
          </a:p>
          <a:p>
            <a:pPr lvl="1" algn="just"/>
            <a:r>
              <a:rPr lang="pl-PL" dirty="0"/>
              <a:t>wszystkie środki przymusu zawierają element bezpośredniego przymusu ze strony władzy państwowej </a:t>
            </a:r>
          </a:p>
          <a:p>
            <a:pPr lvl="1" algn="just"/>
            <a:r>
              <a:rPr lang="pl-PL" dirty="0"/>
              <a:t>są zbliżone do dziedziny prawa materialnego, gdyż przesłanką ich stosowania jest w zasadzie  wina konkretnej osoby.</a:t>
            </a:r>
          </a:p>
          <a:p>
            <a:pPr algn="just"/>
            <a:endParaRPr lang="pl-PL" dirty="0"/>
          </a:p>
        </p:txBody>
      </p:sp>
    </p:spTree>
    <p:extLst>
      <p:ext uri="{BB962C8B-B14F-4D97-AF65-F5344CB8AC3E}">
        <p14:creationId xmlns:p14="http://schemas.microsoft.com/office/powerpoint/2010/main" val="1325677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Funkcje stosowania środków zapobiegawczych </a:t>
            </a:r>
          </a:p>
        </p:txBody>
      </p:sp>
      <p:sp>
        <p:nvSpPr>
          <p:cNvPr id="3" name="Symbol zastępczy zawartości 2"/>
          <p:cNvSpPr>
            <a:spLocks noGrp="1"/>
          </p:cNvSpPr>
          <p:nvPr>
            <p:ph idx="1"/>
          </p:nvPr>
        </p:nvSpPr>
        <p:spPr>
          <a:xfrm>
            <a:off x="323529" y="1984248"/>
            <a:ext cx="8136904" cy="4325072"/>
          </a:xfrm>
        </p:spPr>
        <p:txBody>
          <a:bodyPr>
            <a:normAutofit/>
          </a:bodyPr>
          <a:lstStyle/>
          <a:p>
            <a:pPr marL="0" indent="0" algn="just">
              <a:buNone/>
            </a:pPr>
            <a:r>
              <a:rPr lang="pl-PL" sz="2800" b="1" dirty="0" err="1"/>
              <a:t>Pozaprocesowe</a:t>
            </a:r>
            <a:r>
              <a:rPr lang="pl-PL" sz="2800" dirty="0"/>
              <a:t> (akcesoryjne)</a:t>
            </a:r>
          </a:p>
          <a:p>
            <a:pPr lvl="1" algn="just"/>
            <a:r>
              <a:rPr lang="pl-PL" sz="2400" b="1" u="sng" dirty="0"/>
              <a:t>Funkcja ochronna </a:t>
            </a:r>
            <a:r>
              <a:rPr lang="pl-PL" sz="2400" dirty="0"/>
              <a:t> - </a:t>
            </a:r>
            <a:r>
              <a:rPr lang="pl-PL" sz="2400" b="1" dirty="0"/>
              <a:t>zapobieżenie popełnienia nowego, ciężkiego przestępstwa przez oskarżonego </a:t>
            </a:r>
            <a:r>
              <a:rPr lang="pl-PL" sz="2400" dirty="0"/>
              <a:t>(art. 249 §1) </a:t>
            </a:r>
          </a:p>
          <a:p>
            <a:pPr lvl="1" algn="just"/>
            <a:r>
              <a:rPr lang="pl-PL" sz="2800" b="1" u="sng" dirty="0"/>
              <a:t>Funkcja represyjna</a:t>
            </a:r>
            <a:r>
              <a:rPr lang="pl-PL" sz="2800" dirty="0"/>
              <a:t> – </a:t>
            </a:r>
            <a:r>
              <a:rPr lang="pl-PL" sz="2800" b="1" i="1" u="sng" dirty="0">
                <a:solidFill>
                  <a:srgbClr val="FF0000"/>
                </a:solidFill>
              </a:rPr>
              <a:t>bardzo kontrowersyjne zagadnienie; czy środki zapobiegawcze mogą stać się antycypacją kary</a:t>
            </a:r>
            <a:r>
              <a:rPr lang="pl-PL" sz="2800" dirty="0">
                <a:solidFill>
                  <a:srgbClr val="FF0000"/>
                </a:solidFill>
              </a:rPr>
              <a:t>? </a:t>
            </a:r>
            <a:endParaRPr lang="pl-PL" sz="2800" b="1" u="sng" dirty="0"/>
          </a:p>
        </p:txBody>
      </p:sp>
    </p:spTree>
    <p:extLst>
      <p:ext uri="{BB962C8B-B14F-4D97-AF65-F5344CB8AC3E}">
        <p14:creationId xmlns:p14="http://schemas.microsoft.com/office/powerpoint/2010/main" val="649258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Środków zapobiegawczych</a:t>
            </a:r>
          </a:p>
        </p:txBody>
      </p:sp>
      <p:sp>
        <p:nvSpPr>
          <p:cNvPr id="3" name="Symbol zastępczy zawartości 2"/>
          <p:cNvSpPr>
            <a:spLocks noGrp="1"/>
          </p:cNvSpPr>
          <p:nvPr>
            <p:ph idx="1"/>
          </p:nvPr>
        </p:nvSpPr>
        <p:spPr/>
        <p:txBody>
          <a:bodyPr>
            <a:normAutofit fontScale="77500" lnSpcReduction="20000"/>
          </a:bodyPr>
          <a:lstStyle/>
          <a:p>
            <a:pPr algn="just"/>
            <a:r>
              <a:rPr lang="pl-PL" dirty="0"/>
              <a:t>Środki zapobiegawcze, a zwłaszcza tymczasowe aresztowanie, nie mogą spełniać takich samych funkcji jak kara. </a:t>
            </a:r>
          </a:p>
          <a:p>
            <a:pPr algn="ctr"/>
            <a:r>
              <a:rPr lang="pl-PL" b="1" dirty="0"/>
              <a:t>Postanowienie SA w Katowicach, 9 lipca 2008 r., II </a:t>
            </a:r>
            <a:r>
              <a:rPr lang="pl-PL" b="1" dirty="0" err="1"/>
              <a:t>Akz</a:t>
            </a:r>
            <a:r>
              <a:rPr lang="pl-PL" b="1" dirty="0"/>
              <a:t> 480/08</a:t>
            </a:r>
          </a:p>
          <a:p>
            <a:pPr algn="just"/>
            <a:r>
              <a:rPr lang="pl-PL" i="1" dirty="0"/>
              <a:t>Tymczasowe aresztowanie ma na celu prawidłowe zabezpieczenie toku postępowania na czas gromadzenia istotnych dowodów w sprawie i nie może spełniać funkcji kary. Nawet najbardziej dowodowo skomplikowana sprawa, szczególnie o charakterze gospodarczym czy majątkowym, nie może wydłużać go do nie akceptowanych rozmiarów.</a:t>
            </a:r>
          </a:p>
          <a:p>
            <a:pPr algn="just"/>
            <a:r>
              <a:rPr lang="pl-PL" dirty="0"/>
              <a:t>por. również: wyrok TK z 7.10.2008 r., P 30/07</a:t>
            </a:r>
          </a:p>
        </p:txBody>
      </p:sp>
    </p:spTree>
    <p:extLst>
      <p:ext uri="{BB962C8B-B14F-4D97-AF65-F5344CB8AC3E}">
        <p14:creationId xmlns:p14="http://schemas.microsoft.com/office/powerpoint/2010/main" val="4242288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9788" y="462116"/>
            <a:ext cx="8554212" cy="1481328"/>
          </a:xfrm>
        </p:spPr>
        <p:txBody>
          <a:bodyPr>
            <a:normAutofit/>
          </a:bodyPr>
          <a:lstStyle/>
          <a:p>
            <a:r>
              <a:rPr lang="pl-PL" sz="4400" dirty="0"/>
              <a:t>Stosowanie środków zapobiegawczych </a:t>
            </a:r>
          </a:p>
        </p:txBody>
      </p:sp>
      <p:sp>
        <p:nvSpPr>
          <p:cNvPr id="3" name="Symbol zastępczy zawartości 2"/>
          <p:cNvSpPr>
            <a:spLocks noGrp="1"/>
          </p:cNvSpPr>
          <p:nvPr>
            <p:ph idx="1"/>
          </p:nvPr>
        </p:nvSpPr>
        <p:spPr>
          <a:xfrm>
            <a:off x="589788" y="2029968"/>
            <a:ext cx="7934780" cy="4459322"/>
          </a:xfrm>
        </p:spPr>
        <p:txBody>
          <a:bodyPr>
            <a:normAutofit/>
          </a:bodyPr>
          <a:lstStyle/>
          <a:p>
            <a:pPr algn="just"/>
            <a:r>
              <a:rPr lang="pl-PL" dirty="0"/>
              <a:t>Wyróżnia się dwie przesłanki stosowania środków zapobiegawczych:</a:t>
            </a:r>
          </a:p>
          <a:p>
            <a:pPr marL="470916" lvl="1" indent="-342900" algn="just">
              <a:buFont typeface="+mj-lt"/>
              <a:buAutoNum type="arabicPeriod"/>
            </a:pPr>
            <a:r>
              <a:rPr lang="pl-PL" b="1" dirty="0"/>
              <a:t>ogólna – art. 249 § 1</a:t>
            </a:r>
          </a:p>
          <a:p>
            <a:pPr marL="470916" lvl="1" indent="-342900" algn="just">
              <a:buFont typeface="+mj-lt"/>
              <a:buAutoNum type="arabicPeriod"/>
            </a:pPr>
            <a:r>
              <a:rPr lang="pl-PL" b="1" dirty="0"/>
              <a:t>szczególne – art. 258 </a:t>
            </a:r>
          </a:p>
          <a:p>
            <a:pPr marL="128016" lvl="1" indent="0" algn="just">
              <a:buNone/>
            </a:pPr>
            <a:r>
              <a:rPr lang="pl-PL" dirty="0"/>
              <a:t>Aby w konkretnej sytuacji można było stosować środki zapobiegawcze, konieczne jest zaistnienie przesłanki ogólnej i co najmniej jednej przesłanki szczególnej.</a:t>
            </a:r>
          </a:p>
        </p:txBody>
      </p:sp>
    </p:spTree>
    <p:extLst>
      <p:ext uri="{BB962C8B-B14F-4D97-AF65-F5344CB8AC3E}">
        <p14:creationId xmlns:p14="http://schemas.microsoft.com/office/powerpoint/2010/main" val="3862328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Stosowanie środków zapobiegawczych </a:t>
            </a:r>
          </a:p>
        </p:txBody>
      </p:sp>
      <p:sp>
        <p:nvSpPr>
          <p:cNvPr id="3" name="Symbol zastępczy zawartości 2"/>
          <p:cNvSpPr>
            <a:spLocks noGrp="1"/>
          </p:cNvSpPr>
          <p:nvPr>
            <p:ph idx="1"/>
          </p:nvPr>
        </p:nvSpPr>
        <p:spPr>
          <a:xfrm>
            <a:off x="768096" y="2286000"/>
            <a:ext cx="8078724" cy="4352544"/>
          </a:xfrm>
        </p:spPr>
        <p:txBody>
          <a:bodyPr>
            <a:normAutofit fontScale="55000" lnSpcReduction="20000"/>
          </a:bodyPr>
          <a:lstStyle/>
          <a:p>
            <a:pPr algn="just"/>
            <a:r>
              <a:rPr lang="pl-PL" dirty="0"/>
              <a:t>Art. 249 § 1 to tzw. ogólna podstawa stosowania środków zapobiegawczych. Przepis ten stanowi, że środki zapobiegawcze można stosować:</a:t>
            </a:r>
          </a:p>
          <a:p>
            <a:pPr marL="470916" lvl="1" indent="-342900" algn="just">
              <a:buFont typeface="+mj-lt"/>
              <a:buAutoNum type="arabicPeriod"/>
            </a:pPr>
            <a:r>
              <a:rPr lang="pl-PL" dirty="0"/>
              <a:t>W celu zabezpieczenia prawidłowego toku postępowania </a:t>
            </a:r>
          </a:p>
          <a:p>
            <a:pPr marL="470916" lvl="1" indent="-342900" algn="just">
              <a:buFont typeface="+mj-lt"/>
              <a:buAutoNum type="arabicPeriod"/>
            </a:pPr>
            <a:r>
              <a:rPr lang="pl-PL" dirty="0"/>
              <a:t>Wyjątkowo w celu zapobiegnięcia popełnieniu przez oskarżonego nowego, ciężkiego przestępstwa </a:t>
            </a:r>
          </a:p>
          <a:p>
            <a:pPr marL="0" indent="-45720" algn="just">
              <a:buNone/>
            </a:pPr>
            <a:r>
              <a:rPr lang="pl-PL" dirty="0"/>
              <a:t>Cel w postaci zabezpieczenia prawidłowego toku postępowania karnego można osiągnąć nie tylko poprzez stosowanie izolacyjnego środka zapobiegawczego, ale w zależności od realiów konkretnej sprawy – także nie izolacyjnego. Zastosowany środek musi być odpowiedni, aby uniemożliwić zakłócenie przebiegu postępowania karnego, ale obawa tego zakłócenia musi być realna (wynikająca z materiału dowodowego), a nie tylko hipotetyczna. Jeżeli środek zapobiegawczy stosuje się w celu zapobiegnięcia popełnieniu przez oskarżonego nowego ciężkiego przestępstwa, okoliczność ta musi być odpowiednio prawdopodobna, a nie tylko zakładana przez organy ścigania. </a:t>
            </a:r>
          </a:p>
          <a:p>
            <a:pPr marL="0" indent="-45720" algn="just">
              <a:buNone/>
            </a:pPr>
            <a:r>
              <a:rPr lang="pl-PL" b="1" dirty="0"/>
              <a:t>ŚRODKI ZAPOBIEGAWCZE MOŻNA STOSOWAĆ TYLKO WTEDY, GDY ZEBRANE DOWODY WSKAZUJĄ NA DUŻE PRAWDOPODOBIEŃSTWO, ŻE OSKARŻONY POPEŁNIŁ PRZESTĘPSTWO! </a:t>
            </a:r>
          </a:p>
          <a:p>
            <a:endParaRPr lang="pl-PL" dirty="0"/>
          </a:p>
        </p:txBody>
      </p:sp>
    </p:spTree>
    <p:extLst>
      <p:ext uri="{BB962C8B-B14F-4D97-AF65-F5344CB8AC3E}">
        <p14:creationId xmlns:p14="http://schemas.microsoft.com/office/powerpoint/2010/main" val="2854197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171400"/>
            <a:ext cx="8567928" cy="980728"/>
          </a:xfrm>
        </p:spPr>
        <p:txBody>
          <a:bodyPr>
            <a:normAutofit/>
          </a:bodyPr>
          <a:lstStyle/>
          <a:p>
            <a:r>
              <a:rPr lang="pl-PL" sz="3000" dirty="0"/>
              <a:t>Stosowanie środków zapobiegawczych cd. </a:t>
            </a:r>
          </a:p>
        </p:txBody>
      </p:sp>
      <p:sp>
        <p:nvSpPr>
          <p:cNvPr id="3" name="Symbol zastępczy zawartości 2"/>
          <p:cNvSpPr>
            <a:spLocks noGrp="1"/>
          </p:cNvSpPr>
          <p:nvPr>
            <p:ph idx="1"/>
          </p:nvPr>
        </p:nvSpPr>
        <p:spPr>
          <a:xfrm>
            <a:off x="323528" y="692696"/>
            <a:ext cx="8820472" cy="6165304"/>
          </a:xfrm>
        </p:spPr>
        <p:txBody>
          <a:bodyPr>
            <a:normAutofit fontScale="70000" lnSpcReduction="20000"/>
          </a:bodyPr>
          <a:lstStyle/>
          <a:p>
            <a:pPr algn="just"/>
            <a:r>
              <a:rPr lang="pl-PL" dirty="0"/>
              <a:t>Aby można było stosować środki zapobiegawcze konieczne jest istnienie </a:t>
            </a:r>
            <a:r>
              <a:rPr lang="pl-PL" b="1" dirty="0"/>
              <a:t>odpowiedniej podstawy dowodowej</a:t>
            </a:r>
            <a:r>
              <a:rPr lang="pl-PL" dirty="0"/>
              <a:t>, tzn. zebrane w sprawie dowody muszą wskazywać na „</a:t>
            </a:r>
            <a:r>
              <a:rPr lang="pl-PL" b="1" dirty="0"/>
              <a:t>duże prawdopodobieństwo</a:t>
            </a:r>
            <a:r>
              <a:rPr lang="pl-PL" dirty="0"/>
              <a:t>”, że oskarżony popełnił przestępstwo. Muszą to być takie </a:t>
            </a:r>
            <a:r>
              <a:rPr lang="pl-PL" b="1" dirty="0"/>
              <a:t>dane, które stwarzają stan uprawdopodobnienia zbliżony do pewności</a:t>
            </a:r>
            <a:r>
              <a:rPr lang="pl-PL" dirty="0"/>
              <a:t> ("duże prawdopodobieństwo") </a:t>
            </a:r>
            <a:r>
              <a:rPr lang="pl-PL" b="1" dirty="0"/>
              <a:t>odnośnie do sprawstwa i winy danej osoby</a:t>
            </a:r>
            <a:r>
              <a:rPr lang="pl-PL" dirty="0"/>
              <a:t>.</a:t>
            </a:r>
          </a:p>
          <a:p>
            <a:pPr algn="ctr"/>
            <a:r>
              <a:rPr lang="pl-PL" b="1" dirty="0">
                <a:solidFill>
                  <a:srgbClr val="FF0000"/>
                </a:solidFill>
              </a:rPr>
              <a:t>Podstawa dowodowa stosowania tymczasowego aresztowania – </a:t>
            </a:r>
          </a:p>
          <a:p>
            <a:pPr algn="ctr"/>
            <a:r>
              <a:rPr lang="pl-PL" b="1" dirty="0">
                <a:solidFill>
                  <a:srgbClr val="FF0000"/>
                </a:solidFill>
              </a:rPr>
              <a:t>por. art. 156 § 5a, 249a i 250 § 2b</a:t>
            </a:r>
          </a:p>
          <a:p>
            <a:pPr algn="just"/>
            <a:r>
              <a:rPr lang="pl-PL" dirty="0"/>
              <a:t>Przy stosowaniu środka zapobiegawczego nie chodzi jednak o merytoryczną ocenę poszczególnych zgromadzonych w sprawie dowodów, ale jedynie o rozważenie, czy dowody te stwarzają stan prawdopodobieństwa, o jakim mowa w art. 249 § 1. Sąd nie ustala, czy podejrzany dopuścił się zarzucanego mu czynu, ani nie bada, czy są ku temu "niezbite" dowody, ale jedynie ocenia czy istnieje wymagane prawdopodobieństwo popełnienia przez niego czynu. </a:t>
            </a:r>
          </a:p>
          <a:p>
            <a:pPr algn="just"/>
            <a:r>
              <a:rPr lang="pl-PL" b="1" dirty="0"/>
              <a:t>Środki zapobiegawcze można stosować </a:t>
            </a:r>
            <a:r>
              <a:rPr lang="pl-PL" b="1" u="sng" dirty="0"/>
              <a:t>wyłącznie </a:t>
            </a:r>
            <a:r>
              <a:rPr lang="pl-PL" b="1" dirty="0"/>
              <a:t>względem podejrzanego lub oskarżonego. </a:t>
            </a:r>
            <a:r>
              <a:rPr lang="pl-PL" dirty="0"/>
              <a:t>Konieczne jest co najmniej wydanie postanowienia o przedstawieniu zarzutów (art. 313)</a:t>
            </a:r>
          </a:p>
          <a:p>
            <a:pPr algn="just"/>
            <a:r>
              <a:rPr lang="pl-PL" dirty="0"/>
              <a:t>Zgodnie z art. 249 § § 4 środki zapobiegawcze mogą być stosowane aż do chwili rozpoczęcia wykonania kary, przy czym tymczasowe aresztowanie tylko w razie orzeczenia kary pozbawienia wolności.</a:t>
            </a:r>
          </a:p>
          <a:p>
            <a:pPr algn="just"/>
            <a:endParaRPr lang="pl-PL" b="1" dirty="0"/>
          </a:p>
        </p:txBody>
      </p:sp>
    </p:spTree>
    <p:extLst>
      <p:ext uri="{BB962C8B-B14F-4D97-AF65-F5344CB8AC3E}">
        <p14:creationId xmlns:p14="http://schemas.microsoft.com/office/powerpoint/2010/main" val="3738919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Dyrektywy Stosowania środków zapobiegawczych </a:t>
            </a:r>
          </a:p>
        </p:txBody>
      </p:sp>
      <p:sp>
        <p:nvSpPr>
          <p:cNvPr id="3" name="Symbol zastępczy zawartości 2"/>
          <p:cNvSpPr>
            <a:spLocks noGrp="1"/>
          </p:cNvSpPr>
          <p:nvPr>
            <p:ph idx="1"/>
          </p:nvPr>
        </p:nvSpPr>
        <p:spPr>
          <a:xfrm>
            <a:off x="768097" y="2286000"/>
            <a:ext cx="4780025" cy="4023360"/>
          </a:xfrm>
        </p:spPr>
        <p:txBody>
          <a:bodyPr>
            <a:normAutofit fontScale="92500" lnSpcReduction="20000"/>
          </a:bodyPr>
          <a:lstStyle/>
          <a:p>
            <a:pPr algn="just"/>
            <a:r>
              <a:rPr lang="pl-PL" dirty="0"/>
              <a:t>Dyrektywy stosowania środków zapobiegawczych – normy gwarancyjne, które muszą być uwzględnione podczas orzekania o stosowaniu środków zapobiegawczych.</a:t>
            </a:r>
          </a:p>
          <a:p>
            <a:pPr algn="just"/>
            <a:r>
              <a:rPr lang="pl-PL" dirty="0"/>
              <a:t>Wyraz respektowania konstytucyjnej klauzuli proporcjonalności.  </a:t>
            </a:r>
          </a:p>
          <a:p>
            <a:pPr algn="just"/>
            <a:endParaRPr lang="pl-PL" dirty="0"/>
          </a:p>
          <a:p>
            <a:pPr algn="just"/>
            <a:endParaRPr lang="pl-PL" dirty="0"/>
          </a:p>
        </p:txBody>
      </p:sp>
      <p:graphicFrame>
        <p:nvGraphicFramePr>
          <p:cNvPr id="4" name="Diagram 3"/>
          <p:cNvGraphicFramePr/>
          <p:nvPr>
            <p:extLst>
              <p:ext uri="{D42A27DB-BD31-4B8C-83A1-F6EECF244321}">
                <p14:modId xmlns:p14="http://schemas.microsoft.com/office/powerpoint/2010/main" val="3794003687"/>
              </p:ext>
            </p:extLst>
          </p:nvPr>
        </p:nvGraphicFramePr>
        <p:xfrm>
          <a:off x="2359152" y="1252728"/>
          <a:ext cx="8888730" cy="4901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3346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Dyrektywy stosowania środków zapobiegawczych </a:t>
            </a:r>
          </a:p>
        </p:txBody>
      </p:sp>
      <p:sp>
        <p:nvSpPr>
          <p:cNvPr id="3" name="Symbol zastępczy zawartości 2"/>
          <p:cNvSpPr>
            <a:spLocks noGrp="1"/>
          </p:cNvSpPr>
          <p:nvPr>
            <p:ph idx="1"/>
          </p:nvPr>
        </p:nvSpPr>
        <p:spPr/>
        <p:txBody>
          <a:bodyPr>
            <a:normAutofit fontScale="92500" lnSpcReduction="20000"/>
          </a:bodyPr>
          <a:lstStyle/>
          <a:p>
            <a:pPr algn="just"/>
            <a:r>
              <a:rPr lang="pl-PL" b="1" u="sng" dirty="0"/>
              <a:t>Dyrektywa adaptacji </a:t>
            </a:r>
            <a:r>
              <a:rPr lang="pl-PL" dirty="0"/>
              <a:t>środka zapobiegawczego do sytuacji procesowej oskarżonego </a:t>
            </a:r>
          </a:p>
          <a:p>
            <a:pPr algn="just"/>
            <a:r>
              <a:rPr lang="pl-PL" dirty="0"/>
              <a:t>- nakaz dokonywania permanentnej oceny potrzeby stosowania środków zapobiegawczych przez organ prowadzący postępowanie </a:t>
            </a:r>
          </a:p>
          <a:p>
            <a:pPr lvl="1" algn="just"/>
            <a:r>
              <a:rPr lang="pl-PL" dirty="0"/>
              <a:t>sąd lub prokurator </a:t>
            </a:r>
          </a:p>
          <a:p>
            <a:pPr algn="just"/>
            <a:r>
              <a:rPr lang="pl-PL" dirty="0"/>
              <a:t>- obowiązek uchylenia środka zapobiegawczego (lub zmiany na łagodniejszy) jeżeli odpadną przyczyny jego stosowania </a:t>
            </a:r>
          </a:p>
          <a:p>
            <a:pPr lvl="1" algn="just"/>
            <a:r>
              <a:rPr lang="pl-PL" dirty="0"/>
              <a:t>np. zmiana tymczasowego aresztowania na poręczenie majątkowe lub dozór policji </a:t>
            </a:r>
          </a:p>
          <a:p>
            <a:pPr lvl="1" algn="just"/>
            <a:endParaRPr lang="pl-PL" dirty="0"/>
          </a:p>
        </p:txBody>
      </p:sp>
    </p:spTree>
    <p:extLst>
      <p:ext uri="{BB962C8B-B14F-4D97-AF65-F5344CB8AC3E}">
        <p14:creationId xmlns:p14="http://schemas.microsoft.com/office/powerpoint/2010/main" val="2471265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Dyrektywy stosowania środków zapobiegawczych </a:t>
            </a:r>
          </a:p>
        </p:txBody>
      </p:sp>
      <p:sp>
        <p:nvSpPr>
          <p:cNvPr id="3" name="Symbol zastępczy zawartości 2"/>
          <p:cNvSpPr>
            <a:spLocks noGrp="1"/>
          </p:cNvSpPr>
          <p:nvPr>
            <p:ph idx="1"/>
          </p:nvPr>
        </p:nvSpPr>
        <p:spPr/>
        <p:txBody>
          <a:bodyPr>
            <a:normAutofit fontScale="92500" lnSpcReduction="10000"/>
          </a:bodyPr>
          <a:lstStyle/>
          <a:p>
            <a:pPr algn="just"/>
            <a:r>
              <a:rPr lang="pl-PL" b="1" dirty="0"/>
              <a:t>Dyrektywa minimalizacji dolegliwości </a:t>
            </a:r>
          </a:p>
          <a:p>
            <a:pPr algn="just"/>
            <a:r>
              <a:rPr lang="pl-PL" dirty="0"/>
              <a:t>- konieczność badania, czy dla zabezpieczenia prawidłowego toku postępowania wystarczające jest stosowanie mniej dolegliwego środka zapobiegawczego </a:t>
            </a:r>
          </a:p>
          <a:p>
            <a:pPr algn="just"/>
            <a:r>
              <a:rPr lang="pl-PL" dirty="0"/>
              <a:t>- najczęściej wiąże się ją z tymczasowym aresztowaniem, ale ma zastosowanie także do </a:t>
            </a:r>
            <a:r>
              <a:rPr lang="pl-PL" dirty="0" err="1"/>
              <a:t>nieizolacyjnych</a:t>
            </a:r>
            <a:r>
              <a:rPr lang="pl-PL" dirty="0"/>
              <a:t> środków zapobiegawczych </a:t>
            </a:r>
          </a:p>
          <a:p>
            <a:pPr lvl="1" algn="just"/>
            <a:r>
              <a:rPr lang="pl-PL" dirty="0"/>
              <a:t>np. zmiana obowiązków przy dozorze Policji na mniej uciążliwe dla oskarżonego </a:t>
            </a:r>
          </a:p>
        </p:txBody>
      </p:sp>
    </p:spTree>
    <p:extLst>
      <p:ext uri="{BB962C8B-B14F-4D97-AF65-F5344CB8AC3E}">
        <p14:creationId xmlns:p14="http://schemas.microsoft.com/office/powerpoint/2010/main" val="895999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Dyrektywy stosowania środków zapobiegawczych </a:t>
            </a:r>
          </a:p>
        </p:txBody>
      </p:sp>
      <p:sp>
        <p:nvSpPr>
          <p:cNvPr id="3" name="Symbol zastępczy zawartości 2"/>
          <p:cNvSpPr>
            <a:spLocks noGrp="1"/>
          </p:cNvSpPr>
          <p:nvPr>
            <p:ph idx="1"/>
          </p:nvPr>
        </p:nvSpPr>
        <p:spPr>
          <a:xfrm>
            <a:off x="301752" y="2084832"/>
            <a:ext cx="8620506" cy="4599432"/>
          </a:xfrm>
        </p:spPr>
        <p:txBody>
          <a:bodyPr>
            <a:normAutofit fontScale="70000" lnSpcReduction="20000"/>
          </a:bodyPr>
          <a:lstStyle/>
          <a:p>
            <a:pPr algn="just"/>
            <a:r>
              <a:rPr lang="pl-PL" b="1" dirty="0"/>
              <a:t>Dyrektywa adekwatności (proporcjonalności)</a:t>
            </a:r>
          </a:p>
          <a:p>
            <a:pPr algn="just"/>
            <a:r>
              <a:rPr lang="pl-PL" dirty="0"/>
              <a:t>- stosując środki zapobiegawcze należy uwzględnić charakter i stopień nasilenia obaw bezprawnego utrudniania postępowania przez oskarżonego oraz możliwości bezprawnego wpływu oskarżonego na tok postępowania z perspektywy stadium postępowania </a:t>
            </a:r>
          </a:p>
          <a:p>
            <a:pPr lvl="1" algn="just"/>
            <a:r>
              <a:rPr lang="pl-PL" dirty="0"/>
              <a:t>np. obawy bezprawnego utrudniania postępowania w postaci obawy matactwa będą bardziej uzasadnione na początkowym etapie procesu (w postępowaniu przygotowawczym) niż tuż przed rozprawą apelacyjną, kiedy sąd kontroluje prawidłowość wymiaru kary w związku z zarzutem podniesionym przez skarżącego </a:t>
            </a:r>
          </a:p>
          <a:p>
            <a:pPr lvl="1" algn="just"/>
            <a:r>
              <a:rPr lang="pl-PL" dirty="0"/>
              <a:t>z upływem czasu maleje ryzyko bezprawnego utrudniania postępowania</a:t>
            </a:r>
          </a:p>
          <a:p>
            <a:pPr algn="just"/>
            <a:r>
              <a:rPr lang="pl-PL" dirty="0"/>
              <a:t>Środek zapobiegawczy będzie adekwatny jeżeli:</a:t>
            </a:r>
          </a:p>
          <a:p>
            <a:pPr lvl="1" algn="just"/>
            <a:r>
              <a:rPr lang="pl-PL" dirty="0"/>
              <a:t>jego stosowanie jest </a:t>
            </a:r>
            <a:r>
              <a:rPr lang="pl-PL" u="sng" dirty="0"/>
              <a:t>celowe</a:t>
            </a:r>
            <a:r>
              <a:rPr lang="pl-PL" dirty="0"/>
              <a:t> (por. art. 249 § 1) </a:t>
            </a:r>
          </a:p>
          <a:p>
            <a:pPr lvl="1" algn="just"/>
            <a:r>
              <a:rPr lang="pl-PL" u="sng" dirty="0"/>
              <a:t>konieczne</a:t>
            </a:r>
            <a:r>
              <a:rPr lang="pl-PL" dirty="0"/>
              <a:t> dla zabezpieczenia prawidłowego toku postępowania </a:t>
            </a:r>
          </a:p>
          <a:p>
            <a:pPr lvl="1" algn="just"/>
            <a:r>
              <a:rPr lang="pl-PL" u="sng" dirty="0"/>
              <a:t>proporcjonalny</a:t>
            </a:r>
            <a:r>
              <a:rPr lang="pl-PL" dirty="0"/>
              <a:t> (tj. zabezpiecza prawidłowy tok postępowania w odpowiednim stopniu w stosunku do zagrożeń) </a:t>
            </a:r>
          </a:p>
        </p:txBody>
      </p:sp>
    </p:spTree>
    <p:extLst>
      <p:ext uri="{BB962C8B-B14F-4D97-AF65-F5344CB8AC3E}">
        <p14:creationId xmlns:p14="http://schemas.microsoft.com/office/powerpoint/2010/main" val="37173073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92024"/>
            <a:ext cx="9324528" cy="1028736"/>
          </a:xfrm>
        </p:spPr>
        <p:txBody>
          <a:bodyPr>
            <a:normAutofit/>
          </a:bodyPr>
          <a:lstStyle/>
          <a:p>
            <a:r>
              <a:rPr lang="pl-PL" sz="2400" b="1" dirty="0"/>
              <a:t>Stosowanie środków zapobiegawczych – wymogi formalne </a:t>
            </a:r>
          </a:p>
        </p:txBody>
      </p:sp>
      <p:sp>
        <p:nvSpPr>
          <p:cNvPr id="3" name="Symbol zastępczy zawartości 2"/>
          <p:cNvSpPr>
            <a:spLocks noGrp="1"/>
          </p:cNvSpPr>
          <p:nvPr>
            <p:ph idx="1"/>
          </p:nvPr>
        </p:nvSpPr>
        <p:spPr>
          <a:xfrm>
            <a:off x="61722" y="841248"/>
            <a:ext cx="8997696" cy="5934456"/>
          </a:xfrm>
        </p:spPr>
        <p:txBody>
          <a:bodyPr>
            <a:normAutofit fontScale="47500" lnSpcReduction="20000"/>
          </a:bodyPr>
          <a:lstStyle/>
          <a:p>
            <a:pPr algn="just"/>
            <a:r>
              <a:rPr lang="pl-PL" b="1" u="sng" dirty="0"/>
              <a:t>1. Wydanie postanowienia o przestawieniu zarzutów </a:t>
            </a:r>
          </a:p>
          <a:p>
            <a:pPr lvl="1" algn="just"/>
            <a:r>
              <a:rPr lang="pl-PL" dirty="0"/>
              <a:t>Art. 249 § 2 – w postępowaniu przygotowawczym środki zapobiegawcze można stosować </a:t>
            </a:r>
            <a:r>
              <a:rPr lang="pl-PL" b="1" dirty="0"/>
              <a:t>względem osoby, wobec której wydano postanowienie o przedstawieniu zarzutów</a:t>
            </a:r>
            <a:r>
              <a:rPr lang="pl-PL" dirty="0"/>
              <a:t>.  </a:t>
            </a:r>
          </a:p>
          <a:p>
            <a:pPr lvl="1" algn="just"/>
            <a:r>
              <a:rPr lang="pl-PL" dirty="0"/>
              <a:t>Nie można stosować środków zapobiegawczych wyłącznie po ustnym przedstawieniu zarzutów</a:t>
            </a:r>
          </a:p>
          <a:p>
            <a:pPr lvl="1" algn="just"/>
            <a:r>
              <a:rPr lang="pl-PL" dirty="0"/>
              <a:t>Jeżeli podejrzany ukrywa się i nie można ogłosić mu postanowienia o przedstawieniu zarzutów oraz przesłuchać go, wystarczające jest samo sporządzenie postanowienia o przedstawieniu zarzutów co w konsekwencji stwarza możliwość wydania postanowienia o tymczasowym aresztowaniu, jako warunku niezbędnego dla wystawienia listu gończego</a:t>
            </a:r>
          </a:p>
          <a:p>
            <a:pPr algn="just"/>
            <a:r>
              <a:rPr lang="pl-PL" b="1" u="sng" dirty="0"/>
              <a:t>2. Przesłuchanie podejrzanego </a:t>
            </a:r>
          </a:p>
          <a:p>
            <a:pPr lvl="1" algn="just"/>
            <a:r>
              <a:rPr lang="pl-PL" dirty="0"/>
              <a:t>Art. 249 § 3 – przed zastosowaniem środka zapobiegawczego </a:t>
            </a:r>
            <a:r>
              <a:rPr lang="pl-PL" b="1" dirty="0"/>
              <a:t>sąd albo prokurator stosujący środek </a:t>
            </a:r>
            <a:r>
              <a:rPr lang="pl-PL" b="1" u="sng" dirty="0"/>
              <a:t>przesłuchuje oskarżonego</a:t>
            </a:r>
            <a:r>
              <a:rPr lang="pl-PL" dirty="0"/>
              <a:t>, chyba że jest to niemożliwe z powodu jego ukrywania się lub nieobecności w kraju. Jeżeli sąd przesłuchuje oskarżonego o terminie przesłuchania zawiadamia się prokuratora </a:t>
            </a:r>
          </a:p>
          <a:p>
            <a:pPr lvl="1" algn="just"/>
            <a:r>
              <a:rPr lang="pl-PL" dirty="0"/>
              <a:t>Ciekawe rozwiązanie – w przesłuchaniu może wziąć udział obrońca oskarżonego, ale o terminie przesłuchania nie trzeba go zawiadomić, chyba że oskarżony o to wnosi a obecność obrońcy nie utrudni przeprowadzenia czynności.</a:t>
            </a:r>
          </a:p>
          <a:p>
            <a:pPr algn="just"/>
            <a:r>
              <a:rPr lang="pl-PL" b="1" u="sng" dirty="0"/>
              <a:t>3. Doręczenie postanowienia  </a:t>
            </a:r>
          </a:p>
          <a:p>
            <a:pPr lvl="1" algn="just"/>
            <a:r>
              <a:rPr lang="pl-PL" dirty="0"/>
              <a:t>Po przesłuchaniu podejrzanego i ogłoszeniu przez sąd postanowienia o zastosowaniu tymczasowego aresztowania sąd doręcza podejrzanemu, za pokwitowaniem, odpis tego postanowienia, ze wskazaniem daty i godziny doręczenia, wraz z pouczeniem o terminie i sposobie zaskarżenia oraz o prawach i obowiązkach osoby tymczasowo aresztowanej stosownie do art. 263 § 8. W razie odmowy złożenia podpisu lub przeszkody w jego złożeniu należy uczynić o tym stosowną wzmiankę na postanowieniu. Odpis postanowienia o zastosowaniu tymczasowego aresztowania wraz z nakazem przyjęcia należy doręczyć funkcjonariuszom konwojującym zatrzymanego, z poleceniem doprowadzenia go do aresztu śledczego. W nakazie przyjęcia sąd zaznacza, że aresztowany pozostaje do dyspozycji prokuratora prowadzącego lub nadzorującego postępowanie przygotowawcze. </a:t>
            </a:r>
          </a:p>
          <a:p>
            <a:pPr algn="just"/>
            <a:r>
              <a:rPr lang="pl-PL" b="1" u="sng" dirty="0"/>
              <a:t>4. Udział obrońcy w posiedzeniu w przedmiocie przedłużenia tymczasowego aresztowania </a:t>
            </a:r>
          </a:p>
          <a:p>
            <a:pPr lvl="1" algn="just"/>
            <a:r>
              <a:rPr lang="pl-PL" dirty="0"/>
              <a:t>Prokurator i obrońca mają prawo wziąć udział w posiedzeniu sądu dotyczącym </a:t>
            </a:r>
            <a:r>
              <a:rPr lang="pl-PL" b="1" dirty="0"/>
              <a:t>przedłużenia stosowania tymczasowego aresztowania</a:t>
            </a:r>
            <a:r>
              <a:rPr lang="pl-PL" dirty="0"/>
              <a:t> oraz rozpoznania </a:t>
            </a:r>
            <a:r>
              <a:rPr lang="pl-PL" b="1" dirty="0"/>
              <a:t>zażalenia na zastosowanie lub przedłużenie tego środka zapobiegawczego.</a:t>
            </a:r>
            <a:r>
              <a:rPr lang="pl-PL" dirty="0"/>
              <a:t> Na żądanie oskarżonego, który nie ma obrońcy, wyznacza się do tej czynności obrońcę z urzędu. Zarządzenie może wydać także referendarz sądowy. Niestawiennictwo obrońcy lub prokuratora należycie zawiadomionych o terminie nie tamuje rozpoznania sprawy (art. 249 § 5)</a:t>
            </a:r>
          </a:p>
        </p:txBody>
      </p:sp>
    </p:spTree>
    <p:extLst>
      <p:ext uri="{BB962C8B-B14F-4D97-AF65-F5344CB8AC3E}">
        <p14:creationId xmlns:p14="http://schemas.microsoft.com/office/powerpoint/2010/main" val="4094269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52644" y="1303596"/>
            <a:ext cx="8167438" cy="1445806"/>
          </a:xfrm>
        </p:spPr>
        <p:txBody>
          <a:bodyPr>
            <a:normAutofit/>
          </a:bodyPr>
          <a:lstStyle/>
          <a:p>
            <a:r>
              <a:rPr lang="pl-PL" dirty="0"/>
              <a:t>Katalog środków przymusu w </a:t>
            </a:r>
            <a:r>
              <a:rPr lang="pl-PL" dirty="0" err="1"/>
              <a:t>kpk</a:t>
            </a:r>
            <a:r>
              <a:rPr lang="pl-PL" dirty="0"/>
              <a:t> (dział VI)</a:t>
            </a:r>
          </a:p>
        </p:txBody>
      </p:sp>
      <p:graphicFrame>
        <p:nvGraphicFramePr>
          <p:cNvPr id="5" name="Symbol zastępczy zawartości 3"/>
          <p:cNvGraphicFramePr>
            <a:graphicFrameLocks noGrp="1"/>
          </p:cNvGraphicFramePr>
          <p:nvPr>
            <p:ph idx="1"/>
            <p:extLst>
              <p:ext uri="{D42A27DB-BD31-4B8C-83A1-F6EECF244321}">
                <p14:modId xmlns:p14="http://schemas.microsoft.com/office/powerpoint/2010/main" val="3415308763"/>
              </p:ext>
            </p:extLst>
          </p:nvPr>
        </p:nvGraphicFramePr>
        <p:xfrm>
          <a:off x="-294848" y="1303596"/>
          <a:ext cx="9417164" cy="52208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251520" y="4774533"/>
            <a:ext cx="2808312" cy="276999"/>
          </a:xfrm>
          <a:prstGeom prst="rect">
            <a:avLst/>
          </a:prstGeom>
          <a:noFill/>
        </p:spPr>
        <p:txBody>
          <a:bodyPr wrap="square" rtlCol="0">
            <a:spAutoFit/>
          </a:bodyPr>
          <a:lstStyle/>
          <a:p>
            <a:pPr algn="just"/>
            <a:r>
              <a:rPr lang="pl-PL" sz="1200" dirty="0"/>
              <a:t>Tymczasowe aresztowanie </a:t>
            </a:r>
          </a:p>
        </p:txBody>
      </p:sp>
      <p:sp>
        <p:nvSpPr>
          <p:cNvPr id="7" name="pole tekstowe 6"/>
          <p:cNvSpPr txBox="1"/>
          <p:nvPr/>
        </p:nvSpPr>
        <p:spPr>
          <a:xfrm>
            <a:off x="3527376" y="4131078"/>
            <a:ext cx="5616624" cy="1962076"/>
          </a:xfrm>
          <a:prstGeom prst="rect">
            <a:avLst/>
          </a:prstGeom>
          <a:noFill/>
        </p:spPr>
        <p:txBody>
          <a:bodyPr wrap="square" rtlCol="0">
            <a:spAutoFit/>
          </a:bodyPr>
          <a:lstStyle/>
          <a:p>
            <a:pPr marL="257175" indent="-257175" algn="just">
              <a:buFont typeface="+mj-lt"/>
              <a:buAutoNum type="arabicPeriod"/>
            </a:pPr>
            <a:r>
              <a:rPr lang="pl-PL" sz="1200" dirty="0"/>
              <a:t>poręczenie majątkowe</a:t>
            </a:r>
          </a:p>
          <a:p>
            <a:pPr marL="257175" indent="-257175" algn="just">
              <a:buFont typeface="+mj-lt"/>
              <a:buAutoNum type="arabicPeriod"/>
            </a:pPr>
            <a:r>
              <a:rPr lang="pl-PL" sz="1200" dirty="0"/>
              <a:t>poręczenie społeczne </a:t>
            </a:r>
          </a:p>
          <a:p>
            <a:pPr marL="257175" indent="-257175" algn="just">
              <a:buFont typeface="+mj-lt"/>
              <a:buAutoNum type="arabicPeriod"/>
            </a:pPr>
            <a:r>
              <a:rPr lang="pl-PL" sz="1200" dirty="0"/>
              <a:t>poręczenie osoby godnej zaufania</a:t>
            </a:r>
          </a:p>
          <a:p>
            <a:pPr marL="257175" indent="-257175" algn="just">
              <a:buFont typeface="+mj-lt"/>
              <a:buAutoNum type="arabicPeriod"/>
            </a:pPr>
            <a:r>
              <a:rPr lang="pl-PL" sz="1200" dirty="0"/>
              <a:t>dozór policji</a:t>
            </a:r>
          </a:p>
          <a:p>
            <a:pPr marL="257175" indent="-257175" algn="just">
              <a:buFont typeface="+mj-lt"/>
              <a:buAutoNum type="arabicPeriod"/>
            </a:pPr>
            <a:r>
              <a:rPr lang="pl-PL" sz="1200" dirty="0"/>
              <a:t>dozór warunkowy policji </a:t>
            </a:r>
          </a:p>
          <a:p>
            <a:pPr marL="257175" indent="-257175" algn="just">
              <a:buFont typeface="+mj-lt"/>
              <a:buAutoNum type="arabicPeriod"/>
            </a:pPr>
            <a:r>
              <a:rPr lang="pl-PL" sz="1200" dirty="0"/>
              <a:t>nakaz opuszczenia lokalu zajmowanego wspólnie z pokrzywdzonym </a:t>
            </a:r>
          </a:p>
          <a:p>
            <a:pPr marL="257175" indent="-257175" algn="just">
              <a:buFont typeface="+mj-lt"/>
              <a:buAutoNum type="arabicPeriod"/>
            </a:pPr>
            <a:r>
              <a:rPr lang="pl-PL" sz="1200" dirty="0"/>
              <a:t>zawieszenie w wykonywaniu czynności służbowych lub wykonywaniu zawodu, udziału w przetargu publicznym</a:t>
            </a:r>
          </a:p>
          <a:p>
            <a:pPr marL="257175" indent="-257175" algn="just">
              <a:buFont typeface="+mj-lt"/>
              <a:buAutoNum type="arabicPeriod"/>
            </a:pPr>
            <a:r>
              <a:rPr lang="pl-PL" sz="1200" dirty="0"/>
              <a:t>zakaz opuszczania kraju</a:t>
            </a:r>
          </a:p>
          <a:p>
            <a:pPr algn="just"/>
            <a:endParaRPr lang="pl-PL" sz="1350" dirty="0"/>
          </a:p>
        </p:txBody>
      </p:sp>
    </p:spTree>
    <p:extLst>
      <p:ext uri="{BB962C8B-B14F-4D97-AF65-F5344CB8AC3E}">
        <p14:creationId xmlns:p14="http://schemas.microsoft.com/office/powerpoint/2010/main" val="39649385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1514" y="0"/>
            <a:ext cx="8755911" cy="1499616"/>
          </a:xfrm>
        </p:spPr>
        <p:txBody>
          <a:bodyPr>
            <a:normAutofit/>
          </a:bodyPr>
          <a:lstStyle/>
          <a:p>
            <a:r>
              <a:rPr lang="pl-PL" sz="3000" b="1" dirty="0"/>
              <a:t>Organy, które stosują środki zapobiegawcze </a:t>
            </a:r>
          </a:p>
        </p:txBody>
      </p:sp>
      <p:sp>
        <p:nvSpPr>
          <p:cNvPr id="3" name="Symbol zastępczy zawartości 2"/>
          <p:cNvSpPr>
            <a:spLocks noGrp="1"/>
          </p:cNvSpPr>
          <p:nvPr>
            <p:ph idx="1"/>
          </p:nvPr>
        </p:nvSpPr>
        <p:spPr>
          <a:xfrm>
            <a:off x="151515" y="1148316"/>
            <a:ext cx="8755910" cy="5709684"/>
          </a:xfrm>
        </p:spPr>
        <p:txBody>
          <a:bodyPr>
            <a:normAutofit fontScale="70000" lnSpcReduction="20000"/>
          </a:bodyPr>
          <a:lstStyle/>
          <a:p>
            <a:pPr algn="just"/>
            <a:r>
              <a:rPr lang="pl-PL" b="1" dirty="0"/>
              <a:t>Sąd</a:t>
            </a:r>
            <a:r>
              <a:rPr lang="pl-PL" dirty="0"/>
              <a:t> a w postępowaniu przygotowawczym także </a:t>
            </a:r>
            <a:r>
              <a:rPr lang="pl-PL" b="1" dirty="0"/>
              <a:t>prokurator</a:t>
            </a:r>
            <a:r>
              <a:rPr lang="pl-PL" dirty="0"/>
              <a:t>. </a:t>
            </a:r>
          </a:p>
          <a:p>
            <a:pPr algn="just"/>
            <a:r>
              <a:rPr lang="pl-PL" dirty="0"/>
              <a:t>Tymczasowe aresztowanie może nastąpić </a:t>
            </a:r>
            <a:r>
              <a:rPr lang="pl-PL" b="1" dirty="0"/>
              <a:t>tylko na mocy postanowienia sądu</a:t>
            </a:r>
            <a:r>
              <a:rPr lang="pl-PL" dirty="0"/>
              <a:t> (art. 250 § ). W postępowaniu przygotowawczym, prokurator składa wniosek do odpowiedniego sądu. </a:t>
            </a:r>
          </a:p>
          <a:p>
            <a:pPr algn="just"/>
            <a:r>
              <a:rPr lang="pl-PL" dirty="0"/>
              <a:t>Także jeżeli zastosowano środek zapobiegawczy w postaci nakazu opuszczenia lokalu zajmowanego wspólnie z pokrzywdzonym (art. 275a) </a:t>
            </a:r>
            <a:r>
              <a:rPr lang="pl-PL" b="1" dirty="0"/>
              <a:t>o jego przedłużeniu na okres dłuższy niż 3 miesiące decyduje sąd właściwy do rozpoznania sprawy na wniosek prokuratora </a:t>
            </a:r>
            <a:r>
              <a:rPr lang="pl-PL" dirty="0"/>
              <a:t>(art. 275a § 4) </a:t>
            </a:r>
          </a:p>
          <a:p>
            <a:pPr algn="just"/>
            <a:r>
              <a:rPr lang="pl-PL" dirty="0"/>
              <a:t>Prokurator </a:t>
            </a:r>
            <a:r>
              <a:rPr lang="pl-PL" b="1" u="sng" dirty="0"/>
              <a:t>w postępowaniu przygotowawczym </a:t>
            </a:r>
            <a:r>
              <a:rPr lang="pl-PL" dirty="0"/>
              <a:t>może podejmować decyzję o zastosowaniu wszystkich </a:t>
            </a:r>
            <a:r>
              <a:rPr lang="pl-PL" dirty="0" err="1"/>
              <a:t>nieizolacyjnych</a:t>
            </a:r>
            <a:r>
              <a:rPr lang="pl-PL" dirty="0"/>
              <a:t> środków zapobiegawczych. Ponadto, zgodnie z art. 253 § 2 zastosowany przez sąd środek zapobiegawczy może być w postępowaniu przygotowawczym uchylony lub zmieniony na łagodniejszy również przez prokuratora. Np. prokurator może zmieć tymczasowe aresztowanie na dozór Policji, jeżeli uzna, że jest to wystarczające dla zapewnienia prawidłowego toku postępowania. </a:t>
            </a:r>
          </a:p>
          <a:p>
            <a:pPr lvl="1" algn="just"/>
            <a:r>
              <a:rPr lang="pl-PL" dirty="0"/>
              <a:t>Uprawnienia do stosowania środków zapobiegawczych czy te z art. 253 § 2 nie przysługują prokuratorowi – co oczywiste – w postępowaniu sądowym! </a:t>
            </a:r>
          </a:p>
        </p:txBody>
      </p:sp>
    </p:spTree>
    <p:extLst>
      <p:ext uri="{BB962C8B-B14F-4D97-AF65-F5344CB8AC3E}">
        <p14:creationId xmlns:p14="http://schemas.microsoft.com/office/powerpoint/2010/main" val="9434055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3"/>
          <p:cNvSpPr txBox="1">
            <a:spLocks/>
          </p:cNvSpPr>
          <p:nvPr/>
        </p:nvSpPr>
        <p:spPr>
          <a:xfrm>
            <a:off x="611560" y="188640"/>
            <a:ext cx="7772400" cy="146304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b="1" dirty="0"/>
              <a:t>Tymczasowe aresztowanie </a:t>
            </a:r>
          </a:p>
        </p:txBody>
      </p:sp>
      <p:pic>
        <p:nvPicPr>
          <p:cNvPr id="1026" name="Picture 2" descr="C:\Users\Blazej\Desktop\TA.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2575" y="1262948"/>
            <a:ext cx="6270369" cy="5278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47578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213" y="-116533"/>
            <a:ext cx="9056282" cy="1499616"/>
          </a:xfrm>
        </p:spPr>
        <p:txBody>
          <a:bodyPr>
            <a:normAutofit/>
          </a:bodyPr>
          <a:lstStyle/>
          <a:p>
            <a:r>
              <a:rPr lang="pl-PL" sz="4400" dirty="0"/>
              <a:t>Tymczasowe aresztowanie – pojęcie</a:t>
            </a:r>
          </a:p>
        </p:txBody>
      </p:sp>
      <p:sp>
        <p:nvSpPr>
          <p:cNvPr id="3" name="Symbol zastępczy zawartości 2"/>
          <p:cNvSpPr>
            <a:spLocks noGrp="1"/>
          </p:cNvSpPr>
          <p:nvPr>
            <p:ph idx="1"/>
          </p:nvPr>
        </p:nvSpPr>
        <p:spPr>
          <a:xfrm>
            <a:off x="143539" y="1095154"/>
            <a:ext cx="8949956" cy="5677787"/>
          </a:xfrm>
        </p:spPr>
        <p:txBody>
          <a:bodyPr>
            <a:normAutofit/>
          </a:bodyPr>
          <a:lstStyle/>
          <a:p>
            <a:pPr marL="0" indent="0" algn="just">
              <a:buNone/>
            </a:pPr>
            <a:r>
              <a:rPr lang="pl-PL" dirty="0"/>
              <a:t>Tymczasowe aresztowanie to </a:t>
            </a:r>
            <a:r>
              <a:rPr lang="pl-PL" b="1" dirty="0"/>
              <a:t>prowizoryczne pozbawienie wolności oskarżonego</a:t>
            </a:r>
            <a:r>
              <a:rPr lang="pl-PL" dirty="0"/>
              <a:t>, </a:t>
            </a:r>
            <a:r>
              <a:rPr lang="pl-PL" b="1" dirty="0"/>
              <a:t>celem zabezpieczenia warunków prawidłowego toku postępowania.</a:t>
            </a:r>
            <a:r>
              <a:rPr lang="pl-PL" dirty="0"/>
              <a:t> Może nastąpić gdy – zgodnie z art. 249 § 1 k.p.k. zachodzi duże prawdopodobieństwo popełnienia przez niego czynu zabronionego. Oprócz przesłanki ogólnej, muszą zostać spełnione dodatkowe warunki:</a:t>
            </a:r>
          </a:p>
        </p:txBody>
      </p:sp>
    </p:spTree>
    <p:extLst>
      <p:ext uri="{BB962C8B-B14F-4D97-AF65-F5344CB8AC3E}">
        <p14:creationId xmlns:p14="http://schemas.microsoft.com/office/powerpoint/2010/main" val="8472293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87424"/>
            <a:ext cx="8851604" cy="1499616"/>
          </a:xfrm>
        </p:spPr>
        <p:txBody>
          <a:bodyPr>
            <a:normAutofit/>
          </a:bodyPr>
          <a:lstStyle/>
          <a:p>
            <a:r>
              <a:rPr lang="pl-PL" sz="2400" b="1" dirty="0"/>
              <a:t>Cele stosowania i podstawa dowodowa orzeczenia o tymczasowym aresztowaniu</a:t>
            </a:r>
          </a:p>
        </p:txBody>
      </p:sp>
      <p:sp>
        <p:nvSpPr>
          <p:cNvPr id="3" name="Symbol zastępczy zawartości 2"/>
          <p:cNvSpPr>
            <a:spLocks noGrp="1"/>
          </p:cNvSpPr>
          <p:nvPr>
            <p:ph idx="1"/>
          </p:nvPr>
        </p:nvSpPr>
        <p:spPr>
          <a:xfrm>
            <a:off x="0" y="908720"/>
            <a:ext cx="9144000" cy="5092995"/>
          </a:xfrm>
        </p:spPr>
        <p:txBody>
          <a:bodyPr>
            <a:normAutofit fontScale="70000" lnSpcReduction="20000"/>
          </a:bodyPr>
          <a:lstStyle/>
          <a:p>
            <a:pPr algn="just"/>
            <a:r>
              <a:rPr lang="pl-PL" b="1" dirty="0"/>
              <a:t>Cele stosowania tymczasowego aresztowania</a:t>
            </a:r>
            <a:r>
              <a:rPr lang="pl-PL" dirty="0"/>
              <a:t> - środki zapobiegawcze można stosować w celu zabezpieczenia prawidłowego toku postępowania, a wyjątkowo także w celu zapobiegnięcia popełnieniu przez oskarżonego nowego, ciężkiego przestępstwa. </a:t>
            </a:r>
            <a:r>
              <a:rPr lang="pl-PL" b="1" dirty="0"/>
              <a:t>Podstawą ogólną </a:t>
            </a:r>
            <a:r>
              <a:rPr lang="pl-PL" dirty="0"/>
              <a:t>stosowania tymczasowego aresztowania art. 249 § 1 k.p.k. - jest wykazanie, że zebrane dowody wskazują na duże prawdopodobieństwo, że oskarżony popełnił przestępstwo.</a:t>
            </a:r>
          </a:p>
          <a:p>
            <a:pPr algn="just"/>
            <a:r>
              <a:rPr lang="pl-PL" dirty="0"/>
              <a:t>Podstawę orzeczenia o zastosowaniu albo przedłużeniu tymczasowego aresztowania powinny stanowić jedynie ustalenia poczynione na podstawie dowodów jawnych dla oskarżonego i jego obrońcy. Sąd uwzględnia z urzędu także okoliczności, których prokurator nie ujawnił, po ich ujawnieniu na posiedzeniu, jeżeli są one korzystne dla oskarżonego.</a:t>
            </a:r>
          </a:p>
          <a:p>
            <a:pPr algn="just"/>
            <a:r>
              <a:rPr lang="pl-PL" dirty="0"/>
              <a:t>Stopień prawdopodobieństwa oceniany jest przez organ procesowy w oparciu o materiał dowodowy zgromadzony </a:t>
            </a:r>
            <a:r>
              <a:rPr lang="pl-PL" b="1" dirty="0"/>
              <a:t>w chwili stosowania środka zapobiegawczego</a:t>
            </a:r>
            <a:r>
              <a:rPr lang="pl-PL" dirty="0"/>
              <a:t>, który to daje podstawę do uznania, że oskarżony popełnił przestępstwo. </a:t>
            </a:r>
            <a:br>
              <a:rPr lang="pl-PL" dirty="0"/>
            </a:br>
            <a:r>
              <a:rPr lang="pl-PL" dirty="0"/>
              <a:t>Musi to być prawdopodobieństwo graniczące z pewnością. </a:t>
            </a:r>
          </a:p>
          <a:p>
            <a:pPr algn="just"/>
            <a:endParaRPr lang="pl-PL" dirty="0"/>
          </a:p>
        </p:txBody>
      </p:sp>
    </p:spTree>
    <p:extLst>
      <p:ext uri="{BB962C8B-B14F-4D97-AF65-F5344CB8AC3E}">
        <p14:creationId xmlns:p14="http://schemas.microsoft.com/office/powerpoint/2010/main" val="10628992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lstStyle/>
          <a:p>
            <a:r>
              <a:rPr lang="pl-PL" dirty="0"/>
              <a:t>Funkcje tymczasowego aresztowania </a:t>
            </a:r>
          </a:p>
        </p:txBody>
      </p:sp>
      <p:sp>
        <p:nvSpPr>
          <p:cNvPr id="3" name="Symbol zastępczy zawartości 2"/>
          <p:cNvSpPr>
            <a:spLocks noGrp="1"/>
          </p:cNvSpPr>
          <p:nvPr>
            <p:ph idx="1"/>
          </p:nvPr>
        </p:nvSpPr>
        <p:spPr>
          <a:xfrm>
            <a:off x="0" y="1499616"/>
            <a:ext cx="9144000" cy="5241426"/>
          </a:xfrm>
        </p:spPr>
        <p:txBody>
          <a:bodyPr>
            <a:normAutofit fontScale="62500" lnSpcReduction="20000"/>
          </a:bodyPr>
          <a:lstStyle/>
          <a:p>
            <a:pPr lvl="0" algn="just"/>
            <a:r>
              <a:rPr lang="pl-PL" b="1" dirty="0"/>
              <a:t>zasadnicza (prewencyjna, procesowa)</a:t>
            </a:r>
            <a:r>
              <a:rPr lang="pl-PL" dirty="0"/>
              <a:t> – wyraźnie ją wymienia art. 249 § 1 KPK, stwierdzając, że środki zapobiegawcze można stosować w celu zabezpieczenia prawidłowego toku postępowania, zarówno etapu postępowania przygotowawczego, jak i jurysdykcyjnego; również postępowania dowodowego oraz etapu realizowanego w związku z przystąpieniem do wykonania kary. Zabezpieczenie to polega na tym, że: </a:t>
            </a:r>
          </a:p>
          <a:p>
            <a:pPr lvl="1" algn="just"/>
            <a:r>
              <a:rPr lang="pl-PL" dirty="0"/>
              <a:t>„zabezpiecza” się osobę oskarżonego do dyspozycji organów procesowych, gwarantując jego uczestnictwo w czynnościach, w których jest ono obowiązkowe</a:t>
            </a:r>
          </a:p>
          <a:p>
            <a:pPr lvl="1" algn="just"/>
            <a:r>
              <a:rPr lang="pl-PL" dirty="0"/>
              <a:t>pozbawia się oskarżonego, bądź utrudnia się mu naruszenie prawidłowego toku procesu, np. poprzez wpływanie na zeznania świadków, ukrywanie lub niszczenie dowodów. </a:t>
            </a:r>
          </a:p>
          <a:p>
            <a:pPr algn="just"/>
            <a:r>
              <a:rPr lang="pl-PL" dirty="0"/>
              <a:t>Zastosowanie tymczasowego aresztowania jako najostrzejszego środka zapobiegawczego, nie obala zasady domniemania niewinności, choć niewątpliwie jest wskazówką, że obalenie jej jest wysoce prawdopodobne. Powołanie się na zasadę domniemania niewinności nie udaremnia stosowania środków zapobiegawczych. </a:t>
            </a:r>
          </a:p>
          <a:p>
            <a:pPr lvl="0" algn="just"/>
            <a:r>
              <a:rPr lang="pl-PL" b="1" dirty="0"/>
              <a:t>akcesoryjna (ochronna, </a:t>
            </a:r>
            <a:r>
              <a:rPr lang="pl-PL" b="1" dirty="0" err="1"/>
              <a:t>pozaprocesowa</a:t>
            </a:r>
            <a:r>
              <a:rPr lang="pl-PL" b="1" dirty="0"/>
              <a:t>)</a:t>
            </a:r>
            <a:r>
              <a:rPr lang="pl-PL" dirty="0"/>
              <a:t> -  polega na zapobieganiu popełnieniu nowego, ciężkiego przestępstwa przez oskarżonego. Kodeks podkreśla, że z tego powodu środki zapobiegawcze wolno stosować jedynie wyjątkowo </a:t>
            </a:r>
          </a:p>
          <a:p>
            <a:pPr lvl="0" algn="just"/>
            <a:r>
              <a:rPr lang="pl-PL" dirty="0"/>
              <a:t>+ pamiętać o problemie funkcji represyjnej środków zapobiegawczych </a:t>
            </a:r>
          </a:p>
        </p:txBody>
      </p:sp>
    </p:spTree>
    <p:extLst>
      <p:ext uri="{BB962C8B-B14F-4D97-AF65-F5344CB8AC3E}">
        <p14:creationId xmlns:p14="http://schemas.microsoft.com/office/powerpoint/2010/main" val="42142348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 y="0"/>
            <a:ext cx="9082862" cy="1499616"/>
          </a:xfrm>
        </p:spPr>
        <p:txBody>
          <a:bodyPr>
            <a:normAutofit/>
          </a:bodyPr>
          <a:lstStyle/>
          <a:p>
            <a:r>
              <a:rPr lang="pl-PL" sz="4000" dirty="0"/>
              <a:t>Zasady stosowania tymczasowego aresztowania </a:t>
            </a:r>
          </a:p>
        </p:txBody>
      </p:sp>
      <p:sp>
        <p:nvSpPr>
          <p:cNvPr id="3" name="Symbol zastępczy zawartości 2"/>
          <p:cNvSpPr>
            <a:spLocks noGrp="1"/>
          </p:cNvSpPr>
          <p:nvPr>
            <p:ph idx="1"/>
          </p:nvPr>
        </p:nvSpPr>
        <p:spPr>
          <a:xfrm>
            <a:off x="0" y="1183070"/>
            <a:ext cx="8875527" cy="5784112"/>
          </a:xfrm>
        </p:spPr>
        <p:txBody>
          <a:bodyPr>
            <a:normAutofit fontScale="62500" lnSpcReduction="20000"/>
          </a:bodyPr>
          <a:lstStyle/>
          <a:p>
            <a:pPr marL="457200" lvl="0" indent="-457200" algn="just">
              <a:buFont typeface="+mj-lt"/>
              <a:buAutoNum type="arabicPeriod"/>
            </a:pPr>
            <a:r>
              <a:rPr lang="pl-PL" b="1" dirty="0"/>
              <a:t>subsydiarności</a:t>
            </a:r>
            <a:r>
              <a:rPr lang="pl-PL" dirty="0"/>
              <a:t> (nazywanej również zasadą proporcjonalności) - zasada ta wynika z art. 257 k.p.k.; według tej zasady, tymczasowego aresztowania nie stosuje się, jeżeli wystarczający jest inny środek zapobiegawczy; stosowanie tymczasowego aresztowania oparte jest za </a:t>
            </a:r>
            <a:r>
              <a:rPr lang="pl-PL" b="1" dirty="0"/>
              <a:t>klauzuli </a:t>
            </a:r>
            <a:r>
              <a:rPr lang="pl-PL" b="1" i="1" dirty="0"/>
              <a:t>ultima ratio</a:t>
            </a:r>
            <a:r>
              <a:rPr lang="pl-PL" b="1" dirty="0"/>
              <a:t>. </a:t>
            </a:r>
            <a:r>
              <a:rPr lang="pl-PL" dirty="0"/>
              <a:t>Dodatkowo, zgodnie z art. 257 § 2 sąd, stosując tymczasowe aresztowanie, może zastrzec, że środek ten ulegnie zmianie z chwilą złożenia, nie później niż w wyznaczonym terminie, określonego poręczenia majątkowego; </a:t>
            </a:r>
            <a:r>
              <a:rPr lang="pl-PL" u="sng" dirty="0"/>
              <a:t>na uzasadniony wniosek oskarżonego lub jego obrońcy sąd może przedłużyć termin złożenia poręczenia</a:t>
            </a:r>
            <a:r>
              <a:rPr lang="pl-PL" dirty="0"/>
              <a:t>  - tzw. aresztowanie warunkowe</a:t>
            </a:r>
          </a:p>
          <a:p>
            <a:pPr marL="457200" lvl="0" indent="-457200" algn="just">
              <a:buFont typeface="+mj-lt"/>
              <a:buAutoNum type="arabicPeriod"/>
            </a:pPr>
            <a:r>
              <a:rPr lang="pl-PL" b="1" dirty="0"/>
              <a:t>fakultatywności</a:t>
            </a:r>
            <a:r>
              <a:rPr lang="pl-PL" dirty="0"/>
              <a:t> – musi wystąpić </a:t>
            </a:r>
            <a:r>
              <a:rPr lang="pl-PL" b="1" dirty="0"/>
              <a:t>przesłanki z art. 249 § 1 </a:t>
            </a:r>
            <a:r>
              <a:rPr lang="pl-PL" dirty="0"/>
              <a:t>(konieczność zabezpieczenia prawidłowego toku postępowania lub zapobieżenie nowemu, ciężkiemu przestępstwu + duże prawdopodobieństwo, że oskarżony popełnił przestępstwo) oraz </a:t>
            </a:r>
            <a:r>
              <a:rPr lang="pl-PL" b="1" dirty="0"/>
              <a:t>co najmniej jedna z art. 258 § 1 – 3 </a:t>
            </a:r>
            <a:r>
              <a:rPr lang="pl-PL" dirty="0"/>
              <a:t>(obawa ucieczki lub ukrywania się oskarżonego, obawa matactwa, możliwość wymierzenia surowej kary (co najmniej 8 lat pozbawienia wolności) lub zapobieżenie popełnieniu przez oskarżonego, któremu zarzucono zbrodnię lub umyślny występek, nowego przestępstwo przeciwko życiu, zdrowiu lub bezpieczeństwu powszechnemu) a także </a:t>
            </a:r>
            <a:r>
              <a:rPr lang="pl-PL" b="1" dirty="0"/>
              <a:t>nie występuje żadna z przesłanek negatywnych z art. 259 </a:t>
            </a:r>
          </a:p>
          <a:p>
            <a:pPr marL="457200" lvl="0" indent="-457200" algn="just">
              <a:buFont typeface="+mj-lt"/>
              <a:buAutoNum type="arabicPeriod"/>
            </a:pPr>
            <a:r>
              <a:rPr lang="pl-PL" b="1" dirty="0"/>
              <a:t>humanitaryzmu </a:t>
            </a:r>
            <a:r>
              <a:rPr lang="pl-PL" dirty="0"/>
              <a:t>– art. 259 § 1</a:t>
            </a:r>
            <a:endParaRPr lang="pl-PL" b="1" dirty="0"/>
          </a:p>
          <a:p>
            <a:pPr algn="just"/>
            <a:endParaRPr lang="pl-PL" dirty="0"/>
          </a:p>
        </p:txBody>
      </p:sp>
    </p:spTree>
    <p:extLst>
      <p:ext uri="{BB962C8B-B14F-4D97-AF65-F5344CB8AC3E}">
        <p14:creationId xmlns:p14="http://schemas.microsoft.com/office/powerpoint/2010/main" val="12654436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4009" y="0"/>
            <a:ext cx="8969991" cy="1499616"/>
          </a:xfrm>
        </p:spPr>
        <p:txBody>
          <a:bodyPr>
            <a:normAutofit/>
          </a:bodyPr>
          <a:lstStyle/>
          <a:p>
            <a:r>
              <a:rPr lang="pl-PL" sz="4400" dirty="0"/>
              <a:t>Tymczasowe aresztowanie – organ stosujący</a:t>
            </a:r>
          </a:p>
        </p:txBody>
      </p:sp>
      <p:sp>
        <p:nvSpPr>
          <p:cNvPr id="3" name="Symbol zastępczy zawartości 2"/>
          <p:cNvSpPr>
            <a:spLocks noGrp="1"/>
          </p:cNvSpPr>
          <p:nvPr>
            <p:ph idx="1"/>
          </p:nvPr>
        </p:nvSpPr>
        <p:spPr>
          <a:xfrm>
            <a:off x="95694" y="1254642"/>
            <a:ext cx="9048307" cy="5603358"/>
          </a:xfrm>
        </p:spPr>
        <p:txBody>
          <a:bodyPr>
            <a:normAutofit fontScale="70000" lnSpcReduction="20000"/>
          </a:bodyPr>
          <a:lstStyle/>
          <a:p>
            <a:pPr algn="just"/>
            <a:r>
              <a:rPr lang="pl-PL" dirty="0"/>
              <a:t>Stosowanie tymczasowego aresztowania należy do </a:t>
            </a:r>
            <a:r>
              <a:rPr lang="pl-PL" u="sng" dirty="0"/>
              <a:t>wyłącznej</a:t>
            </a:r>
            <a:r>
              <a:rPr lang="pl-PL" dirty="0"/>
              <a:t> kompetencji sądu oraz może nastąpić </a:t>
            </a:r>
            <a:r>
              <a:rPr lang="pl-PL" u="sng" dirty="0"/>
              <a:t>tylko na mocy jego postanowienia</a:t>
            </a:r>
            <a:r>
              <a:rPr lang="pl-PL" dirty="0"/>
              <a:t>. </a:t>
            </a:r>
          </a:p>
          <a:p>
            <a:pPr algn="just"/>
            <a:r>
              <a:rPr lang="pl-PL" dirty="0"/>
              <a:t>W postępowaniu przygotowawczym, tymczasowe aresztowanie stosuje, na wniosek prokuratora, </a:t>
            </a:r>
            <a:r>
              <a:rPr lang="pl-PL" b="1" dirty="0"/>
              <a:t>sąd rejonowy, w którego okręgu prowadzi się postępowanie, a w wypadkach niecierpiących zwłoki również inny sąd rejonowy</a:t>
            </a:r>
            <a:r>
              <a:rPr lang="pl-PL" dirty="0"/>
              <a:t>. Prokurator, przesyłając wraz z aktami sprawy wniosek, zarządza jednocześnie doprowadzenie podejrzanego do sądu. Wniosek prokuratora nie jest dla sądu wiążący. </a:t>
            </a:r>
            <a:r>
              <a:rPr lang="pl-PL" b="1" dirty="0"/>
              <a:t>W sytuacji podjęcia decyzji o zastosowaniu tymczasowego aresztowania, sąd rejonowy stosuje tymczasowe aresztowanie bez względu na właściwość rzeczową sądu, przed którym będzie się później toczyć sprawa</a:t>
            </a:r>
            <a:r>
              <a:rPr lang="pl-PL" dirty="0"/>
              <a:t>. </a:t>
            </a:r>
          </a:p>
          <a:p>
            <a:pPr lvl="1" algn="just"/>
            <a:r>
              <a:rPr lang="pl-PL" dirty="0"/>
              <a:t>Czyli w postępowaniu przygotowawczym w sprawie o zbrodnię, tymczasowe aresztowanie stosuje się na mocy postanowienia sądu rejonowego </a:t>
            </a:r>
          </a:p>
          <a:p>
            <a:pPr algn="just"/>
            <a:r>
              <a:rPr lang="pl-PL" dirty="0"/>
              <a:t>Po wniesieniu aktu oskarżenia tymczasowe aresztowanie stosuje sąd, przed którym toczy się proces. Prawo do zastosowania tymczasowego aresztowania ma również sąd odwoławczy, na skutek wniesionego zażalenia - art. 252 § 1 KPK. </a:t>
            </a:r>
          </a:p>
        </p:txBody>
      </p:sp>
    </p:spTree>
    <p:extLst>
      <p:ext uri="{BB962C8B-B14F-4D97-AF65-F5344CB8AC3E}">
        <p14:creationId xmlns:p14="http://schemas.microsoft.com/office/powerpoint/2010/main" val="31226517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584" y="-171400"/>
            <a:ext cx="10044607" cy="1124744"/>
          </a:xfrm>
        </p:spPr>
        <p:txBody>
          <a:bodyPr>
            <a:normAutofit/>
          </a:bodyPr>
          <a:lstStyle/>
          <a:p>
            <a:r>
              <a:rPr lang="pl-PL" sz="3000" b="1" dirty="0"/>
              <a:t>Pozytywne przesłanki stosowania tymczasowego aresztowania </a:t>
            </a:r>
          </a:p>
        </p:txBody>
      </p:sp>
      <p:sp>
        <p:nvSpPr>
          <p:cNvPr id="3" name="Symbol zastępczy zawartości 2"/>
          <p:cNvSpPr>
            <a:spLocks noGrp="1"/>
          </p:cNvSpPr>
          <p:nvPr>
            <p:ph idx="1"/>
          </p:nvPr>
        </p:nvSpPr>
        <p:spPr>
          <a:xfrm>
            <a:off x="19270" y="836712"/>
            <a:ext cx="8886825" cy="5553074"/>
          </a:xfrm>
        </p:spPr>
        <p:txBody>
          <a:bodyPr>
            <a:noAutofit/>
          </a:bodyPr>
          <a:lstStyle/>
          <a:p>
            <a:pPr algn="just"/>
            <a:r>
              <a:rPr lang="pl-PL" sz="1700" dirty="0">
                <a:solidFill>
                  <a:srgbClr val="FF0000"/>
                </a:solidFill>
              </a:rPr>
              <a:t>Pozytywne materialne (muszą wystąpić łącznie żeby można było stosować tymczasowe aresztowanie)</a:t>
            </a:r>
          </a:p>
          <a:p>
            <a:pPr lvl="1" algn="just"/>
            <a:r>
              <a:rPr lang="pl-PL" sz="1700" dirty="0"/>
              <a:t>Ogólne – art. 249 § 1 Środki zapobiegawcze można stosować </a:t>
            </a:r>
            <a:r>
              <a:rPr lang="pl-PL" sz="1700" b="1" dirty="0"/>
              <a:t>w celu zabezpieczenia prawidłowego toku postępowania, a wyjątkowo także w celu zapobiegnięcia popełnieniu przez oskarżonego nowego, ciężkiego przestępstwa</a:t>
            </a:r>
            <a:r>
              <a:rPr lang="pl-PL" sz="1700" dirty="0"/>
              <a:t>; można je stosować tylko wtedy, gdy zebrane dowody wskazują </a:t>
            </a:r>
            <a:r>
              <a:rPr lang="pl-PL" sz="1700" b="1" dirty="0"/>
              <a:t>na duże prawdopodobieństwo</a:t>
            </a:r>
            <a:r>
              <a:rPr lang="pl-PL" sz="1700" dirty="0"/>
              <a:t>, że oskarżony popełnił przestępstwo.</a:t>
            </a:r>
          </a:p>
          <a:p>
            <a:pPr lvl="1" algn="just"/>
            <a:r>
              <a:rPr lang="pl-PL" sz="1700" dirty="0"/>
              <a:t>Szczególne – art. 258 § 1 – 3: </a:t>
            </a:r>
          </a:p>
          <a:p>
            <a:pPr marL="470916" lvl="1" indent="-342900" algn="just">
              <a:buFont typeface="+mj-lt"/>
              <a:buAutoNum type="arabicPeriod"/>
            </a:pPr>
            <a:r>
              <a:rPr lang="pl-PL" sz="1700" dirty="0"/>
              <a:t>Tymczasowe aresztowanie i pozostałe środki zapobiegawcze można stosować, jeżeli zachodzi:</a:t>
            </a:r>
          </a:p>
          <a:p>
            <a:pPr marL="653796" lvl="2" indent="-342900" algn="just">
              <a:buFont typeface="+mj-lt"/>
              <a:buAutoNum type="alphaLcParenR"/>
            </a:pPr>
            <a:r>
              <a:rPr lang="pl-PL" sz="1700" dirty="0"/>
              <a:t>uzasadniona </a:t>
            </a:r>
            <a:r>
              <a:rPr lang="pl-PL" sz="1700" b="1" dirty="0"/>
              <a:t>obawa ucieczki lub ukrycia się oskarżonego</a:t>
            </a:r>
            <a:r>
              <a:rPr lang="pl-PL" sz="1700" dirty="0"/>
              <a:t>, zwłaszcza wtedy, gdy nie można ustalić jego tożsamości albo nie ma on w kraju stałego miejsca pobytu</a:t>
            </a:r>
          </a:p>
          <a:p>
            <a:pPr marL="653796" lvl="2" indent="-342900" algn="just">
              <a:buFont typeface="+mj-lt"/>
              <a:buAutoNum type="alphaLcParenR"/>
            </a:pPr>
            <a:r>
              <a:rPr lang="pl-PL" sz="1700" dirty="0"/>
              <a:t>uzasadniona obawa, że oskarżony będzie nakłaniał do składania fałszywych zeznań lub wyjaśnień albo w inny bezprawny sposób utrudniał postępowanie karne.</a:t>
            </a:r>
          </a:p>
          <a:p>
            <a:pPr marL="470916" lvl="1" indent="-342900" algn="just">
              <a:buFont typeface="+mj-lt"/>
              <a:buAutoNum type="arabicPeriod"/>
            </a:pPr>
            <a:r>
              <a:rPr lang="pl-PL" sz="1700" dirty="0"/>
              <a:t>Oskarżonemu </a:t>
            </a:r>
            <a:r>
              <a:rPr lang="pl-PL" sz="1700" b="1" dirty="0"/>
              <a:t>zarzucono popełnienie zbrodni lub występku zagrożonego karą pozbawienia wolności, której górna granica wynosi co najmniej 8 lat, albo którego sąd pierwszej instancji skazał na karę pozbawienia wolności wyższą niż 3 lata</a:t>
            </a:r>
            <a:r>
              <a:rPr lang="pl-PL" sz="1700" dirty="0"/>
              <a:t>, obawy utrudniania prawidłowego toku postępowania , o których mowa w § 1, uzasadniające stosowanie środka zapobiegawczego, mogą wynikać także z surowości grożącej oskarżonemu kary</a:t>
            </a:r>
          </a:p>
          <a:p>
            <a:pPr marL="470916" lvl="1" indent="-342900" algn="just">
              <a:buFont typeface="+mj-lt"/>
              <a:buAutoNum type="arabicPeriod"/>
            </a:pPr>
            <a:r>
              <a:rPr lang="pl-PL" sz="1700" dirty="0"/>
              <a:t>Środek zapobiegawczy można wyjątkowo zastosować także wtedy, gdy zachodzi uzasadniona obawa, że oskarżony, któremu zarzucono popełnienie zbrodni lub umyślnego występku, popełni przestępstwo przeciwko życiu, zdrowiu lub bezpieczeństwu powszechnemu, zwłaszcza gdy popełnieniem takiego przestępstwa groził</a:t>
            </a:r>
          </a:p>
        </p:txBody>
      </p:sp>
    </p:spTree>
    <p:extLst>
      <p:ext uri="{BB962C8B-B14F-4D97-AF65-F5344CB8AC3E}">
        <p14:creationId xmlns:p14="http://schemas.microsoft.com/office/powerpoint/2010/main" val="40824418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art. 258 § 2 </a:t>
            </a:r>
          </a:p>
        </p:txBody>
      </p:sp>
      <p:sp>
        <p:nvSpPr>
          <p:cNvPr id="3" name="Symbol zastępczy zawartości 2"/>
          <p:cNvSpPr>
            <a:spLocks noGrp="1"/>
          </p:cNvSpPr>
          <p:nvPr>
            <p:ph idx="1"/>
          </p:nvPr>
        </p:nvSpPr>
        <p:spPr/>
        <p:txBody>
          <a:bodyPr>
            <a:normAutofit fontScale="77500" lnSpcReduction="20000"/>
          </a:bodyPr>
          <a:lstStyle/>
          <a:p>
            <a:pPr algn="just"/>
            <a:r>
              <a:rPr lang="pl-PL" dirty="0"/>
              <a:t>Domniemanie bezprawnego utrudniania postępowania wynikające z surowości kary grożącej oskarżonemu. </a:t>
            </a:r>
          </a:p>
          <a:p>
            <a:pPr algn="just"/>
            <a:r>
              <a:rPr lang="pl-PL" dirty="0"/>
              <a:t>Problem – czy jest to samoistna przesłanka stosowania tymczasowego aresztowania</a:t>
            </a:r>
          </a:p>
          <a:p>
            <a:pPr algn="ctr"/>
            <a:r>
              <a:rPr lang="pl-PL" b="1" dirty="0"/>
              <a:t>Uchwała SN (7) z dnia 19 stycznia 2012 r., I KZP 18/11 </a:t>
            </a:r>
          </a:p>
          <a:p>
            <a:pPr algn="just"/>
            <a:r>
              <a:rPr lang="pl-PL" dirty="0"/>
              <a:t>Podstawy stosowania tymczasowego aresztowania, określone w art. 258 § 2 k.p.k., przy spełnieniu przesłanek wskazanych w art. 249 § 1 i art. 257 § 1 k.p.k. i przy braku przesłanek negatywnych określonych w art. 259 § 1 i 2 k.p.k., stanowią </a:t>
            </a:r>
            <a:r>
              <a:rPr lang="pl-PL" b="1" dirty="0"/>
              <a:t>samodzielne przesłanki szczególne stosowania tego środka zapobiegawczego</a:t>
            </a:r>
          </a:p>
          <a:p>
            <a:pPr lvl="1" algn="just"/>
            <a:r>
              <a:rPr lang="pl-PL" dirty="0"/>
              <a:t>Por. glosę krytyczną prof. Skorupki: OSP 2012, nr 7 – 8. </a:t>
            </a:r>
          </a:p>
          <a:p>
            <a:pPr algn="just"/>
            <a:endParaRPr lang="pl-PL" dirty="0"/>
          </a:p>
        </p:txBody>
      </p:sp>
    </p:spTree>
    <p:extLst>
      <p:ext uri="{BB962C8B-B14F-4D97-AF65-F5344CB8AC3E}">
        <p14:creationId xmlns:p14="http://schemas.microsoft.com/office/powerpoint/2010/main" val="15631892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Wyrok SA w Krakowie z 5.05.2016 r. II </a:t>
            </a:r>
            <a:r>
              <a:rPr lang="pl-PL" dirty="0" err="1"/>
              <a:t>AKz</a:t>
            </a:r>
            <a:r>
              <a:rPr lang="pl-PL" dirty="0"/>
              <a:t> 151/16 </a:t>
            </a:r>
          </a:p>
        </p:txBody>
      </p:sp>
      <p:sp>
        <p:nvSpPr>
          <p:cNvPr id="3" name="Symbol zastępczy zawartości 2"/>
          <p:cNvSpPr>
            <a:spLocks noGrp="1"/>
          </p:cNvSpPr>
          <p:nvPr>
            <p:ph idx="1"/>
          </p:nvPr>
        </p:nvSpPr>
        <p:spPr>
          <a:xfrm>
            <a:off x="768096" y="2005782"/>
            <a:ext cx="7926078" cy="4303579"/>
          </a:xfrm>
        </p:spPr>
        <p:txBody>
          <a:bodyPr>
            <a:normAutofit fontScale="55000" lnSpcReduction="20000"/>
          </a:bodyPr>
          <a:lstStyle/>
          <a:p>
            <a:pPr algn="just"/>
            <a:r>
              <a:rPr lang="pl-PL" dirty="0"/>
              <a:t>Aktualne brzmienie art. 258 § 2 k.p.k. stanowi powrót do brzmienia tego przepisu sprzed wejścia w życie ustawy nowelizującej z 2013 r.</a:t>
            </a:r>
          </a:p>
          <a:p>
            <a:pPr algn="just"/>
            <a:r>
              <a:rPr lang="pl-PL" dirty="0"/>
              <a:t>W ocenie Sądu Apelacyjnego w niniejszym składzie przywrócenie ustawą nowelizującą z 2016 r. brzmienia art. 258 § 2 k.p.k. sprzed dnia wejścia w życie ustawy nowelizującej z 2013 r., tj. sprzed 1 lipca 2015 r., nie uprawnia do samodzielnego powoływania art. 258 § 2 k.p.k. jako podstawy stosowania/przedłużania tymczasowego aresztowania.</a:t>
            </a:r>
          </a:p>
          <a:p>
            <a:pPr algn="just"/>
            <a:r>
              <a:rPr lang="pl-PL" dirty="0"/>
              <a:t>Należy tu zważyć na dwie okoliczności.</a:t>
            </a:r>
          </a:p>
          <a:p>
            <a:pPr algn="just"/>
            <a:r>
              <a:rPr lang="pl-PL" dirty="0"/>
              <a:t>Po pierwsze, ustawa nowelizująca z 2016 r., przywracając poprzednie brzmienie art. 258 § 2 k.p.k., nie zmieniła art. 258 § 4 k.p.k.</a:t>
            </a:r>
          </a:p>
          <a:p>
            <a:pPr algn="just"/>
            <a:r>
              <a:rPr lang="pl-PL" dirty="0"/>
              <a:t>Po wtóre, rozważając tę kwestię sąd orzekający w przedmiocie stosowania tymczasowego aresztowania jest zobligowany do stosowania tu interpretacji w zgodzie z aktami prawnym nadrzędnymi wobec uregulowań rangi ustawowej. Chodzi tu o interpretację zgodną z Konstytucją oraz z Europejską Konwencją Praw Człowieka.</a:t>
            </a:r>
          </a:p>
          <a:p>
            <a:pPr algn="just"/>
            <a:r>
              <a:rPr lang="pl-PL" dirty="0"/>
              <a:t>cd. na następnym slajdzie. </a:t>
            </a:r>
          </a:p>
        </p:txBody>
      </p:sp>
    </p:spTree>
    <p:extLst>
      <p:ext uri="{BB962C8B-B14F-4D97-AF65-F5344CB8AC3E}">
        <p14:creationId xmlns:p14="http://schemas.microsoft.com/office/powerpoint/2010/main" val="1546584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Zatrzymanie</a:t>
            </a:r>
          </a:p>
        </p:txBody>
      </p:sp>
      <p:sp>
        <p:nvSpPr>
          <p:cNvPr id="3" name="Symbol zastępczy zawartości 2"/>
          <p:cNvSpPr>
            <a:spLocks noGrp="1"/>
          </p:cNvSpPr>
          <p:nvPr>
            <p:ph idx="1"/>
          </p:nvPr>
        </p:nvSpPr>
        <p:spPr>
          <a:xfrm>
            <a:off x="342900" y="2283714"/>
            <a:ext cx="8215884" cy="3470148"/>
          </a:xfrm>
        </p:spPr>
        <p:txBody>
          <a:bodyPr>
            <a:normAutofit fontScale="70000" lnSpcReduction="20000"/>
          </a:bodyPr>
          <a:lstStyle/>
          <a:p>
            <a:pPr marL="0" indent="0" algn="just">
              <a:buNone/>
            </a:pPr>
            <a:r>
              <a:rPr lang="pl-PL" dirty="0"/>
              <a:t>Zatrzymanie jest to krótkotrwałe pozbawienie wolności celem zastosowania środka zapobiegawczego </a:t>
            </a:r>
            <a:r>
              <a:rPr lang="pl-PL" i="1" dirty="0"/>
              <a:t>sensu stricto, </a:t>
            </a:r>
            <a:r>
              <a:rPr lang="pl-PL" dirty="0"/>
              <a:t>przymusowego doprowadzenia osoby podejrzanej albo oskarżonego do organu procesowego lub przeprowadzenia postępowania przyspieszonego.</a:t>
            </a:r>
          </a:p>
          <a:p>
            <a:pPr marL="0" indent="0" algn="just">
              <a:buNone/>
            </a:pPr>
            <a:r>
              <a:rPr lang="pl-PL" dirty="0"/>
              <a:t>Odrębny i samodzielny środek przymusu procesowego, chociaż ściśle związany ze środkami zapobiegawczymi.</a:t>
            </a:r>
            <a:endParaRPr lang="pl-PL" i="1" dirty="0"/>
          </a:p>
          <a:p>
            <a:pPr marL="0" indent="0" algn="just">
              <a:buNone/>
            </a:pPr>
            <a:r>
              <a:rPr lang="pl-PL" dirty="0"/>
              <a:t>Rodzaje zatrzymania uregulowane w k.p.k.:</a:t>
            </a:r>
          </a:p>
          <a:p>
            <a:pPr marL="0" indent="0" algn="just">
              <a:buNone/>
            </a:pPr>
            <a:r>
              <a:rPr lang="pl-PL" dirty="0"/>
              <a:t>1. Ujęcie obywatelskie (art. 243) – </a:t>
            </a:r>
            <a:r>
              <a:rPr lang="pl-PL" b="1" u="sng" dirty="0"/>
              <a:t>nie jest to zatrzymanie </a:t>
            </a:r>
            <a:r>
              <a:rPr lang="pl-PL" b="1" i="1" u="sng" dirty="0"/>
              <a:t>sensu </a:t>
            </a:r>
            <a:r>
              <a:rPr lang="pl-PL" b="1" i="1" u="sng" dirty="0" err="1"/>
              <a:t>strico</a:t>
            </a:r>
            <a:endParaRPr lang="pl-PL" dirty="0"/>
          </a:p>
          <a:p>
            <a:pPr marL="0" indent="0" algn="just">
              <a:buNone/>
            </a:pPr>
            <a:r>
              <a:rPr lang="pl-PL" dirty="0"/>
              <a:t>2. Zatrzymanie właściwe (art. 244)</a:t>
            </a:r>
          </a:p>
          <a:p>
            <a:pPr marL="0" indent="0" algn="just">
              <a:buNone/>
            </a:pPr>
            <a:r>
              <a:rPr lang="pl-PL" dirty="0"/>
              <a:t>3. Zatrzymanie prokuratorskie (art. 247)</a:t>
            </a:r>
          </a:p>
          <a:p>
            <a:pPr marL="0" indent="0" algn="just">
              <a:buNone/>
            </a:pPr>
            <a:endParaRPr lang="pl-PL" dirty="0"/>
          </a:p>
          <a:p>
            <a:endParaRPr lang="pl-PL" dirty="0"/>
          </a:p>
        </p:txBody>
      </p:sp>
    </p:spTree>
    <p:extLst>
      <p:ext uri="{BB962C8B-B14F-4D97-AF65-F5344CB8AC3E}">
        <p14:creationId xmlns:p14="http://schemas.microsoft.com/office/powerpoint/2010/main" val="20546586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501445"/>
            <a:ext cx="9144000" cy="6223820"/>
          </a:xfrm>
        </p:spPr>
        <p:txBody>
          <a:bodyPr>
            <a:normAutofit fontScale="47500" lnSpcReduction="20000"/>
          </a:bodyPr>
          <a:lstStyle/>
          <a:p>
            <a:pPr algn="just"/>
            <a:r>
              <a:rPr lang="pl-PL" dirty="0"/>
              <a:t>Mając powyższe na uwadze Sąd Apelacyjny przypomina, że posługiwanie się tymczasowym aresztowaniem jako środkiem represji wobec oskarżonego jest niedopuszczalne. Jednoznacznie wskazuje na to zarówno art. 249 § 1 k.p.k., statuujący ogólną podstawę tymczasowego aresztowania, jak i art. 258 k.p.k., wskazujący przesłanki szczególne stosowania/przedłużania tego środka zapobiegawczego. Podkreślenia wymaga, że </a:t>
            </a:r>
            <a:r>
              <a:rPr lang="pl-PL" b="1" dirty="0"/>
              <a:t>uregulowania gwarancyjne, limitujące dopuszczalność sięgania po tymczasowe aresztowanie zawarte są nie tylko na płaszczyźnie ustawowej, ale także w przepisach rangi konstytucyjnej i konwencyjnej.</a:t>
            </a:r>
            <a:r>
              <a:rPr lang="pl-PL" dirty="0"/>
              <a:t> Na szczególną uwagę zasługuje tu art. 41 Konstytucji, zgodnie z którym: "Każdemu zapewnia się nietykalność osobistą i wolność osobistą. Pozbawienie lub ograniczenie wolności może nastąpić tylko na zasadach i w trybie określonych w ustawie". W kontekście tej gwarancji konstytucyjnej, w orzecznictwie Trybunału Konstytucyjnego podkreśla się, że celem tymczasowego aresztowania nie jest ukaranie sprawcy przestępstwa. Tymczasowe aresztowanie służy realizacji celów, dla których ten środek zastosowano, a w szczególności zabezpieczeniu prawidłowego toku postępowania karnego. Należy więc ściśle odróżniać tę instytucję prawną od kary pozbawienia wolności, co wyklucza możliwość posługiwania się tymczasowym aresztowaniem jako środkiem szybkiej represji (por. także wyroki Trybunału Konstytucyjnego: z 22 lipca 2008 r., sygn. K 24/07, OTK ZU nr 6/A/2008, poz. 110; z 10 lipca 2008 r., sygn. SK 17/07, OTK ZU nr 5/A/2008, poz. 78 oraz z 7 października 2008 r., sygn. P 30/07 (OTK ZU nr 8/A/2008, poz. 135). Pozbawienie wolności w wypadku tymczasowego aresztowania jest następstwem środka zapobiegawczego zastosowanego wobec osoby podejrzanej, ewentualnie oskarżonej, ale nie skazanej prawomocnym wyrokiem sądowym. Osoba tymczasowo aresztowania korzysta zatem z konstytucyjnej ochrony płynącej z zasady domniemania niewinności (art. 42 ust. 3 Konstytucji). Przypomnienia wymaga tu stanowisko zawarte w Tymczasowej Rezolucji KM/</a:t>
            </a:r>
            <a:r>
              <a:rPr lang="pl-PL" dirty="0" err="1"/>
              <a:t>ResDH</a:t>
            </a:r>
            <a:r>
              <a:rPr lang="pl-PL" dirty="0"/>
              <a:t> (2007)75, dotyczącej wyroków Europejskiego Trybunału Praw Człowieka (dalej: ETPC), przyjętej przez Komitet Ministrów 6 czerwca 2007 r., w której stwierdzono, że: "utrzymywanie tymczasowego aresztowania jest uzasadnione jedynie wówczas, jeśli zachodzą szczególne wskazania wynikające z wymogu ochrony interesu publicznego, które, pomimo istnienia domniemania niewinności, przeważają nad zasadą poszanowania dla wolności osobistej jednostki" (por. także wyrok Trybunału Konstytucyjnego z 13 lipca 2009 r., sygn. SK 46/08, OTK ZU nr 7/A/2009, poz. 109).</a:t>
            </a:r>
          </a:p>
          <a:p>
            <a:pPr algn="just"/>
            <a:r>
              <a:rPr lang="pl-PL" dirty="0"/>
              <a:t>Również w orzecznictwie strasburskim wskazano, że przy stosowaniu tymczasowego aresztowania należy uwzględniać dolegliwość realnie grożącej oskarżonemu kary, ale ta okoliczność nie jest wystarczającą przesłanką, która usprawiedliwiałaby stosowanie tego środka zapobiegawczego; niezbędne jest wykazanie konieczności jego stosowania dla zapewnienia prawidłowego toku postępowania (por. np. wyroki ETPC: w sprawie </a:t>
            </a:r>
            <a:r>
              <a:rPr lang="pl-PL" dirty="0" err="1"/>
              <a:t>Łatasiewicz</a:t>
            </a:r>
            <a:r>
              <a:rPr lang="pl-PL" dirty="0"/>
              <a:t> przeciwko Polsce z 23 czerwca 2005 r., skarga nr 44722/98 oraz w sprawie </a:t>
            </a:r>
            <a:r>
              <a:rPr lang="pl-PL" dirty="0" err="1"/>
              <a:t>Zirajewski</a:t>
            </a:r>
            <a:r>
              <a:rPr lang="pl-PL" dirty="0"/>
              <a:t> przeciwko Polsce, skarga nr 32501/09).</a:t>
            </a:r>
          </a:p>
        </p:txBody>
      </p:sp>
    </p:spTree>
    <p:extLst>
      <p:ext uri="{BB962C8B-B14F-4D97-AF65-F5344CB8AC3E}">
        <p14:creationId xmlns:p14="http://schemas.microsoft.com/office/powerpoint/2010/main" val="20627069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 y="0"/>
            <a:ext cx="8965406" cy="1499616"/>
          </a:xfrm>
        </p:spPr>
        <p:txBody>
          <a:bodyPr>
            <a:normAutofit fontScale="90000"/>
          </a:bodyPr>
          <a:lstStyle/>
          <a:p>
            <a:r>
              <a:rPr lang="pl-PL" sz="4800" dirty="0"/>
              <a:t>Zakazy stosowania tymczasowego aresztowania</a:t>
            </a:r>
          </a:p>
        </p:txBody>
      </p:sp>
      <p:sp>
        <p:nvSpPr>
          <p:cNvPr id="4" name="Symbol zastępczy tekstu 3"/>
          <p:cNvSpPr>
            <a:spLocks noGrp="1"/>
          </p:cNvSpPr>
          <p:nvPr>
            <p:ph type="body" idx="1"/>
          </p:nvPr>
        </p:nvSpPr>
        <p:spPr>
          <a:xfrm>
            <a:off x="96584" y="1356676"/>
            <a:ext cx="3566160" cy="822960"/>
          </a:xfrm>
        </p:spPr>
        <p:txBody>
          <a:bodyPr>
            <a:normAutofit fontScale="77500" lnSpcReduction="20000"/>
          </a:bodyPr>
          <a:lstStyle/>
          <a:p>
            <a:r>
              <a:rPr lang="pl-PL" dirty="0"/>
              <a:t>I grupa ograniczeń – oparta na zasadzie humanitaryzmu</a:t>
            </a:r>
          </a:p>
        </p:txBody>
      </p:sp>
      <p:sp>
        <p:nvSpPr>
          <p:cNvPr id="3" name="Symbol zastępczy zawartości 2"/>
          <p:cNvSpPr>
            <a:spLocks noGrp="1"/>
          </p:cNvSpPr>
          <p:nvPr>
            <p:ph sz="half" idx="2"/>
          </p:nvPr>
        </p:nvSpPr>
        <p:spPr>
          <a:xfrm>
            <a:off x="96584" y="2179636"/>
            <a:ext cx="3566160" cy="4202114"/>
          </a:xfrm>
        </p:spPr>
        <p:txBody>
          <a:bodyPr>
            <a:normAutofit fontScale="62500" lnSpcReduction="20000"/>
          </a:bodyPr>
          <a:lstStyle/>
          <a:p>
            <a:pPr algn="just"/>
            <a:r>
              <a:rPr lang="pl-PL" b="1" dirty="0"/>
              <a:t>jeżeli szczególne względy nie stoją temu na przeszkodzie, należy odstąpić od tymczasowego aresztowania, zwłaszcza gdy pozbawienie oskarżonego wolności</a:t>
            </a:r>
            <a:r>
              <a:rPr lang="pl-PL" dirty="0"/>
              <a:t>:</a:t>
            </a:r>
          </a:p>
          <a:p>
            <a:pPr lvl="1" algn="just"/>
            <a:r>
              <a:rPr lang="pl-PL" dirty="0"/>
              <a:t>spowodowałoby dla jego życia lub zdrowia poważne niebezpieczeństwo, </a:t>
            </a:r>
          </a:p>
          <a:p>
            <a:pPr lvl="1" algn="just"/>
            <a:r>
              <a:rPr lang="pl-PL" dirty="0"/>
              <a:t>pociągałoby wyjątkowo ciężkie skutki dla oskarżonego lub jego najbliższej rodziny. </a:t>
            </a:r>
          </a:p>
          <a:p>
            <a:pPr algn="just"/>
            <a:r>
              <a:rPr lang="pl-PL" dirty="0"/>
              <a:t>W sytuacjach, gdy zastosowanie tymczasowego aresztowania jest konieczne, a stan zdrowia oskarżonego tego wymaga, na podstawie art. 260 k.p.k. tymczasowe aresztowanie może być wykonywane tylko w postaci umieszczenia oskarżonego w odpowiednim zakładzie leczniczym.</a:t>
            </a:r>
          </a:p>
        </p:txBody>
      </p:sp>
      <p:sp>
        <p:nvSpPr>
          <p:cNvPr id="5" name="Symbol zastępczy tekstu 4"/>
          <p:cNvSpPr>
            <a:spLocks noGrp="1"/>
          </p:cNvSpPr>
          <p:nvPr>
            <p:ph type="body" sz="quarter" idx="3"/>
          </p:nvPr>
        </p:nvSpPr>
        <p:spPr>
          <a:xfrm>
            <a:off x="4334256" y="1284286"/>
            <a:ext cx="3566160" cy="822960"/>
          </a:xfrm>
        </p:spPr>
        <p:txBody>
          <a:bodyPr>
            <a:normAutofit fontScale="77500" lnSpcReduction="20000"/>
          </a:bodyPr>
          <a:lstStyle/>
          <a:p>
            <a:r>
              <a:rPr lang="pl-PL" dirty="0"/>
              <a:t>II grupa ograniczeń –zagrożenie łagodną karą lub przewidywany jest łagodny wymiar kary</a:t>
            </a:r>
          </a:p>
        </p:txBody>
      </p:sp>
      <p:sp>
        <p:nvSpPr>
          <p:cNvPr id="6" name="Symbol zastępczy zawartości 5"/>
          <p:cNvSpPr>
            <a:spLocks noGrp="1"/>
          </p:cNvSpPr>
          <p:nvPr>
            <p:ph sz="quarter" idx="4"/>
          </p:nvPr>
        </p:nvSpPr>
        <p:spPr>
          <a:xfrm>
            <a:off x="4491990" y="2179636"/>
            <a:ext cx="4473416" cy="4678364"/>
          </a:xfrm>
        </p:spPr>
        <p:txBody>
          <a:bodyPr>
            <a:normAutofit fontScale="62500" lnSpcReduction="20000"/>
          </a:bodyPr>
          <a:lstStyle/>
          <a:p>
            <a:pPr algn="just"/>
            <a:r>
              <a:rPr lang="pl-PL" dirty="0"/>
              <a:t>tymczasowego aresztowania nie stosuje się gdy: </a:t>
            </a:r>
          </a:p>
          <a:p>
            <a:pPr marL="457200" indent="-457200" algn="just">
              <a:buFont typeface="+mj-lt"/>
              <a:buAutoNum type="arabicPeriod"/>
            </a:pPr>
            <a:r>
              <a:rPr lang="pl-PL" dirty="0"/>
              <a:t>na podstawie okoliczności sprawy można przewidywać, że sąd orzeknie w stosunku do oskarżonego karę pozbawienia wolności z warunkowym zawieszeniem jej wykonania lub karę łagodniejszą albo że okres tymczasowego aresztowania przekroczy przewidywany wymiar kary pozbawienia wolności bez warunkowego zawieszenia, (art. 259 § 2)</a:t>
            </a:r>
          </a:p>
          <a:p>
            <a:pPr marL="457200" indent="-457200" algn="just">
              <a:buFont typeface="+mj-lt"/>
              <a:buAutoNum type="arabicPeriod"/>
            </a:pPr>
            <a:r>
              <a:rPr lang="pl-PL" dirty="0"/>
              <a:t>przestępstwo zagrożone jest karą pozbawienia wolności nieprzekraczającą 1 roku (art. 259 § 3)</a:t>
            </a:r>
          </a:p>
          <a:p>
            <a:pPr algn="just"/>
            <a:r>
              <a:rPr lang="pl-PL" dirty="0"/>
              <a:t>Ograniczenia przewidziane w § 2 i 3 nie mają zastosowania, gdy oskarżony ukrywa się, uporczywie nie stawia się na wezwania lub w inny bezprawny sposób utrudnia postępowanie albo nie można ustalić jego tożsamości. Ograniczenie przewidziane w § 2 nie ma również zastosowania, gdy zachodzi wysokie prawdopodobieństwo orzeczenia środka zabezpieczającego polegającego na umieszczeniu sprawcy w zakładzie zamkniętym.</a:t>
            </a:r>
          </a:p>
        </p:txBody>
      </p:sp>
    </p:spTree>
    <p:extLst>
      <p:ext uri="{BB962C8B-B14F-4D97-AF65-F5344CB8AC3E}">
        <p14:creationId xmlns:p14="http://schemas.microsoft.com/office/powerpoint/2010/main" val="41963177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538318" y="0"/>
            <a:ext cx="8605682" cy="1499616"/>
          </a:xfrm>
        </p:spPr>
        <p:txBody>
          <a:bodyPr>
            <a:noAutofit/>
          </a:bodyPr>
          <a:lstStyle/>
          <a:p>
            <a:r>
              <a:rPr lang="pl-PL" sz="3600" dirty="0"/>
              <a:t>Obowiązki sądu w przypadku stosowania tymczasowego aresztowania </a:t>
            </a:r>
          </a:p>
        </p:txBody>
      </p:sp>
      <p:sp>
        <p:nvSpPr>
          <p:cNvPr id="8" name="Symbol zastępczy zawartości 7"/>
          <p:cNvSpPr>
            <a:spLocks noGrp="1"/>
          </p:cNvSpPr>
          <p:nvPr>
            <p:ph idx="1"/>
          </p:nvPr>
        </p:nvSpPr>
        <p:spPr>
          <a:xfrm>
            <a:off x="538317" y="1499616"/>
            <a:ext cx="7728155" cy="5358384"/>
          </a:xfrm>
        </p:spPr>
        <p:txBody>
          <a:bodyPr>
            <a:normAutofit fontScale="70000" lnSpcReduction="20000"/>
          </a:bodyPr>
          <a:lstStyle/>
          <a:p>
            <a:pPr algn="just"/>
            <a:r>
              <a:rPr lang="pl-PL" dirty="0"/>
              <a:t>Obowiązki sądu w przypadku zastosowania tymczasowego aresztowania -  art. 261 i 262 KPK: </a:t>
            </a:r>
          </a:p>
          <a:p>
            <a:pPr marL="457200" indent="-457200" algn="just">
              <a:buFont typeface="+mj-lt"/>
              <a:buAutoNum type="arabicPeriod"/>
            </a:pPr>
            <a:r>
              <a:rPr lang="pl-PL" b="1" dirty="0"/>
              <a:t>obligatoryjnie sąd musi bezzwłocznie zawiadomić</a:t>
            </a:r>
            <a:r>
              <a:rPr lang="pl-PL" dirty="0"/>
              <a:t>: </a:t>
            </a:r>
          </a:p>
          <a:p>
            <a:pPr marL="630936" lvl="1" indent="-457200" algn="just"/>
            <a:r>
              <a:rPr lang="pl-PL" b="1" dirty="0"/>
              <a:t>osobę najbliższą </a:t>
            </a:r>
            <a:r>
              <a:rPr lang="pl-PL" dirty="0"/>
              <a:t>dla oskarżonego lub osobę przez niego wskazaną, pracodawcę, szkołę lub uczelnię, w stosunku do żołnierza - jego dowódcę, a w przypadku, gdy oskarżonym jest przedsiębiorca lub niebędący pracownikiem członek organu zarządzającego przedsiębiorcy, na jego wniosek - zarządzającego przedsiębiorstwem, </a:t>
            </a:r>
          </a:p>
          <a:p>
            <a:pPr marL="630936" lvl="1" indent="-457200" algn="just"/>
            <a:r>
              <a:rPr lang="pl-PL" b="1" dirty="0"/>
              <a:t>sąd opiekuńczy</a:t>
            </a:r>
            <a:r>
              <a:rPr lang="pl-PL" dirty="0"/>
              <a:t>, jeżeli zachodzi potrzeba zapewnienia opieki nad dziećmi aresztowanego, organ opieki społecznej, jeżeli zachodzi potrzeba roztoczenia opieki nad osobą niedołężną lub chorą, którą aresztowany się opiekował; </a:t>
            </a:r>
          </a:p>
          <a:p>
            <a:pPr marL="457200" indent="-457200" algn="just">
              <a:buFont typeface="+mj-lt"/>
              <a:buAutoNum type="arabicPeriod"/>
            </a:pPr>
            <a:r>
              <a:rPr lang="pl-PL" dirty="0"/>
              <a:t>sąd obowiązany jest przedsięwziąć </a:t>
            </a:r>
            <a:r>
              <a:rPr lang="pl-PL" b="1" dirty="0"/>
              <a:t>czynności niezbędne do ochrony mienia i mieszkania aresztowanego</a:t>
            </a:r>
            <a:r>
              <a:rPr lang="pl-PL" dirty="0"/>
              <a:t>. O poczynionych wystąpieniach i wydanych zarządzeniach należy powiadomić tymczasowo aresztowanego. </a:t>
            </a:r>
          </a:p>
          <a:p>
            <a:pPr algn="just"/>
            <a:endParaRPr lang="pl-PL" dirty="0"/>
          </a:p>
        </p:txBody>
      </p:sp>
    </p:spTree>
    <p:extLst>
      <p:ext uri="{BB962C8B-B14F-4D97-AF65-F5344CB8AC3E}">
        <p14:creationId xmlns:p14="http://schemas.microsoft.com/office/powerpoint/2010/main" val="25842072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 y="0"/>
            <a:ext cx="9079706" cy="1499616"/>
          </a:xfrm>
        </p:spPr>
        <p:txBody>
          <a:bodyPr>
            <a:normAutofit/>
          </a:bodyPr>
          <a:lstStyle/>
          <a:p>
            <a:r>
              <a:rPr lang="pl-PL" sz="4400" dirty="0"/>
              <a:t>Tymczasowe aresztowanie – czas trwania </a:t>
            </a:r>
          </a:p>
        </p:txBody>
      </p:sp>
      <p:sp>
        <p:nvSpPr>
          <p:cNvPr id="3" name="Symbol zastępczy zawartości 2"/>
          <p:cNvSpPr>
            <a:spLocks noGrp="1"/>
          </p:cNvSpPr>
          <p:nvPr>
            <p:ph idx="1"/>
          </p:nvPr>
        </p:nvSpPr>
        <p:spPr>
          <a:xfrm>
            <a:off x="153538" y="1409700"/>
            <a:ext cx="8761863" cy="5304999"/>
          </a:xfrm>
        </p:spPr>
        <p:txBody>
          <a:bodyPr>
            <a:noAutofit/>
          </a:bodyPr>
          <a:lstStyle/>
          <a:p>
            <a:pPr algn="just"/>
            <a:r>
              <a:rPr lang="pl-PL" sz="1500" dirty="0"/>
              <a:t>Trzy podstawowe reguły stosowania tymczasowego aresztowania:</a:t>
            </a:r>
          </a:p>
          <a:p>
            <a:pPr marL="457200" indent="-457200" algn="just">
              <a:buFont typeface="+mj-lt"/>
              <a:buAutoNum type="arabicPeriod"/>
            </a:pPr>
            <a:r>
              <a:rPr lang="pl-PL" sz="1500" dirty="0"/>
              <a:t>każde postanowienie o zastosowaniu tymczasowego aresztowania musi wskazywać czas jego trwania i jego termin końcowy (dokładna data), </a:t>
            </a:r>
          </a:p>
          <a:p>
            <a:pPr marL="457200" indent="-457200" algn="just">
              <a:buFont typeface="+mj-lt"/>
              <a:buAutoNum type="arabicPeriod"/>
            </a:pPr>
            <a:r>
              <a:rPr lang="pl-PL" sz="1500" dirty="0"/>
              <a:t>po wniesieniu aktu oskarżenia do sądu, a przed upływem uprzednio oznaczonego okresu tymczasowego aresztowania, sąd ma obowiązek rozważenia potrzeby dalszego stosowania tymczasowego aresztowania i wydania stosownej decyzji w tej materii (por. art. 339 § 3 pkt. 6), </a:t>
            </a:r>
          </a:p>
          <a:p>
            <a:pPr marL="457200" indent="-457200" algn="just">
              <a:buFont typeface="+mj-lt"/>
              <a:buAutoNum type="arabicPeriod"/>
            </a:pPr>
            <a:r>
              <a:rPr lang="pl-PL" sz="1500" dirty="0"/>
              <a:t>niedopuszczalne jest stosowanie tymczasowego aresztowania poza granicami maksymalnych terminów zakreślonych przez kodeks. </a:t>
            </a:r>
          </a:p>
          <a:p>
            <a:pPr marL="0" indent="0" algn="just">
              <a:buNone/>
            </a:pPr>
            <a:r>
              <a:rPr lang="pl-PL" sz="1500" dirty="0"/>
              <a:t>Okres tymczasowego aresztowania liczy się od dnia zatrzymania. </a:t>
            </a:r>
          </a:p>
          <a:p>
            <a:pPr marL="0" indent="0" algn="just">
              <a:buNone/>
            </a:pPr>
            <a:r>
              <a:rPr lang="pl-PL" sz="1500" dirty="0"/>
              <a:t>Sąd zarządza niezwłoczne zwolnienie aresztowanego, jeżeli nie jest on pozbawiony wolności w innej sprawie następuje w przypadku: </a:t>
            </a:r>
          </a:p>
          <a:p>
            <a:pPr marL="516636" lvl="1" indent="-342900" algn="just">
              <a:buFont typeface="+mj-lt"/>
              <a:buAutoNum type="arabicPeriod"/>
            </a:pPr>
            <a:r>
              <a:rPr lang="pl-PL" sz="1500" dirty="0"/>
              <a:t>uniewinnienia oskarżonego, </a:t>
            </a:r>
          </a:p>
          <a:p>
            <a:pPr marL="516636" lvl="1" indent="-342900" algn="just">
              <a:buFont typeface="+mj-lt"/>
              <a:buAutoNum type="arabicPeriod"/>
            </a:pPr>
            <a:r>
              <a:rPr lang="pl-PL" sz="1500" dirty="0"/>
              <a:t>umorzenia lub warunkowego umorzenia postępowania, warunkowego zawieszenia wykonania kary, </a:t>
            </a:r>
          </a:p>
          <a:p>
            <a:pPr marL="516636" lvl="1" indent="-342900" algn="just">
              <a:buFont typeface="+mj-lt"/>
              <a:buAutoNum type="arabicPeriod"/>
            </a:pPr>
            <a:r>
              <a:rPr lang="pl-PL" sz="1500" dirty="0"/>
              <a:t>wymierzenia kary pozbawienia wolności odpowiadającej co najwyżej okresowi tymczasowego aresztowania, </a:t>
            </a:r>
          </a:p>
          <a:p>
            <a:pPr marL="516636" lvl="1" indent="-342900" algn="just">
              <a:buFont typeface="+mj-lt"/>
              <a:buAutoNum type="arabicPeriod"/>
            </a:pPr>
            <a:r>
              <a:rPr lang="pl-PL" sz="1500" dirty="0"/>
              <a:t>skazania na karę łagodniejszą niż pozbawienie wolności, </a:t>
            </a:r>
          </a:p>
          <a:p>
            <a:pPr marL="516636" lvl="1" indent="-342900" algn="just">
              <a:buFont typeface="+mj-lt"/>
              <a:buAutoNum type="arabicPeriod"/>
            </a:pPr>
            <a:r>
              <a:rPr lang="pl-PL" sz="1500" dirty="0"/>
              <a:t>odstąpienia od wymierzenia kary. </a:t>
            </a:r>
          </a:p>
          <a:p>
            <a:pPr algn="just"/>
            <a:r>
              <a:rPr lang="pl-PL" sz="1500" dirty="0"/>
              <a:t>W razie skazania oskarżonego tymczasowo aresztowanego na karę inną, sąd, po wysłuchaniu obecnych stron, wydaje postanowienie co do dalszego stosowania aresztu.</a:t>
            </a:r>
          </a:p>
          <a:p>
            <a:pPr algn="just"/>
            <a:r>
              <a:rPr lang="pl-PL" sz="1500" dirty="0"/>
              <a:t>Jeżeli umorzenie postępowania następuje z powodu niepoczytalności oskarżonego, można utrzymać tymczasowe aresztowanie do czasu rozpoczęcia wykonywania środka zabezpieczającego.</a:t>
            </a:r>
          </a:p>
        </p:txBody>
      </p:sp>
    </p:spTree>
    <p:extLst>
      <p:ext uri="{BB962C8B-B14F-4D97-AF65-F5344CB8AC3E}">
        <p14:creationId xmlns:p14="http://schemas.microsoft.com/office/powerpoint/2010/main" val="18568883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4952" y="0"/>
            <a:ext cx="8736167" cy="1499616"/>
          </a:xfrm>
        </p:spPr>
        <p:txBody>
          <a:bodyPr>
            <a:normAutofit/>
          </a:bodyPr>
          <a:lstStyle/>
          <a:p>
            <a:r>
              <a:rPr lang="pl-PL" sz="4000" dirty="0"/>
              <a:t>Tymczasowe aresztowanie – czas trwania </a:t>
            </a:r>
          </a:p>
        </p:txBody>
      </p:sp>
      <p:sp>
        <p:nvSpPr>
          <p:cNvPr id="3" name="Symbol zastępczy zawartości 2"/>
          <p:cNvSpPr>
            <a:spLocks noGrp="1"/>
          </p:cNvSpPr>
          <p:nvPr>
            <p:ph idx="1"/>
          </p:nvPr>
        </p:nvSpPr>
        <p:spPr>
          <a:xfrm>
            <a:off x="128588" y="1447800"/>
            <a:ext cx="8822531" cy="5410200"/>
          </a:xfrm>
        </p:spPr>
        <p:txBody>
          <a:bodyPr>
            <a:normAutofit fontScale="70000" lnSpcReduction="20000"/>
          </a:bodyPr>
          <a:lstStyle/>
          <a:p>
            <a:pPr lvl="0" algn="just">
              <a:buFont typeface="Arial" panose="020B0604020202020204" pitchFamily="34" charset="0"/>
              <a:buChar char="•"/>
            </a:pPr>
            <a:r>
              <a:rPr lang="pl-PL" dirty="0"/>
              <a:t>w postępowaniu przygotowawczym </a:t>
            </a:r>
            <a:r>
              <a:rPr lang="pl-PL" b="1" dirty="0"/>
              <a:t>sąd rejonowy miejsca prowadzenia postępowania lub w wypadkach niecierpiących zwłoki inny sąd rejonowy</a:t>
            </a:r>
            <a:r>
              <a:rPr lang="pl-PL" dirty="0"/>
              <a:t> może zastosować tymczasowe aresztowanie na okres nie dłuższy niż 3 miesiące - art. 263 § 1 k.p.k., </a:t>
            </a:r>
          </a:p>
          <a:p>
            <a:pPr lvl="0" algn="just">
              <a:buFont typeface="Arial" panose="020B0604020202020204" pitchFamily="34" charset="0"/>
              <a:buChar char="•"/>
            </a:pPr>
            <a:r>
              <a:rPr lang="pl-PL" dirty="0"/>
              <a:t>w przypadku zastosowania tymczasowego aresztowania na okres krótszy, sąd ten jest uprawniony do przedłużenia czasu trwania tymczasowego aresztowania  na kolejne okresy w granicach 3 miesięcy</a:t>
            </a:r>
          </a:p>
          <a:p>
            <a:pPr algn="just"/>
            <a:r>
              <a:rPr lang="pl-PL" b="1" dirty="0"/>
              <a:t>Przedłużenie okresu stosowania tymczasowego aresztowania: </a:t>
            </a:r>
            <a:endParaRPr lang="pl-PL" dirty="0"/>
          </a:p>
          <a:p>
            <a:pPr lvl="1" algn="just"/>
            <a:r>
              <a:rPr lang="pl-PL" dirty="0"/>
              <a:t>łączny okres stosowania tymczasowego aresztowania do chwili wydania pierwszego wyroku przez sąd I instancji nie może przekroczyć 2 lat - art. 263 § 3 k.p.k., </a:t>
            </a:r>
          </a:p>
          <a:p>
            <a:pPr lvl="1" algn="just"/>
            <a:r>
              <a:rPr lang="pl-PL" dirty="0"/>
              <a:t>w toku </a:t>
            </a:r>
            <a:r>
              <a:rPr lang="pl-PL" b="1" dirty="0"/>
              <a:t>postępowania przygotowawczego</a:t>
            </a:r>
            <a:r>
              <a:rPr lang="pl-PL" dirty="0"/>
              <a:t> uprawnienie do przedłużania tymczasowego aresztowania na okres, który </a:t>
            </a:r>
            <a:r>
              <a:rPr lang="pl-PL" b="1" dirty="0"/>
              <a:t>łącznie nie może przekroczyć 12 miesięcy</a:t>
            </a:r>
            <a:r>
              <a:rPr lang="pl-PL" dirty="0"/>
              <a:t>, przysługuje, na wniosek prokuratora, </a:t>
            </a:r>
            <a:r>
              <a:rPr lang="pl-PL" b="1" dirty="0"/>
              <a:t>sądowi właściwemu do rozpoznania sprawy</a:t>
            </a:r>
            <a:r>
              <a:rPr lang="pl-PL" dirty="0"/>
              <a:t> - art. 263 § 2 k.p.k., </a:t>
            </a:r>
          </a:p>
          <a:p>
            <a:pPr lvl="0" algn="just"/>
            <a:r>
              <a:rPr lang="pl-PL" dirty="0"/>
              <a:t>jeżeli zachodzi potrzeba stosowania tymczasowego aresztowania </a:t>
            </a:r>
            <a:r>
              <a:rPr lang="pl-PL" b="1" dirty="0"/>
              <a:t>po wydaniu pierwszego wyroku przez sąd pierwszej instancji, każdorazowe jego przedłużenie może następować na okres nie dłuższy niż</a:t>
            </a:r>
            <a:r>
              <a:rPr lang="pl-PL" dirty="0"/>
              <a:t> </a:t>
            </a:r>
            <a:r>
              <a:rPr lang="pl-PL" b="1" dirty="0"/>
              <a:t>6 miesięcy</a:t>
            </a:r>
            <a:r>
              <a:rPr lang="pl-PL" dirty="0"/>
              <a:t> art. 263 § 7 k.p.k.</a:t>
            </a:r>
          </a:p>
        </p:txBody>
      </p:sp>
    </p:spTree>
    <p:extLst>
      <p:ext uri="{BB962C8B-B14F-4D97-AF65-F5344CB8AC3E}">
        <p14:creationId xmlns:p14="http://schemas.microsoft.com/office/powerpoint/2010/main" val="33435815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000" dirty="0"/>
              <a:t>Tymczasowe aresztowanie – czas trwania </a:t>
            </a:r>
          </a:p>
        </p:txBody>
      </p:sp>
      <p:sp>
        <p:nvSpPr>
          <p:cNvPr id="3" name="Symbol zastępczy zawartości 2"/>
          <p:cNvSpPr>
            <a:spLocks noGrp="1"/>
          </p:cNvSpPr>
          <p:nvPr>
            <p:ph idx="1"/>
          </p:nvPr>
        </p:nvSpPr>
        <p:spPr>
          <a:xfrm>
            <a:off x="0" y="1227730"/>
            <a:ext cx="9144000" cy="5753100"/>
          </a:xfrm>
        </p:spPr>
        <p:txBody>
          <a:bodyPr>
            <a:normAutofit fontScale="47500" lnSpcReduction="20000"/>
          </a:bodyPr>
          <a:lstStyle/>
          <a:p>
            <a:pPr algn="just"/>
            <a:r>
              <a:rPr lang="pl-PL" b="1" dirty="0"/>
              <a:t>Przedłużenie czasu trwania tymczasowego aresztowania ponad okresy wskazane w art. 263 § 2 i 3 k.p.k. (uregulowane w art. 263 § 4 KPK):</a:t>
            </a:r>
          </a:p>
          <a:p>
            <a:pPr marL="516636" lvl="1" indent="-342900" algn="just">
              <a:buFont typeface="+mj-lt"/>
              <a:buAutoNum type="arabicPeriod"/>
            </a:pPr>
            <a:r>
              <a:rPr lang="pl-PL" dirty="0"/>
              <a:t>decyzję o przedłużeniu czasu tymczasowego aresztowania może podjąć </a:t>
            </a:r>
            <a:r>
              <a:rPr lang="pl-PL" b="1" dirty="0"/>
              <a:t>wyłącznie sąd apelacyjny</a:t>
            </a:r>
            <a:r>
              <a:rPr lang="pl-PL" dirty="0"/>
              <a:t>, w okręgu którego prowadzi się postępowanie, </a:t>
            </a:r>
          </a:p>
          <a:p>
            <a:pPr marL="516636" lvl="1" indent="-342900" algn="just">
              <a:buFont typeface="+mj-lt"/>
              <a:buAutoNum type="arabicPeriod"/>
            </a:pPr>
            <a:r>
              <a:rPr lang="pl-PL" dirty="0"/>
              <a:t>przedłużenie stosowania tymczasowego aresztowania może nastąpić na czas oznaczony: w postępowaniu przygotowawczym - przekraczający 12 miesięcy, w postępowaniu przed sądem pierwszej instancji - przekraczający 2 lata, </a:t>
            </a:r>
          </a:p>
          <a:p>
            <a:pPr marL="516636" lvl="1" indent="-342900" algn="just">
              <a:buFont typeface="+mj-lt"/>
              <a:buAutoNum type="arabicPeriod"/>
            </a:pPr>
            <a:r>
              <a:rPr lang="pl-PL" dirty="0"/>
              <a:t>Przedłużenia stosowania tymczasowego aresztowania, o którym mowa w § 4, nie stosuje się w odniesieniu do terminu określonego w § 2 ( 12 miesięcy), gdy kara realnie grożąca oskarżonemu za zarzucane mu przestępstwo nie przekroczy 3 lat pozbawienia wolności, a w stosunku do terminu wskazanego w § 3 ( 2 lata), gdy nie przekroczy ona 5 lat pozbawienia wolności, chyba że konieczność takiego przedłużenia jest spowodowana celowym przewlekaniem postępowania przez oskarżonego.”</a:t>
            </a:r>
          </a:p>
          <a:p>
            <a:pPr marL="0" indent="0" algn="just">
              <a:buNone/>
            </a:pPr>
            <a:r>
              <a:rPr lang="pl-PL" dirty="0"/>
              <a:t>Sąd apelacyjny może przedłużyć stosowanie tymczasowego aresztowania: </a:t>
            </a:r>
          </a:p>
          <a:p>
            <a:pPr marL="516636" lvl="1" indent="-342900" algn="just">
              <a:buFont typeface="+mj-lt"/>
              <a:buAutoNum type="arabicPeriod"/>
            </a:pPr>
            <a:r>
              <a:rPr lang="pl-PL" dirty="0"/>
              <a:t>na wniosek sądu, przed którym sprawa się toczy, </a:t>
            </a:r>
          </a:p>
          <a:p>
            <a:pPr marL="516636" lvl="1" indent="-342900" algn="just">
              <a:buFont typeface="+mj-lt"/>
              <a:buAutoNum type="arabicPeriod"/>
            </a:pPr>
            <a:r>
              <a:rPr lang="pl-PL" dirty="0"/>
              <a:t>w postępowaniu przygotowawczym na wniosek właściwego prokuratora bezpośrednio przełożonego wobec prokuratora prowadzącego lub nadzorującego śledztwo, </a:t>
            </a:r>
          </a:p>
          <a:p>
            <a:pPr algn="just"/>
            <a:r>
              <a:rPr lang="pl-PL" dirty="0"/>
              <a:t>Podstawy przedłużenia stanowią obecnie zamknięty katalog i są to: </a:t>
            </a:r>
          </a:p>
          <a:p>
            <a:pPr marL="630936" lvl="1" indent="-457200" algn="just">
              <a:buFont typeface="+mj-lt"/>
              <a:buAutoNum type="arabicPeriod"/>
            </a:pPr>
            <a:r>
              <a:rPr lang="pl-PL" dirty="0"/>
              <a:t>zawieszenie postępowania karnego,</a:t>
            </a:r>
          </a:p>
          <a:p>
            <a:pPr marL="630936" lvl="1" indent="-457200" algn="just">
              <a:buFont typeface="+mj-lt"/>
              <a:buAutoNum type="arabicPeriod"/>
            </a:pPr>
            <a:r>
              <a:rPr lang="pl-PL" dirty="0"/>
              <a:t>czynności zmierzającego do ustalenia lub potwierdzenia tożsamości oskarżonego, </a:t>
            </a:r>
          </a:p>
          <a:p>
            <a:pPr marL="630936" lvl="1" indent="-457200" algn="just">
              <a:buFont typeface="+mj-lt"/>
              <a:buAutoNum type="arabicPeriod"/>
            </a:pPr>
            <a:r>
              <a:rPr lang="pl-PL" dirty="0"/>
              <a:t>wykonywanie czynności dowodowych w sprawie o szczególnej zawisłości lub poza granicami kraju, </a:t>
            </a:r>
          </a:p>
          <a:p>
            <a:pPr marL="630936" lvl="1" indent="-457200" algn="just">
              <a:buFont typeface="+mj-lt"/>
              <a:buAutoNum type="arabicPeriod"/>
            </a:pPr>
            <a:r>
              <a:rPr lang="pl-PL" dirty="0"/>
              <a:t>celowe przewlekanie postępowania przez oskarżonego. </a:t>
            </a:r>
          </a:p>
          <a:p>
            <a:pPr algn="just"/>
            <a:r>
              <a:rPr lang="pl-PL" dirty="0"/>
              <a:t>Z wnioskiem o przedłużenie okresu tymczasowego aresztowania należy wystąpić, z jednoczesnym przesłaniem właściwemu sądowi akt sprawy, nie później niż 14 dni przed upływem dotychczas określonego terminu stosowania tego środka - art. 263 § 6 k.p.k.,</a:t>
            </a:r>
          </a:p>
          <a:p>
            <a:pPr marL="0" indent="0" algn="just">
              <a:buNone/>
            </a:pPr>
            <a:r>
              <a:rPr lang="pl-PL" dirty="0"/>
              <a:t>Na postanowienie sądu apelacyjnego w przedmiocie przedłużenia tymczasowego aresztowania, przysługuje zażalenie do sądu apelacyjnego orzekającego w składzie trzech sędziów, w ramach tzw. instancji poziomej - art. 263 § 5 k.p.k.,</a:t>
            </a:r>
          </a:p>
          <a:p>
            <a:pPr algn="just"/>
            <a:endParaRPr lang="pl-PL" dirty="0"/>
          </a:p>
        </p:txBody>
      </p:sp>
    </p:spTree>
    <p:extLst>
      <p:ext uri="{BB962C8B-B14F-4D97-AF65-F5344CB8AC3E}">
        <p14:creationId xmlns:p14="http://schemas.microsoft.com/office/powerpoint/2010/main" val="1753983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aresztowe  </a:t>
            </a:r>
          </a:p>
        </p:txBody>
      </p:sp>
      <p:sp>
        <p:nvSpPr>
          <p:cNvPr id="3" name="Symbol zastępczy zawartości 2"/>
          <p:cNvSpPr>
            <a:spLocks noGrp="1"/>
          </p:cNvSpPr>
          <p:nvPr>
            <p:ph idx="1"/>
          </p:nvPr>
        </p:nvSpPr>
        <p:spPr>
          <a:xfrm>
            <a:off x="323528" y="1268760"/>
            <a:ext cx="8550724" cy="5287488"/>
          </a:xfrm>
        </p:spPr>
        <p:txBody>
          <a:bodyPr>
            <a:normAutofit fontScale="77500" lnSpcReduction="20000"/>
          </a:bodyPr>
          <a:lstStyle/>
          <a:p>
            <a:pPr algn="just"/>
            <a:r>
              <a:rPr lang="pl-PL" dirty="0"/>
              <a:t>Postępowanie w przedmiocie zastosowania/przedłużenia stosowania tymczasowego aresztowania musi odpowiadać standardom ukształtowanym na gruncie art. 6 EKPC. Fundamentalne znaczenie ma zasada równości broni i jawność wewnętrzna, zwłaszcza dostęp do dowodów stanowiących podstawę orzekania o tymczasowym aresztowaniu. </a:t>
            </a:r>
          </a:p>
          <a:p>
            <a:pPr algn="just"/>
            <a:r>
              <a:rPr lang="pl-PL" dirty="0"/>
              <a:t>Równość broni – żadna ze stron nie może być w pozycji znacząco gorszej w porównaniu ze stroną przeciwną. </a:t>
            </a:r>
          </a:p>
          <a:p>
            <a:r>
              <a:rPr lang="pl-PL" dirty="0"/>
              <a:t>art. 249a </a:t>
            </a:r>
          </a:p>
          <a:p>
            <a:pPr marL="128016" lvl="1" indent="0">
              <a:buNone/>
            </a:pPr>
            <a:r>
              <a:rPr lang="pl-PL" dirty="0"/>
              <a:t>§ 1.Podstawę orzeczenia o zastosowaniu lub przedłużeniu tymczasowego aresztowania mogą stanowić ustalenia poczynione na podstawie:</a:t>
            </a:r>
          </a:p>
          <a:p>
            <a:pPr marL="310896" lvl="2" indent="0">
              <a:buNone/>
            </a:pPr>
            <a:r>
              <a:rPr lang="pl-PL" dirty="0"/>
              <a:t>1)dowodów jawnych dla oskarżonego i jego obrońcy,</a:t>
            </a:r>
          </a:p>
          <a:p>
            <a:pPr marL="310896" lvl="2" indent="0">
              <a:buNone/>
            </a:pPr>
            <a:r>
              <a:rPr lang="pl-PL" dirty="0"/>
              <a:t>2)dowodów z zeznań świadków, o których mowa w art. 250 § 2b.</a:t>
            </a:r>
          </a:p>
          <a:p>
            <a:pPr marL="128016" lvl="1" indent="0">
              <a:buNone/>
            </a:pPr>
            <a:r>
              <a:rPr lang="pl-PL" dirty="0"/>
              <a:t>§ 2.Sąd, uprzedzając o tym prokuratora, uwzględnia z urzędu także okoliczności, których prokurator nie ujawnił, po ich ujawnieniu na posiedzeniu, jeżeli są one korzystne dla oskarżonego.</a:t>
            </a:r>
          </a:p>
        </p:txBody>
      </p:sp>
    </p:spTree>
    <p:extLst>
      <p:ext uri="{BB962C8B-B14F-4D97-AF65-F5344CB8AC3E}">
        <p14:creationId xmlns:p14="http://schemas.microsoft.com/office/powerpoint/2010/main" val="16252077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400" dirty="0"/>
              <a:t>Tymczasowe aresztowanie – tryb stosowania</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937533132"/>
              </p:ext>
            </p:extLst>
          </p:nvPr>
        </p:nvGraphicFramePr>
        <p:xfrm>
          <a:off x="0" y="1282890"/>
          <a:ext cx="9144000" cy="55751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51653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417216"/>
            <a:ext cx="9144000" cy="1499616"/>
          </a:xfrm>
        </p:spPr>
        <p:txBody>
          <a:bodyPr>
            <a:noAutofit/>
          </a:bodyPr>
          <a:lstStyle/>
          <a:p>
            <a:r>
              <a:rPr lang="pl-PL" sz="3600" dirty="0"/>
              <a:t>Wymogi formalne postanowienia o zastosowaniu tymczasowego aresztowania </a:t>
            </a:r>
          </a:p>
        </p:txBody>
      </p:sp>
      <p:sp>
        <p:nvSpPr>
          <p:cNvPr id="3" name="Symbol zastępczy zawartości 2"/>
          <p:cNvSpPr>
            <a:spLocks noGrp="1"/>
          </p:cNvSpPr>
          <p:nvPr>
            <p:ph idx="1"/>
          </p:nvPr>
        </p:nvSpPr>
        <p:spPr>
          <a:xfrm>
            <a:off x="610363" y="1984249"/>
            <a:ext cx="7838694" cy="4639011"/>
          </a:xfrm>
        </p:spPr>
        <p:txBody>
          <a:bodyPr>
            <a:normAutofit fontScale="62500" lnSpcReduction="20000"/>
          </a:bodyPr>
          <a:lstStyle/>
          <a:p>
            <a:pPr marL="457200" indent="-457200" algn="just">
              <a:buFont typeface="+mj-lt"/>
              <a:buAutoNum type="arabicPeriod"/>
            </a:pPr>
            <a:r>
              <a:rPr lang="pl-PL" dirty="0"/>
              <a:t>Należy wymienić osobę, zarzucany jej czyn wraz z kwalifikacją prawną oraz podstawę prawną zastosowania środka zapobiegawczego </a:t>
            </a:r>
          </a:p>
          <a:p>
            <a:pPr marL="457200" indent="-457200" algn="just">
              <a:buFont typeface="+mj-lt"/>
              <a:buAutoNum type="arabicPeriod"/>
            </a:pPr>
            <a:r>
              <a:rPr lang="pl-PL" dirty="0"/>
              <a:t>W postanowieniu o zastosowaniu tymczasowego aresztowania należy określić czas jego trwania, a ponadto oznaczyć termin, do którego aresztowanie ma trwać.</a:t>
            </a:r>
          </a:p>
          <a:p>
            <a:pPr marL="457200" indent="-457200" algn="just">
              <a:buFont typeface="+mj-lt"/>
              <a:buAutoNum type="arabicPeriod"/>
            </a:pPr>
            <a:r>
              <a:rPr lang="pl-PL" dirty="0"/>
              <a:t>Uzasadnienie postanowienia o zastosowaniu środka zapobiegawczego powinno zawierać</a:t>
            </a:r>
          </a:p>
          <a:p>
            <a:pPr marL="630936" lvl="1" indent="-457200" algn="just">
              <a:buFont typeface="+mj-lt"/>
              <a:buAutoNum type="alphaLcParenR"/>
            </a:pPr>
            <a:r>
              <a:rPr lang="pl-PL" dirty="0"/>
              <a:t>przedstawienie dowodów świadczących o popełnieniu przez oskarżonego przestępstwa</a:t>
            </a:r>
          </a:p>
          <a:p>
            <a:pPr marL="630936" lvl="1" indent="-457200" algn="just">
              <a:buFont typeface="+mj-lt"/>
              <a:buAutoNum type="alphaLcParenR"/>
            </a:pPr>
            <a:r>
              <a:rPr lang="pl-PL" dirty="0"/>
              <a:t>wykazanie okoliczności wskazujących na istnienie zagrożeń dla prawidłowego toku postępowania lub możliwości popełnienia przez oskarżonego nowego, ciężkiego przestępstwa w razie niezastosowania środka zapobiegawczego </a:t>
            </a:r>
          </a:p>
          <a:p>
            <a:pPr marL="630936" lvl="1" indent="-457200" algn="just">
              <a:buFont typeface="+mj-lt"/>
              <a:buAutoNum type="alphaLcParenR"/>
            </a:pPr>
            <a:r>
              <a:rPr lang="pl-PL" dirty="0"/>
              <a:t>wykazanie podstawy zastosowania i potrzeby zastosowania danego środka. </a:t>
            </a:r>
          </a:p>
          <a:p>
            <a:pPr marL="630936" lvl="1" indent="-457200" algn="just">
              <a:buFont typeface="+mj-lt"/>
              <a:buAutoNum type="alphaLcParenR"/>
            </a:pPr>
            <a:r>
              <a:rPr lang="pl-PL" dirty="0"/>
              <a:t>wyjaśnienie, dlaczego nie uznano za wystarczające zastosowanie innego środka zapobiegawczego</a:t>
            </a:r>
          </a:p>
        </p:txBody>
      </p:sp>
    </p:spTree>
    <p:extLst>
      <p:ext uri="{BB962C8B-B14F-4D97-AF65-F5344CB8AC3E}">
        <p14:creationId xmlns:p14="http://schemas.microsoft.com/office/powerpoint/2010/main" val="16708492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400" dirty="0"/>
              <a:t>Tymczasowe aresztowanie – zaskarżalność postanowień</a:t>
            </a:r>
          </a:p>
        </p:txBody>
      </p:sp>
      <p:sp>
        <p:nvSpPr>
          <p:cNvPr id="3" name="Symbol zastępczy zawartości 2"/>
          <p:cNvSpPr>
            <a:spLocks noGrp="1"/>
          </p:cNvSpPr>
          <p:nvPr>
            <p:ph idx="1"/>
          </p:nvPr>
        </p:nvSpPr>
        <p:spPr>
          <a:xfrm>
            <a:off x="112595" y="1323833"/>
            <a:ext cx="8874456" cy="4995080"/>
          </a:xfrm>
        </p:spPr>
        <p:txBody>
          <a:bodyPr/>
          <a:lstStyle/>
          <a:p>
            <a:pPr marL="0" indent="0">
              <a:buNone/>
            </a:pPr>
            <a:r>
              <a:rPr lang="pl-PL" sz="2000" dirty="0"/>
              <a:t>Zażalenie na postanowienie o zastosowaniu tymczasowego aresztowania w postępowaniu przygotowawczym </a:t>
            </a:r>
          </a:p>
          <a:p>
            <a:pPr marL="0" indent="0">
              <a:buNone/>
            </a:pPr>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1363059218"/>
              </p:ext>
            </p:extLst>
          </p:nvPr>
        </p:nvGraphicFramePr>
        <p:xfrm>
          <a:off x="143300" y="2074951"/>
          <a:ext cx="8823280" cy="4498350"/>
        </p:xfrm>
        <a:graphic>
          <a:graphicData uri="http://schemas.openxmlformats.org/drawingml/2006/table">
            <a:tbl>
              <a:tblPr>
                <a:tableStyleId>{69C7853C-536D-4A76-A0AE-DD22124D55A5}</a:tableStyleId>
              </a:tblPr>
              <a:tblGrid>
                <a:gridCol w="4411640">
                  <a:extLst>
                    <a:ext uri="{9D8B030D-6E8A-4147-A177-3AD203B41FA5}">
                      <a16:colId xmlns:a16="http://schemas.microsoft.com/office/drawing/2014/main" val="20000"/>
                    </a:ext>
                  </a:extLst>
                </a:gridCol>
                <a:gridCol w="4411640">
                  <a:extLst>
                    <a:ext uri="{9D8B030D-6E8A-4147-A177-3AD203B41FA5}">
                      <a16:colId xmlns:a16="http://schemas.microsoft.com/office/drawing/2014/main" val="20001"/>
                    </a:ext>
                  </a:extLst>
                </a:gridCol>
              </a:tblGrid>
              <a:tr h="542580">
                <a:tc>
                  <a:txBody>
                    <a:bodyPr/>
                    <a:lstStyle/>
                    <a:p>
                      <a:r>
                        <a:rPr lang="pl-PL" sz="1700" dirty="0"/>
                        <a:t>PODMIOT KTÓRY</a:t>
                      </a:r>
                      <a:r>
                        <a:rPr lang="pl-PL" sz="1700" baseline="0" dirty="0"/>
                        <a:t> ROZPOZNAJE ZAŻALENIE </a:t>
                      </a:r>
                      <a:endParaRPr lang="pl-PL" sz="1700" dirty="0"/>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700" dirty="0"/>
                        <a:t>Sąd wyższego rzędu nad sądem, który zastosował tymczasowe aresztowanie lub na podstawie</a:t>
                      </a:r>
                      <a:r>
                        <a:rPr lang="pl-PL" sz="1700" baseline="0" dirty="0"/>
                        <a:t> art. 426 </a:t>
                      </a:r>
                      <a:r>
                        <a:rPr lang="pl-PL" sz="1700" b="0" dirty="0"/>
                        <a:t>§ 2 inny równorzędny</a:t>
                      </a:r>
                      <a:r>
                        <a:rPr lang="pl-PL" sz="1700" b="0" baseline="0" dirty="0"/>
                        <a:t> skład sądu odwoławczego </a:t>
                      </a:r>
                      <a:endParaRPr lang="pl-PL" sz="1700" dirty="0"/>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42580">
                <a:tc>
                  <a:txBody>
                    <a:bodyPr/>
                    <a:lstStyle/>
                    <a:p>
                      <a:r>
                        <a:rPr lang="pl-PL" sz="1700" dirty="0"/>
                        <a:t>PODMIOTY UPRAWNIONE DO WNIESIENIA ZAŻALENIA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dirty="0"/>
                        <a:t>Strony</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10045">
                <a:tc>
                  <a:txBody>
                    <a:bodyPr/>
                    <a:lstStyle/>
                    <a:p>
                      <a:r>
                        <a:rPr lang="pl-PL" sz="1700"/>
                        <a:t>PRZYMUS ADWOKACKO-RADCOWSKI</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10045">
                <a:tc>
                  <a:txBody>
                    <a:bodyPr/>
                    <a:lstStyle/>
                    <a:p>
                      <a:r>
                        <a:rPr lang="pl-PL" sz="1700"/>
                        <a:t>FORUM</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Posiedzenie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10045">
                <a:tc>
                  <a:txBody>
                    <a:bodyPr/>
                    <a:lstStyle/>
                    <a:p>
                      <a:r>
                        <a:rPr lang="pl-PL" sz="1700" dirty="0"/>
                        <a:t>SKŁAD SĄDU</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Trzech sędziów</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10045">
                <a:tc>
                  <a:txBody>
                    <a:bodyPr/>
                    <a:lstStyle/>
                    <a:p>
                      <a:r>
                        <a:rPr lang="pl-PL" sz="1700"/>
                        <a:t>FORMA ORZECZENIA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Postanowienie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240183">
                <a:tc>
                  <a:txBody>
                    <a:bodyPr/>
                    <a:lstStyle/>
                    <a:p>
                      <a:r>
                        <a:rPr lang="pl-PL" sz="1700" dirty="0"/>
                        <a:t>MOŻLIWE ROZSTRZYGNIĘCIA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dirty="0"/>
                        <a:t>Utrzymanie w mocy, zmiana, uchylenie postanowienia sądu pierwszej instancji. W wypadku zmiany możliwe jest zastosowanie innego środka zapobiegawczego w miejsce tymczasowego aresztowania </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
        <p:nvSpPr>
          <p:cNvPr id="5" name="pole tekstowe 4"/>
          <p:cNvSpPr txBox="1"/>
          <p:nvPr/>
        </p:nvSpPr>
        <p:spPr>
          <a:xfrm>
            <a:off x="1508077" y="6327507"/>
            <a:ext cx="7635923" cy="646331"/>
          </a:xfrm>
          <a:prstGeom prst="rect">
            <a:avLst/>
          </a:prstGeom>
          <a:noFill/>
        </p:spPr>
        <p:txBody>
          <a:bodyPr wrap="square" rtlCol="0">
            <a:spAutoFit/>
          </a:bodyPr>
          <a:lstStyle/>
          <a:p>
            <a:r>
              <a:rPr lang="pl-PL" dirty="0"/>
              <a:t>P. Hofmański, S. Zabłocki, </a:t>
            </a:r>
            <a:r>
              <a:rPr lang="pl-PL" i="1" dirty="0"/>
              <a:t>Elementy metodyki pracy sędziego w sprawach karnych</a:t>
            </a:r>
            <a:r>
              <a:rPr lang="pl-PL" dirty="0"/>
              <a:t>, Kraków 2006</a:t>
            </a:r>
          </a:p>
        </p:txBody>
      </p:sp>
    </p:spTree>
    <p:extLst>
      <p:ext uri="{BB962C8B-B14F-4D97-AF65-F5344CB8AC3E}">
        <p14:creationId xmlns:p14="http://schemas.microsoft.com/office/powerpoint/2010/main" val="172163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a:spLocks noGrp="1"/>
          </p:cNvSpPr>
          <p:nvPr>
            <p:ph type="title"/>
          </p:nvPr>
        </p:nvSpPr>
        <p:spPr>
          <a:xfrm>
            <a:off x="323850" y="954216"/>
            <a:ext cx="8352607" cy="1070629"/>
          </a:xfrm>
        </p:spPr>
        <p:txBody>
          <a:bodyPr>
            <a:normAutofit fontScale="90000"/>
          </a:bodyPr>
          <a:lstStyle/>
          <a:p>
            <a:r>
              <a:rPr lang="pl-PL" dirty="0"/>
              <a:t>Konstytucyjne zasady stosowania zatrzymania </a:t>
            </a:r>
          </a:p>
        </p:txBody>
      </p:sp>
      <p:sp>
        <p:nvSpPr>
          <p:cNvPr id="10" name="Symbol zastępczy zawartości 2"/>
          <p:cNvSpPr>
            <a:spLocks noGrp="1"/>
          </p:cNvSpPr>
          <p:nvPr>
            <p:ph idx="1"/>
          </p:nvPr>
        </p:nvSpPr>
        <p:spPr>
          <a:xfrm>
            <a:off x="149189" y="2078850"/>
            <a:ext cx="8994812" cy="3309303"/>
          </a:xfrm>
        </p:spPr>
        <p:txBody>
          <a:bodyPr>
            <a:noAutofit/>
          </a:bodyPr>
          <a:lstStyle/>
          <a:p>
            <a:pPr algn="just"/>
            <a:r>
              <a:rPr lang="pl-PL" sz="1800" dirty="0"/>
              <a:t>Art. 41 Konstytucji </a:t>
            </a:r>
          </a:p>
          <a:p>
            <a:pPr algn="just"/>
            <a:r>
              <a:rPr lang="pl-PL" sz="1800" dirty="0"/>
              <a:t>1. Każdemu zapewnia się nietykalność osobistą i wolność osobistą. </a:t>
            </a:r>
            <a:r>
              <a:rPr lang="pl-PL" sz="1800" b="1" dirty="0"/>
              <a:t>Pozbawienie lub ograniczenie wolności może nastąpić tylko na zasadach i w trybie określonych w ustawie. </a:t>
            </a:r>
          </a:p>
          <a:p>
            <a:pPr algn="just"/>
            <a:r>
              <a:rPr lang="pl-PL" sz="1800" dirty="0"/>
              <a:t>2. Każdy pozbawiony wolności </a:t>
            </a:r>
            <a:r>
              <a:rPr lang="pl-PL" sz="1800" b="1" dirty="0"/>
              <a:t>nie na podstawie wyroku sądowego ma prawo odwołania się do sądu w celu niezwłocznego ustalenia legalności tego pozbawienia</a:t>
            </a:r>
            <a:r>
              <a:rPr lang="pl-PL" sz="1800" dirty="0"/>
              <a:t>. O pozbawieniu wolności powiadamia się niezwłocznie rodzinę lub osobę wskazaną przez pozbawionego wolności.</a:t>
            </a:r>
          </a:p>
          <a:p>
            <a:pPr algn="just"/>
            <a:r>
              <a:rPr lang="pl-PL" sz="1800" dirty="0"/>
              <a:t>3. Każdy zatrzymany powinien być </a:t>
            </a:r>
            <a:r>
              <a:rPr lang="pl-PL" sz="1800" b="1" dirty="0"/>
              <a:t>niezwłocznie i w sposób zrozumiały dla niego poinformowany o przyczynach zatrzymania</a:t>
            </a:r>
            <a:r>
              <a:rPr lang="pl-PL" sz="1800" dirty="0"/>
              <a:t>. Powinien on być </a:t>
            </a:r>
            <a:r>
              <a:rPr lang="pl-PL" sz="1800" b="1" u="sng" dirty="0"/>
              <a:t>w ciągu 48 godzin od chwili zatrzymania </a:t>
            </a:r>
            <a:r>
              <a:rPr lang="pl-PL" sz="1800" b="1" dirty="0"/>
              <a:t>przekazany do dyspozycji sądu</a:t>
            </a:r>
            <a:r>
              <a:rPr lang="pl-PL" sz="1800" dirty="0"/>
              <a:t>. Zatrzymanego należy zwolnić, jeżeli w ciągu 24 godzin od przekazania do dyspozycji sądu nie zostanie mu doręczone postanowienie sądu o tymczasowym aresztowaniu wraz z przedstawionymi zarzutami.</a:t>
            </a:r>
          </a:p>
          <a:p>
            <a:pPr algn="just"/>
            <a:r>
              <a:rPr lang="pl-PL" sz="1800" dirty="0"/>
              <a:t>4. Każdy pozbawiony wolności powinien być traktowany </a:t>
            </a:r>
            <a:r>
              <a:rPr lang="pl-PL" sz="1800" b="1" dirty="0"/>
              <a:t>w sposób humanitarny</a:t>
            </a:r>
            <a:r>
              <a:rPr lang="pl-PL" sz="1800" dirty="0"/>
              <a:t>.</a:t>
            </a:r>
          </a:p>
          <a:p>
            <a:pPr algn="just"/>
            <a:r>
              <a:rPr lang="pl-PL" sz="1800" dirty="0"/>
              <a:t>5. Każdy bezprawnie pozbawiony wolności ma </a:t>
            </a:r>
            <a:r>
              <a:rPr lang="pl-PL" sz="1800" b="1" dirty="0"/>
              <a:t>prawo do odszkodowania</a:t>
            </a:r>
            <a:r>
              <a:rPr lang="pl-PL" sz="1800" dirty="0"/>
              <a:t>.</a:t>
            </a:r>
          </a:p>
          <a:p>
            <a:pPr algn="just"/>
            <a:endParaRPr lang="pl-PL" sz="1800" dirty="0"/>
          </a:p>
        </p:txBody>
      </p:sp>
    </p:spTree>
    <p:extLst>
      <p:ext uri="{BB962C8B-B14F-4D97-AF65-F5344CB8AC3E}">
        <p14:creationId xmlns:p14="http://schemas.microsoft.com/office/powerpoint/2010/main" val="156761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400" dirty="0"/>
              <a:t>Tymczasowe aresztowanie – zaskarżalność postanowień</a:t>
            </a:r>
          </a:p>
        </p:txBody>
      </p:sp>
      <p:sp>
        <p:nvSpPr>
          <p:cNvPr id="3" name="Symbol zastępczy zawartości 2"/>
          <p:cNvSpPr>
            <a:spLocks noGrp="1"/>
          </p:cNvSpPr>
          <p:nvPr>
            <p:ph idx="1"/>
          </p:nvPr>
        </p:nvSpPr>
        <p:spPr>
          <a:xfrm>
            <a:off x="0" y="1596788"/>
            <a:ext cx="9144000" cy="5145206"/>
          </a:xfrm>
        </p:spPr>
        <p:txBody>
          <a:bodyPr/>
          <a:lstStyle/>
          <a:p>
            <a:pPr algn="just"/>
            <a:r>
              <a:rPr lang="pl-PL" sz="2400" dirty="0"/>
              <a:t>Zażalenie przysługuje na zasadach ogólnych </a:t>
            </a:r>
          </a:p>
          <a:p>
            <a:pPr lvl="1" algn="just"/>
            <a:r>
              <a:rPr lang="pl-PL" sz="1600" dirty="0"/>
              <a:t>Termin – 7 dni od daty doręczenia postanowienia </a:t>
            </a:r>
          </a:p>
          <a:p>
            <a:pPr lvl="1" algn="just"/>
            <a:r>
              <a:rPr lang="pl-PL" sz="1600" dirty="0"/>
              <a:t>konsekwencje jego wniesienia i możliwości uwzględnienia przez sąd (art. 462 i 463)</a:t>
            </a:r>
          </a:p>
          <a:p>
            <a:pPr lvl="1" algn="just"/>
            <a:r>
              <a:rPr lang="pl-PL" sz="1600" dirty="0"/>
              <a:t>tryb rozpoznania art. 464</a:t>
            </a:r>
          </a:p>
          <a:p>
            <a:pPr lvl="1" algn="just"/>
            <a:r>
              <a:rPr lang="pl-PL" sz="1600" dirty="0"/>
              <a:t>warunki formalne i tryb wnoszenia środka odwoławczego, zagadnienia zakresu kontroli, problem podstaw i rodzajów decyzji podejmowanych przez sąd drugiej instancji – art. 425 – 443</a:t>
            </a:r>
          </a:p>
          <a:p>
            <a:pPr algn="just"/>
            <a:r>
              <a:rPr lang="pl-PL" sz="2000" dirty="0"/>
              <a:t>Jakie postanowienia mogą być przedmiotem zaskarżenia w drodze zażalenia? </a:t>
            </a:r>
          </a:p>
          <a:p>
            <a:pPr marL="128016" lvl="1" indent="0" algn="just">
              <a:buNone/>
            </a:pPr>
            <a:r>
              <a:rPr lang="pl-PL" sz="1600" dirty="0"/>
              <a:t>Te, które z uwagi na treść rozstrzygnięcia wywierają bezpośredni, w momencie jego wydania, wpływ na stosowanie środka zapobiegawczego lub na czas jego trwania. Zażalenie przysługuje zatem na postanowienie o:</a:t>
            </a:r>
          </a:p>
          <a:p>
            <a:pPr lvl="1" algn="just"/>
            <a:r>
              <a:rPr lang="pl-PL" sz="1600" dirty="0"/>
              <a:t>Zastosowaniu; przez zastosowanie tymczasowego aresztowania należy rozumieć także jego przedłużenie oraz ponowne stosowanie po uprzednim uchyleniu.</a:t>
            </a:r>
          </a:p>
          <a:p>
            <a:pPr lvl="1" algn="just"/>
            <a:r>
              <a:rPr lang="pl-PL" sz="1600" dirty="0"/>
              <a:t>przedłużeniu stosowania tymczasowego aresztowania, </a:t>
            </a:r>
          </a:p>
          <a:p>
            <a:pPr lvl="1" algn="just"/>
            <a:r>
              <a:rPr lang="pl-PL" sz="1600" dirty="0"/>
              <a:t>odmowie zastosowania lub przedłużenia stosowania tymczasowego aresztowania, </a:t>
            </a:r>
          </a:p>
          <a:p>
            <a:pPr lvl="1" algn="just"/>
            <a:r>
              <a:rPr lang="pl-PL" sz="1600" dirty="0"/>
              <a:t>zmiany na łagodniejszy środek lub uchylenia tymczasowego aresztowania</a:t>
            </a:r>
            <a:endParaRPr lang="pl-PL" dirty="0"/>
          </a:p>
        </p:txBody>
      </p:sp>
    </p:spTree>
    <p:extLst>
      <p:ext uri="{BB962C8B-B14F-4D97-AF65-F5344CB8AC3E}">
        <p14:creationId xmlns:p14="http://schemas.microsoft.com/office/powerpoint/2010/main" val="11927773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359" y="0"/>
            <a:ext cx="8690212" cy="1499616"/>
          </a:xfrm>
        </p:spPr>
        <p:txBody>
          <a:bodyPr>
            <a:normAutofit/>
          </a:bodyPr>
          <a:lstStyle/>
          <a:p>
            <a:r>
              <a:rPr lang="pl-PL" sz="4400" dirty="0"/>
              <a:t>Tymczasowe aresztowanie – zaskarżalność postanowień</a:t>
            </a:r>
          </a:p>
        </p:txBody>
      </p:sp>
      <p:sp>
        <p:nvSpPr>
          <p:cNvPr id="4" name="Symbol zastępczy tekstu 3"/>
          <p:cNvSpPr>
            <a:spLocks noGrp="1"/>
          </p:cNvSpPr>
          <p:nvPr>
            <p:ph type="body" idx="1"/>
          </p:nvPr>
        </p:nvSpPr>
        <p:spPr>
          <a:xfrm>
            <a:off x="256305" y="1592783"/>
            <a:ext cx="3766373" cy="822960"/>
          </a:xfrm>
        </p:spPr>
        <p:txBody>
          <a:bodyPr/>
          <a:lstStyle/>
          <a:p>
            <a:r>
              <a:rPr lang="pl-PL" b="1" dirty="0"/>
              <a:t>Sąd, który wydał postanowienie w I instancji </a:t>
            </a:r>
          </a:p>
        </p:txBody>
      </p:sp>
      <p:sp>
        <p:nvSpPr>
          <p:cNvPr id="3" name="Symbol zastępczy zawartości 2"/>
          <p:cNvSpPr>
            <a:spLocks noGrp="1"/>
          </p:cNvSpPr>
          <p:nvPr>
            <p:ph sz="half" idx="2"/>
          </p:nvPr>
        </p:nvSpPr>
        <p:spPr>
          <a:xfrm>
            <a:off x="71651" y="2388358"/>
            <a:ext cx="4483289" cy="4121624"/>
          </a:xfrm>
        </p:spPr>
        <p:txBody>
          <a:bodyPr/>
          <a:lstStyle/>
          <a:p>
            <a:pPr marL="457200" indent="-457200">
              <a:buFont typeface="+mj-lt"/>
              <a:buAutoNum type="arabicPeriod"/>
            </a:pPr>
            <a:r>
              <a:rPr lang="pl-PL" dirty="0"/>
              <a:t>Sąd rejonowy </a:t>
            </a:r>
          </a:p>
          <a:p>
            <a:pPr marL="457200" indent="-457200">
              <a:buFont typeface="+mj-lt"/>
              <a:buAutoNum type="arabicPeriod"/>
            </a:pPr>
            <a:r>
              <a:rPr lang="pl-PL" dirty="0"/>
              <a:t>Sąd okręgowy</a:t>
            </a:r>
          </a:p>
          <a:p>
            <a:pPr marL="457200" indent="-457200">
              <a:buFont typeface="+mj-lt"/>
              <a:buAutoNum type="arabicPeriod"/>
            </a:pPr>
            <a:r>
              <a:rPr lang="pl-PL" dirty="0"/>
              <a:t>Sąd apelacyjny (jeżeli przedłuża okresy stosowania tymczasowego aresztowania ponad terminy wskazane w art. 263 § 4) </a:t>
            </a:r>
          </a:p>
          <a:p>
            <a:pPr marL="457200" indent="-457200">
              <a:buFont typeface="+mj-lt"/>
              <a:buAutoNum type="arabicPeriod"/>
            </a:pPr>
            <a:r>
              <a:rPr lang="pl-PL" dirty="0"/>
              <a:t>Sąd Najwyższy  </a:t>
            </a:r>
          </a:p>
        </p:txBody>
      </p:sp>
      <p:sp>
        <p:nvSpPr>
          <p:cNvPr id="5" name="Symbol zastępczy tekstu 4"/>
          <p:cNvSpPr>
            <a:spLocks noGrp="1"/>
          </p:cNvSpPr>
          <p:nvPr>
            <p:ph type="body" sz="quarter" idx="3"/>
          </p:nvPr>
        </p:nvSpPr>
        <p:spPr>
          <a:xfrm>
            <a:off x="5321092" y="1592783"/>
            <a:ext cx="3566160" cy="822960"/>
          </a:xfrm>
        </p:spPr>
        <p:txBody>
          <a:bodyPr/>
          <a:lstStyle/>
          <a:p>
            <a:pPr algn="ctr"/>
            <a:r>
              <a:rPr lang="pl-PL" b="1" dirty="0"/>
              <a:t>Sąd, który rozpoznaje zażalenie </a:t>
            </a:r>
          </a:p>
        </p:txBody>
      </p:sp>
      <p:sp>
        <p:nvSpPr>
          <p:cNvPr id="6" name="Symbol zastępczy zawartości 5"/>
          <p:cNvSpPr>
            <a:spLocks noGrp="1"/>
          </p:cNvSpPr>
          <p:nvPr>
            <p:ph sz="quarter" idx="4"/>
          </p:nvPr>
        </p:nvSpPr>
        <p:spPr>
          <a:xfrm>
            <a:off x="4810836" y="2380935"/>
            <a:ext cx="4117359" cy="4292820"/>
          </a:xfrm>
        </p:spPr>
        <p:txBody>
          <a:bodyPr>
            <a:normAutofit fontScale="92500" lnSpcReduction="10000"/>
          </a:bodyPr>
          <a:lstStyle/>
          <a:p>
            <a:pPr marL="457200" indent="-457200">
              <a:buFont typeface="+mj-lt"/>
              <a:buAutoNum type="arabicPeriod"/>
            </a:pPr>
            <a:r>
              <a:rPr lang="pl-PL" dirty="0"/>
              <a:t>Sąd okręgowy </a:t>
            </a:r>
          </a:p>
          <a:p>
            <a:pPr marL="457200" indent="-457200">
              <a:buFont typeface="+mj-lt"/>
              <a:buAutoNum type="arabicPeriod"/>
            </a:pPr>
            <a:r>
              <a:rPr lang="pl-PL" dirty="0"/>
              <a:t>Sąd apelacyjny </a:t>
            </a:r>
          </a:p>
          <a:p>
            <a:pPr marL="457200" indent="-457200">
              <a:buFont typeface="+mj-lt"/>
              <a:buAutoNum type="arabicPeriod"/>
            </a:pPr>
            <a:r>
              <a:rPr lang="pl-PL" dirty="0"/>
              <a:t>Sąd apelacyjny w składzie 3 sędziów (art. 263 § 5)  </a:t>
            </a:r>
          </a:p>
          <a:p>
            <a:pPr marL="457200" indent="-457200">
              <a:buFont typeface="+mj-lt"/>
              <a:buAutoNum type="arabicPeriod"/>
            </a:pPr>
            <a:endParaRPr lang="pl-PL" dirty="0"/>
          </a:p>
          <a:p>
            <a:pPr marL="457200" indent="-457200">
              <a:buFont typeface="+mj-lt"/>
              <a:buAutoNum type="arabicPeriod"/>
            </a:pPr>
            <a:r>
              <a:rPr lang="pl-PL" dirty="0"/>
              <a:t>Inny równorzędny skład SN </a:t>
            </a:r>
          </a:p>
          <a:p>
            <a:pPr marL="0" indent="0">
              <a:buNone/>
            </a:pPr>
            <a:r>
              <a:rPr lang="pl-PL" dirty="0"/>
              <a:t>Postanowienie SN (7) z dnia 20 października 2009 r., I KZP 1/09</a:t>
            </a:r>
          </a:p>
          <a:p>
            <a:pPr marL="173736" lvl="1" indent="0">
              <a:buNone/>
            </a:pPr>
            <a:r>
              <a:rPr lang="pl-PL" dirty="0"/>
              <a:t>Dopuszczalne jest zażalenie na postanowienie Sądu Najwyższego, wydane na podstawie art. 538 § 2 k.p.k.; rozpoznaje je równorzędny skład Sądu Najwyższego.</a:t>
            </a:r>
          </a:p>
          <a:p>
            <a:pPr marL="457200" indent="-457200">
              <a:buFont typeface="+mj-lt"/>
              <a:buAutoNum type="arabicPeriod"/>
            </a:pPr>
            <a:endParaRPr lang="pl-PL" dirty="0"/>
          </a:p>
          <a:p>
            <a:pPr marL="457200" indent="-457200">
              <a:buFont typeface="+mj-lt"/>
              <a:buAutoNum type="arabicPeriod"/>
            </a:pPr>
            <a:endParaRPr lang="pl-PL" dirty="0"/>
          </a:p>
        </p:txBody>
      </p:sp>
      <p:sp>
        <p:nvSpPr>
          <p:cNvPr id="9" name="Strzałka w prawo 8"/>
          <p:cNvSpPr/>
          <p:nvPr/>
        </p:nvSpPr>
        <p:spPr>
          <a:xfrm>
            <a:off x="3858905" y="2395184"/>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0" name="Strzałka w prawo 9"/>
          <p:cNvSpPr/>
          <p:nvPr/>
        </p:nvSpPr>
        <p:spPr>
          <a:xfrm>
            <a:off x="3858904" y="2902426"/>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1" name="Strzałka w prawo 10"/>
          <p:cNvSpPr/>
          <p:nvPr/>
        </p:nvSpPr>
        <p:spPr>
          <a:xfrm rot="19648016">
            <a:off x="4125036" y="3823500"/>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2" name="Strzałka w prawo 11"/>
          <p:cNvSpPr/>
          <p:nvPr/>
        </p:nvSpPr>
        <p:spPr>
          <a:xfrm>
            <a:off x="3858905" y="4540157"/>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0136502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Warunkowe tymczasowe aresztowanie </a:t>
            </a:r>
          </a:p>
        </p:txBody>
      </p:sp>
      <p:sp>
        <p:nvSpPr>
          <p:cNvPr id="3" name="Symbol zastępczy zawartości 2"/>
          <p:cNvSpPr>
            <a:spLocks noGrp="1"/>
          </p:cNvSpPr>
          <p:nvPr>
            <p:ph idx="1"/>
          </p:nvPr>
        </p:nvSpPr>
        <p:spPr>
          <a:xfrm>
            <a:off x="457200" y="1268760"/>
            <a:ext cx="8363272" cy="5314602"/>
          </a:xfrm>
        </p:spPr>
        <p:txBody>
          <a:bodyPr>
            <a:normAutofit fontScale="62500" lnSpcReduction="20000"/>
          </a:bodyPr>
          <a:lstStyle/>
          <a:p>
            <a:r>
              <a:rPr lang="pl-PL" dirty="0"/>
              <a:t>art. 257 § 2 </a:t>
            </a:r>
          </a:p>
          <a:p>
            <a:pPr algn="just"/>
            <a:r>
              <a:rPr lang="pl-PL" dirty="0"/>
              <a:t>Stosując tymczasowe aresztowanie, sąd może zastrzec, że środek ten ulegnie zmianie z chwilą złożenia, nie później niż w wyznaczonym terminie, określonego poręczenia majątkowego; na uzasadniony wniosek oskarżonego lub jego obrońcy, złożony najpóźniej w ostatnim dniu wyznaczonego terminu, sąd może przedłużyć termin złożenia poręczenia.</a:t>
            </a:r>
          </a:p>
          <a:p>
            <a:pPr algn="just"/>
            <a:r>
              <a:rPr lang="pl-PL" dirty="0"/>
              <a:t>Sąd orzeka o zastosowaniu tymczasowego aresztowania, ale jednocześnie daje oskarżonemu szansę w postaci zastosowania nie izolacyjnego środka zapobiegawczego, jeżeli w wyznaczonym przez sąd okresie wpłaci przez niego określoną sumę poręczenia majątkowego. </a:t>
            </a:r>
          </a:p>
          <a:p>
            <a:pPr algn="just"/>
            <a:r>
              <a:rPr lang="pl-PL" dirty="0"/>
              <a:t>Jeżeli poręczenie nie zostanie wpłacone – areszt zmienia się w bezwarunkowy.  </a:t>
            </a:r>
          </a:p>
          <a:p>
            <a:pPr marL="0" indent="0" algn="just">
              <a:buNone/>
            </a:pPr>
            <a:r>
              <a:rPr lang="pl-PL" b="1" dirty="0"/>
              <a:t>UWAGA! J</a:t>
            </a:r>
            <a:r>
              <a:rPr lang="pl-PL" dirty="0"/>
              <a:t>eżeli prokurator oświadczy, najpóźniej na posiedzeniu po ogłoszeniu postanowienia wydanego na podstawie § 2, że sprzeciwia się zmianie środka zapobiegawczego, postanowienie to, w zakresie dotyczącym zmiany tymczasowego aresztowania na poręczenie majątkowe, staje się wykonalne z dniem uprawomocnienia. </a:t>
            </a:r>
            <a:endParaRPr lang="pl-PL" b="1" dirty="0"/>
          </a:p>
        </p:txBody>
      </p:sp>
    </p:spTree>
    <p:extLst>
      <p:ext uri="{BB962C8B-B14F-4D97-AF65-F5344CB8AC3E}">
        <p14:creationId xmlns:p14="http://schemas.microsoft.com/office/powerpoint/2010/main" val="26607503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7F9A91-9A13-48A1-A5C9-59EAAE703AF2}"/>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A7CAEC42-EBF3-463C-9E82-44C73E1CCA6C}"/>
              </a:ext>
            </a:extLst>
          </p:cNvPr>
          <p:cNvSpPr>
            <a:spLocks noGrp="1"/>
          </p:cNvSpPr>
          <p:nvPr>
            <p:ph idx="1"/>
          </p:nvPr>
        </p:nvSpPr>
        <p:spPr>
          <a:xfrm>
            <a:off x="685346" y="2309191"/>
            <a:ext cx="7765322" cy="3451529"/>
          </a:xfrm>
        </p:spPr>
        <p:txBody>
          <a:bodyPr>
            <a:normAutofit/>
          </a:bodyPr>
          <a:lstStyle/>
          <a:p>
            <a:pPr algn="just"/>
            <a:r>
              <a:rPr lang="pl-PL" sz="1950" dirty="0"/>
              <a:t>Jan Kowalski pozostaje w konflikcie ze swoim sąsiadem, Piotrem Malinowskim. 7 kwietnia 2016 roku zobaczył, jak Piotr Malinowski kradnie z jego ogrodu kosiarkę o wartości 600 zł i spokojnym krokiem oddala się w kierunku swojej posesji, ukrywając ją w swoim garażu. Jan Kowalski ruszył w pościg za Piotrem Malinowskim i zatrzymał go na terenie jego domu. Powalił go na ziemię i obezwładnił, co miało miejsce o 13.00, a dopiero o 14.00 zadzwonił po Policję, która przyjechała na miejsce zdarzenia i przejęła zatrzymanego o 14.30. Po przewiezieniu na komisariat Malinowski zażądał kontaktu z adwokatem. Policjant zastrzegł, że będzie przy niej obecny, bo to standardowa praktyka w takich sytuacjach. </a:t>
            </a:r>
          </a:p>
          <a:p>
            <a:endParaRPr lang="pl-PL" dirty="0"/>
          </a:p>
        </p:txBody>
      </p:sp>
    </p:spTree>
    <p:extLst>
      <p:ext uri="{BB962C8B-B14F-4D97-AF65-F5344CB8AC3E}">
        <p14:creationId xmlns:p14="http://schemas.microsoft.com/office/powerpoint/2010/main" val="39419224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82578C-CA8A-4244-9F3C-B724A1E42C86}"/>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A650E821-0F3A-40D8-831D-2127C2DAFBE4}"/>
              </a:ext>
            </a:extLst>
          </p:cNvPr>
          <p:cNvSpPr>
            <a:spLocks noGrp="1"/>
          </p:cNvSpPr>
          <p:nvPr>
            <p:ph idx="1"/>
          </p:nvPr>
        </p:nvSpPr>
        <p:spPr>
          <a:xfrm>
            <a:off x="685346" y="2429298"/>
            <a:ext cx="7765322" cy="3400002"/>
          </a:xfrm>
        </p:spPr>
        <p:txBody>
          <a:bodyPr>
            <a:normAutofit fontScale="47500" lnSpcReduction="20000"/>
          </a:bodyPr>
          <a:lstStyle/>
          <a:p>
            <a:pPr algn="just"/>
            <a:r>
              <a:rPr lang="pl-PL" sz="4500" dirty="0"/>
              <a:t>Malinowski natychmiast złożył zażalenie na zatrzymanie. Sąd, rozpoznając je w dniu 8 kwietnia 2016 roku, uznał zatrzymanie za nielegalne, jednak nie zarządził zwolnienia Malinowskiego, wskazując, że są jeszcze z jego udziałem prowadzone czynności procesowe. Sąd rejonowy tymczasowo aresztował Malinowskiego na okres 3 miesięcy postanowieniem wydanym i doręczonym oskarżonemu 10 kwietnia o 12.30. W uzasadnieniu postanowienia sąd wskazał, że wprawdzie Malinowskiego przekazano do dyspozycji sądu ponad 24 h temu, jednak łącznie czas zatrzymania liczony od chwili zatrzymania go przez Policję do chwili doręczenia mu postanowienia o tymczasowym aresztowaniu nie przekroczył konstytucyjnych 72 h.</a:t>
            </a:r>
          </a:p>
          <a:p>
            <a:pPr algn="just"/>
            <a:endParaRPr lang="pl-PL" sz="2400" dirty="0"/>
          </a:p>
        </p:txBody>
      </p:sp>
    </p:spTree>
    <p:extLst>
      <p:ext uri="{BB962C8B-B14F-4D97-AF65-F5344CB8AC3E}">
        <p14:creationId xmlns:p14="http://schemas.microsoft.com/office/powerpoint/2010/main" val="1242729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6B6383C8-2BA2-43B2-B409-68D65FEB6329}"/>
              </a:ext>
            </a:extLst>
          </p:cNvPr>
          <p:cNvSpPr/>
          <p:nvPr/>
        </p:nvSpPr>
        <p:spPr>
          <a:xfrm>
            <a:off x="1287478" y="2276872"/>
            <a:ext cx="6668897" cy="1323439"/>
          </a:xfrm>
          <a:prstGeom prst="rect">
            <a:avLst/>
          </a:prstGeom>
          <a:noFill/>
        </p:spPr>
        <p:txBody>
          <a:bodyPr wrap="square" lIns="91440" tIns="45720" rIns="91440" bIns="45720">
            <a:spAutoFit/>
          </a:bodyPr>
          <a:lstStyle/>
          <a:p>
            <a:pPr algn="ctr"/>
            <a:r>
              <a:rPr lang="pl-PL" sz="8000" b="1" cap="none" spc="0" dirty="0">
                <a:ln w="22225">
                  <a:solidFill>
                    <a:schemeClr val="accent2"/>
                  </a:solidFill>
                  <a:prstDash val="solid"/>
                </a:ln>
                <a:solidFill>
                  <a:schemeClr val="accent2">
                    <a:lumMod val="40000"/>
                    <a:lumOff val="60000"/>
                  </a:schemeClr>
                </a:solidFill>
                <a:effectLst/>
              </a:rPr>
              <a:t>PRZESZUKANIE</a:t>
            </a:r>
          </a:p>
        </p:txBody>
      </p:sp>
    </p:spTree>
    <p:extLst>
      <p:ext uri="{BB962C8B-B14F-4D97-AF65-F5344CB8AC3E}">
        <p14:creationId xmlns:p14="http://schemas.microsoft.com/office/powerpoint/2010/main" val="22939595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00937" y="1433821"/>
            <a:ext cx="6276975" cy="686726"/>
          </a:xfrm>
          <a:prstGeom prst="rect">
            <a:avLst/>
          </a:prstGeom>
        </p:spPr>
        <p:txBody>
          <a:bodyPr vert="horz" wrap="square" lIns="0" tIns="9525" rIns="0" bIns="0" rtlCol="0" anchor="ctr">
            <a:spAutoFit/>
          </a:bodyPr>
          <a:lstStyle/>
          <a:p>
            <a:pPr marL="9525">
              <a:spcBef>
                <a:spcPts val="75"/>
              </a:spcBef>
            </a:pPr>
            <a:r>
              <a:rPr spc="-394" dirty="0"/>
              <a:t>Rodzaje </a:t>
            </a:r>
            <a:r>
              <a:rPr spc="-326" dirty="0"/>
              <a:t>czynności</a:t>
            </a:r>
            <a:r>
              <a:rPr spc="-510" dirty="0"/>
              <a:t> </a:t>
            </a:r>
            <a:r>
              <a:rPr spc="-255" dirty="0"/>
              <a:t>dowodowych</a:t>
            </a:r>
          </a:p>
        </p:txBody>
      </p:sp>
      <p:grpSp>
        <p:nvGrpSpPr>
          <p:cNvPr id="3" name="object 3"/>
          <p:cNvGrpSpPr/>
          <p:nvPr/>
        </p:nvGrpSpPr>
        <p:grpSpPr>
          <a:xfrm>
            <a:off x="240030" y="2318004"/>
            <a:ext cx="2386965" cy="765810"/>
            <a:chOff x="320040" y="1947672"/>
            <a:chExt cx="3182620" cy="1021080"/>
          </a:xfrm>
        </p:grpSpPr>
        <p:sp>
          <p:nvSpPr>
            <p:cNvPr id="4" name="object 4"/>
            <p:cNvSpPr/>
            <p:nvPr/>
          </p:nvSpPr>
          <p:spPr>
            <a:xfrm>
              <a:off x="326136" y="1953768"/>
              <a:ext cx="3169920" cy="1009015"/>
            </a:xfrm>
            <a:custGeom>
              <a:avLst/>
              <a:gdLst/>
              <a:ahLst/>
              <a:cxnLst/>
              <a:rect l="l" t="t" r="r" b="b"/>
              <a:pathLst>
                <a:path w="3169920" h="1009014">
                  <a:moveTo>
                    <a:pt x="3001772" y="0"/>
                  </a:moveTo>
                  <a:lnTo>
                    <a:pt x="168148" y="0"/>
                  </a:lnTo>
                  <a:lnTo>
                    <a:pt x="123448" y="6008"/>
                  </a:lnTo>
                  <a:lnTo>
                    <a:pt x="83281" y="22963"/>
                  </a:lnTo>
                  <a:lnTo>
                    <a:pt x="49250" y="49260"/>
                  </a:lnTo>
                  <a:lnTo>
                    <a:pt x="22957" y="83293"/>
                  </a:lnTo>
                  <a:lnTo>
                    <a:pt x="6006" y="123457"/>
                  </a:lnTo>
                  <a:lnTo>
                    <a:pt x="0" y="168148"/>
                  </a:lnTo>
                  <a:lnTo>
                    <a:pt x="0" y="840740"/>
                  </a:lnTo>
                  <a:lnTo>
                    <a:pt x="6006" y="885430"/>
                  </a:lnTo>
                  <a:lnTo>
                    <a:pt x="22957" y="925594"/>
                  </a:lnTo>
                  <a:lnTo>
                    <a:pt x="49250" y="959627"/>
                  </a:lnTo>
                  <a:lnTo>
                    <a:pt x="83281" y="985924"/>
                  </a:lnTo>
                  <a:lnTo>
                    <a:pt x="123448" y="1002879"/>
                  </a:lnTo>
                  <a:lnTo>
                    <a:pt x="168148" y="1008888"/>
                  </a:lnTo>
                  <a:lnTo>
                    <a:pt x="3001772" y="1008888"/>
                  </a:lnTo>
                  <a:lnTo>
                    <a:pt x="3046462" y="1002879"/>
                  </a:lnTo>
                  <a:lnTo>
                    <a:pt x="3086626" y="985924"/>
                  </a:lnTo>
                  <a:lnTo>
                    <a:pt x="3120659" y="959627"/>
                  </a:lnTo>
                  <a:lnTo>
                    <a:pt x="3146956" y="925594"/>
                  </a:lnTo>
                  <a:lnTo>
                    <a:pt x="3163911" y="885430"/>
                  </a:lnTo>
                  <a:lnTo>
                    <a:pt x="3169919" y="840740"/>
                  </a:lnTo>
                  <a:lnTo>
                    <a:pt x="3169919" y="168148"/>
                  </a:lnTo>
                  <a:lnTo>
                    <a:pt x="3163911" y="123457"/>
                  </a:lnTo>
                  <a:lnTo>
                    <a:pt x="3146956" y="83293"/>
                  </a:lnTo>
                  <a:lnTo>
                    <a:pt x="3120659" y="49260"/>
                  </a:lnTo>
                  <a:lnTo>
                    <a:pt x="3086626" y="22963"/>
                  </a:lnTo>
                  <a:lnTo>
                    <a:pt x="3046462" y="6008"/>
                  </a:lnTo>
                  <a:lnTo>
                    <a:pt x="3001772" y="0"/>
                  </a:lnTo>
                  <a:close/>
                </a:path>
              </a:pathLst>
            </a:custGeom>
            <a:solidFill>
              <a:srgbClr val="99CA38"/>
            </a:solidFill>
          </p:spPr>
          <p:txBody>
            <a:bodyPr wrap="square" lIns="0" tIns="0" rIns="0" bIns="0" rtlCol="0"/>
            <a:lstStyle/>
            <a:p>
              <a:endParaRPr sz="1350"/>
            </a:p>
          </p:txBody>
        </p:sp>
        <p:sp>
          <p:nvSpPr>
            <p:cNvPr id="5" name="object 5"/>
            <p:cNvSpPr/>
            <p:nvPr/>
          </p:nvSpPr>
          <p:spPr>
            <a:xfrm>
              <a:off x="326136" y="1953768"/>
              <a:ext cx="3169920" cy="1009015"/>
            </a:xfrm>
            <a:custGeom>
              <a:avLst/>
              <a:gdLst/>
              <a:ahLst/>
              <a:cxnLst/>
              <a:rect l="l" t="t" r="r" b="b"/>
              <a:pathLst>
                <a:path w="3169920" h="1009014">
                  <a:moveTo>
                    <a:pt x="0" y="168148"/>
                  </a:moveTo>
                  <a:lnTo>
                    <a:pt x="6006" y="123457"/>
                  </a:lnTo>
                  <a:lnTo>
                    <a:pt x="22957" y="83293"/>
                  </a:lnTo>
                  <a:lnTo>
                    <a:pt x="49250" y="49260"/>
                  </a:lnTo>
                  <a:lnTo>
                    <a:pt x="83281" y="22963"/>
                  </a:lnTo>
                  <a:lnTo>
                    <a:pt x="123448" y="6008"/>
                  </a:lnTo>
                  <a:lnTo>
                    <a:pt x="168148" y="0"/>
                  </a:lnTo>
                  <a:lnTo>
                    <a:pt x="3001772" y="0"/>
                  </a:lnTo>
                  <a:lnTo>
                    <a:pt x="3046462" y="6008"/>
                  </a:lnTo>
                  <a:lnTo>
                    <a:pt x="3086626" y="22963"/>
                  </a:lnTo>
                  <a:lnTo>
                    <a:pt x="3120659" y="49260"/>
                  </a:lnTo>
                  <a:lnTo>
                    <a:pt x="3146956" y="83293"/>
                  </a:lnTo>
                  <a:lnTo>
                    <a:pt x="3163911" y="123457"/>
                  </a:lnTo>
                  <a:lnTo>
                    <a:pt x="3169919" y="168148"/>
                  </a:lnTo>
                  <a:lnTo>
                    <a:pt x="3169919" y="840740"/>
                  </a:lnTo>
                  <a:lnTo>
                    <a:pt x="3163911" y="885430"/>
                  </a:lnTo>
                  <a:lnTo>
                    <a:pt x="3146956" y="925594"/>
                  </a:lnTo>
                  <a:lnTo>
                    <a:pt x="3120659" y="959627"/>
                  </a:lnTo>
                  <a:lnTo>
                    <a:pt x="3086626" y="985924"/>
                  </a:lnTo>
                  <a:lnTo>
                    <a:pt x="3046462" y="1002879"/>
                  </a:lnTo>
                  <a:lnTo>
                    <a:pt x="3001772" y="1008888"/>
                  </a:lnTo>
                  <a:lnTo>
                    <a:pt x="168148" y="1008888"/>
                  </a:lnTo>
                  <a:lnTo>
                    <a:pt x="123448" y="1002879"/>
                  </a:lnTo>
                  <a:lnTo>
                    <a:pt x="83281" y="985924"/>
                  </a:lnTo>
                  <a:lnTo>
                    <a:pt x="49250" y="959627"/>
                  </a:lnTo>
                  <a:lnTo>
                    <a:pt x="22957" y="925594"/>
                  </a:lnTo>
                  <a:lnTo>
                    <a:pt x="6006" y="885430"/>
                  </a:lnTo>
                  <a:lnTo>
                    <a:pt x="0" y="840740"/>
                  </a:lnTo>
                  <a:lnTo>
                    <a:pt x="0" y="168148"/>
                  </a:lnTo>
                  <a:close/>
                </a:path>
              </a:pathLst>
            </a:custGeom>
            <a:ln w="12192">
              <a:solidFill>
                <a:srgbClr val="6E9425"/>
              </a:solidFill>
            </a:ln>
          </p:spPr>
          <p:txBody>
            <a:bodyPr wrap="square" lIns="0" tIns="0" rIns="0" bIns="0" rtlCol="0"/>
            <a:lstStyle/>
            <a:p>
              <a:endParaRPr sz="1350"/>
            </a:p>
          </p:txBody>
        </p:sp>
      </p:grpSp>
      <p:grpSp>
        <p:nvGrpSpPr>
          <p:cNvPr id="6" name="object 6"/>
          <p:cNvGrpSpPr/>
          <p:nvPr/>
        </p:nvGrpSpPr>
        <p:grpSpPr>
          <a:xfrm>
            <a:off x="3271075" y="3074479"/>
            <a:ext cx="2391728" cy="763905"/>
            <a:chOff x="4361434" y="2956305"/>
            <a:chExt cx="3188970" cy="1018540"/>
          </a:xfrm>
        </p:grpSpPr>
        <p:sp>
          <p:nvSpPr>
            <p:cNvPr id="7" name="object 7"/>
            <p:cNvSpPr/>
            <p:nvPr/>
          </p:nvSpPr>
          <p:spPr>
            <a:xfrm>
              <a:off x="4367784" y="2962655"/>
              <a:ext cx="3176270" cy="1005840"/>
            </a:xfrm>
            <a:custGeom>
              <a:avLst/>
              <a:gdLst/>
              <a:ahLst/>
              <a:cxnLst/>
              <a:rect l="l" t="t" r="r" b="b"/>
              <a:pathLst>
                <a:path w="3176270" h="1005839">
                  <a:moveTo>
                    <a:pt x="3008375" y="0"/>
                  </a:moveTo>
                  <a:lnTo>
                    <a:pt x="167639" y="0"/>
                  </a:lnTo>
                  <a:lnTo>
                    <a:pt x="123075" y="5988"/>
                  </a:lnTo>
                  <a:lnTo>
                    <a:pt x="83029" y="22888"/>
                  </a:lnTo>
                  <a:lnTo>
                    <a:pt x="49101" y="49101"/>
                  </a:lnTo>
                  <a:lnTo>
                    <a:pt x="22888" y="83029"/>
                  </a:lnTo>
                  <a:lnTo>
                    <a:pt x="5988" y="123075"/>
                  </a:lnTo>
                  <a:lnTo>
                    <a:pt x="0" y="167640"/>
                  </a:lnTo>
                  <a:lnTo>
                    <a:pt x="0" y="838200"/>
                  </a:lnTo>
                  <a:lnTo>
                    <a:pt x="5988" y="882764"/>
                  </a:lnTo>
                  <a:lnTo>
                    <a:pt x="22888" y="922810"/>
                  </a:lnTo>
                  <a:lnTo>
                    <a:pt x="49101" y="956738"/>
                  </a:lnTo>
                  <a:lnTo>
                    <a:pt x="83029" y="982951"/>
                  </a:lnTo>
                  <a:lnTo>
                    <a:pt x="123075" y="999851"/>
                  </a:lnTo>
                  <a:lnTo>
                    <a:pt x="167639" y="1005840"/>
                  </a:lnTo>
                  <a:lnTo>
                    <a:pt x="3008375" y="1005840"/>
                  </a:lnTo>
                  <a:lnTo>
                    <a:pt x="3052940" y="999851"/>
                  </a:lnTo>
                  <a:lnTo>
                    <a:pt x="3092986" y="982951"/>
                  </a:lnTo>
                  <a:lnTo>
                    <a:pt x="3126914" y="956738"/>
                  </a:lnTo>
                  <a:lnTo>
                    <a:pt x="3153127" y="922810"/>
                  </a:lnTo>
                  <a:lnTo>
                    <a:pt x="3170027" y="882764"/>
                  </a:lnTo>
                  <a:lnTo>
                    <a:pt x="3176016" y="838200"/>
                  </a:lnTo>
                  <a:lnTo>
                    <a:pt x="3176016" y="167640"/>
                  </a:lnTo>
                  <a:lnTo>
                    <a:pt x="3170027" y="123075"/>
                  </a:lnTo>
                  <a:lnTo>
                    <a:pt x="3153127" y="83029"/>
                  </a:lnTo>
                  <a:lnTo>
                    <a:pt x="3126914" y="49101"/>
                  </a:lnTo>
                  <a:lnTo>
                    <a:pt x="3092986" y="22888"/>
                  </a:lnTo>
                  <a:lnTo>
                    <a:pt x="3052940" y="5988"/>
                  </a:lnTo>
                  <a:lnTo>
                    <a:pt x="3008375" y="0"/>
                  </a:lnTo>
                  <a:close/>
                </a:path>
              </a:pathLst>
            </a:custGeom>
            <a:solidFill>
              <a:srgbClr val="99CA38"/>
            </a:solidFill>
          </p:spPr>
          <p:txBody>
            <a:bodyPr wrap="square" lIns="0" tIns="0" rIns="0" bIns="0" rtlCol="0"/>
            <a:lstStyle/>
            <a:p>
              <a:endParaRPr sz="1350"/>
            </a:p>
          </p:txBody>
        </p:sp>
        <p:sp>
          <p:nvSpPr>
            <p:cNvPr id="8" name="object 8"/>
            <p:cNvSpPr/>
            <p:nvPr/>
          </p:nvSpPr>
          <p:spPr>
            <a:xfrm>
              <a:off x="4367784" y="2962655"/>
              <a:ext cx="3176270" cy="1005840"/>
            </a:xfrm>
            <a:custGeom>
              <a:avLst/>
              <a:gdLst/>
              <a:ahLst/>
              <a:cxnLst/>
              <a:rect l="l" t="t" r="r" b="b"/>
              <a:pathLst>
                <a:path w="3176270" h="1005839">
                  <a:moveTo>
                    <a:pt x="0" y="167640"/>
                  </a:moveTo>
                  <a:lnTo>
                    <a:pt x="5988" y="123075"/>
                  </a:lnTo>
                  <a:lnTo>
                    <a:pt x="22888" y="83029"/>
                  </a:lnTo>
                  <a:lnTo>
                    <a:pt x="49101" y="49101"/>
                  </a:lnTo>
                  <a:lnTo>
                    <a:pt x="83029" y="22888"/>
                  </a:lnTo>
                  <a:lnTo>
                    <a:pt x="123075" y="5988"/>
                  </a:lnTo>
                  <a:lnTo>
                    <a:pt x="167639" y="0"/>
                  </a:lnTo>
                  <a:lnTo>
                    <a:pt x="3008375" y="0"/>
                  </a:lnTo>
                  <a:lnTo>
                    <a:pt x="3052940" y="5988"/>
                  </a:lnTo>
                  <a:lnTo>
                    <a:pt x="3092986" y="22888"/>
                  </a:lnTo>
                  <a:lnTo>
                    <a:pt x="3126914" y="49101"/>
                  </a:lnTo>
                  <a:lnTo>
                    <a:pt x="3153127" y="83029"/>
                  </a:lnTo>
                  <a:lnTo>
                    <a:pt x="3170027" y="123075"/>
                  </a:lnTo>
                  <a:lnTo>
                    <a:pt x="3176016" y="167640"/>
                  </a:lnTo>
                  <a:lnTo>
                    <a:pt x="3176016" y="838200"/>
                  </a:lnTo>
                  <a:lnTo>
                    <a:pt x="3170027" y="882764"/>
                  </a:lnTo>
                  <a:lnTo>
                    <a:pt x="3153127" y="922810"/>
                  </a:lnTo>
                  <a:lnTo>
                    <a:pt x="3126914" y="956738"/>
                  </a:lnTo>
                  <a:lnTo>
                    <a:pt x="3092986" y="982951"/>
                  </a:lnTo>
                  <a:lnTo>
                    <a:pt x="3052940" y="999851"/>
                  </a:lnTo>
                  <a:lnTo>
                    <a:pt x="3008375" y="1005840"/>
                  </a:lnTo>
                  <a:lnTo>
                    <a:pt x="167639" y="1005840"/>
                  </a:lnTo>
                  <a:lnTo>
                    <a:pt x="123075" y="999851"/>
                  </a:lnTo>
                  <a:lnTo>
                    <a:pt x="83029" y="982951"/>
                  </a:lnTo>
                  <a:lnTo>
                    <a:pt x="49101" y="956738"/>
                  </a:lnTo>
                  <a:lnTo>
                    <a:pt x="22888" y="922810"/>
                  </a:lnTo>
                  <a:lnTo>
                    <a:pt x="5988" y="882764"/>
                  </a:lnTo>
                  <a:lnTo>
                    <a:pt x="0" y="838200"/>
                  </a:lnTo>
                  <a:lnTo>
                    <a:pt x="0" y="167640"/>
                  </a:lnTo>
                  <a:close/>
                </a:path>
              </a:pathLst>
            </a:custGeom>
            <a:ln w="12192">
              <a:solidFill>
                <a:srgbClr val="6E9425"/>
              </a:solidFill>
            </a:ln>
          </p:spPr>
          <p:txBody>
            <a:bodyPr wrap="square" lIns="0" tIns="0" rIns="0" bIns="0" rtlCol="0"/>
            <a:lstStyle/>
            <a:p>
              <a:endParaRPr sz="1350"/>
            </a:p>
          </p:txBody>
        </p:sp>
      </p:grpSp>
      <p:grpSp>
        <p:nvGrpSpPr>
          <p:cNvPr id="9" name="object 9"/>
          <p:cNvGrpSpPr/>
          <p:nvPr/>
        </p:nvGrpSpPr>
        <p:grpSpPr>
          <a:xfrm>
            <a:off x="6620066" y="2317813"/>
            <a:ext cx="2169795" cy="766286"/>
            <a:chOff x="8826754" y="1947417"/>
            <a:chExt cx="2893060" cy="1021715"/>
          </a:xfrm>
        </p:grpSpPr>
        <p:sp>
          <p:nvSpPr>
            <p:cNvPr id="10" name="object 10"/>
            <p:cNvSpPr/>
            <p:nvPr/>
          </p:nvSpPr>
          <p:spPr>
            <a:xfrm>
              <a:off x="8833104" y="1953767"/>
              <a:ext cx="2880360" cy="1009015"/>
            </a:xfrm>
            <a:custGeom>
              <a:avLst/>
              <a:gdLst/>
              <a:ahLst/>
              <a:cxnLst/>
              <a:rect l="l" t="t" r="r" b="b"/>
              <a:pathLst>
                <a:path w="2880359" h="1009014">
                  <a:moveTo>
                    <a:pt x="2712212" y="0"/>
                  </a:moveTo>
                  <a:lnTo>
                    <a:pt x="168148" y="0"/>
                  </a:lnTo>
                  <a:lnTo>
                    <a:pt x="123457" y="6008"/>
                  </a:lnTo>
                  <a:lnTo>
                    <a:pt x="83293" y="22963"/>
                  </a:lnTo>
                  <a:lnTo>
                    <a:pt x="49260" y="49260"/>
                  </a:lnTo>
                  <a:lnTo>
                    <a:pt x="22963" y="83293"/>
                  </a:lnTo>
                  <a:lnTo>
                    <a:pt x="6008" y="123457"/>
                  </a:lnTo>
                  <a:lnTo>
                    <a:pt x="0" y="168148"/>
                  </a:lnTo>
                  <a:lnTo>
                    <a:pt x="0" y="840740"/>
                  </a:lnTo>
                  <a:lnTo>
                    <a:pt x="6008" y="885430"/>
                  </a:lnTo>
                  <a:lnTo>
                    <a:pt x="22963" y="925594"/>
                  </a:lnTo>
                  <a:lnTo>
                    <a:pt x="49260" y="959627"/>
                  </a:lnTo>
                  <a:lnTo>
                    <a:pt x="83293" y="985924"/>
                  </a:lnTo>
                  <a:lnTo>
                    <a:pt x="123457" y="1002879"/>
                  </a:lnTo>
                  <a:lnTo>
                    <a:pt x="168148" y="1008888"/>
                  </a:lnTo>
                  <a:lnTo>
                    <a:pt x="2712212" y="1008888"/>
                  </a:lnTo>
                  <a:lnTo>
                    <a:pt x="2756902" y="1002879"/>
                  </a:lnTo>
                  <a:lnTo>
                    <a:pt x="2797066" y="985924"/>
                  </a:lnTo>
                  <a:lnTo>
                    <a:pt x="2831099" y="959627"/>
                  </a:lnTo>
                  <a:lnTo>
                    <a:pt x="2857396" y="925594"/>
                  </a:lnTo>
                  <a:lnTo>
                    <a:pt x="2874351" y="885430"/>
                  </a:lnTo>
                  <a:lnTo>
                    <a:pt x="2880360" y="840740"/>
                  </a:lnTo>
                  <a:lnTo>
                    <a:pt x="2880360" y="168148"/>
                  </a:lnTo>
                  <a:lnTo>
                    <a:pt x="2874351" y="123457"/>
                  </a:lnTo>
                  <a:lnTo>
                    <a:pt x="2857396" y="83293"/>
                  </a:lnTo>
                  <a:lnTo>
                    <a:pt x="2831099" y="49260"/>
                  </a:lnTo>
                  <a:lnTo>
                    <a:pt x="2797066" y="22963"/>
                  </a:lnTo>
                  <a:lnTo>
                    <a:pt x="2756902" y="6008"/>
                  </a:lnTo>
                  <a:lnTo>
                    <a:pt x="2712212" y="0"/>
                  </a:lnTo>
                  <a:close/>
                </a:path>
              </a:pathLst>
            </a:custGeom>
            <a:solidFill>
              <a:srgbClr val="99CA38"/>
            </a:solidFill>
          </p:spPr>
          <p:txBody>
            <a:bodyPr wrap="square" lIns="0" tIns="0" rIns="0" bIns="0" rtlCol="0"/>
            <a:lstStyle/>
            <a:p>
              <a:endParaRPr sz="1350"/>
            </a:p>
          </p:txBody>
        </p:sp>
        <p:sp>
          <p:nvSpPr>
            <p:cNvPr id="11" name="object 11"/>
            <p:cNvSpPr/>
            <p:nvPr/>
          </p:nvSpPr>
          <p:spPr>
            <a:xfrm>
              <a:off x="8833104" y="1953767"/>
              <a:ext cx="2880360" cy="1009015"/>
            </a:xfrm>
            <a:custGeom>
              <a:avLst/>
              <a:gdLst/>
              <a:ahLst/>
              <a:cxnLst/>
              <a:rect l="l" t="t" r="r" b="b"/>
              <a:pathLst>
                <a:path w="2880359" h="1009014">
                  <a:moveTo>
                    <a:pt x="0" y="168148"/>
                  </a:moveTo>
                  <a:lnTo>
                    <a:pt x="6008" y="123457"/>
                  </a:lnTo>
                  <a:lnTo>
                    <a:pt x="22963" y="83293"/>
                  </a:lnTo>
                  <a:lnTo>
                    <a:pt x="49260" y="49260"/>
                  </a:lnTo>
                  <a:lnTo>
                    <a:pt x="83293" y="22963"/>
                  </a:lnTo>
                  <a:lnTo>
                    <a:pt x="123457" y="6008"/>
                  </a:lnTo>
                  <a:lnTo>
                    <a:pt x="168148" y="0"/>
                  </a:lnTo>
                  <a:lnTo>
                    <a:pt x="2712212" y="0"/>
                  </a:lnTo>
                  <a:lnTo>
                    <a:pt x="2756902" y="6008"/>
                  </a:lnTo>
                  <a:lnTo>
                    <a:pt x="2797066" y="22963"/>
                  </a:lnTo>
                  <a:lnTo>
                    <a:pt x="2831099" y="49260"/>
                  </a:lnTo>
                  <a:lnTo>
                    <a:pt x="2857396" y="83293"/>
                  </a:lnTo>
                  <a:lnTo>
                    <a:pt x="2874351" y="123457"/>
                  </a:lnTo>
                  <a:lnTo>
                    <a:pt x="2880360" y="168148"/>
                  </a:lnTo>
                  <a:lnTo>
                    <a:pt x="2880360" y="840740"/>
                  </a:lnTo>
                  <a:lnTo>
                    <a:pt x="2874351" y="885430"/>
                  </a:lnTo>
                  <a:lnTo>
                    <a:pt x="2857396" y="925594"/>
                  </a:lnTo>
                  <a:lnTo>
                    <a:pt x="2831099" y="959627"/>
                  </a:lnTo>
                  <a:lnTo>
                    <a:pt x="2797066" y="985924"/>
                  </a:lnTo>
                  <a:lnTo>
                    <a:pt x="2756902" y="1002879"/>
                  </a:lnTo>
                  <a:lnTo>
                    <a:pt x="2712212" y="1008888"/>
                  </a:lnTo>
                  <a:lnTo>
                    <a:pt x="168148" y="1008888"/>
                  </a:lnTo>
                  <a:lnTo>
                    <a:pt x="123457" y="1002879"/>
                  </a:lnTo>
                  <a:lnTo>
                    <a:pt x="83293" y="985924"/>
                  </a:lnTo>
                  <a:lnTo>
                    <a:pt x="49260" y="959627"/>
                  </a:lnTo>
                  <a:lnTo>
                    <a:pt x="22963" y="925594"/>
                  </a:lnTo>
                  <a:lnTo>
                    <a:pt x="6008" y="885430"/>
                  </a:lnTo>
                  <a:lnTo>
                    <a:pt x="0" y="840740"/>
                  </a:lnTo>
                  <a:lnTo>
                    <a:pt x="0" y="168148"/>
                  </a:lnTo>
                  <a:close/>
                </a:path>
              </a:pathLst>
            </a:custGeom>
            <a:ln w="12191">
              <a:solidFill>
                <a:srgbClr val="6E9425"/>
              </a:solidFill>
            </a:ln>
          </p:spPr>
          <p:txBody>
            <a:bodyPr wrap="square" lIns="0" tIns="0" rIns="0" bIns="0" rtlCol="0"/>
            <a:lstStyle/>
            <a:p>
              <a:endParaRPr sz="1350"/>
            </a:p>
          </p:txBody>
        </p:sp>
      </p:grpSp>
      <p:sp>
        <p:nvSpPr>
          <p:cNvPr id="12" name="object 12"/>
          <p:cNvSpPr txBox="1"/>
          <p:nvPr/>
        </p:nvSpPr>
        <p:spPr>
          <a:xfrm>
            <a:off x="380009" y="2462746"/>
            <a:ext cx="8203883" cy="1204240"/>
          </a:xfrm>
          <a:prstGeom prst="rect">
            <a:avLst/>
          </a:prstGeom>
        </p:spPr>
        <p:txBody>
          <a:bodyPr vert="horz" wrap="square" lIns="0" tIns="9525" rIns="0" bIns="0" rtlCol="0">
            <a:spAutoFit/>
          </a:bodyPr>
          <a:lstStyle/>
          <a:p>
            <a:pPr algn="ctr">
              <a:spcBef>
                <a:spcPts val="75"/>
              </a:spcBef>
              <a:tabLst>
                <a:tab pos="6450330" algn="l"/>
              </a:tabLst>
            </a:pPr>
            <a:r>
              <a:rPr sz="2700" spc="-491" dirty="0">
                <a:solidFill>
                  <a:srgbClr val="FFFFFF"/>
                </a:solidFill>
                <a:latin typeface="Arial"/>
                <a:cs typeface="Arial"/>
              </a:rPr>
              <a:t>P</a:t>
            </a:r>
            <a:r>
              <a:rPr sz="2700" spc="-214" dirty="0">
                <a:solidFill>
                  <a:srgbClr val="FFFFFF"/>
                </a:solidFill>
                <a:latin typeface="Arial"/>
                <a:cs typeface="Arial"/>
              </a:rPr>
              <a:t>o</a:t>
            </a:r>
            <a:r>
              <a:rPr sz="2700" spc="-217" dirty="0">
                <a:solidFill>
                  <a:srgbClr val="FFFFFF"/>
                </a:solidFill>
                <a:latin typeface="Arial"/>
                <a:cs typeface="Arial"/>
              </a:rPr>
              <a:t>s</a:t>
            </a:r>
            <a:r>
              <a:rPr sz="2700" spc="-311" dirty="0">
                <a:solidFill>
                  <a:srgbClr val="FFFFFF"/>
                </a:solidFill>
                <a:latin typeface="Arial"/>
                <a:cs typeface="Arial"/>
              </a:rPr>
              <a:t>z</a:t>
            </a:r>
            <a:r>
              <a:rPr sz="2700" spc="-71" dirty="0">
                <a:solidFill>
                  <a:srgbClr val="FFFFFF"/>
                </a:solidFill>
                <a:latin typeface="Arial"/>
                <a:cs typeface="Arial"/>
              </a:rPr>
              <a:t>uki</a:t>
            </a:r>
            <a:r>
              <a:rPr sz="2700" spc="-165" dirty="0">
                <a:solidFill>
                  <a:srgbClr val="FFFFFF"/>
                </a:solidFill>
                <a:latin typeface="Arial"/>
                <a:cs typeface="Arial"/>
              </a:rPr>
              <a:t>w</a:t>
            </a:r>
            <a:r>
              <a:rPr sz="2700" spc="-248" dirty="0">
                <a:solidFill>
                  <a:srgbClr val="FFFFFF"/>
                </a:solidFill>
                <a:latin typeface="Arial"/>
                <a:cs typeface="Arial"/>
              </a:rPr>
              <a:t>a</a:t>
            </a:r>
            <a:r>
              <a:rPr sz="2700" spc="-83" dirty="0">
                <a:solidFill>
                  <a:srgbClr val="FFFFFF"/>
                </a:solidFill>
                <a:latin typeface="Arial"/>
                <a:cs typeface="Arial"/>
              </a:rPr>
              <a:t>w</a:t>
            </a:r>
            <a:r>
              <a:rPr sz="2700" spc="-251" dirty="0">
                <a:solidFill>
                  <a:srgbClr val="FFFFFF"/>
                </a:solidFill>
                <a:latin typeface="Arial"/>
                <a:cs typeface="Arial"/>
              </a:rPr>
              <a:t>c</a:t>
            </a:r>
            <a:r>
              <a:rPr sz="2700" spc="-319" dirty="0">
                <a:solidFill>
                  <a:srgbClr val="FFFFFF"/>
                </a:solidFill>
                <a:latin typeface="Arial"/>
                <a:cs typeface="Arial"/>
              </a:rPr>
              <a:t>z</a:t>
            </a:r>
            <a:r>
              <a:rPr sz="2700" spc="-169" dirty="0">
                <a:solidFill>
                  <a:srgbClr val="FFFFFF"/>
                </a:solidFill>
                <a:latin typeface="Arial"/>
                <a:cs typeface="Arial"/>
              </a:rPr>
              <a:t>e</a:t>
            </a:r>
            <a:r>
              <a:rPr sz="2700" dirty="0">
                <a:solidFill>
                  <a:srgbClr val="FFFFFF"/>
                </a:solidFill>
                <a:latin typeface="Arial"/>
                <a:cs typeface="Arial"/>
              </a:rPr>
              <a:t>	</a:t>
            </a:r>
            <a:r>
              <a:rPr sz="2700" spc="-491" dirty="0">
                <a:solidFill>
                  <a:srgbClr val="FFFFFF"/>
                </a:solidFill>
                <a:latin typeface="Arial"/>
                <a:cs typeface="Arial"/>
              </a:rPr>
              <a:t>K</a:t>
            </a:r>
            <a:r>
              <a:rPr sz="2700" spc="-101" dirty="0">
                <a:solidFill>
                  <a:srgbClr val="FFFFFF"/>
                </a:solidFill>
                <a:latin typeface="Arial"/>
                <a:cs typeface="Arial"/>
              </a:rPr>
              <a:t>o</a:t>
            </a:r>
            <a:r>
              <a:rPr sz="2700" spc="-124" dirty="0">
                <a:solidFill>
                  <a:srgbClr val="FFFFFF"/>
                </a:solidFill>
                <a:latin typeface="Arial"/>
                <a:cs typeface="Arial"/>
              </a:rPr>
              <a:t>n</a:t>
            </a:r>
            <a:r>
              <a:rPr sz="2700" spc="75" dirty="0">
                <a:solidFill>
                  <a:srgbClr val="FFFFFF"/>
                </a:solidFill>
                <a:latin typeface="Arial"/>
                <a:cs typeface="Arial"/>
              </a:rPr>
              <a:t>t</a:t>
            </a:r>
            <a:r>
              <a:rPr sz="2700" spc="34" dirty="0">
                <a:solidFill>
                  <a:srgbClr val="FFFFFF"/>
                </a:solidFill>
                <a:latin typeface="Arial"/>
                <a:cs typeface="Arial"/>
              </a:rPr>
              <a:t>r</a:t>
            </a:r>
            <a:r>
              <a:rPr sz="2700" spc="-105" dirty="0">
                <a:solidFill>
                  <a:srgbClr val="FFFFFF"/>
                </a:solidFill>
                <a:latin typeface="Arial"/>
                <a:cs typeface="Arial"/>
              </a:rPr>
              <a:t>olują</a:t>
            </a:r>
            <a:r>
              <a:rPr sz="2700" spc="-113" dirty="0">
                <a:solidFill>
                  <a:srgbClr val="FFFFFF"/>
                </a:solidFill>
                <a:latin typeface="Arial"/>
                <a:cs typeface="Arial"/>
              </a:rPr>
              <a:t>c</a:t>
            </a:r>
            <a:r>
              <a:rPr sz="2700" spc="-169" dirty="0">
                <a:solidFill>
                  <a:srgbClr val="FFFFFF"/>
                </a:solidFill>
                <a:latin typeface="Arial"/>
                <a:cs typeface="Arial"/>
              </a:rPr>
              <a:t>e</a:t>
            </a:r>
            <a:endParaRPr sz="2700">
              <a:latin typeface="Arial"/>
              <a:cs typeface="Arial"/>
            </a:endParaRPr>
          </a:p>
          <a:p>
            <a:pPr>
              <a:lnSpc>
                <a:spcPct val="100000"/>
              </a:lnSpc>
            </a:pPr>
            <a:endParaRPr sz="2363">
              <a:latin typeface="Arial"/>
              <a:cs typeface="Arial"/>
            </a:endParaRPr>
          </a:p>
          <a:p>
            <a:pPr marR="22384" algn="ctr"/>
            <a:r>
              <a:rPr sz="2700" spc="-131" dirty="0">
                <a:solidFill>
                  <a:srgbClr val="FFFFFF"/>
                </a:solidFill>
                <a:latin typeface="Arial"/>
                <a:cs typeface="Arial"/>
              </a:rPr>
              <a:t>Ujawniające</a:t>
            </a:r>
            <a:endParaRPr sz="2700">
              <a:latin typeface="Arial"/>
              <a:cs typeface="Arial"/>
            </a:endParaRPr>
          </a:p>
        </p:txBody>
      </p:sp>
      <p:grpSp>
        <p:nvGrpSpPr>
          <p:cNvPr id="13" name="object 13"/>
          <p:cNvGrpSpPr/>
          <p:nvPr/>
        </p:nvGrpSpPr>
        <p:grpSpPr>
          <a:xfrm>
            <a:off x="1211579" y="3234690"/>
            <a:ext cx="226695" cy="713423"/>
            <a:chOff x="1615439" y="3169920"/>
            <a:chExt cx="302260" cy="951230"/>
          </a:xfrm>
        </p:grpSpPr>
        <p:sp>
          <p:nvSpPr>
            <p:cNvPr id="14" name="object 14"/>
            <p:cNvSpPr/>
            <p:nvPr/>
          </p:nvSpPr>
          <p:spPr>
            <a:xfrm>
              <a:off x="1621535" y="3176016"/>
              <a:ext cx="289560" cy="939165"/>
            </a:xfrm>
            <a:custGeom>
              <a:avLst/>
              <a:gdLst/>
              <a:ahLst/>
              <a:cxnLst/>
              <a:rect l="l" t="t" r="r" b="b"/>
              <a:pathLst>
                <a:path w="289560" h="939164">
                  <a:moveTo>
                    <a:pt x="217169" y="0"/>
                  </a:moveTo>
                  <a:lnTo>
                    <a:pt x="72389" y="0"/>
                  </a:lnTo>
                  <a:lnTo>
                    <a:pt x="72389" y="794004"/>
                  </a:lnTo>
                  <a:lnTo>
                    <a:pt x="0" y="794004"/>
                  </a:lnTo>
                  <a:lnTo>
                    <a:pt x="144780" y="938784"/>
                  </a:lnTo>
                  <a:lnTo>
                    <a:pt x="289559" y="794004"/>
                  </a:lnTo>
                  <a:lnTo>
                    <a:pt x="217169" y="794004"/>
                  </a:lnTo>
                  <a:lnTo>
                    <a:pt x="217169" y="0"/>
                  </a:lnTo>
                  <a:close/>
                </a:path>
              </a:pathLst>
            </a:custGeom>
            <a:solidFill>
              <a:srgbClr val="99CA38"/>
            </a:solidFill>
          </p:spPr>
          <p:txBody>
            <a:bodyPr wrap="square" lIns="0" tIns="0" rIns="0" bIns="0" rtlCol="0"/>
            <a:lstStyle/>
            <a:p>
              <a:endParaRPr sz="1350"/>
            </a:p>
          </p:txBody>
        </p:sp>
        <p:sp>
          <p:nvSpPr>
            <p:cNvPr id="15" name="object 15"/>
            <p:cNvSpPr/>
            <p:nvPr/>
          </p:nvSpPr>
          <p:spPr>
            <a:xfrm>
              <a:off x="1621535" y="3176016"/>
              <a:ext cx="289560" cy="939165"/>
            </a:xfrm>
            <a:custGeom>
              <a:avLst/>
              <a:gdLst/>
              <a:ahLst/>
              <a:cxnLst/>
              <a:rect l="l" t="t" r="r" b="b"/>
              <a:pathLst>
                <a:path w="289560" h="939164">
                  <a:moveTo>
                    <a:pt x="0" y="794004"/>
                  </a:moveTo>
                  <a:lnTo>
                    <a:pt x="72389" y="794004"/>
                  </a:lnTo>
                  <a:lnTo>
                    <a:pt x="72389" y="0"/>
                  </a:lnTo>
                  <a:lnTo>
                    <a:pt x="217169" y="0"/>
                  </a:lnTo>
                  <a:lnTo>
                    <a:pt x="217169" y="794004"/>
                  </a:lnTo>
                  <a:lnTo>
                    <a:pt x="289559" y="794004"/>
                  </a:lnTo>
                  <a:lnTo>
                    <a:pt x="144780" y="938784"/>
                  </a:lnTo>
                  <a:lnTo>
                    <a:pt x="0" y="794004"/>
                  </a:lnTo>
                  <a:close/>
                </a:path>
              </a:pathLst>
            </a:custGeom>
            <a:ln w="12192">
              <a:solidFill>
                <a:srgbClr val="6E9425"/>
              </a:solidFill>
            </a:ln>
          </p:spPr>
          <p:txBody>
            <a:bodyPr wrap="square" lIns="0" tIns="0" rIns="0" bIns="0" rtlCol="0"/>
            <a:lstStyle/>
            <a:p>
              <a:endParaRPr sz="1350"/>
            </a:p>
          </p:txBody>
        </p:sp>
      </p:grpSp>
      <p:grpSp>
        <p:nvGrpSpPr>
          <p:cNvPr id="16" name="object 16"/>
          <p:cNvGrpSpPr/>
          <p:nvPr/>
        </p:nvGrpSpPr>
        <p:grpSpPr>
          <a:xfrm>
            <a:off x="7591805" y="3291841"/>
            <a:ext cx="226695" cy="711041"/>
            <a:chOff x="10122407" y="3246120"/>
            <a:chExt cx="302260" cy="948055"/>
          </a:xfrm>
        </p:grpSpPr>
        <p:sp>
          <p:nvSpPr>
            <p:cNvPr id="17" name="object 17"/>
            <p:cNvSpPr/>
            <p:nvPr/>
          </p:nvSpPr>
          <p:spPr>
            <a:xfrm>
              <a:off x="10128503" y="3252216"/>
              <a:ext cx="289560" cy="935990"/>
            </a:xfrm>
            <a:custGeom>
              <a:avLst/>
              <a:gdLst/>
              <a:ahLst/>
              <a:cxnLst/>
              <a:rect l="l" t="t" r="r" b="b"/>
              <a:pathLst>
                <a:path w="289559" h="935989">
                  <a:moveTo>
                    <a:pt x="217170" y="0"/>
                  </a:moveTo>
                  <a:lnTo>
                    <a:pt x="72390" y="0"/>
                  </a:lnTo>
                  <a:lnTo>
                    <a:pt x="72390" y="790956"/>
                  </a:lnTo>
                  <a:lnTo>
                    <a:pt x="0" y="790956"/>
                  </a:lnTo>
                  <a:lnTo>
                    <a:pt x="144779" y="935736"/>
                  </a:lnTo>
                  <a:lnTo>
                    <a:pt x="289560" y="790956"/>
                  </a:lnTo>
                  <a:lnTo>
                    <a:pt x="217170" y="790956"/>
                  </a:lnTo>
                  <a:lnTo>
                    <a:pt x="217170" y="0"/>
                  </a:lnTo>
                  <a:close/>
                </a:path>
              </a:pathLst>
            </a:custGeom>
            <a:solidFill>
              <a:srgbClr val="99CA38"/>
            </a:solidFill>
          </p:spPr>
          <p:txBody>
            <a:bodyPr wrap="square" lIns="0" tIns="0" rIns="0" bIns="0" rtlCol="0"/>
            <a:lstStyle/>
            <a:p>
              <a:endParaRPr sz="1350"/>
            </a:p>
          </p:txBody>
        </p:sp>
        <p:sp>
          <p:nvSpPr>
            <p:cNvPr id="18" name="object 18"/>
            <p:cNvSpPr/>
            <p:nvPr/>
          </p:nvSpPr>
          <p:spPr>
            <a:xfrm>
              <a:off x="10128503" y="3252216"/>
              <a:ext cx="289560" cy="935990"/>
            </a:xfrm>
            <a:custGeom>
              <a:avLst/>
              <a:gdLst/>
              <a:ahLst/>
              <a:cxnLst/>
              <a:rect l="l" t="t" r="r" b="b"/>
              <a:pathLst>
                <a:path w="289559" h="935989">
                  <a:moveTo>
                    <a:pt x="0" y="790956"/>
                  </a:moveTo>
                  <a:lnTo>
                    <a:pt x="72390" y="790956"/>
                  </a:lnTo>
                  <a:lnTo>
                    <a:pt x="72390" y="0"/>
                  </a:lnTo>
                  <a:lnTo>
                    <a:pt x="217170" y="0"/>
                  </a:lnTo>
                  <a:lnTo>
                    <a:pt x="217170" y="790956"/>
                  </a:lnTo>
                  <a:lnTo>
                    <a:pt x="289560" y="790956"/>
                  </a:lnTo>
                  <a:lnTo>
                    <a:pt x="144779" y="935736"/>
                  </a:lnTo>
                  <a:lnTo>
                    <a:pt x="0" y="790956"/>
                  </a:lnTo>
                  <a:close/>
                </a:path>
              </a:pathLst>
            </a:custGeom>
            <a:ln w="12192">
              <a:solidFill>
                <a:srgbClr val="6E9425"/>
              </a:solidFill>
            </a:ln>
          </p:spPr>
          <p:txBody>
            <a:bodyPr wrap="square" lIns="0" tIns="0" rIns="0" bIns="0" rtlCol="0"/>
            <a:lstStyle/>
            <a:p>
              <a:endParaRPr sz="1350"/>
            </a:p>
          </p:txBody>
        </p:sp>
      </p:grpSp>
      <p:grpSp>
        <p:nvGrpSpPr>
          <p:cNvPr id="19" name="object 19"/>
          <p:cNvGrpSpPr/>
          <p:nvPr/>
        </p:nvGrpSpPr>
        <p:grpSpPr>
          <a:xfrm>
            <a:off x="4215383" y="3993642"/>
            <a:ext cx="226695" cy="711041"/>
            <a:chOff x="5620511" y="4181855"/>
            <a:chExt cx="302260" cy="948055"/>
          </a:xfrm>
        </p:grpSpPr>
        <p:sp>
          <p:nvSpPr>
            <p:cNvPr id="20" name="object 20"/>
            <p:cNvSpPr/>
            <p:nvPr/>
          </p:nvSpPr>
          <p:spPr>
            <a:xfrm>
              <a:off x="5626607" y="4187951"/>
              <a:ext cx="289560" cy="935990"/>
            </a:xfrm>
            <a:custGeom>
              <a:avLst/>
              <a:gdLst/>
              <a:ahLst/>
              <a:cxnLst/>
              <a:rect l="l" t="t" r="r" b="b"/>
              <a:pathLst>
                <a:path w="289560" h="935989">
                  <a:moveTo>
                    <a:pt x="217169" y="0"/>
                  </a:moveTo>
                  <a:lnTo>
                    <a:pt x="72389" y="0"/>
                  </a:lnTo>
                  <a:lnTo>
                    <a:pt x="72389" y="790956"/>
                  </a:lnTo>
                  <a:lnTo>
                    <a:pt x="0" y="790956"/>
                  </a:lnTo>
                  <a:lnTo>
                    <a:pt x="144779" y="935736"/>
                  </a:lnTo>
                  <a:lnTo>
                    <a:pt x="289559" y="790956"/>
                  </a:lnTo>
                  <a:lnTo>
                    <a:pt x="217169" y="790956"/>
                  </a:lnTo>
                  <a:lnTo>
                    <a:pt x="217169" y="0"/>
                  </a:lnTo>
                  <a:close/>
                </a:path>
              </a:pathLst>
            </a:custGeom>
            <a:solidFill>
              <a:srgbClr val="99CA38"/>
            </a:solidFill>
          </p:spPr>
          <p:txBody>
            <a:bodyPr wrap="square" lIns="0" tIns="0" rIns="0" bIns="0" rtlCol="0"/>
            <a:lstStyle/>
            <a:p>
              <a:endParaRPr sz="1350"/>
            </a:p>
          </p:txBody>
        </p:sp>
        <p:sp>
          <p:nvSpPr>
            <p:cNvPr id="21" name="object 21"/>
            <p:cNvSpPr/>
            <p:nvPr/>
          </p:nvSpPr>
          <p:spPr>
            <a:xfrm>
              <a:off x="5626607" y="4187951"/>
              <a:ext cx="289560" cy="935990"/>
            </a:xfrm>
            <a:custGeom>
              <a:avLst/>
              <a:gdLst/>
              <a:ahLst/>
              <a:cxnLst/>
              <a:rect l="l" t="t" r="r" b="b"/>
              <a:pathLst>
                <a:path w="289560" h="935989">
                  <a:moveTo>
                    <a:pt x="0" y="790956"/>
                  </a:moveTo>
                  <a:lnTo>
                    <a:pt x="72389" y="790956"/>
                  </a:lnTo>
                  <a:lnTo>
                    <a:pt x="72389" y="0"/>
                  </a:lnTo>
                  <a:lnTo>
                    <a:pt x="217169" y="0"/>
                  </a:lnTo>
                  <a:lnTo>
                    <a:pt x="217169" y="790956"/>
                  </a:lnTo>
                  <a:lnTo>
                    <a:pt x="289559" y="790956"/>
                  </a:lnTo>
                  <a:lnTo>
                    <a:pt x="144779" y="935736"/>
                  </a:lnTo>
                  <a:lnTo>
                    <a:pt x="0" y="790956"/>
                  </a:lnTo>
                  <a:close/>
                </a:path>
              </a:pathLst>
            </a:custGeom>
            <a:ln w="12191">
              <a:solidFill>
                <a:srgbClr val="6E9425"/>
              </a:solidFill>
            </a:ln>
          </p:spPr>
          <p:txBody>
            <a:bodyPr wrap="square" lIns="0" tIns="0" rIns="0" bIns="0" rtlCol="0"/>
            <a:lstStyle/>
            <a:p>
              <a:endParaRPr sz="1350"/>
            </a:p>
          </p:txBody>
        </p:sp>
      </p:grpSp>
      <p:sp>
        <p:nvSpPr>
          <p:cNvPr id="22" name="object 22"/>
          <p:cNvSpPr txBox="1"/>
          <p:nvPr/>
        </p:nvSpPr>
        <p:spPr>
          <a:xfrm>
            <a:off x="303886" y="4172046"/>
            <a:ext cx="2499359" cy="264014"/>
          </a:xfrm>
          <a:prstGeom prst="rect">
            <a:avLst/>
          </a:prstGeom>
        </p:spPr>
        <p:txBody>
          <a:bodyPr vert="horz" wrap="square" lIns="0" tIns="10001" rIns="0" bIns="0" rtlCol="0">
            <a:spAutoFit/>
          </a:bodyPr>
          <a:lstStyle/>
          <a:p>
            <a:pPr marL="9525">
              <a:spcBef>
                <a:spcPts val="79"/>
              </a:spcBef>
            </a:pPr>
            <a:r>
              <a:rPr sz="1650" spc="-105" dirty="0">
                <a:latin typeface="Arial"/>
                <a:cs typeface="Arial"/>
              </a:rPr>
              <a:t>Poszukiwanie </a:t>
            </a:r>
            <a:r>
              <a:rPr sz="1650" spc="-64" dirty="0">
                <a:latin typeface="Arial"/>
                <a:cs typeface="Arial"/>
              </a:rPr>
              <a:t>źródeł</a:t>
            </a:r>
            <a:r>
              <a:rPr sz="1650" spc="-153" dirty="0">
                <a:latin typeface="Arial"/>
                <a:cs typeface="Arial"/>
              </a:rPr>
              <a:t> </a:t>
            </a:r>
            <a:r>
              <a:rPr sz="1650" spc="-60" dirty="0">
                <a:latin typeface="Arial"/>
                <a:cs typeface="Arial"/>
              </a:rPr>
              <a:t>dowodu.</a:t>
            </a:r>
            <a:endParaRPr sz="1650">
              <a:latin typeface="Arial"/>
              <a:cs typeface="Arial"/>
            </a:endParaRPr>
          </a:p>
        </p:txBody>
      </p:sp>
      <p:sp>
        <p:nvSpPr>
          <p:cNvPr id="23" name="object 23"/>
          <p:cNvSpPr txBox="1"/>
          <p:nvPr/>
        </p:nvSpPr>
        <p:spPr>
          <a:xfrm>
            <a:off x="2562225" y="4799076"/>
            <a:ext cx="1209675" cy="517930"/>
          </a:xfrm>
          <a:prstGeom prst="rect">
            <a:avLst/>
          </a:prstGeom>
        </p:spPr>
        <p:txBody>
          <a:bodyPr vert="horz" wrap="square" lIns="0" tIns="10001" rIns="0" bIns="0" rtlCol="0">
            <a:spAutoFit/>
          </a:bodyPr>
          <a:lstStyle/>
          <a:p>
            <a:pPr marL="9525" marR="3810">
              <a:spcBef>
                <a:spcPts val="79"/>
              </a:spcBef>
            </a:pPr>
            <a:r>
              <a:rPr sz="1650" spc="-158" dirty="0">
                <a:latin typeface="Arial"/>
                <a:cs typeface="Arial"/>
              </a:rPr>
              <a:t>W</a:t>
            </a:r>
            <a:r>
              <a:rPr sz="1650" spc="-109" dirty="0">
                <a:latin typeface="Arial"/>
                <a:cs typeface="Arial"/>
              </a:rPr>
              <a:t>y</a:t>
            </a:r>
            <a:r>
              <a:rPr sz="1650" spc="-56" dirty="0">
                <a:latin typeface="Arial"/>
                <a:cs typeface="Arial"/>
              </a:rPr>
              <a:t>d</a:t>
            </a:r>
            <a:r>
              <a:rPr sz="1650" spc="-71" dirty="0">
                <a:latin typeface="Arial"/>
                <a:cs typeface="Arial"/>
              </a:rPr>
              <a:t>o</a:t>
            </a:r>
            <a:r>
              <a:rPr sz="1650" spc="-75" dirty="0">
                <a:latin typeface="Arial"/>
                <a:cs typeface="Arial"/>
              </a:rPr>
              <a:t>b</a:t>
            </a:r>
            <a:r>
              <a:rPr sz="1650" spc="-94" dirty="0">
                <a:latin typeface="Arial"/>
                <a:cs typeface="Arial"/>
              </a:rPr>
              <a:t>y</a:t>
            </a:r>
            <a:r>
              <a:rPr sz="1650" spc="-64" dirty="0">
                <a:latin typeface="Arial"/>
                <a:cs typeface="Arial"/>
              </a:rPr>
              <a:t>w</a:t>
            </a:r>
            <a:r>
              <a:rPr sz="1650" spc="-146" dirty="0">
                <a:latin typeface="Arial"/>
                <a:cs typeface="Arial"/>
              </a:rPr>
              <a:t>a</a:t>
            </a:r>
            <a:r>
              <a:rPr sz="1650" spc="-45" dirty="0">
                <a:latin typeface="Arial"/>
                <a:cs typeface="Arial"/>
              </a:rPr>
              <a:t>nie  </a:t>
            </a:r>
            <a:r>
              <a:rPr sz="1650" spc="-71" dirty="0">
                <a:latin typeface="Arial"/>
                <a:cs typeface="Arial"/>
              </a:rPr>
              <a:t>dowodowych</a:t>
            </a:r>
            <a:endParaRPr sz="1650">
              <a:latin typeface="Arial"/>
              <a:cs typeface="Arial"/>
            </a:endParaRPr>
          </a:p>
        </p:txBody>
      </p:sp>
      <p:sp>
        <p:nvSpPr>
          <p:cNvPr id="24" name="object 24"/>
          <p:cNvSpPr txBox="1"/>
          <p:nvPr/>
        </p:nvSpPr>
        <p:spPr>
          <a:xfrm>
            <a:off x="3819715" y="4799076"/>
            <a:ext cx="2142649" cy="517930"/>
          </a:xfrm>
          <a:prstGeom prst="rect">
            <a:avLst/>
          </a:prstGeom>
        </p:spPr>
        <p:txBody>
          <a:bodyPr vert="horz" wrap="square" lIns="0" tIns="10001" rIns="0" bIns="0" rtlCol="0">
            <a:spAutoFit/>
          </a:bodyPr>
          <a:lstStyle/>
          <a:p>
            <a:pPr marL="9525" marR="3810" indent="196215">
              <a:spcBef>
                <a:spcPts val="79"/>
              </a:spcBef>
              <a:tabLst>
                <a:tab pos="501015" algn="l"/>
                <a:tab pos="651986" algn="l"/>
                <a:tab pos="878205" algn="l"/>
                <a:tab pos="1436370" algn="l"/>
              </a:tabLst>
            </a:pPr>
            <a:r>
              <a:rPr sz="1650" spc="-172" dirty="0">
                <a:latin typeface="Arial"/>
                <a:cs typeface="Arial"/>
              </a:rPr>
              <a:t>z</a:t>
            </a:r>
            <a:r>
              <a:rPr sz="1650" spc="-146" dirty="0">
                <a:latin typeface="Arial"/>
                <a:cs typeface="Arial"/>
              </a:rPr>
              <a:t>e</a:t>
            </a:r>
            <a:r>
              <a:rPr sz="1650" dirty="0">
                <a:latin typeface="Arial"/>
                <a:cs typeface="Arial"/>
              </a:rPr>
              <a:t>		</a:t>
            </a:r>
            <a:r>
              <a:rPr sz="1650" spc="-94" dirty="0">
                <a:latin typeface="Arial"/>
                <a:cs typeface="Arial"/>
              </a:rPr>
              <a:t>ź</a:t>
            </a:r>
            <a:r>
              <a:rPr sz="1650" spc="-101" dirty="0">
                <a:latin typeface="Arial"/>
                <a:cs typeface="Arial"/>
              </a:rPr>
              <a:t>r</a:t>
            </a:r>
            <a:r>
              <a:rPr sz="1650" spc="-75" dirty="0">
                <a:latin typeface="Arial"/>
                <a:cs typeface="Arial"/>
              </a:rPr>
              <a:t>ód</a:t>
            </a:r>
            <a:r>
              <a:rPr sz="1650" spc="-113" dirty="0">
                <a:latin typeface="Arial"/>
                <a:cs typeface="Arial"/>
              </a:rPr>
              <a:t>e</a:t>
            </a:r>
            <a:r>
              <a:rPr sz="1650" spc="26" dirty="0">
                <a:latin typeface="Arial"/>
                <a:cs typeface="Arial"/>
              </a:rPr>
              <a:t>ł</a:t>
            </a:r>
            <a:r>
              <a:rPr sz="1650" dirty="0">
                <a:latin typeface="Arial"/>
                <a:cs typeface="Arial"/>
              </a:rPr>
              <a:t>	</a:t>
            </a:r>
            <a:r>
              <a:rPr sz="1650" spc="-45" dirty="0">
                <a:latin typeface="Arial"/>
                <a:cs typeface="Arial"/>
              </a:rPr>
              <a:t>do</a:t>
            </a:r>
            <a:r>
              <a:rPr sz="1650" spc="-83" dirty="0">
                <a:latin typeface="Arial"/>
                <a:cs typeface="Arial"/>
              </a:rPr>
              <a:t>w</a:t>
            </a:r>
            <a:r>
              <a:rPr sz="1650" spc="-75" dirty="0">
                <a:latin typeface="Arial"/>
                <a:cs typeface="Arial"/>
              </a:rPr>
              <a:t>o</a:t>
            </a:r>
            <a:r>
              <a:rPr sz="1650" spc="-45" dirty="0">
                <a:latin typeface="Arial"/>
                <a:cs typeface="Arial"/>
              </a:rPr>
              <a:t>du  </a:t>
            </a:r>
            <a:r>
              <a:rPr sz="1650" spc="-26" dirty="0">
                <a:latin typeface="Arial"/>
                <a:cs typeface="Arial"/>
              </a:rPr>
              <a:t>o</a:t>
            </a:r>
            <a:r>
              <a:rPr sz="1650" spc="-49" dirty="0">
                <a:latin typeface="Arial"/>
                <a:cs typeface="Arial"/>
              </a:rPr>
              <a:t>r</a:t>
            </a:r>
            <a:r>
              <a:rPr sz="1650" spc="-146" dirty="0">
                <a:latin typeface="Arial"/>
                <a:cs typeface="Arial"/>
              </a:rPr>
              <a:t>a</a:t>
            </a:r>
            <a:r>
              <a:rPr sz="1650" spc="-176" dirty="0">
                <a:latin typeface="Arial"/>
                <a:cs typeface="Arial"/>
              </a:rPr>
              <a:t>z</a:t>
            </a:r>
            <a:r>
              <a:rPr sz="1650" dirty="0">
                <a:latin typeface="Arial"/>
                <a:cs typeface="Arial"/>
              </a:rPr>
              <a:t>	</a:t>
            </a:r>
            <a:r>
              <a:rPr sz="1650" spc="-11" dirty="0">
                <a:latin typeface="Arial"/>
                <a:cs typeface="Arial"/>
              </a:rPr>
              <a:t>i</a:t>
            </a:r>
            <a:r>
              <a:rPr sz="1650" spc="-90" dirty="0">
                <a:latin typeface="Arial"/>
                <a:cs typeface="Arial"/>
              </a:rPr>
              <a:t>c</a:t>
            </a:r>
            <a:r>
              <a:rPr sz="1650" spc="-94" dirty="0">
                <a:latin typeface="Arial"/>
                <a:cs typeface="Arial"/>
              </a:rPr>
              <a:t>h</a:t>
            </a:r>
            <a:r>
              <a:rPr sz="1650" dirty="0">
                <a:latin typeface="Arial"/>
                <a:cs typeface="Arial"/>
              </a:rPr>
              <a:t>	</a:t>
            </a:r>
            <a:r>
              <a:rPr sz="1650" spc="-217" dirty="0">
                <a:latin typeface="Arial"/>
                <a:cs typeface="Arial"/>
              </a:rPr>
              <a:t>z</a:t>
            </a:r>
            <a:r>
              <a:rPr sz="1650" spc="-165" dirty="0">
                <a:latin typeface="Arial"/>
                <a:cs typeface="Arial"/>
              </a:rPr>
              <a:t>a</a:t>
            </a:r>
            <a:r>
              <a:rPr sz="1650" spc="-79" dirty="0">
                <a:latin typeface="Arial"/>
                <a:cs typeface="Arial"/>
              </a:rPr>
              <a:t>b</a:t>
            </a:r>
            <a:r>
              <a:rPr sz="1650" spc="-101" dirty="0">
                <a:latin typeface="Arial"/>
                <a:cs typeface="Arial"/>
              </a:rPr>
              <a:t>e</a:t>
            </a:r>
            <a:r>
              <a:rPr sz="1650" spc="-98" dirty="0">
                <a:latin typeface="Arial"/>
                <a:cs typeface="Arial"/>
              </a:rPr>
              <a:t>zp</a:t>
            </a:r>
            <a:r>
              <a:rPr sz="1650" spc="-53" dirty="0">
                <a:latin typeface="Arial"/>
                <a:cs typeface="Arial"/>
              </a:rPr>
              <a:t>i</a:t>
            </a:r>
            <a:r>
              <a:rPr sz="1650" spc="-113" dirty="0">
                <a:latin typeface="Arial"/>
                <a:cs typeface="Arial"/>
              </a:rPr>
              <a:t>e</a:t>
            </a:r>
            <a:r>
              <a:rPr sz="1650" spc="-153" dirty="0">
                <a:latin typeface="Arial"/>
                <a:cs typeface="Arial"/>
              </a:rPr>
              <a:t>c</a:t>
            </a:r>
            <a:r>
              <a:rPr sz="1650" spc="-195" dirty="0">
                <a:latin typeface="Arial"/>
                <a:cs typeface="Arial"/>
              </a:rPr>
              <a:t>z</a:t>
            </a:r>
            <a:r>
              <a:rPr sz="1650" spc="-113" dirty="0">
                <a:latin typeface="Arial"/>
                <a:cs typeface="Arial"/>
              </a:rPr>
              <a:t>e</a:t>
            </a:r>
            <a:r>
              <a:rPr sz="1650" spc="-56" dirty="0">
                <a:latin typeface="Arial"/>
                <a:cs typeface="Arial"/>
              </a:rPr>
              <a:t>nie</a:t>
            </a:r>
            <a:endParaRPr sz="1650">
              <a:latin typeface="Arial"/>
              <a:cs typeface="Arial"/>
            </a:endParaRPr>
          </a:p>
        </p:txBody>
      </p:sp>
      <p:sp>
        <p:nvSpPr>
          <p:cNvPr id="25" name="object 25"/>
          <p:cNvSpPr txBox="1"/>
          <p:nvPr/>
        </p:nvSpPr>
        <p:spPr>
          <a:xfrm>
            <a:off x="6074473" y="4010596"/>
            <a:ext cx="2015490" cy="1318149"/>
          </a:xfrm>
          <a:prstGeom prst="rect">
            <a:avLst/>
          </a:prstGeom>
        </p:spPr>
        <p:txBody>
          <a:bodyPr vert="horz" wrap="square" lIns="0" tIns="10001" rIns="0" bIns="0" rtlCol="0">
            <a:spAutoFit/>
          </a:bodyPr>
          <a:lstStyle/>
          <a:p>
            <a:pPr marL="797243" marR="3810">
              <a:spcBef>
                <a:spcPts val="79"/>
              </a:spcBef>
            </a:pPr>
            <a:r>
              <a:rPr sz="1650" spc="-109" dirty="0">
                <a:latin typeface="Arial"/>
                <a:cs typeface="Arial"/>
              </a:rPr>
              <a:t>Sprawdzenie  </a:t>
            </a:r>
            <a:r>
              <a:rPr sz="1650" spc="-41" dirty="0">
                <a:latin typeface="Arial"/>
                <a:cs typeface="Arial"/>
              </a:rPr>
              <a:t>w</a:t>
            </a:r>
            <a:r>
              <a:rPr sz="1650" spc="-11" dirty="0">
                <a:latin typeface="Arial"/>
                <a:cs typeface="Arial"/>
              </a:rPr>
              <a:t>i</a:t>
            </a:r>
            <a:r>
              <a:rPr sz="1650" spc="-146" dirty="0">
                <a:latin typeface="Arial"/>
                <a:cs typeface="Arial"/>
              </a:rPr>
              <a:t>a</a:t>
            </a:r>
            <a:r>
              <a:rPr sz="1650" spc="-30" dirty="0">
                <a:latin typeface="Arial"/>
                <a:cs typeface="Arial"/>
              </a:rPr>
              <a:t>r</a:t>
            </a:r>
            <a:r>
              <a:rPr sz="1650" spc="-53" dirty="0">
                <a:latin typeface="Arial"/>
                <a:cs typeface="Arial"/>
              </a:rPr>
              <a:t>y</a:t>
            </a:r>
            <a:r>
              <a:rPr sz="1650" spc="-75" dirty="0">
                <a:latin typeface="Arial"/>
                <a:cs typeface="Arial"/>
              </a:rPr>
              <a:t>godn</a:t>
            </a:r>
            <a:r>
              <a:rPr sz="1650" spc="-94" dirty="0">
                <a:latin typeface="Arial"/>
                <a:cs typeface="Arial"/>
              </a:rPr>
              <a:t>o</a:t>
            </a:r>
            <a:r>
              <a:rPr sz="1650" spc="-184" dirty="0">
                <a:latin typeface="Arial"/>
                <a:cs typeface="Arial"/>
              </a:rPr>
              <a:t>ś</a:t>
            </a:r>
            <a:r>
              <a:rPr sz="1650" spc="-60" dirty="0">
                <a:latin typeface="Arial"/>
                <a:cs typeface="Arial"/>
              </a:rPr>
              <a:t>ci  </a:t>
            </a:r>
            <a:r>
              <a:rPr sz="1650" spc="-56" dirty="0">
                <a:latin typeface="Arial"/>
                <a:cs typeface="Arial"/>
              </a:rPr>
              <a:t>dowodów</a:t>
            </a:r>
            <a:endParaRPr sz="1650">
              <a:latin typeface="Arial"/>
              <a:cs typeface="Arial"/>
            </a:endParaRPr>
          </a:p>
          <a:p>
            <a:pPr marR="1165384" algn="r">
              <a:spcBef>
                <a:spcPts val="270"/>
              </a:spcBef>
            </a:pPr>
            <a:r>
              <a:rPr sz="1650" spc="-184" dirty="0">
                <a:latin typeface="Arial"/>
                <a:cs typeface="Arial"/>
              </a:rPr>
              <a:t>ś</a:t>
            </a:r>
            <a:r>
              <a:rPr sz="1650" spc="-15" dirty="0">
                <a:latin typeface="Arial"/>
                <a:cs typeface="Arial"/>
              </a:rPr>
              <a:t>r</a:t>
            </a:r>
            <a:r>
              <a:rPr sz="1650" spc="-75" dirty="0">
                <a:latin typeface="Arial"/>
                <a:cs typeface="Arial"/>
              </a:rPr>
              <a:t>od</a:t>
            </a:r>
            <a:r>
              <a:rPr sz="1650" spc="-146" dirty="0">
                <a:latin typeface="Arial"/>
                <a:cs typeface="Arial"/>
              </a:rPr>
              <a:t>k</a:t>
            </a:r>
            <a:r>
              <a:rPr sz="1650" spc="-49" dirty="0">
                <a:latin typeface="Arial"/>
                <a:cs typeface="Arial"/>
              </a:rPr>
              <a:t>ów</a:t>
            </a:r>
            <a:endParaRPr sz="1650">
              <a:latin typeface="Arial"/>
              <a:cs typeface="Arial"/>
            </a:endParaRPr>
          </a:p>
          <a:p>
            <a:pPr marR="1163955" algn="r">
              <a:tabLst>
                <a:tab pos="278606" algn="l"/>
              </a:tabLst>
            </a:pPr>
            <a:r>
              <a:rPr sz="1650" spc="-38" dirty="0">
                <a:latin typeface="Arial"/>
                <a:cs typeface="Arial"/>
              </a:rPr>
              <a:t>w	</a:t>
            </a:r>
            <a:r>
              <a:rPr sz="1650" spc="8" dirty="0">
                <a:latin typeface="Arial"/>
                <a:cs typeface="Arial"/>
              </a:rPr>
              <a:t>f</a:t>
            </a:r>
            <a:r>
              <a:rPr sz="1650" spc="-26" dirty="0">
                <a:latin typeface="Arial"/>
                <a:cs typeface="Arial"/>
              </a:rPr>
              <a:t>o</a:t>
            </a:r>
            <a:r>
              <a:rPr sz="1650" spc="-30" dirty="0">
                <a:latin typeface="Arial"/>
                <a:cs typeface="Arial"/>
              </a:rPr>
              <a:t>r</a:t>
            </a:r>
            <a:r>
              <a:rPr sz="1650" spc="-56" dirty="0">
                <a:latin typeface="Arial"/>
                <a:cs typeface="Arial"/>
              </a:rPr>
              <a:t>mie</a:t>
            </a:r>
            <a:endParaRPr sz="1650">
              <a:latin typeface="Arial"/>
              <a:cs typeface="Arial"/>
            </a:endParaRPr>
          </a:p>
        </p:txBody>
      </p:sp>
      <p:sp>
        <p:nvSpPr>
          <p:cNvPr id="26" name="object 26"/>
          <p:cNvSpPr txBox="1"/>
          <p:nvPr/>
        </p:nvSpPr>
        <p:spPr>
          <a:xfrm>
            <a:off x="2562226" y="5302224"/>
            <a:ext cx="1863566" cy="264014"/>
          </a:xfrm>
          <a:prstGeom prst="rect">
            <a:avLst/>
          </a:prstGeom>
        </p:spPr>
        <p:txBody>
          <a:bodyPr vert="horz" wrap="square" lIns="0" tIns="10001" rIns="0" bIns="0" rtlCol="0">
            <a:spAutoFit/>
          </a:bodyPr>
          <a:lstStyle/>
          <a:p>
            <a:pPr marL="9525">
              <a:spcBef>
                <a:spcPts val="79"/>
              </a:spcBef>
            </a:pPr>
            <a:r>
              <a:rPr sz="1650" spc="-75" dirty="0">
                <a:latin typeface="Arial"/>
                <a:cs typeface="Arial"/>
              </a:rPr>
              <a:t>przewidzianej </a:t>
            </a:r>
            <a:r>
              <a:rPr sz="1650" spc="-38" dirty="0">
                <a:latin typeface="Arial"/>
                <a:cs typeface="Arial"/>
              </a:rPr>
              <a:t>w</a:t>
            </a:r>
            <a:r>
              <a:rPr sz="1650" spc="-161" dirty="0">
                <a:latin typeface="Arial"/>
                <a:cs typeface="Arial"/>
              </a:rPr>
              <a:t> </a:t>
            </a:r>
            <a:r>
              <a:rPr sz="1650" spc="-64" dirty="0">
                <a:latin typeface="Arial"/>
                <a:cs typeface="Arial"/>
              </a:rPr>
              <a:t>k.p.k.</a:t>
            </a:r>
            <a:endParaRPr sz="1650">
              <a:latin typeface="Arial"/>
              <a:cs typeface="Arial"/>
            </a:endParaRPr>
          </a:p>
        </p:txBody>
      </p:sp>
      <p:sp>
        <p:nvSpPr>
          <p:cNvPr id="27" name="object 27"/>
          <p:cNvSpPr txBox="1"/>
          <p:nvPr/>
        </p:nvSpPr>
        <p:spPr>
          <a:xfrm>
            <a:off x="8220550" y="4261828"/>
            <a:ext cx="869633" cy="264496"/>
          </a:xfrm>
          <a:prstGeom prst="rect">
            <a:avLst/>
          </a:prstGeom>
        </p:spPr>
        <p:txBody>
          <a:bodyPr vert="horz" wrap="square" lIns="0" tIns="10478" rIns="0" bIns="0" rtlCol="0">
            <a:spAutoFit/>
          </a:bodyPr>
          <a:lstStyle/>
          <a:p>
            <a:pPr marL="9525">
              <a:spcBef>
                <a:spcPts val="83"/>
              </a:spcBef>
            </a:pPr>
            <a:r>
              <a:rPr sz="1650" spc="-217" dirty="0">
                <a:latin typeface="Arial"/>
                <a:cs typeface="Arial"/>
              </a:rPr>
              <a:t>z</a:t>
            </a:r>
            <a:r>
              <a:rPr sz="1650" spc="-113" dirty="0">
                <a:latin typeface="Arial"/>
                <a:cs typeface="Arial"/>
              </a:rPr>
              <a:t>e</a:t>
            </a:r>
            <a:r>
              <a:rPr sz="1650" spc="-23" dirty="0">
                <a:latin typeface="Arial"/>
                <a:cs typeface="Arial"/>
              </a:rPr>
              <a:t>b</a:t>
            </a:r>
            <a:r>
              <a:rPr sz="1650" spc="-45" dirty="0">
                <a:latin typeface="Arial"/>
                <a:cs typeface="Arial"/>
              </a:rPr>
              <a:t>r</a:t>
            </a:r>
            <a:r>
              <a:rPr sz="1650" spc="-146" dirty="0">
                <a:latin typeface="Arial"/>
                <a:cs typeface="Arial"/>
              </a:rPr>
              <a:t>a</a:t>
            </a:r>
            <a:r>
              <a:rPr sz="1650" spc="-113" dirty="0">
                <a:latin typeface="Arial"/>
                <a:cs typeface="Arial"/>
              </a:rPr>
              <a:t>ny</a:t>
            </a:r>
            <a:r>
              <a:rPr sz="1650" spc="-94" dirty="0">
                <a:latin typeface="Arial"/>
                <a:cs typeface="Arial"/>
              </a:rPr>
              <a:t>ch</a:t>
            </a:r>
            <a:endParaRPr sz="1650">
              <a:latin typeface="Arial"/>
              <a:cs typeface="Arial"/>
            </a:endParaRPr>
          </a:p>
        </p:txBody>
      </p:sp>
      <p:sp>
        <p:nvSpPr>
          <p:cNvPr id="28" name="object 28"/>
          <p:cNvSpPr/>
          <p:nvPr/>
        </p:nvSpPr>
        <p:spPr>
          <a:xfrm>
            <a:off x="2704338" y="3051809"/>
            <a:ext cx="848106" cy="825246"/>
          </a:xfrm>
          <a:prstGeom prst="rect">
            <a:avLst/>
          </a:prstGeom>
          <a:blipFill>
            <a:blip r:embed="rId2" cstate="print"/>
            <a:stretch>
              <a:fillRect/>
            </a:stretch>
          </a:blipFill>
        </p:spPr>
        <p:txBody>
          <a:bodyPr wrap="square" lIns="0" tIns="0" rIns="0" bIns="0" rtlCol="0"/>
          <a:lstStyle/>
          <a:p>
            <a:endParaRPr sz="1350"/>
          </a:p>
        </p:txBody>
      </p:sp>
      <p:sp>
        <p:nvSpPr>
          <p:cNvPr id="29" name="object 29"/>
          <p:cNvSpPr/>
          <p:nvPr/>
        </p:nvSpPr>
        <p:spPr>
          <a:xfrm>
            <a:off x="5916167" y="2311145"/>
            <a:ext cx="889254" cy="891540"/>
          </a:xfrm>
          <a:prstGeom prst="rect">
            <a:avLst/>
          </a:prstGeom>
          <a:blipFill>
            <a:blip r:embed="rId3" cstate="print"/>
            <a:stretch>
              <a:fillRect/>
            </a:stretch>
          </a:blipFill>
        </p:spPr>
        <p:txBody>
          <a:bodyPr wrap="square" lIns="0" tIns="0" rIns="0" bIns="0" rtlCol="0"/>
          <a:lstStyle/>
          <a:p>
            <a:endParaRPr sz="135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40751" y="832260"/>
            <a:ext cx="6276975" cy="686726"/>
          </a:xfrm>
          <a:prstGeom prst="rect">
            <a:avLst/>
          </a:prstGeom>
        </p:spPr>
        <p:txBody>
          <a:bodyPr vert="horz" wrap="square" lIns="0" tIns="9525" rIns="0" bIns="0" rtlCol="0" anchor="ctr">
            <a:spAutoFit/>
          </a:bodyPr>
          <a:lstStyle/>
          <a:p>
            <a:pPr marL="9525">
              <a:spcBef>
                <a:spcPts val="75"/>
              </a:spcBef>
            </a:pPr>
            <a:r>
              <a:rPr spc="-394" dirty="0"/>
              <a:t>Rodzaje </a:t>
            </a:r>
            <a:r>
              <a:rPr spc="-326" dirty="0"/>
              <a:t>czynności</a:t>
            </a:r>
            <a:r>
              <a:rPr spc="-510" dirty="0"/>
              <a:t> </a:t>
            </a:r>
            <a:r>
              <a:rPr spc="-255" dirty="0"/>
              <a:t>dowodowych</a:t>
            </a:r>
          </a:p>
        </p:txBody>
      </p:sp>
      <p:grpSp>
        <p:nvGrpSpPr>
          <p:cNvPr id="3" name="object 3"/>
          <p:cNvGrpSpPr/>
          <p:nvPr/>
        </p:nvGrpSpPr>
        <p:grpSpPr>
          <a:xfrm>
            <a:off x="228409" y="1865185"/>
            <a:ext cx="2421255" cy="354806"/>
            <a:chOff x="304545" y="1343913"/>
            <a:chExt cx="3228340" cy="473075"/>
          </a:xfrm>
        </p:grpSpPr>
        <p:sp>
          <p:nvSpPr>
            <p:cNvPr id="4" name="object 4"/>
            <p:cNvSpPr/>
            <p:nvPr/>
          </p:nvSpPr>
          <p:spPr>
            <a:xfrm>
              <a:off x="310895" y="1350263"/>
              <a:ext cx="3215640" cy="460375"/>
            </a:xfrm>
            <a:custGeom>
              <a:avLst/>
              <a:gdLst/>
              <a:ahLst/>
              <a:cxnLst/>
              <a:rect l="l" t="t" r="r" b="b"/>
              <a:pathLst>
                <a:path w="3215640" h="460375">
                  <a:moveTo>
                    <a:pt x="3215640" y="0"/>
                  </a:moveTo>
                  <a:lnTo>
                    <a:pt x="0" y="0"/>
                  </a:lnTo>
                  <a:lnTo>
                    <a:pt x="0" y="460248"/>
                  </a:lnTo>
                  <a:lnTo>
                    <a:pt x="3215640" y="460248"/>
                  </a:lnTo>
                  <a:lnTo>
                    <a:pt x="3215640" y="0"/>
                  </a:lnTo>
                  <a:close/>
                </a:path>
              </a:pathLst>
            </a:custGeom>
            <a:solidFill>
              <a:srgbClr val="37A76E"/>
            </a:solidFill>
          </p:spPr>
          <p:txBody>
            <a:bodyPr wrap="square" lIns="0" tIns="0" rIns="0" bIns="0" rtlCol="0"/>
            <a:lstStyle/>
            <a:p>
              <a:endParaRPr sz="1350"/>
            </a:p>
          </p:txBody>
        </p:sp>
        <p:sp>
          <p:nvSpPr>
            <p:cNvPr id="5" name="object 5"/>
            <p:cNvSpPr/>
            <p:nvPr/>
          </p:nvSpPr>
          <p:spPr>
            <a:xfrm>
              <a:off x="310895" y="1350263"/>
              <a:ext cx="3215640" cy="460375"/>
            </a:xfrm>
            <a:custGeom>
              <a:avLst/>
              <a:gdLst/>
              <a:ahLst/>
              <a:cxnLst/>
              <a:rect l="l" t="t" r="r" b="b"/>
              <a:pathLst>
                <a:path w="3215640" h="460375">
                  <a:moveTo>
                    <a:pt x="0" y="460248"/>
                  </a:moveTo>
                  <a:lnTo>
                    <a:pt x="3215640" y="460248"/>
                  </a:lnTo>
                  <a:lnTo>
                    <a:pt x="3215640" y="0"/>
                  </a:lnTo>
                  <a:lnTo>
                    <a:pt x="0" y="0"/>
                  </a:lnTo>
                  <a:lnTo>
                    <a:pt x="0" y="460248"/>
                  </a:lnTo>
                  <a:close/>
                </a:path>
              </a:pathLst>
            </a:custGeom>
            <a:ln w="12192">
              <a:solidFill>
                <a:srgbClr val="37A76E"/>
              </a:solidFill>
            </a:ln>
          </p:spPr>
          <p:txBody>
            <a:bodyPr wrap="square" lIns="0" tIns="0" rIns="0" bIns="0" rtlCol="0"/>
            <a:lstStyle/>
            <a:p>
              <a:endParaRPr sz="1350"/>
            </a:p>
          </p:txBody>
        </p:sp>
      </p:grpSp>
      <p:sp>
        <p:nvSpPr>
          <p:cNvPr id="6" name="object 6"/>
          <p:cNvSpPr txBox="1"/>
          <p:nvPr/>
        </p:nvSpPr>
        <p:spPr>
          <a:xfrm>
            <a:off x="228600" y="1865375"/>
            <a:ext cx="2421255" cy="272190"/>
          </a:xfrm>
          <a:prstGeom prst="rect">
            <a:avLst/>
          </a:prstGeom>
          <a:solidFill>
            <a:srgbClr val="37A76E"/>
          </a:solidFill>
        </p:spPr>
        <p:txBody>
          <a:bodyPr vert="horz" wrap="square" lIns="0" tIns="40958" rIns="0" bIns="0" rtlCol="0">
            <a:spAutoFit/>
          </a:bodyPr>
          <a:lstStyle/>
          <a:p>
            <a:pPr marL="242888">
              <a:spcBef>
                <a:spcPts val="323"/>
              </a:spcBef>
            </a:pPr>
            <a:r>
              <a:rPr sz="1500" spc="-120" dirty="0">
                <a:solidFill>
                  <a:srgbClr val="FFFFFF"/>
                </a:solidFill>
                <a:latin typeface="Arial"/>
                <a:cs typeface="Arial"/>
              </a:rPr>
              <a:t>Czynności</a:t>
            </a:r>
            <a:r>
              <a:rPr sz="1500" spc="-139" dirty="0">
                <a:solidFill>
                  <a:srgbClr val="FFFFFF"/>
                </a:solidFill>
                <a:latin typeface="Arial"/>
                <a:cs typeface="Arial"/>
              </a:rPr>
              <a:t> </a:t>
            </a:r>
            <a:r>
              <a:rPr sz="1500" spc="-109" dirty="0">
                <a:solidFill>
                  <a:srgbClr val="FFFFFF"/>
                </a:solidFill>
                <a:latin typeface="Arial"/>
                <a:cs typeface="Arial"/>
              </a:rPr>
              <a:t>poszukiwawcze</a:t>
            </a:r>
            <a:endParaRPr sz="1500">
              <a:latin typeface="Arial"/>
              <a:cs typeface="Arial"/>
            </a:endParaRPr>
          </a:p>
        </p:txBody>
      </p:sp>
      <p:grpSp>
        <p:nvGrpSpPr>
          <p:cNvPr id="7" name="object 7"/>
          <p:cNvGrpSpPr/>
          <p:nvPr/>
        </p:nvGrpSpPr>
        <p:grpSpPr>
          <a:xfrm>
            <a:off x="228600" y="2210562"/>
            <a:ext cx="2421255" cy="3253264"/>
            <a:chOff x="304800" y="1804416"/>
            <a:chExt cx="3228340" cy="4337685"/>
          </a:xfrm>
        </p:grpSpPr>
        <p:sp>
          <p:nvSpPr>
            <p:cNvPr id="8" name="object 8"/>
            <p:cNvSpPr/>
            <p:nvPr/>
          </p:nvSpPr>
          <p:spPr>
            <a:xfrm>
              <a:off x="310895" y="1810512"/>
              <a:ext cx="3215640" cy="4325620"/>
            </a:xfrm>
            <a:custGeom>
              <a:avLst/>
              <a:gdLst/>
              <a:ahLst/>
              <a:cxnLst/>
              <a:rect l="l" t="t" r="r" b="b"/>
              <a:pathLst>
                <a:path w="3215640" h="4325620">
                  <a:moveTo>
                    <a:pt x="3215640" y="0"/>
                  </a:moveTo>
                  <a:lnTo>
                    <a:pt x="0" y="0"/>
                  </a:lnTo>
                  <a:lnTo>
                    <a:pt x="0" y="4325112"/>
                  </a:lnTo>
                  <a:lnTo>
                    <a:pt x="3215640" y="4325112"/>
                  </a:lnTo>
                  <a:lnTo>
                    <a:pt x="3215640" y="0"/>
                  </a:lnTo>
                  <a:close/>
                </a:path>
              </a:pathLst>
            </a:custGeom>
            <a:solidFill>
              <a:srgbClr val="CEE0D4">
                <a:alpha val="90194"/>
              </a:srgbClr>
            </a:solidFill>
          </p:spPr>
          <p:txBody>
            <a:bodyPr wrap="square" lIns="0" tIns="0" rIns="0" bIns="0" rtlCol="0"/>
            <a:lstStyle/>
            <a:p>
              <a:endParaRPr sz="1350"/>
            </a:p>
          </p:txBody>
        </p:sp>
        <p:sp>
          <p:nvSpPr>
            <p:cNvPr id="9" name="object 9"/>
            <p:cNvSpPr/>
            <p:nvPr/>
          </p:nvSpPr>
          <p:spPr>
            <a:xfrm>
              <a:off x="310895" y="1810512"/>
              <a:ext cx="3215640" cy="4325620"/>
            </a:xfrm>
            <a:custGeom>
              <a:avLst/>
              <a:gdLst/>
              <a:ahLst/>
              <a:cxnLst/>
              <a:rect l="l" t="t" r="r" b="b"/>
              <a:pathLst>
                <a:path w="3215640" h="4325620">
                  <a:moveTo>
                    <a:pt x="0" y="4325112"/>
                  </a:moveTo>
                  <a:lnTo>
                    <a:pt x="3215640" y="4325112"/>
                  </a:lnTo>
                  <a:lnTo>
                    <a:pt x="3215640" y="0"/>
                  </a:lnTo>
                  <a:lnTo>
                    <a:pt x="0" y="0"/>
                  </a:lnTo>
                  <a:lnTo>
                    <a:pt x="0" y="4325112"/>
                  </a:lnTo>
                  <a:close/>
                </a:path>
              </a:pathLst>
            </a:custGeom>
            <a:ln w="12192">
              <a:solidFill>
                <a:srgbClr val="CEE0D4"/>
              </a:solidFill>
            </a:ln>
          </p:spPr>
          <p:txBody>
            <a:bodyPr wrap="square" lIns="0" tIns="0" rIns="0" bIns="0" rtlCol="0"/>
            <a:lstStyle/>
            <a:p>
              <a:endParaRPr sz="1350"/>
            </a:p>
          </p:txBody>
        </p:sp>
      </p:grpSp>
      <p:sp>
        <p:nvSpPr>
          <p:cNvPr id="10" name="object 10"/>
          <p:cNvSpPr txBox="1"/>
          <p:nvPr/>
        </p:nvSpPr>
        <p:spPr>
          <a:xfrm>
            <a:off x="296494" y="2243803"/>
            <a:ext cx="2276475" cy="1262077"/>
          </a:xfrm>
          <a:prstGeom prst="rect">
            <a:avLst/>
          </a:prstGeom>
        </p:spPr>
        <p:txBody>
          <a:bodyPr vert="horz" wrap="square" lIns="0" tIns="26670" rIns="0" bIns="0" rtlCol="0">
            <a:spAutoFit/>
          </a:bodyPr>
          <a:lstStyle/>
          <a:p>
            <a:pPr marL="127635" marR="4763" indent="-128111" algn="just">
              <a:lnSpc>
                <a:spcPts val="1335"/>
              </a:lnSpc>
              <a:spcBef>
                <a:spcPts val="210"/>
              </a:spcBef>
              <a:buChar char="•"/>
              <a:tabLst>
                <a:tab pos="128111" algn="l"/>
              </a:tabLst>
            </a:pPr>
            <a:r>
              <a:rPr sz="1200" spc="-64" dirty="0">
                <a:latin typeface="Arial"/>
                <a:cs typeface="Arial"/>
              </a:rPr>
              <a:t>Zatrzymanie </a:t>
            </a:r>
            <a:r>
              <a:rPr sz="1200" spc="-90" dirty="0">
                <a:latin typeface="Arial"/>
                <a:cs typeface="Arial"/>
              </a:rPr>
              <a:t>rzeczy </a:t>
            </a:r>
            <a:r>
              <a:rPr sz="1200" spc="-4" dirty="0">
                <a:latin typeface="Arial"/>
                <a:cs typeface="Arial"/>
              </a:rPr>
              <a:t>i </a:t>
            </a:r>
            <a:r>
              <a:rPr sz="1200" spc="-79" dirty="0">
                <a:latin typeface="Arial"/>
                <a:cs typeface="Arial"/>
              </a:rPr>
              <a:t>przeszukanie  </a:t>
            </a:r>
            <a:r>
              <a:rPr sz="1200" spc="-23" dirty="0">
                <a:latin typeface="Arial"/>
                <a:cs typeface="Arial"/>
              </a:rPr>
              <a:t>(art. </a:t>
            </a:r>
            <a:r>
              <a:rPr sz="1200" spc="-53" dirty="0">
                <a:latin typeface="Arial"/>
                <a:cs typeface="Arial"/>
              </a:rPr>
              <a:t>217, </a:t>
            </a:r>
            <a:r>
              <a:rPr sz="1200" spc="-56" dirty="0">
                <a:latin typeface="Arial"/>
                <a:cs typeface="Arial"/>
              </a:rPr>
              <a:t>219 </a:t>
            </a:r>
            <a:r>
              <a:rPr sz="1200" spc="-68" dirty="0">
                <a:latin typeface="Arial"/>
                <a:cs typeface="Arial"/>
              </a:rPr>
              <a:t>– </a:t>
            </a:r>
            <a:r>
              <a:rPr sz="1200" spc="-56" dirty="0">
                <a:latin typeface="Arial"/>
                <a:cs typeface="Arial"/>
              </a:rPr>
              <a:t>231</a:t>
            </a:r>
            <a:r>
              <a:rPr sz="1200" spc="-195" dirty="0">
                <a:latin typeface="Arial"/>
                <a:cs typeface="Arial"/>
              </a:rPr>
              <a:t> </a:t>
            </a:r>
            <a:r>
              <a:rPr sz="1200" spc="-49" dirty="0">
                <a:latin typeface="Arial"/>
                <a:cs typeface="Arial"/>
              </a:rPr>
              <a:t>k.p.k.)</a:t>
            </a:r>
            <a:endParaRPr sz="1200">
              <a:latin typeface="Arial"/>
              <a:cs typeface="Arial"/>
            </a:endParaRPr>
          </a:p>
          <a:p>
            <a:pPr marL="127635" marR="5239" indent="-128111" algn="just">
              <a:lnSpc>
                <a:spcPct val="91300"/>
              </a:lnSpc>
              <a:spcBef>
                <a:spcPts val="188"/>
              </a:spcBef>
              <a:buChar char="•"/>
              <a:tabLst>
                <a:tab pos="128111" algn="l"/>
              </a:tabLst>
            </a:pPr>
            <a:r>
              <a:rPr sz="1200" spc="-53" dirty="0">
                <a:latin typeface="Arial"/>
                <a:cs typeface="Arial"/>
              </a:rPr>
              <a:t>Kontrola korespondencji, </a:t>
            </a:r>
            <a:r>
              <a:rPr sz="1200" spc="-83" dirty="0">
                <a:latin typeface="Arial"/>
                <a:cs typeface="Arial"/>
              </a:rPr>
              <a:t>przekazu  </a:t>
            </a:r>
            <a:r>
              <a:rPr sz="1200" spc="-34" dirty="0">
                <a:latin typeface="Arial"/>
                <a:cs typeface="Arial"/>
              </a:rPr>
              <a:t>informacji </a:t>
            </a:r>
            <a:r>
              <a:rPr sz="1200" spc="-4" dirty="0">
                <a:latin typeface="Arial"/>
                <a:cs typeface="Arial"/>
              </a:rPr>
              <a:t>i </a:t>
            </a:r>
            <a:r>
              <a:rPr sz="1200" spc="-71" dirty="0">
                <a:latin typeface="Arial"/>
                <a:cs typeface="Arial"/>
              </a:rPr>
              <a:t>przesyłek </a:t>
            </a:r>
            <a:r>
              <a:rPr sz="1200" spc="-23" dirty="0">
                <a:latin typeface="Arial"/>
                <a:cs typeface="Arial"/>
              </a:rPr>
              <a:t>(art. </a:t>
            </a:r>
            <a:r>
              <a:rPr sz="1200" spc="-56" dirty="0">
                <a:latin typeface="Arial"/>
                <a:cs typeface="Arial"/>
              </a:rPr>
              <a:t>218 </a:t>
            </a:r>
            <a:r>
              <a:rPr sz="1200" spc="-4" dirty="0">
                <a:latin typeface="Arial"/>
                <a:cs typeface="Arial"/>
              </a:rPr>
              <a:t>i  </a:t>
            </a:r>
            <a:r>
              <a:rPr sz="1200" spc="-68" dirty="0">
                <a:latin typeface="Arial"/>
                <a:cs typeface="Arial"/>
              </a:rPr>
              <a:t>218a</a:t>
            </a:r>
            <a:r>
              <a:rPr sz="1200" spc="-79" dirty="0">
                <a:latin typeface="Arial"/>
                <a:cs typeface="Arial"/>
              </a:rPr>
              <a:t> </a:t>
            </a:r>
            <a:r>
              <a:rPr sz="1200" spc="-49" dirty="0">
                <a:latin typeface="Arial"/>
                <a:cs typeface="Arial"/>
              </a:rPr>
              <a:t>k.p.k.)</a:t>
            </a:r>
            <a:endParaRPr sz="1200">
              <a:latin typeface="Arial"/>
              <a:cs typeface="Arial"/>
            </a:endParaRPr>
          </a:p>
          <a:p>
            <a:pPr marL="127635" indent="-128111" algn="just">
              <a:lnSpc>
                <a:spcPts val="1376"/>
              </a:lnSpc>
              <a:spcBef>
                <a:spcPts val="109"/>
              </a:spcBef>
              <a:buChar char="•"/>
              <a:tabLst>
                <a:tab pos="128111" algn="l"/>
              </a:tabLst>
            </a:pPr>
            <a:r>
              <a:rPr sz="1200" spc="-53" dirty="0">
                <a:latin typeface="Arial"/>
                <a:cs typeface="Arial"/>
              </a:rPr>
              <a:t>Kontrola </a:t>
            </a:r>
            <a:r>
              <a:rPr sz="1200" dirty="0">
                <a:latin typeface="Arial"/>
                <a:cs typeface="Arial"/>
              </a:rPr>
              <a:t>i </a:t>
            </a:r>
            <a:r>
              <a:rPr sz="1200" spc="-34" dirty="0">
                <a:latin typeface="Arial"/>
                <a:cs typeface="Arial"/>
              </a:rPr>
              <a:t>utrwalanie </a:t>
            </a:r>
            <a:r>
              <a:rPr sz="1200" spc="-56" dirty="0">
                <a:latin typeface="Arial"/>
                <a:cs typeface="Arial"/>
              </a:rPr>
              <a:t>rozmów</a:t>
            </a:r>
            <a:r>
              <a:rPr sz="1200" spc="146" dirty="0">
                <a:latin typeface="Arial"/>
                <a:cs typeface="Arial"/>
              </a:rPr>
              <a:t> </a:t>
            </a:r>
            <a:r>
              <a:rPr sz="1200" spc="-23" dirty="0">
                <a:latin typeface="Arial"/>
                <a:cs typeface="Arial"/>
              </a:rPr>
              <a:t>(art.</a:t>
            </a:r>
            <a:endParaRPr sz="1200">
              <a:latin typeface="Arial"/>
              <a:cs typeface="Arial"/>
            </a:endParaRPr>
          </a:p>
          <a:p>
            <a:pPr marL="127635" algn="just">
              <a:lnSpc>
                <a:spcPts val="1376"/>
              </a:lnSpc>
            </a:pPr>
            <a:r>
              <a:rPr sz="1200" spc="-56" dirty="0">
                <a:latin typeface="Arial"/>
                <a:cs typeface="Arial"/>
              </a:rPr>
              <a:t>237 </a:t>
            </a:r>
            <a:r>
              <a:rPr sz="1200" spc="-68" dirty="0">
                <a:latin typeface="Arial"/>
                <a:cs typeface="Arial"/>
              </a:rPr>
              <a:t>– </a:t>
            </a:r>
            <a:r>
              <a:rPr sz="1200" spc="-56" dirty="0">
                <a:latin typeface="Arial"/>
                <a:cs typeface="Arial"/>
              </a:rPr>
              <a:t>242</a:t>
            </a:r>
            <a:r>
              <a:rPr sz="1200" spc="-101" dirty="0">
                <a:latin typeface="Arial"/>
                <a:cs typeface="Arial"/>
              </a:rPr>
              <a:t> </a:t>
            </a:r>
            <a:r>
              <a:rPr sz="1200" spc="-49" dirty="0">
                <a:latin typeface="Arial"/>
                <a:cs typeface="Arial"/>
              </a:rPr>
              <a:t>k.p.k.)</a:t>
            </a:r>
            <a:endParaRPr sz="1200">
              <a:latin typeface="Arial"/>
              <a:cs typeface="Arial"/>
            </a:endParaRPr>
          </a:p>
        </p:txBody>
      </p:sp>
      <p:sp>
        <p:nvSpPr>
          <p:cNvPr id="11" name="object 11"/>
          <p:cNvSpPr txBox="1"/>
          <p:nvPr/>
        </p:nvSpPr>
        <p:spPr>
          <a:xfrm>
            <a:off x="296494" y="3501580"/>
            <a:ext cx="2275046" cy="369171"/>
          </a:xfrm>
          <a:prstGeom prst="rect">
            <a:avLst/>
          </a:prstGeom>
        </p:spPr>
        <p:txBody>
          <a:bodyPr vert="horz" wrap="square" lIns="0" tIns="10001" rIns="0" bIns="0" rtlCol="0">
            <a:spAutoFit/>
          </a:bodyPr>
          <a:lstStyle/>
          <a:p>
            <a:pPr marL="127635" indent="-128111">
              <a:lnSpc>
                <a:spcPts val="1376"/>
              </a:lnSpc>
              <a:spcBef>
                <a:spcPts val="79"/>
              </a:spcBef>
              <a:buChar char="•"/>
              <a:tabLst>
                <a:tab pos="128111" algn="l"/>
                <a:tab pos="1143000" algn="l"/>
                <a:tab pos="2114550" algn="l"/>
              </a:tabLst>
            </a:pPr>
            <a:r>
              <a:rPr sz="1200" spc="-210" dirty="0">
                <a:latin typeface="Arial"/>
                <a:cs typeface="Arial"/>
              </a:rPr>
              <a:t>P</a:t>
            </a:r>
            <a:r>
              <a:rPr sz="1200" spc="-98" dirty="0">
                <a:latin typeface="Arial"/>
                <a:cs typeface="Arial"/>
              </a:rPr>
              <a:t>o</a:t>
            </a:r>
            <a:r>
              <a:rPr sz="1200" spc="-101" dirty="0">
                <a:latin typeface="Arial"/>
                <a:cs typeface="Arial"/>
              </a:rPr>
              <a:t>s</a:t>
            </a:r>
            <a:r>
              <a:rPr sz="1200" spc="-135" dirty="0">
                <a:latin typeface="Arial"/>
                <a:cs typeface="Arial"/>
              </a:rPr>
              <a:t>z</a:t>
            </a:r>
            <a:r>
              <a:rPr sz="1200" spc="-60" dirty="0">
                <a:latin typeface="Arial"/>
                <a:cs typeface="Arial"/>
              </a:rPr>
              <a:t>u</a:t>
            </a:r>
            <a:r>
              <a:rPr sz="1200" spc="-68" dirty="0">
                <a:latin typeface="Arial"/>
                <a:cs typeface="Arial"/>
              </a:rPr>
              <a:t>k</a:t>
            </a:r>
            <a:r>
              <a:rPr sz="1200" spc="-8" dirty="0">
                <a:latin typeface="Arial"/>
                <a:cs typeface="Arial"/>
              </a:rPr>
              <a:t>i</a:t>
            </a:r>
            <a:r>
              <a:rPr sz="1200" spc="-49" dirty="0">
                <a:latin typeface="Arial"/>
                <a:cs typeface="Arial"/>
              </a:rPr>
              <a:t>w</a:t>
            </a:r>
            <a:r>
              <a:rPr sz="1200" spc="-94" dirty="0">
                <a:latin typeface="Arial"/>
                <a:cs typeface="Arial"/>
              </a:rPr>
              <a:t>a</a:t>
            </a:r>
            <a:r>
              <a:rPr sz="1200" spc="-60" dirty="0">
                <a:latin typeface="Arial"/>
                <a:cs typeface="Arial"/>
              </a:rPr>
              <a:t>n</a:t>
            </a:r>
            <a:r>
              <a:rPr sz="1200" spc="-38" dirty="0">
                <a:latin typeface="Arial"/>
                <a:cs typeface="Arial"/>
              </a:rPr>
              <a:t>ie</a:t>
            </a:r>
            <a:r>
              <a:rPr sz="1200" dirty="0">
                <a:latin typeface="Arial"/>
                <a:cs typeface="Arial"/>
              </a:rPr>
              <a:t>	</a:t>
            </a:r>
            <a:r>
              <a:rPr sz="1200" spc="-86" dirty="0">
                <a:latin typeface="Arial"/>
                <a:cs typeface="Arial"/>
              </a:rPr>
              <a:t>os</a:t>
            </a:r>
            <a:r>
              <a:rPr sz="1200" spc="-105" dirty="0">
                <a:latin typeface="Arial"/>
                <a:cs typeface="Arial"/>
              </a:rPr>
              <a:t>k</a:t>
            </a:r>
            <a:r>
              <a:rPr sz="1200" spc="-94" dirty="0">
                <a:latin typeface="Arial"/>
                <a:cs typeface="Arial"/>
              </a:rPr>
              <a:t>a</a:t>
            </a:r>
            <a:r>
              <a:rPr sz="1200" spc="-45" dirty="0">
                <a:latin typeface="Arial"/>
                <a:cs typeface="Arial"/>
              </a:rPr>
              <a:t>r</a:t>
            </a:r>
            <a:r>
              <a:rPr sz="1200" spc="-79" dirty="0">
                <a:latin typeface="Arial"/>
                <a:cs typeface="Arial"/>
              </a:rPr>
              <a:t>ż</a:t>
            </a:r>
            <a:r>
              <a:rPr sz="1200" spc="-45" dirty="0">
                <a:latin typeface="Arial"/>
                <a:cs typeface="Arial"/>
              </a:rPr>
              <a:t>o</a:t>
            </a:r>
            <a:r>
              <a:rPr sz="1200" spc="-41" dirty="0">
                <a:latin typeface="Arial"/>
                <a:cs typeface="Arial"/>
              </a:rPr>
              <a:t>n</a:t>
            </a:r>
            <a:r>
              <a:rPr sz="1200" spc="-98" dirty="0">
                <a:latin typeface="Arial"/>
                <a:cs typeface="Arial"/>
              </a:rPr>
              <a:t>e</a:t>
            </a:r>
            <a:r>
              <a:rPr sz="1200" spc="-113" dirty="0">
                <a:latin typeface="Arial"/>
                <a:cs typeface="Arial"/>
              </a:rPr>
              <a:t>g</a:t>
            </a:r>
            <a:r>
              <a:rPr sz="1200" spc="-41" dirty="0">
                <a:latin typeface="Arial"/>
                <a:cs typeface="Arial"/>
              </a:rPr>
              <a:t>o</a:t>
            </a:r>
            <a:r>
              <a:rPr sz="1200" dirty="0">
                <a:latin typeface="Arial"/>
                <a:cs typeface="Arial"/>
              </a:rPr>
              <a:t>	</a:t>
            </a:r>
            <a:r>
              <a:rPr sz="1200" spc="19" dirty="0">
                <a:latin typeface="Wingdings"/>
                <a:cs typeface="Wingdings"/>
              </a:rPr>
              <a:t>→</a:t>
            </a:r>
            <a:endParaRPr sz="1200">
              <a:latin typeface="Wingdings"/>
              <a:cs typeface="Wingdings"/>
            </a:endParaRPr>
          </a:p>
          <a:p>
            <a:pPr marL="127635">
              <a:lnSpc>
                <a:spcPts val="1376"/>
              </a:lnSpc>
              <a:tabLst>
                <a:tab pos="1076801" algn="l"/>
                <a:tab pos="1332548" algn="l"/>
              </a:tabLst>
            </a:pPr>
            <a:r>
              <a:rPr sz="1200" spc="-56" dirty="0">
                <a:latin typeface="Arial"/>
                <a:cs typeface="Arial"/>
              </a:rPr>
              <a:t>uregulowane	</a:t>
            </a:r>
            <a:r>
              <a:rPr sz="1200" spc="-26" dirty="0">
                <a:latin typeface="Arial"/>
                <a:cs typeface="Arial"/>
              </a:rPr>
              <a:t>w	</a:t>
            </a:r>
            <a:r>
              <a:rPr sz="1200" spc="-68" dirty="0">
                <a:latin typeface="Arial"/>
                <a:cs typeface="Arial"/>
              </a:rPr>
              <a:t>rozdziale</a:t>
            </a:r>
            <a:endParaRPr sz="1200">
              <a:latin typeface="Arial"/>
              <a:cs typeface="Arial"/>
            </a:endParaRPr>
          </a:p>
        </p:txBody>
      </p:sp>
      <p:sp>
        <p:nvSpPr>
          <p:cNvPr id="12" name="object 12"/>
          <p:cNvSpPr txBox="1"/>
          <p:nvPr/>
        </p:nvSpPr>
        <p:spPr>
          <a:xfrm>
            <a:off x="1910619" y="3668230"/>
            <a:ext cx="662464" cy="369653"/>
          </a:xfrm>
          <a:prstGeom prst="rect">
            <a:avLst/>
          </a:prstGeom>
        </p:spPr>
        <p:txBody>
          <a:bodyPr vert="horz" wrap="square" lIns="0" tIns="10478" rIns="0" bIns="0" rtlCol="0">
            <a:spAutoFit/>
          </a:bodyPr>
          <a:lstStyle/>
          <a:p>
            <a:pPr marR="3810" algn="r">
              <a:lnSpc>
                <a:spcPts val="1376"/>
              </a:lnSpc>
              <a:spcBef>
                <a:spcPts val="83"/>
              </a:spcBef>
            </a:pPr>
            <a:r>
              <a:rPr sz="1200" spc="-8" dirty="0">
                <a:latin typeface="Arial"/>
                <a:cs typeface="Arial"/>
              </a:rPr>
              <a:t>dot</a:t>
            </a:r>
            <a:r>
              <a:rPr sz="1200" spc="-41" dirty="0">
                <a:latin typeface="Arial"/>
                <a:cs typeface="Arial"/>
              </a:rPr>
              <a:t>.</a:t>
            </a:r>
            <a:endParaRPr sz="1200">
              <a:latin typeface="Arial"/>
              <a:cs typeface="Arial"/>
            </a:endParaRPr>
          </a:p>
          <a:p>
            <a:pPr marR="5239" algn="r">
              <a:lnSpc>
                <a:spcPts val="1376"/>
              </a:lnSpc>
              <a:tabLst>
                <a:tab pos="418148" algn="l"/>
              </a:tabLst>
            </a:pPr>
            <a:r>
              <a:rPr sz="1200" spc="-60" dirty="0">
                <a:latin typeface="Arial"/>
                <a:cs typeface="Arial"/>
              </a:rPr>
              <a:t>(</a:t>
            </a:r>
            <a:r>
              <a:rPr sz="1200" spc="-94" dirty="0">
                <a:latin typeface="Arial"/>
                <a:cs typeface="Arial"/>
              </a:rPr>
              <a:t>a</a:t>
            </a:r>
            <a:r>
              <a:rPr sz="1200" spc="38" dirty="0">
                <a:latin typeface="Arial"/>
                <a:cs typeface="Arial"/>
              </a:rPr>
              <a:t>rt</a:t>
            </a:r>
            <a:r>
              <a:rPr sz="1200" spc="-41" dirty="0">
                <a:latin typeface="Arial"/>
                <a:cs typeface="Arial"/>
              </a:rPr>
              <a:t>.</a:t>
            </a:r>
            <a:r>
              <a:rPr sz="1200" dirty="0">
                <a:latin typeface="Arial"/>
                <a:cs typeface="Arial"/>
              </a:rPr>
              <a:t>	</a:t>
            </a:r>
            <a:r>
              <a:rPr sz="1200" spc="-56" dirty="0">
                <a:latin typeface="Arial"/>
                <a:cs typeface="Arial"/>
              </a:rPr>
              <a:t>278</a:t>
            </a:r>
            <a:endParaRPr sz="1200">
              <a:latin typeface="Arial"/>
              <a:cs typeface="Arial"/>
            </a:endParaRPr>
          </a:p>
        </p:txBody>
      </p:sp>
      <p:sp>
        <p:nvSpPr>
          <p:cNvPr id="13" name="object 13"/>
          <p:cNvSpPr txBox="1"/>
          <p:nvPr/>
        </p:nvSpPr>
        <p:spPr>
          <a:xfrm>
            <a:off x="424510" y="3835526"/>
            <a:ext cx="1333976" cy="362759"/>
          </a:xfrm>
          <a:prstGeom prst="rect">
            <a:avLst/>
          </a:prstGeom>
        </p:spPr>
        <p:txBody>
          <a:bodyPr vert="horz" wrap="square" lIns="0" tIns="29051" rIns="0" bIns="0" rtlCol="0">
            <a:spAutoFit/>
          </a:bodyPr>
          <a:lstStyle/>
          <a:p>
            <a:pPr marR="3810">
              <a:lnSpc>
                <a:spcPts val="1313"/>
              </a:lnSpc>
              <a:spcBef>
                <a:spcPts val="229"/>
              </a:spcBef>
              <a:tabLst>
                <a:tab pos="678656" algn="l"/>
              </a:tabLst>
            </a:pPr>
            <a:r>
              <a:rPr sz="1200" spc="-71" dirty="0">
                <a:latin typeface="Arial"/>
                <a:cs typeface="Arial"/>
              </a:rPr>
              <a:t>śr</a:t>
            </a:r>
            <a:r>
              <a:rPr sz="1200" spc="-45" dirty="0">
                <a:latin typeface="Arial"/>
                <a:cs typeface="Arial"/>
              </a:rPr>
              <a:t>o</a:t>
            </a:r>
            <a:r>
              <a:rPr sz="1200" spc="-56" dirty="0">
                <a:latin typeface="Arial"/>
                <a:cs typeface="Arial"/>
              </a:rPr>
              <a:t>d</a:t>
            </a:r>
            <a:r>
              <a:rPr sz="1200" spc="-101" dirty="0">
                <a:latin typeface="Arial"/>
                <a:cs typeface="Arial"/>
              </a:rPr>
              <a:t>k</a:t>
            </a:r>
            <a:r>
              <a:rPr sz="1200" spc="-60" dirty="0">
                <a:latin typeface="Arial"/>
                <a:cs typeface="Arial"/>
              </a:rPr>
              <a:t>ó</a:t>
            </a:r>
            <a:r>
              <a:rPr sz="1200" spc="-26" dirty="0">
                <a:latin typeface="Arial"/>
                <a:cs typeface="Arial"/>
              </a:rPr>
              <a:t>w</a:t>
            </a:r>
            <a:r>
              <a:rPr sz="1200" dirty="0">
                <a:latin typeface="Arial"/>
                <a:cs typeface="Arial"/>
              </a:rPr>
              <a:t>	</a:t>
            </a:r>
            <a:r>
              <a:rPr sz="1200" spc="-38" dirty="0">
                <a:latin typeface="Arial"/>
                <a:cs typeface="Arial"/>
              </a:rPr>
              <a:t>p</a:t>
            </a:r>
            <a:r>
              <a:rPr sz="1200" spc="-45" dirty="0">
                <a:latin typeface="Arial"/>
                <a:cs typeface="Arial"/>
              </a:rPr>
              <a:t>r</a:t>
            </a:r>
            <a:r>
              <a:rPr sz="1200" spc="-94" dirty="0">
                <a:latin typeface="Arial"/>
                <a:cs typeface="Arial"/>
              </a:rPr>
              <a:t>z</a:t>
            </a:r>
            <a:r>
              <a:rPr sz="1200" spc="-83" dirty="0">
                <a:latin typeface="Arial"/>
                <a:cs typeface="Arial"/>
              </a:rPr>
              <a:t>y</a:t>
            </a:r>
            <a:r>
              <a:rPr sz="1200" spc="-53" dirty="0">
                <a:latin typeface="Arial"/>
                <a:cs typeface="Arial"/>
              </a:rPr>
              <a:t>m</a:t>
            </a:r>
            <a:r>
              <a:rPr sz="1200" spc="-34" dirty="0">
                <a:latin typeface="Arial"/>
                <a:cs typeface="Arial"/>
              </a:rPr>
              <a:t>u</a:t>
            </a:r>
            <a:r>
              <a:rPr sz="1200" spc="-86" dirty="0">
                <a:latin typeface="Arial"/>
                <a:cs typeface="Arial"/>
              </a:rPr>
              <a:t>s</a:t>
            </a:r>
            <a:r>
              <a:rPr sz="1200" spc="-105" dirty="0">
                <a:latin typeface="Arial"/>
                <a:cs typeface="Arial"/>
              </a:rPr>
              <a:t>u</a:t>
            </a:r>
            <a:r>
              <a:rPr sz="1200" spc="56" dirty="0">
                <a:latin typeface="Arial"/>
                <a:cs typeface="Arial"/>
              </a:rPr>
              <a:t>!  </a:t>
            </a:r>
            <a:r>
              <a:rPr sz="1200" spc="-49" dirty="0">
                <a:latin typeface="Arial"/>
                <a:cs typeface="Arial"/>
              </a:rPr>
              <a:t>k.p.k.)</a:t>
            </a:r>
            <a:endParaRPr sz="1200">
              <a:latin typeface="Arial"/>
              <a:cs typeface="Arial"/>
            </a:endParaRPr>
          </a:p>
        </p:txBody>
      </p:sp>
      <p:grpSp>
        <p:nvGrpSpPr>
          <p:cNvPr id="14" name="object 14"/>
          <p:cNvGrpSpPr/>
          <p:nvPr/>
        </p:nvGrpSpPr>
        <p:grpSpPr>
          <a:xfrm>
            <a:off x="2978468" y="1865185"/>
            <a:ext cx="3159919" cy="354806"/>
            <a:chOff x="3971290" y="1343913"/>
            <a:chExt cx="4213225" cy="473075"/>
          </a:xfrm>
        </p:grpSpPr>
        <p:sp>
          <p:nvSpPr>
            <p:cNvPr id="15" name="object 15"/>
            <p:cNvSpPr/>
            <p:nvPr/>
          </p:nvSpPr>
          <p:spPr>
            <a:xfrm>
              <a:off x="3977640" y="1350263"/>
              <a:ext cx="4200525" cy="460375"/>
            </a:xfrm>
            <a:custGeom>
              <a:avLst/>
              <a:gdLst/>
              <a:ahLst/>
              <a:cxnLst/>
              <a:rect l="l" t="t" r="r" b="b"/>
              <a:pathLst>
                <a:path w="4200525" h="460375">
                  <a:moveTo>
                    <a:pt x="4200144" y="0"/>
                  </a:moveTo>
                  <a:lnTo>
                    <a:pt x="0" y="0"/>
                  </a:lnTo>
                  <a:lnTo>
                    <a:pt x="0" y="460248"/>
                  </a:lnTo>
                  <a:lnTo>
                    <a:pt x="4200144" y="460248"/>
                  </a:lnTo>
                  <a:lnTo>
                    <a:pt x="4200144" y="0"/>
                  </a:lnTo>
                  <a:close/>
                </a:path>
              </a:pathLst>
            </a:custGeom>
            <a:solidFill>
              <a:srgbClr val="3BB688"/>
            </a:solidFill>
          </p:spPr>
          <p:txBody>
            <a:bodyPr wrap="square" lIns="0" tIns="0" rIns="0" bIns="0" rtlCol="0"/>
            <a:lstStyle/>
            <a:p>
              <a:endParaRPr sz="1350"/>
            </a:p>
          </p:txBody>
        </p:sp>
        <p:sp>
          <p:nvSpPr>
            <p:cNvPr id="16" name="object 16"/>
            <p:cNvSpPr/>
            <p:nvPr/>
          </p:nvSpPr>
          <p:spPr>
            <a:xfrm>
              <a:off x="3977640" y="1350263"/>
              <a:ext cx="4200525" cy="460375"/>
            </a:xfrm>
            <a:custGeom>
              <a:avLst/>
              <a:gdLst/>
              <a:ahLst/>
              <a:cxnLst/>
              <a:rect l="l" t="t" r="r" b="b"/>
              <a:pathLst>
                <a:path w="4200525" h="460375">
                  <a:moveTo>
                    <a:pt x="0" y="460248"/>
                  </a:moveTo>
                  <a:lnTo>
                    <a:pt x="4200144" y="460248"/>
                  </a:lnTo>
                  <a:lnTo>
                    <a:pt x="4200144" y="0"/>
                  </a:lnTo>
                  <a:lnTo>
                    <a:pt x="0" y="0"/>
                  </a:lnTo>
                  <a:lnTo>
                    <a:pt x="0" y="460248"/>
                  </a:lnTo>
                  <a:close/>
                </a:path>
              </a:pathLst>
            </a:custGeom>
            <a:ln w="12192">
              <a:solidFill>
                <a:srgbClr val="3BB688"/>
              </a:solidFill>
            </a:ln>
          </p:spPr>
          <p:txBody>
            <a:bodyPr wrap="square" lIns="0" tIns="0" rIns="0" bIns="0" rtlCol="0"/>
            <a:lstStyle/>
            <a:p>
              <a:endParaRPr sz="1350"/>
            </a:p>
          </p:txBody>
        </p:sp>
      </p:grpSp>
      <p:sp>
        <p:nvSpPr>
          <p:cNvPr id="17" name="object 17"/>
          <p:cNvSpPr txBox="1"/>
          <p:nvPr/>
        </p:nvSpPr>
        <p:spPr>
          <a:xfrm>
            <a:off x="3001517" y="1865375"/>
            <a:ext cx="3136583" cy="272190"/>
          </a:xfrm>
          <a:prstGeom prst="rect">
            <a:avLst/>
          </a:prstGeom>
          <a:solidFill>
            <a:srgbClr val="3BB688"/>
          </a:solidFill>
        </p:spPr>
        <p:txBody>
          <a:bodyPr vert="horz" wrap="square" lIns="0" tIns="40958" rIns="0" bIns="0" rtlCol="0">
            <a:spAutoFit/>
          </a:bodyPr>
          <a:lstStyle/>
          <a:p>
            <a:pPr marL="720089">
              <a:spcBef>
                <a:spcPts val="323"/>
              </a:spcBef>
            </a:pPr>
            <a:r>
              <a:rPr sz="1500" spc="-120" dirty="0">
                <a:solidFill>
                  <a:srgbClr val="FFFFFF"/>
                </a:solidFill>
                <a:latin typeface="Arial"/>
                <a:cs typeface="Arial"/>
              </a:rPr>
              <a:t>Czynności</a:t>
            </a:r>
            <a:r>
              <a:rPr sz="1500" spc="-139" dirty="0">
                <a:solidFill>
                  <a:srgbClr val="FFFFFF"/>
                </a:solidFill>
                <a:latin typeface="Arial"/>
                <a:cs typeface="Arial"/>
              </a:rPr>
              <a:t> </a:t>
            </a:r>
            <a:r>
              <a:rPr sz="1500" spc="-75" dirty="0">
                <a:solidFill>
                  <a:srgbClr val="FFFFFF"/>
                </a:solidFill>
                <a:latin typeface="Arial"/>
                <a:cs typeface="Arial"/>
              </a:rPr>
              <a:t>ujawniające</a:t>
            </a:r>
            <a:endParaRPr sz="1500">
              <a:latin typeface="Arial"/>
              <a:cs typeface="Arial"/>
            </a:endParaRPr>
          </a:p>
        </p:txBody>
      </p:sp>
      <p:grpSp>
        <p:nvGrpSpPr>
          <p:cNvPr id="18" name="object 18"/>
          <p:cNvGrpSpPr/>
          <p:nvPr/>
        </p:nvGrpSpPr>
        <p:grpSpPr>
          <a:xfrm>
            <a:off x="3001517" y="2210562"/>
            <a:ext cx="3116103" cy="3253264"/>
            <a:chOff x="4002023" y="1804416"/>
            <a:chExt cx="4154804" cy="4337685"/>
          </a:xfrm>
        </p:grpSpPr>
        <p:sp>
          <p:nvSpPr>
            <p:cNvPr id="19" name="object 19"/>
            <p:cNvSpPr/>
            <p:nvPr/>
          </p:nvSpPr>
          <p:spPr>
            <a:xfrm>
              <a:off x="4008119" y="1810512"/>
              <a:ext cx="4142740" cy="4325620"/>
            </a:xfrm>
            <a:custGeom>
              <a:avLst/>
              <a:gdLst/>
              <a:ahLst/>
              <a:cxnLst/>
              <a:rect l="l" t="t" r="r" b="b"/>
              <a:pathLst>
                <a:path w="4142740" h="4325620">
                  <a:moveTo>
                    <a:pt x="4142231" y="0"/>
                  </a:moveTo>
                  <a:lnTo>
                    <a:pt x="0" y="0"/>
                  </a:lnTo>
                  <a:lnTo>
                    <a:pt x="0" y="4325112"/>
                  </a:lnTo>
                  <a:lnTo>
                    <a:pt x="4142231" y="4325112"/>
                  </a:lnTo>
                  <a:lnTo>
                    <a:pt x="4142231" y="0"/>
                  </a:lnTo>
                  <a:close/>
                </a:path>
              </a:pathLst>
            </a:custGeom>
            <a:solidFill>
              <a:srgbClr val="CEE4DA">
                <a:alpha val="90194"/>
              </a:srgbClr>
            </a:solidFill>
          </p:spPr>
          <p:txBody>
            <a:bodyPr wrap="square" lIns="0" tIns="0" rIns="0" bIns="0" rtlCol="0"/>
            <a:lstStyle/>
            <a:p>
              <a:endParaRPr sz="1350"/>
            </a:p>
          </p:txBody>
        </p:sp>
        <p:sp>
          <p:nvSpPr>
            <p:cNvPr id="20" name="object 20"/>
            <p:cNvSpPr/>
            <p:nvPr/>
          </p:nvSpPr>
          <p:spPr>
            <a:xfrm>
              <a:off x="4008119" y="1810512"/>
              <a:ext cx="4142740" cy="4325620"/>
            </a:xfrm>
            <a:custGeom>
              <a:avLst/>
              <a:gdLst/>
              <a:ahLst/>
              <a:cxnLst/>
              <a:rect l="l" t="t" r="r" b="b"/>
              <a:pathLst>
                <a:path w="4142740" h="4325620">
                  <a:moveTo>
                    <a:pt x="0" y="4325112"/>
                  </a:moveTo>
                  <a:lnTo>
                    <a:pt x="4142231" y="4325112"/>
                  </a:lnTo>
                  <a:lnTo>
                    <a:pt x="4142231" y="0"/>
                  </a:lnTo>
                  <a:lnTo>
                    <a:pt x="0" y="0"/>
                  </a:lnTo>
                  <a:lnTo>
                    <a:pt x="0" y="4325112"/>
                  </a:lnTo>
                  <a:close/>
                </a:path>
              </a:pathLst>
            </a:custGeom>
            <a:ln w="12192">
              <a:solidFill>
                <a:srgbClr val="CEE4DA"/>
              </a:solidFill>
            </a:ln>
          </p:spPr>
          <p:txBody>
            <a:bodyPr wrap="square" lIns="0" tIns="0" rIns="0" bIns="0" rtlCol="0"/>
            <a:lstStyle/>
            <a:p>
              <a:endParaRPr sz="1350"/>
            </a:p>
          </p:txBody>
        </p:sp>
      </p:grpSp>
      <p:sp>
        <p:nvSpPr>
          <p:cNvPr id="21" name="object 21"/>
          <p:cNvSpPr txBox="1"/>
          <p:nvPr/>
        </p:nvSpPr>
        <p:spPr>
          <a:xfrm>
            <a:off x="3070573" y="2243804"/>
            <a:ext cx="2968466" cy="1894108"/>
          </a:xfrm>
          <a:prstGeom prst="rect">
            <a:avLst/>
          </a:prstGeom>
        </p:spPr>
        <p:txBody>
          <a:bodyPr vert="horz" wrap="square" lIns="0" tIns="26670" rIns="0" bIns="0" rtlCol="0">
            <a:spAutoFit/>
          </a:bodyPr>
          <a:lstStyle/>
          <a:p>
            <a:pPr marL="127635" marR="3810" indent="-128111">
              <a:lnSpc>
                <a:spcPts val="1335"/>
              </a:lnSpc>
              <a:spcBef>
                <a:spcPts val="210"/>
              </a:spcBef>
              <a:buChar char="•"/>
              <a:tabLst>
                <a:tab pos="128111" algn="l"/>
                <a:tab pos="1131570" algn="l"/>
                <a:tab pos="1369219" algn="l"/>
                <a:tab pos="2151221" algn="l"/>
              </a:tabLst>
            </a:pPr>
            <a:r>
              <a:rPr sz="1200" spc="-210" dirty="0">
                <a:latin typeface="Arial"/>
                <a:cs typeface="Arial"/>
              </a:rPr>
              <a:t>P</a:t>
            </a:r>
            <a:r>
              <a:rPr sz="1200" spc="-45" dirty="0">
                <a:latin typeface="Arial"/>
                <a:cs typeface="Arial"/>
              </a:rPr>
              <a:t>r</a:t>
            </a:r>
            <a:r>
              <a:rPr sz="1200" spc="-116" dirty="0">
                <a:latin typeface="Arial"/>
                <a:cs typeface="Arial"/>
              </a:rPr>
              <a:t>z</a:t>
            </a:r>
            <a:r>
              <a:rPr sz="1200" spc="-68" dirty="0">
                <a:latin typeface="Arial"/>
                <a:cs typeface="Arial"/>
              </a:rPr>
              <a:t>esłu</a:t>
            </a:r>
            <a:r>
              <a:rPr sz="1200" spc="-60" dirty="0">
                <a:latin typeface="Arial"/>
                <a:cs typeface="Arial"/>
              </a:rPr>
              <a:t>ch</a:t>
            </a:r>
            <a:r>
              <a:rPr sz="1200" spc="-94" dirty="0">
                <a:latin typeface="Arial"/>
                <a:cs typeface="Arial"/>
              </a:rPr>
              <a:t>a</a:t>
            </a:r>
            <a:r>
              <a:rPr sz="1200" spc="-30" dirty="0">
                <a:latin typeface="Arial"/>
                <a:cs typeface="Arial"/>
              </a:rPr>
              <a:t>n</a:t>
            </a:r>
            <a:r>
              <a:rPr sz="1200" spc="-11" dirty="0">
                <a:latin typeface="Arial"/>
                <a:cs typeface="Arial"/>
              </a:rPr>
              <a:t>i</a:t>
            </a:r>
            <a:r>
              <a:rPr sz="1200" spc="-75" dirty="0">
                <a:latin typeface="Arial"/>
                <a:cs typeface="Arial"/>
              </a:rPr>
              <a:t>e</a:t>
            </a:r>
            <a:r>
              <a:rPr sz="1200" dirty="0">
                <a:latin typeface="Arial"/>
                <a:cs typeface="Arial"/>
              </a:rPr>
              <a:t>	</a:t>
            </a:r>
            <a:r>
              <a:rPr sz="1200" spc="-68" dirty="0">
                <a:latin typeface="Arial"/>
                <a:cs typeface="Arial"/>
              </a:rPr>
              <a:t>–</a:t>
            </a:r>
            <a:r>
              <a:rPr sz="1200" dirty="0">
                <a:latin typeface="Arial"/>
                <a:cs typeface="Arial"/>
              </a:rPr>
              <a:t>	</a:t>
            </a:r>
            <a:r>
              <a:rPr sz="1200" spc="-68" dirty="0">
                <a:latin typeface="Arial"/>
                <a:cs typeface="Arial"/>
              </a:rPr>
              <a:t>ś</a:t>
            </a:r>
            <a:r>
              <a:rPr sz="1200" spc="-109" dirty="0">
                <a:latin typeface="Arial"/>
                <a:cs typeface="Arial"/>
              </a:rPr>
              <a:t>w</a:t>
            </a:r>
            <a:r>
              <a:rPr sz="1200" spc="-30" dirty="0">
                <a:latin typeface="Arial"/>
                <a:cs typeface="Arial"/>
              </a:rPr>
              <a:t>i</a:t>
            </a:r>
            <a:r>
              <a:rPr sz="1200" spc="-83" dirty="0">
                <a:latin typeface="Arial"/>
                <a:cs typeface="Arial"/>
              </a:rPr>
              <a:t>a</a:t>
            </a:r>
            <a:r>
              <a:rPr sz="1200" spc="-60" dirty="0">
                <a:latin typeface="Arial"/>
                <a:cs typeface="Arial"/>
              </a:rPr>
              <a:t>d</a:t>
            </a:r>
            <a:r>
              <a:rPr sz="1200" spc="-101" dirty="0">
                <a:latin typeface="Arial"/>
                <a:cs typeface="Arial"/>
              </a:rPr>
              <a:t>k</a:t>
            </a:r>
            <a:r>
              <a:rPr sz="1200" spc="-60" dirty="0">
                <a:latin typeface="Arial"/>
                <a:cs typeface="Arial"/>
              </a:rPr>
              <a:t>ó</a:t>
            </a:r>
            <a:r>
              <a:rPr sz="1200" spc="-131" dirty="0">
                <a:latin typeface="Arial"/>
                <a:cs typeface="Arial"/>
              </a:rPr>
              <a:t>w</a:t>
            </a:r>
            <a:r>
              <a:rPr sz="1200" spc="-41" dirty="0">
                <a:latin typeface="Arial"/>
                <a:cs typeface="Arial"/>
              </a:rPr>
              <a:t>,</a:t>
            </a:r>
            <a:r>
              <a:rPr sz="1200" dirty="0">
                <a:latin typeface="Arial"/>
                <a:cs typeface="Arial"/>
              </a:rPr>
              <a:t>	</a:t>
            </a:r>
            <a:r>
              <a:rPr sz="1200" spc="-86" dirty="0">
                <a:latin typeface="Arial"/>
                <a:cs typeface="Arial"/>
              </a:rPr>
              <a:t>os</a:t>
            </a:r>
            <a:r>
              <a:rPr sz="1200" spc="-105" dirty="0">
                <a:latin typeface="Arial"/>
                <a:cs typeface="Arial"/>
              </a:rPr>
              <a:t>k</a:t>
            </a:r>
            <a:r>
              <a:rPr sz="1200" spc="-113" dirty="0">
                <a:latin typeface="Arial"/>
                <a:cs typeface="Arial"/>
              </a:rPr>
              <a:t>a</a:t>
            </a:r>
            <a:r>
              <a:rPr sz="1200" spc="-45" dirty="0">
                <a:latin typeface="Arial"/>
                <a:cs typeface="Arial"/>
              </a:rPr>
              <a:t>r</a:t>
            </a:r>
            <a:r>
              <a:rPr sz="1200" spc="-79" dirty="0">
                <a:latin typeface="Arial"/>
                <a:cs typeface="Arial"/>
              </a:rPr>
              <a:t>ż</a:t>
            </a:r>
            <a:r>
              <a:rPr sz="1200" spc="-45" dirty="0">
                <a:latin typeface="Arial"/>
                <a:cs typeface="Arial"/>
              </a:rPr>
              <a:t>o</a:t>
            </a:r>
            <a:r>
              <a:rPr sz="1200" spc="-41" dirty="0">
                <a:latin typeface="Arial"/>
                <a:cs typeface="Arial"/>
              </a:rPr>
              <a:t>n</a:t>
            </a:r>
            <a:r>
              <a:rPr sz="1200" spc="-94" dirty="0">
                <a:latin typeface="Arial"/>
                <a:cs typeface="Arial"/>
              </a:rPr>
              <a:t>e</a:t>
            </a:r>
            <a:r>
              <a:rPr sz="1200" spc="-101" dirty="0">
                <a:latin typeface="Arial"/>
                <a:cs typeface="Arial"/>
              </a:rPr>
              <a:t>g</a:t>
            </a:r>
            <a:r>
              <a:rPr sz="1200" spc="-60" dirty="0">
                <a:latin typeface="Arial"/>
                <a:cs typeface="Arial"/>
              </a:rPr>
              <a:t>o</a:t>
            </a:r>
            <a:r>
              <a:rPr sz="1200" spc="-41" dirty="0">
                <a:latin typeface="Arial"/>
                <a:cs typeface="Arial"/>
              </a:rPr>
              <a:t>,  </a:t>
            </a:r>
            <a:r>
              <a:rPr sz="1200" spc="-53" dirty="0">
                <a:latin typeface="Arial"/>
                <a:cs typeface="Arial"/>
              </a:rPr>
              <a:t>biegłych</a:t>
            </a:r>
            <a:endParaRPr sz="1200">
              <a:latin typeface="Arial"/>
              <a:cs typeface="Arial"/>
            </a:endParaRPr>
          </a:p>
          <a:p>
            <a:pPr marL="127635" indent="-128111">
              <a:lnSpc>
                <a:spcPts val="1376"/>
              </a:lnSpc>
              <a:spcBef>
                <a:spcPts val="64"/>
              </a:spcBef>
              <a:buChar char="•"/>
              <a:tabLst>
                <a:tab pos="128111" algn="l"/>
              </a:tabLst>
            </a:pPr>
            <a:r>
              <a:rPr sz="1200" spc="-90" dirty="0">
                <a:latin typeface="Arial"/>
                <a:cs typeface="Arial"/>
              </a:rPr>
              <a:t>Okazanie</a:t>
            </a:r>
            <a:r>
              <a:rPr sz="1200" spc="150" dirty="0">
                <a:latin typeface="Arial"/>
                <a:cs typeface="Arial"/>
              </a:rPr>
              <a:t> </a:t>
            </a:r>
            <a:r>
              <a:rPr sz="1200" dirty="0">
                <a:latin typeface="Arial"/>
                <a:cs typeface="Arial"/>
              </a:rPr>
              <a:t>i </a:t>
            </a:r>
            <a:r>
              <a:rPr sz="1200" spc="-68" dirty="0">
                <a:latin typeface="Arial"/>
                <a:cs typeface="Arial"/>
              </a:rPr>
              <a:t>rozpoznanie – </a:t>
            </a:r>
            <a:r>
              <a:rPr sz="1200" spc="-98" dirty="0">
                <a:latin typeface="Arial"/>
                <a:cs typeface="Arial"/>
              </a:rPr>
              <a:t>szczególna </a:t>
            </a:r>
            <a:r>
              <a:rPr sz="1200" spc="-41" dirty="0">
                <a:latin typeface="Arial"/>
                <a:cs typeface="Arial"/>
              </a:rPr>
              <a:t>forma</a:t>
            </a:r>
            <a:endParaRPr sz="1200">
              <a:latin typeface="Arial"/>
              <a:cs typeface="Arial"/>
            </a:endParaRPr>
          </a:p>
          <a:p>
            <a:pPr marL="127635">
              <a:lnSpc>
                <a:spcPts val="1376"/>
              </a:lnSpc>
            </a:pPr>
            <a:r>
              <a:rPr sz="1200" spc="-64" dirty="0">
                <a:latin typeface="Arial"/>
                <a:cs typeface="Arial"/>
              </a:rPr>
              <a:t>przesłuchania </a:t>
            </a:r>
            <a:r>
              <a:rPr sz="1200" spc="-23" dirty="0">
                <a:latin typeface="Arial"/>
                <a:cs typeface="Arial"/>
              </a:rPr>
              <a:t>(art. </a:t>
            </a:r>
            <a:r>
              <a:rPr sz="1200" spc="-56" dirty="0">
                <a:latin typeface="Arial"/>
                <a:cs typeface="Arial"/>
              </a:rPr>
              <a:t>173</a:t>
            </a:r>
            <a:r>
              <a:rPr sz="1200" spc="-176" dirty="0">
                <a:latin typeface="Arial"/>
                <a:cs typeface="Arial"/>
              </a:rPr>
              <a:t> </a:t>
            </a:r>
            <a:r>
              <a:rPr sz="1200" spc="-49" dirty="0">
                <a:latin typeface="Arial"/>
                <a:cs typeface="Arial"/>
              </a:rPr>
              <a:t>k.p.k.)</a:t>
            </a:r>
            <a:endParaRPr sz="1200">
              <a:latin typeface="Arial"/>
              <a:cs typeface="Arial"/>
            </a:endParaRPr>
          </a:p>
          <a:p>
            <a:pPr marL="127635" indent="-128111">
              <a:spcBef>
                <a:spcPts val="105"/>
              </a:spcBef>
              <a:buChar char="•"/>
              <a:tabLst>
                <a:tab pos="128111" algn="l"/>
              </a:tabLst>
            </a:pPr>
            <a:r>
              <a:rPr sz="1200" spc="-83" dirty="0">
                <a:latin typeface="Arial"/>
                <a:cs typeface="Arial"/>
              </a:rPr>
              <a:t>Ekspertyza</a:t>
            </a:r>
            <a:endParaRPr sz="1200">
              <a:latin typeface="Arial"/>
              <a:cs typeface="Arial"/>
            </a:endParaRPr>
          </a:p>
          <a:p>
            <a:pPr marL="127635" indent="-128111">
              <a:spcBef>
                <a:spcPts val="90"/>
              </a:spcBef>
              <a:buChar char="•"/>
              <a:tabLst>
                <a:tab pos="128111" algn="l"/>
              </a:tabLst>
            </a:pPr>
            <a:r>
              <a:rPr sz="1200" spc="-71" dirty="0">
                <a:latin typeface="Arial"/>
                <a:cs typeface="Arial"/>
              </a:rPr>
              <a:t>Oględziny </a:t>
            </a:r>
            <a:r>
              <a:rPr sz="1200" spc="-23" dirty="0">
                <a:latin typeface="Arial"/>
                <a:cs typeface="Arial"/>
              </a:rPr>
              <a:t>(art. </a:t>
            </a:r>
            <a:r>
              <a:rPr sz="1200" spc="-60" dirty="0">
                <a:latin typeface="Arial"/>
                <a:cs typeface="Arial"/>
              </a:rPr>
              <a:t>207 </a:t>
            </a:r>
            <a:r>
              <a:rPr sz="1200" spc="-68" dirty="0">
                <a:latin typeface="Arial"/>
                <a:cs typeface="Arial"/>
              </a:rPr>
              <a:t>– </a:t>
            </a:r>
            <a:r>
              <a:rPr sz="1200" spc="-60" dirty="0">
                <a:latin typeface="Arial"/>
                <a:cs typeface="Arial"/>
              </a:rPr>
              <a:t>208</a:t>
            </a:r>
            <a:r>
              <a:rPr sz="1200" spc="-161" dirty="0">
                <a:latin typeface="Arial"/>
                <a:cs typeface="Arial"/>
              </a:rPr>
              <a:t> </a:t>
            </a:r>
            <a:r>
              <a:rPr sz="1200" spc="-53" dirty="0">
                <a:latin typeface="Arial"/>
                <a:cs typeface="Arial"/>
              </a:rPr>
              <a:t>k.p.k.)</a:t>
            </a:r>
            <a:endParaRPr sz="1200">
              <a:latin typeface="Arial"/>
              <a:cs typeface="Arial"/>
            </a:endParaRPr>
          </a:p>
          <a:p>
            <a:pPr marL="127635" marR="3810" indent="-128111">
              <a:lnSpc>
                <a:spcPts val="1313"/>
              </a:lnSpc>
              <a:spcBef>
                <a:spcPts val="263"/>
              </a:spcBef>
              <a:buChar char="•"/>
              <a:tabLst>
                <a:tab pos="128111" algn="l"/>
              </a:tabLst>
            </a:pPr>
            <a:r>
              <a:rPr sz="1200" spc="-75" dirty="0">
                <a:latin typeface="Arial"/>
                <a:cs typeface="Arial"/>
              </a:rPr>
              <a:t>Oględziny </a:t>
            </a:r>
            <a:r>
              <a:rPr sz="1200" spc="-4" dirty="0">
                <a:latin typeface="Arial"/>
                <a:cs typeface="Arial"/>
              </a:rPr>
              <a:t>i </a:t>
            </a:r>
            <a:r>
              <a:rPr sz="1200" spc="-41" dirty="0">
                <a:latin typeface="Arial"/>
                <a:cs typeface="Arial"/>
              </a:rPr>
              <a:t>otwarcie </a:t>
            </a:r>
            <a:r>
              <a:rPr sz="1200" spc="-60" dirty="0">
                <a:latin typeface="Arial"/>
                <a:cs typeface="Arial"/>
              </a:rPr>
              <a:t>zwłok </a:t>
            </a:r>
            <a:r>
              <a:rPr sz="1200" spc="-23" dirty="0">
                <a:latin typeface="Arial"/>
                <a:cs typeface="Arial"/>
              </a:rPr>
              <a:t>(art. </a:t>
            </a:r>
            <a:r>
              <a:rPr sz="1200" spc="-71" dirty="0">
                <a:latin typeface="Arial"/>
                <a:cs typeface="Arial"/>
              </a:rPr>
              <a:t>209 </a:t>
            </a:r>
            <a:r>
              <a:rPr sz="1200" spc="-68" dirty="0">
                <a:latin typeface="Arial"/>
                <a:cs typeface="Arial"/>
              </a:rPr>
              <a:t>– </a:t>
            </a:r>
            <a:r>
              <a:rPr sz="1200" spc="-56" dirty="0">
                <a:latin typeface="Arial"/>
                <a:cs typeface="Arial"/>
              </a:rPr>
              <a:t>210  </a:t>
            </a:r>
            <a:r>
              <a:rPr sz="1200" spc="-49" dirty="0">
                <a:latin typeface="Arial"/>
                <a:cs typeface="Arial"/>
              </a:rPr>
              <a:t>k.p.k.)</a:t>
            </a:r>
            <a:endParaRPr sz="1200">
              <a:latin typeface="Arial"/>
              <a:cs typeface="Arial"/>
            </a:endParaRPr>
          </a:p>
          <a:p>
            <a:pPr marL="127635" indent="-128111">
              <a:spcBef>
                <a:spcPts val="68"/>
              </a:spcBef>
              <a:buChar char="•"/>
              <a:tabLst>
                <a:tab pos="128111" algn="l"/>
              </a:tabLst>
            </a:pPr>
            <a:r>
              <a:rPr sz="1200" spc="-68" dirty="0">
                <a:latin typeface="Arial"/>
                <a:cs typeface="Arial"/>
              </a:rPr>
              <a:t>Odczytanie </a:t>
            </a:r>
            <a:r>
              <a:rPr sz="1200" spc="-23" dirty="0">
                <a:latin typeface="Arial"/>
                <a:cs typeface="Arial"/>
              </a:rPr>
              <a:t>(art. </a:t>
            </a:r>
            <a:r>
              <a:rPr sz="1200" spc="-56" dirty="0">
                <a:latin typeface="Arial"/>
                <a:cs typeface="Arial"/>
              </a:rPr>
              <a:t>389, 391, </a:t>
            </a:r>
            <a:r>
              <a:rPr sz="1200" spc="-60" dirty="0">
                <a:latin typeface="Arial"/>
                <a:cs typeface="Arial"/>
              </a:rPr>
              <a:t>393</a:t>
            </a:r>
            <a:r>
              <a:rPr sz="1200" spc="-203" dirty="0">
                <a:latin typeface="Arial"/>
                <a:cs typeface="Arial"/>
              </a:rPr>
              <a:t> </a:t>
            </a:r>
            <a:r>
              <a:rPr sz="1200" spc="-53" dirty="0">
                <a:latin typeface="Arial"/>
                <a:cs typeface="Arial"/>
              </a:rPr>
              <a:t>k.p.k.)</a:t>
            </a:r>
            <a:endParaRPr sz="1200">
              <a:latin typeface="Arial"/>
              <a:cs typeface="Arial"/>
            </a:endParaRPr>
          </a:p>
          <a:p>
            <a:pPr marL="127635" indent="-128111">
              <a:spcBef>
                <a:spcPts val="109"/>
              </a:spcBef>
              <a:buChar char="•"/>
              <a:tabLst>
                <a:tab pos="128111" algn="l"/>
              </a:tabLst>
            </a:pPr>
            <a:r>
              <a:rPr sz="1200" spc="-68" dirty="0">
                <a:latin typeface="Arial"/>
                <a:cs typeface="Arial"/>
              </a:rPr>
              <a:t>Eksperyment </a:t>
            </a:r>
            <a:r>
              <a:rPr sz="1200" spc="-60" dirty="0">
                <a:latin typeface="Arial"/>
                <a:cs typeface="Arial"/>
              </a:rPr>
              <a:t>procesowy </a:t>
            </a:r>
            <a:r>
              <a:rPr sz="1200" spc="-23" dirty="0">
                <a:latin typeface="Arial"/>
                <a:cs typeface="Arial"/>
              </a:rPr>
              <a:t>(art. </a:t>
            </a:r>
            <a:r>
              <a:rPr sz="1200" spc="-56" dirty="0">
                <a:latin typeface="Arial"/>
                <a:cs typeface="Arial"/>
              </a:rPr>
              <a:t>211</a:t>
            </a:r>
            <a:r>
              <a:rPr sz="1200" spc="-210" dirty="0">
                <a:latin typeface="Arial"/>
                <a:cs typeface="Arial"/>
              </a:rPr>
              <a:t> </a:t>
            </a:r>
            <a:r>
              <a:rPr sz="1200" spc="-49" dirty="0">
                <a:latin typeface="Arial"/>
                <a:cs typeface="Arial"/>
              </a:rPr>
              <a:t>k.p.k.)</a:t>
            </a:r>
            <a:endParaRPr sz="1200">
              <a:latin typeface="Arial"/>
              <a:cs typeface="Arial"/>
            </a:endParaRPr>
          </a:p>
        </p:txBody>
      </p:sp>
      <p:sp>
        <p:nvSpPr>
          <p:cNvPr id="22" name="object 22"/>
          <p:cNvSpPr txBox="1"/>
          <p:nvPr/>
        </p:nvSpPr>
        <p:spPr>
          <a:xfrm>
            <a:off x="3070574" y="4114418"/>
            <a:ext cx="2967990" cy="566661"/>
          </a:xfrm>
          <a:prstGeom prst="rect">
            <a:avLst/>
          </a:prstGeom>
        </p:spPr>
        <p:txBody>
          <a:bodyPr vert="horz" wrap="square" lIns="0" tIns="10001" rIns="0" bIns="0" rtlCol="0">
            <a:spAutoFit/>
          </a:bodyPr>
          <a:lstStyle/>
          <a:p>
            <a:pPr marL="127635" indent="-128111">
              <a:lnSpc>
                <a:spcPts val="1376"/>
              </a:lnSpc>
              <a:spcBef>
                <a:spcPts val="79"/>
              </a:spcBef>
              <a:buChar char="•"/>
              <a:tabLst>
                <a:tab pos="128111" algn="l"/>
                <a:tab pos="797719" algn="l"/>
                <a:tab pos="1337310" algn="l"/>
                <a:tab pos="2284095" algn="l"/>
                <a:tab pos="2491740" algn="l"/>
              </a:tabLst>
            </a:pPr>
            <a:r>
              <a:rPr sz="1200" spc="-79" dirty="0">
                <a:latin typeface="Arial"/>
                <a:cs typeface="Arial"/>
              </a:rPr>
              <a:t>Badanie	</a:t>
            </a:r>
            <a:r>
              <a:rPr sz="1200" spc="-71" dirty="0">
                <a:latin typeface="Arial"/>
                <a:cs typeface="Arial"/>
              </a:rPr>
              <a:t>osoby	</a:t>
            </a:r>
            <a:r>
              <a:rPr sz="1200" spc="-79" dirty="0">
                <a:latin typeface="Arial"/>
                <a:cs typeface="Arial"/>
              </a:rPr>
              <a:t>oskarżonego	</a:t>
            </a:r>
            <a:r>
              <a:rPr sz="1200" spc="-4" dirty="0">
                <a:latin typeface="Arial"/>
                <a:cs typeface="Arial"/>
              </a:rPr>
              <a:t>i	</a:t>
            </a:r>
            <a:r>
              <a:rPr sz="1200" spc="-49" dirty="0">
                <a:latin typeface="Arial"/>
                <a:cs typeface="Arial"/>
              </a:rPr>
              <a:t>wywiad</a:t>
            </a:r>
            <a:endParaRPr sz="1200">
              <a:latin typeface="Arial"/>
              <a:cs typeface="Arial"/>
            </a:endParaRPr>
          </a:p>
          <a:p>
            <a:pPr marL="127635">
              <a:lnSpc>
                <a:spcPts val="1376"/>
              </a:lnSpc>
            </a:pPr>
            <a:r>
              <a:rPr sz="1200" spc="-56" dirty="0">
                <a:latin typeface="Arial"/>
                <a:cs typeface="Arial"/>
              </a:rPr>
              <a:t>środowiskowy </a:t>
            </a:r>
            <a:r>
              <a:rPr sz="1200" spc="-23" dirty="0">
                <a:latin typeface="Arial"/>
                <a:cs typeface="Arial"/>
              </a:rPr>
              <a:t>(art. </a:t>
            </a:r>
            <a:r>
              <a:rPr sz="1200" spc="-56" dirty="0">
                <a:latin typeface="Arial"/>
                <a:cs typeface="Arial"/>
              </a:rPr>
              <a:t>213 </a:t>
            </a:r>
            <a:r>
              <a:rPr sz="1200" spc="-4" dirty="0">
                <a:latin typeface="Arial"/>
                <a:cs typeface="Arial"/>
              </a:rPr>
              <a:t>i</a:t>
            </a:r>
            <a:r>
              <a:rPr sz="1200" spc="-236" dirty="0">
                <a:latin typeface="Arial"/>
                <a:cs typeface="Arial"/>
              </a:rPr>
              <a:t> </a:t>
            </a:r>
            <a:r>
              <a:rPr sz="1200" spc="-56" dirty="0">
                <a:latin typeface="Arial"/>
                <a:cs typeface="Arial"/>
              </a:rPr>
              <a:t>214 </a:t>
            </a:r>
            <a:r>
              <a:rPr sz="1200" spc="-49" dirty="0">
                <a:latin typeface="Arial"/>
                <a:cs typeface="Arial"/>
              </a:rPr>
              <a:t>k.p.k.)</a:t>
            </a:r>
            <a:endParaRPr sz="1200">
              <a:latin typeface="Arial"/>
              <a:cs typeface="Arial"/>
            </a:endParaRPr>
          </a:p>
          <a:p>
            <a:pPr marL="127635" indent="-128111">
              <a:spcBef>
                <a:spcPts val="109"/>
              </a:spcBef>
              <a:buChar char="•"/>
              <a:tabLst>
                <a:tab pos="128111" algn="l"/>
              </a:tabLst>
            </a:pPr>
            <a:r>
              <a:rPr sz="1200" spc="-71" dirty="0">
                <a:latin typeface="Arial"/>
                <a:cs typeface="Arial"/>
              </a:rPr>
              <a:t>Przesłuchanie </a:t>
            </a:r>
            <a:r>
              <a:rPr sz="1200" spc="-68" dirty="0">
                <a:latin typeface="Arial"/>
                <a:cs typeface="Arial"/>
              </a:rPr>
              <a:t>świadka</a:t>
            </a:r>
            <a:r>
              <a:rPr sz="1200" spc="-158" dirty="0">
                <a:latin typeface="Arial"/>
                <a:cs typeface="Arial"/>
              </a:rPr>
              <a:t> </a:t>
            </a:r>
            <a:r>
              <a:rPr sz="1200" spc="-56" dirty="0">
                <a:latin typeface="Arial"/>
                <a:cs typeface="Arial"/>
              </a:rPr>
              <a:t>koronnego</a:t>
            </a:r>
            <a:endParaRPr sz="1200">
              <a:latin typeface="Arial"/>
              <a:cs typeface="Arial"/>
            </a:endParaRPr>
          </a:p>
        </p:txBody>
      </p:sp>
      <p:sp>
        <p:nvSpPr>
          <p:cNvPr id="23" name="object 23"/>
          <p:cNvSpPr txBox="1"/>
          <p:nvPr/>
        </p:nvSpPr>
        <p:spPr>
          <a:xfrm>
            <a:off x="6467094" y="1865375"/>
            <a:ext cx="2423160" cy="272190"/>
          </a:xfrm>
          <a:prstGeom prst="rect">
            <a:avLst/>
          </a:prstGeom>
          <a:solidFill>
            <a:srgbClr val="44C1A2"/>
          </a:solidFill>
        </p:spPr>
        <p:txBody>
          <a:bodyPr vert="horz" wrap="square" lIns="0" tIns="40958" rIns="0" bIns="0" rtlCol="0">
            <a:spAutoFit/>
          </a:bodyPr>
          <a:lstStyle/>
          <a:p>
            <a:pPr marL="352901">
              <a:spcBef>
                <a:spcPts val="323"/>
              </a:spcBef>
            </a:pPr>
            <a:r>
              <a:rPr sz="1500" spc="-120" dirty="0">
                <a:solidFill>
                  <a:srgbClr val="FFFFFF"/>
                </a:solidFill>
                <a:latin typeface="Arial"/>
                <a:cs typeface="Arial"/>
              </a:rPr>
              <a:t>Czynności</a:t>
            </a:r>
            <a:r>
              <a:rPr sz="1500" spc="-139" dirty="0">
                <a:solidFill>
                  <a:srgbClr val="FFFFFF"/>
                </a:solidFill>
                <a:latin typeface="Arial"/>
                <a:cs typeface="Arial"/>
              </a:rPr>
              <a:t> </a:t>
            </a:r>
            <a:r>
              <a:rPr sz="1500" spc="-64" dirty="0">
                <a:solidFill>
                  <a:srgbClr val="FFFFFF"/>
                </a:solidFill>
                <a:latin typeface="Arial"/>
                <a:cs typeface="Arial"/>
              </a:rPr>
              <a:t>kontrolujące</a:t>
            </a:r>
            <a:endParaRPr sz="1500">
              <a:latin typeface="Arial"/>
              <a:cs typeface="Arial"/>
            </a:endParaRPr>
          </a:p>
        </p:txBody>
      </p:sp>
      <p:sp>
        <p:nvSpPr>
          <p:cNvPr id="24" name="object 24"/>
          <p:cNvSpPr txBox="1"/>
          <p:nvPr/>
        </p:nvSpPr>
        <p:spPr>
          <a:xfrm>
            <a:off x="6467094" y="2219705"/>
            <a:ext cx="2423160" cy="963084"/>
          </a:xfrm>
          <a:prstGeom prst="rect">
            <a:avLst/>
          </a:prstGeom>
          <a:solidFill>
            <a:srgbClr val="CFE9DF">
              <a:alpha val="90194"/>
            </a:srgbClr>
          </a:solidFill>
        </p:spPr>
        <p:txBody>
          <a:bodyPr vert="horz" wrap="square" lIns="0" tIns="34290" rIns="0" bIns="0" rtlCol="0">
            <a:spAutoFit/>
          </a:bodyPr>
          <a:lstStyle/>
          <a:p>
            <a:pPr marL="198596" indent="-128588">
              <a:spcBef>
                <a:spcPts val="270"/>
              </a:spcBef>
              <a:buChar char="•"/>
              <a:tabLst>
                <a:tab pos="199073" algn="l"/>
              </a:tabLst>
            </a:pPr>
            <a:r>
              <a:rPr sz="1200" spc="-53" dirty="0">
                <a:latin typeface="Arial"/>
                <a:cs typeface="Arial"/>
              </a:rPr>
              <a:t>Konfrontacja </a:t>
            </a:r>
            <a:r>
              <a:rPr sz="1200" spc="-23" dirty="0">
                <a:latin typeface="Arial"/>
                <a:cs typeface="Arial"/>
              </a:rPr>
              <a:t>(art. </a:t>
            </a:r>
            <a:r>
              <a:rPr sz="1200" spc="-56" dirty="0">
                <a:latin typeface="Arial"/>
                <a:cs typeface="Arial"/>
              </a:rPr>
              <a:t>172</a:t>
            </a:r>
            <a:r>
              <a:rPr sz="1200" spc="-214" dirty="0">
                <a:latin typeface="Arial"/>
                <a:cs typeface="Arial"/>
              </a:rPr>
              <a:t> </a:t>
            </a:r>
            <a:r>
              <a:rPr sz="1200" spc="-49" dirty="0">
                <a:latin typeface="Arial"/>
                <a:cs typeface="Arial"/>
              </a:rPr>
              <a:t>k.p.k.)</a:t>
            </a:r>
            <a:endParaRPr sz="1200">
              <a:latin typeface="Arial"/>
              <a:cs typeface="Arial"/>
            </a:endParaRPr>
          </a:p>
          <a:p>
            <a:pPr marL="198596" indent="-128588">
              <a:lnSpc>
                <a:spcPts val="1376"/>
              </a:lnSpc>
              <a:spcBef>
                <a:spcPts val="109"/>
              </a:spcBef>
              <a:buChar char="•"/>
              <a:tabLst>
                <a:tab pos="199073" algn="l"/>
                <a:tab pos="1659731" algn="l"/>
              </a:tabLst>
            </a:pPr>
            <a:r>
              <a:rPr sz="1200" spc="-64" dirty="0">
                <a:latin typeface="Arial"/>
                <a:cs typeface="Arial"/>
              </a:rPr>
              <a:t>Porównywanie	</a:t>
            </a:r>
            <a:r>
              <a:rPr sz="1200" spc="-45" dirty="0">
                <a:latin typeface="Arial"/>
                <a:cs typeface="Arial"/>
              </a:rPr>
              <a:t>oryginałów</a:t>
            </a:r>
            <a:endParaRPr sz="1200">
              <a:latin typeface="Arial"/>
              <a:cs typeface="Arial"/>
            </a:endParaRPr>
          </a:p>
          <a:p>
            <a:pPr marL="198596">
              <a:lnSpc>
                <a:spcPts val="1376"/>
              </a:lnSpc>
            </a:pPr>
            <a:r>
              <a:rPr sz="1200" spc="-38" dirty="0">
                <a:latin typeface="Arial"/>
                <a:cs typeface="Arial"/>
              </a:rPr>
              <a:t>dowodów </a:t>
            </a:r>
            <a:r>
              <a:rPr sz="1200" spc="-79" dirty="0">
                <a:latin typeface="Arial"/>
                <a:cs typeface="Arial"/>
              </a:rPr>
              <a:t>rzeczowych </a:t>
            </a:r>
            <a:r>
              <a:rPr sz="1200" spc="-127" dirty="0">
                <a:latin typeface="Arial"/>
                <a:cs typeface="Arial"/>
              </a:rPr>
              <a:t>z</a:t>
            </a:r>
            <a:r>
              <a:rPr sz="1200" spc="-139" dirty="0">
                <a:latin typeface="Arial"/>
                <a:cs typeface="Arial"/>
              </a:rPr>
              <a:t> </a:t>
            </a:r>
            <a:r>
              <a:rPr sz="1200" spc="-49" dirty="0">
                <a:latin typeface="Arial"/>
                <a:cs typeface="Arial"/>
              </a:rPr>
              <a:t>kopiami</a:t>
            </a:r>
            <a:endParaRPr sz="1200">
              <a:latin typeface="Arial"/>
              <a:cs typeface="Arial"/>
            </a:endParaRPr>
          </a:p>
          <a:p>
            <a:pPr marL="198596" indent="-128588">
              <a:lnSpc>
                <a:spcPts val="1388"/>
              </a:lnSpc>
              <a:spcBef>
                <a:spcPts val="90"/>
              </a:spcBef>
              <a:buChar char="•"/>
              <a:tabLst>
                <a:tab pos="199073" algn="l"/>
                <a:tab pos="1021556" algn="l"/>
                <a:tab pos="1284446" algn="l"/>
                <a:tab pos="1748790" algn="l"/>
              </a:tabLst>
            </a:pPr>
            <a:r>
              <a:rPr sz="1200" spc="-60" dirty="0">
                <a:latin typeface="Arial"/>
                <a:cs typeface="Arial"/>
              </a:rPr>
              <a:t>Ponowienie	</a:t>
            </a:r>
            <a:r>
              <a:rPr sz="1200" spc="-11" dirty="0">
                <a:latin typeface="Arial"/>
                <a:cs typeface="Arial"/>
              </a:rPr>
              <a:t>tej	</a:t>
            </a:r>
            <a:r>
              <a:rPr sz="1200" spc="-71" dirty="0">
                <a:latin typeface="Arial"/>
                <a:cs typeface="Arial"/>
              </a:rPr>
              <a:t>samej	</a:t>
            </a:r>
            <a:r>
              <a:rPr sz="1200" spc="-75" dirty="0">
                <a:latin typeface="Arial"/>
                <a:cs typeface="Arial"/>
              </a:rPr>
              <a:t>czynności</a:t>
            </a:r>
            <a:endParaRPr sz="1200">
              <a:latin typeface="Arial"/>
              <a:cs typeface="Arial"/>
            </a:endParaRPr>
          </a:p>
          <a:p>
            <a:pPr marL="198596">
              <a:lnSpc>
                <a:spcPts val="1388"/>
              </a:lnSpc>
            </a:pPr>
            <a:r>
              <a:rPr sz="1200" spc="-41" dirty="0">
                <a:latin typeface="Arial"/>
                <a:cs typeface="Arial"/>
              </a:rPr>
              <a:t>dowodowej</a:t>
            </a:r>
            <a:endParaRPr sz="1200">
              <a:latin typeface="Arial"/>
              <a:cs typeface="Aria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2145" y="1433821"/>
            <a:ext cx="6109811" cy="686726"/>
          </a:xfrm>
          <a:prstGeom prst="rect">
            <a:avLst/>
          </a:prstGeom>
        </p:spPr>
        <p:txBody>
          <a:bodyPr vert="horz" wrap="square" lIns="0" tIns="9525" rIns="0" bIns="0" rtlCol="0" anchor="ctr">
            <a:spAutoFit/>
          </a:bodyPr>
          <a:lstStyle/>
          <a:p>
            <a:pPr marL="9525">
              <a:spcBef>
                <a:spcPts val="75"/>
              </a:spcBef>
            </a:pPr>
            <a:r>
              <a:rPr spc="-278" dirty="0"/>
              <a:t>Wrażliwe </a:t>
            </a:r>
            <a:r>
              <a:rPr spc="-326" dirty="0"/>
              <a:t>czynności</a:t>
            </a:r>
            <a:r>
              <a:rPr spc="-600" dirty="0"/>
              <a:t> </a:t>
            </a:r>
            <a:r>
              <a:rPr spc="-244" dirty="0"/>
              <a:t>dowodowe</a:t>
            </a:r>
          </a:p>
        </p:txBody>
      </p:sp>
      <p:sp>
        <p:nvSpPr>
          <p:cNvPr id="3" name="object 3"/>
          <p:cNvSpPr txBox="1"/>
          <p:nvPr/>
        </p:nvSpPr>
        <p:spPr>
          <a:xfrm>
            <a:off x="422758" y="2193988"/>
            <a:ext cx="2196941" cy="286617"/>
          </a:xfrm>
          <a:prstGeom prst="rect">
            <a:avLst/>
          </a:prstGeom>
        </p:spPr>
        <p:txBody>
          <a:bodyPr vert="horz" wrap="square" lIns="0" tIns="9525" rIns="0" bIns="0" rtlCol="0">
            <a:spAutoFit/>
          </a:bodyPr>
          <a:lstStyle/>
          <a:p>
            <a:pPr marL="9525">
              <a:spcBef>
                <a:spcPts val="75"/>
              </a:spcBef>
              <a:tabLst>
                <a:tab pos="1111568" algn="l"/>
              </a:tabLst>
            </a:pPr>
            <a:r>
              <a:rPr spc="-135" dirty="0">
                <a:solidFill>
                  <a:srgbClr val="252525"/>
                </a:solidFill>
                <a:latin typeface="Arial"/>
                <a:cs typeface="Arial"/>
              </a:rPr>
              <a:t>Czynności	</a:t>
            </a:r>
            <a:r>
              <a:rPr spc="-75" dirty="0">
                <a:solidFill>
                  <a:srgbClr val="252525"/>
                </a:solidFill>
                <a:latin typeface="Arial"/>
                <a:cs typeface="Arial"/>
              </a:rPr>
              <a:t>dowodowe,</a:t>
            </a:r>
            <a:endParaRPr>
              <a:latin typeface="Arial"/>
              <a:cs typeface="Arial"/>
            </a:endParaRPr>
          </a:p>
        </p:txBody>
      </p:sp>
      <p:sp>
        <p:nvSpPr>
          <p:cNvPr id="4" name="object 4"/>
          <p:cNvSpPr txBox="1"/>
          <p:nvPr/>
        </p:nvSpPr>
        <p:spPr>
          <a:xfrm>
            <a:off x="2796349" y="2193988"/>
            <a:ext cx="5990273" cy="286617"/>
          </a:xfrm>
          <a:prstGeom prst="rect">
            <a:avLst/>
          </a:prstGeom>
        </p:spPr>
        <p:txBody>
          <a:bodyPr vert="horz" wrap="square" lIns="0" tIns="9525" rIns="0" bIns="0" rtlCol="0">
            <a:spAutoFit/>
          </a:bodyPr>
          <a:lstStyle/>
          <a:p>
            <a:pPr marL="9525">
              <a:spcBef>
                <a:spcPts val="75"/>
              </a:spcBef>
              <a:tabLst>
                <a:tab pos="683895" algn="l"/>
                <a:tab pos="1392554" algn="l"/>
                <a:tab pos="1840706" algn="l"/>
                <a:tab pos="2231708" algn="l"/>
                <a:tab pos="3158014" algn="l"/>
                <a:tab pos="4303395" algn="l"/>
                <a:tab pos="4660106" algn="l"/>
              </a:tabLst>
            </a:pPr>
            <a:r>
              <a:rPr spc="-45" dirty="0">
                <a:solidFill>
                  <a:srgbClr val="252525"/>
                </a:solidFill>
                <a:latin typeface="Arial"/>
                <a:cs typeface="Arial"/>
              </a:rPr>
              <a:t>które	</a:t>
            </a:r>
            <a:r>
              <a:rPr spc="-113" dirty="0">
                <a:solidFill>
                  <a:srgbClr val="252525"/>
                </a:solidFill>
                <a:latin typeface="Arial"/>
                <a:cs typeface="Arial"/>
              </a:rPr>
              <a:t>wiążą	</a:t>
            </a:r>
            <a:r>
              <a:rPr spc="-109" dirty="0">
                <a:solidFill>
                  <a:srgbClr val="252525"/>
                </a:solidFill>
                <a:latin typeface="Arial"/>
                <a:cs typeface="Arial"/>
              </a:rPr>
              <a:t>się	</a:t>
            </a:r>
            <a:r>
              <a:rPr spc="-176" dirty="0">
                <a:solidFill>
                  <a:srgbClr val="252525"/>
                </a:solidFill>
                <a:latin typeface="Arial"/>
                <a:cs typeface="Arial"/>
              </a:rPr>
              <a:t>ze	</a:t>
            </a:r>
            <a:r>
              <a:rPr spc="-139" dirty="0">
                <a:solidFill>
                  <a:srgbClr val="252525"/>
                </a:solidFill>
                <a:latin typeface="Arial"/>
                <a:cs typeface="Arial"/>
              </a:rPr>
              <a:t>znaczną	</a:t>
            </a:r>
            <a:r>
              <a:rPr spc="-83" dirty="0">
                <a:solidFill>
                  <a:srgbClr val="252525"/>
                </a:solidFill>
                <a:latin typeface="Arial"/>
                <a:cs typeface="Arial"/>
              </a:rPr>
              <a:t>ingerencją	</a:t>
            </a:r>
            <a:r>
              <a:rPr spc="-45" dirty="0">
                <a:solidFill>
                  <a:srgbClr val="252525"/>
                </a:solidFill>
                <a:latin typeface="Arial"/>
                <a:cs typeface="Arial"/>
              </a:rPr>
              <a:t>w	</a:t>
            </a:r>
            <a:r>
              <a:rPr spc="-68" dirty="0">
                <a:solidFill>
                  <a:srgbClr val="252525"/>
                </a:solidFill>
                <a:latin typeface="Arial"/>
                <a:cs typeface="Arial"/>
              </a:rPr>
              <a:t>konstytucyjnie</a:t>
            </a:r>
            <a:endParaRPr>
              <a:latin typeface="Arial"/>
              <a:cs typeface="Arial"/>
            </a:endParaRPr>
          </a:p>
        </p:txBody>
      </p:sp>
      <p:sp>
        <p:nvSpPr>
          <p:cNvPr id="5" name="object 5"/>
          <p:cNvSpPr txBox="1"/>
          <p:nvPr/>
        </p:nvSpPr>
        <p:spPr>
          <a:xfrm>
            <a:off x="422758" y="2344674"/>
            <a:ext cx="4079081" cy="931826"/>
          </a:xfrm>
          <a:prstGeom prst="rect">
            <a:avLst/>
          </a:prstGeom>
        </p:spPr>
        <p:txBody>
          <a:bodyPr vert="horz" wrap="square" lIns="0" tIns="64294" rIns="0" bIns="0" rtlCol="0">
            <a:spAutoFit/>
          </a:bodyPr>
          <a:lstStyle/>
          <a:p>
            <a:pPr marL="9525">
              <a:spcBef>
                <a:spcPts val="506"/>
              </a:spcBef>
            </a:pPr>
            <a:r>
              <a:rPr spc="-105" dirty="0">
                <a:solidFill>
                  <a:srgbClr val="252525"/>
                </a:solidFill>
                <a:latin typeface="Arial"/>
                <a:cs typeface="Arial"/>
              </a:rPr>
              <a:t>zagwarantowane </a:t>
            </a:r>
            <a:r>
              <a:rPr spc="-94" dirty="0">
                <a:solidFill>
                  <a:srgbClr val="252525"/>
                </a:solidFill>
                <a:latin typeface="Arial"/>
                <a:cs typeface="Arial"/>
              </a:rPr>
              <a:t>prawa </a:t>
            </a:r>
            <a:r>
              <a:rPr spc="-4" dirty="0">
                <a:solidFill>
                  <a:srgbClr val="252525"/>
                </a:solidFill>
                <a:latin typeface="Arial"/>
                <a:cs typeface="Arial"/>
              </a:rPr>
              <a:t>i </a:t>
            </a:r>
            <a:r>
              <a:rPr spc="-79" dirty="0">
                <a:solidFill>
                  <a:srgbClr val="252525"/>
                </a:solidFill>
                <a:latin typeface="Arial"/>
                <a:cs typeface="Arial"/>
              </a:rPr>
              <a:t>wolności</a:t>
            </a:r>
            <a:r>
              <a:rPr spc="-210" dirty="0">
                <a:solidFill>
                  <a:srgbClr val="252525"/>
                </a:solidFill>
                <a:latin typeface="Arial"/>
                <a:cs typeface="Arial"/>
              </a:rPr>
              <a:t> </a:t>
            </a:r>
            <a:r>
              <a:rPr spc="-60" dirty="0">
                <a:solidFill>
                  <a:srgbClr val="252525"/>
                </a:solidFill>
                <a:latin typeface="Arial"/>
                <a:cs typeface="Arial"/>
              </a:rPr>
              <a:t>jednostki.</a:t>
            </a:r>
            <a:endParaRPr>
              <a:latin typeface="Arial"/>
              <a:cs typeface="Arial"/>
            </a:endParaRPr>
          </a:p>
          <a:p>
            <a:pPr marL="9525">
              <a:lnSpc>
                <a:spcPts val="2115"/>
              </a:lnSpc>
              <a:spcBef>
                <a:spcPts val="435"/>
              </a:spcBef>
            </a:pPr>
            <a:r>
              <a:rPr spc="-94" dirty="0">
                <a:solidFill>
                  <a:srgbClr val="252525"/>
                </a:solidFill>
                <a:latin typeface="Arial"/>
                <a:cs typeface="Arial"/>
              </a:rPr>
              <a:t>Wrażliwe </a:t>
            </a:r>
            <a:r>
              <a:rPr spc="-113" dirty="0">
                <a:solidFill>
                  <a:srgbClr val="252525"/>
                </a:solidFill>
                <a:latin typeface="Arial"/>
                <a:cs typeface="Arial"/>
              </a:rPr>
              <a:t>czynności </a:t>
            </a:r>
            <a:r>
              <a:rPr spc="-71" dirty="0">
                <a:solidFill>
                  <a:srgbClr val="252525"/>
                </a:solidFill>
                <a:latin typeface="Arial"/>
                <a:cs typeface="Arial"/>
              </a:rPr>
              <a:t>dowodowe</a:t>
            </a:r>
            <a:r>
              <a:rPr spc="-83" dirty="0">
                <a:solidFill>
                  <a:srgbClr val="252525"/>
                </a:solidFill>
                <a:latin typeface="Arial"/>
                <a:cs typeface="Arial"/>
              </a:rPr>
              <a:t> </a:t>
            </a:r>
            <a:r>
              <a:rPr spc="-8" dirty="0">
                <a:solidFill>
                  <a:srgbClr val="252525"/>
                </a:solidFill>
                <a:latin typeface="Arial"/>
                <a:cs typeface="Arial"/>
              </a:rPr>
              <a:t>to:</a:t>
            </a:r>
            <a:endParaRPr>
              <a:latin typeface="Arial"/>
              <a:cs typeface="Arial"/>
            </a:endParaRPr>
          </a:p>
          <a:p>
            <a:pPr marL="91440">
              <a:lnSpc>
                <a:spcPts val="2115"/>
              </a:lnSpc>
            </a:pPr>
            <a:r>
              <a:rPr spc="-75" dirty="0">
                <a:solidFill>
                  <a:srgbClr val="252525"/>
                </a:solidFill>
                <a:latin typeface="Arial"/>
                <a:cs typeface="Arial"/>
              </a:rPr>
              <a:t>1. </a:t>
            </a:r>
            <a:r>
              <a:rPr spc="-98" dirty="0">
                <a:solidFill>
                  <a:srgbClr val="252525"/>
                </a:solidFill>
                <a:latin typeface="Arial"/>
                <a:cs typeface="Arial"/>
              </a:rPr>
              <a:t>zatrzymanie </a:t>
            </a:r>
            <a:r>
              <a:rPr spc="-135" dirty="0">
                <a:solidFill>
                  <a:srgbClr val="252525"/>
                </a:solidFill>
                <a:latin typeface="Arial"/>
                <a:cs typeface="Arial"/>
              </a:rPr>
              <a:t>rzeczy </a:t>
            </a:r>
            <a:r>
              <a:rPr spc="-38" dirty="0">
                <a:solidFill>
                  <a:srgbClr val="252525"/>
                </a:solidFill>
                <a:latin typeface="Arial"/>
                <a:cs typeface="Arial"/>
              </a:rPr>
              <a:t>(art.</a:t>
            </a:r>
            <a:r>
              <a:rPr spc="-49" dirty="0">
                <a:solidFill>
                  <a:srgbClr val="252525"/>
                </a:solidFill>
                <a:latin typeface="Arial"/>
                <a:cs typeface="Arial"/>
              </a:rPr>
              <a:t> </a:t>
            </a:r>
            <a:r>
              <a:rPr spc="-83" dirty="0">
                <a:solidFill>
                  <a:srgbClr val="252525"/>
                </a:solidFill>
                <a:latin typeface="Arial"/>
                <a:cs typeface="Arial"/>
              </a:rPr>
              <a:t>217)</a:t>
            </a:r>
            <a:endParaRPr>
              <a:latin typeface="Arial"/>
              <a:cs typeface="Arial"/>
            </a:endParaRPr>
          </a:p>
        </p:txBody>
      </p:sp>
      <p:sp>
        <p:nvSpPr>
          <p:cNvPr id="6" name="object 6"/>
          <p:cNvSpPr txBox="1"/>
          <p:nvPr/>
        </p:nvSpPr>
        <p:spPr>
          <a:xfrm>
            <a:off x="354177" y="3255073"/>
            <a:ext cx="8431530" cy="2200731"/>
          </a:xfrm>
          <a:prstGeom prst="rect">
            <a:avLst/>
          </a:prstGeom>
        </p:spPr>
        <p:txBody>
          <a:bodyPr vert="horz" wrap="square" lIns="0" tIns="9525" rIns="0" bIns="0" rtlCol="0">
            <a:spAutoFit/>
          </a:bodyPr>
          <a:lstStyle/>
          <a:p>
            <a:pPr marL="381953" indent="-222409">
              <a:lnSpc>
                <a:spcPts val="2115"/>
              </a:lnSpc>
              <a:spcBef>
                <a:spcPts val="75"/>
              </a:spcBef>
              <a:buAutoNum type="arabicPeriod" startAt="2"/>
              <a:tabLst>
                <a:tab pos="382429" algn="l"/>
              </a:tabLst>
            </a:pPr>
            <a:r>
              <a:rPr spc="-64" dirty="0">
                <a:solidFill>
                  <a:srgbClr val="252525"/>
                </a:solidFill>
                <a:latin typeface="Arial"/>
                <a:cs typeface="Arial"/>
              </a:rPr>
              <a:t>kontrola </a:t>
            </a:r>
            <a:r>
              <a:rPr spc="-83" dirty="0">
                <a:solidFill>
                  <a:srgbClr val="252525"/>
                </a:solidFill>
                <a:latin typeface="Arial"/>
                <a:cs typeface="Arial"/>
              </a:rPr>
              <a:t>korespondencji </a:t>
            </a:r>
            <a:r>
              <a:rPr spc="-4" dirty="0">
                <a:solidFill>
                  <a:srgbClr val="252525"/>
                </a:solidFill>
                <a:latin typeface="Arial"/>
                <a:cs typeface="Arial"/>
              </a:rPr>
              <a:t>i </a:t>
            </a:r>
            <a:r>
              <a:rPr spc="-109" dirty="0">
                <a:solidFill>
                  <a:srgbClr val="252525"/>
                </a:solidFill>
                <a:latin typeface="Arial"/>
                <a:cs typeface="Arial"/>
              </a:rPr>
              <a:t>przesyłek </a:t>
            </a:r>
            <a:r>
              <a:rPr spc="-38" dirty="0">
                <a:solidFill>
                  <a:srgbClr val="252525"/>
                </a:solidFill>
                <a:latin typeface="Arial"/>
                <a:cs typeface="Arial"/>
              </a:rPr>
              <a:t>(art.</a:t>
            </a:r>
            <a:r>
              <a:rPr spc="-169" dirty="0">
                <a:solidFill>
                  <a:srgbClr val="252525"/>
                </a:solidFill>
                <a:latin typeface="Arial"/>
                <a:cs typeface="Arial"/>
              </a:rPr>
              <a:t> </a:t>
            </a:r>
            <a:r>
              <a:rPr spc="-83" dirty="0">
                <a:solidFill>
                  <a:srgbClr val="252525"/>
                </a:solidFill>
                <a:latin typeface="Arial"/>
                <a:cs typeface="Arial"/>
              </a:rPr>
              <a:t>218)</a:t>
            </a:r>
            <a:endParaRPr>
              <a:latin typeface="Arial"/>
              <a:cs typeface="Arial"/>
            </a:endParaRPr>
          </a:p>
          <a:p>
            <a:pPr marL="381953" indent="-222409">
              <a:lnSpc>
                <a:spcPts val="2070"/>
              </a:lnSpc>
              <a:buAutoNum type="arabicPeriod" startAt="2"/>
              <a:tabLst>
                <a:tab pos="382429" algn="l"/>
              </a:tabLst>
            </a:pPr>
            <a:r>
              <a:rPr spc="-120" dirty="0">
                <a:solidFill>
                  <a:srgbClr val="252525"/>
                </a:solidFill>
                <a:latin typeface="Arial"/>
                <a:cs typeface="Arial"/>
              </a:rPr>
              <a:t>zabezpieczenie </a:t>
            </a:r>
            <a:r>
              <a:rPr spc="-109" dirty="0">
                <a:solidFill>
                  <a:srgbClr val="252525"/>
                </a:solidFill>
                <a:latin typeface="Arial"/>
                <a:cs typeface="Arial"/>
              </a:rPr>
              <a:t>danych </a:t>
            </a:r>
            <a:r>
              <a:rPr spc="-79" dirty="0">
                <a:solidFill>
                  <a:srgbClr val="252525"/>
                </a:solidFill>
                <a:latin typeface="Arial"/>
                <a:cs typeface="Arial"/>
              </a:rPr>
              <a:t>informatycznych </a:t>
            </a:r>
            <a:r>
              <a:rPr spc="-38" dirty="0">
                <a:solidFill>
                  <a:srgbClr val="252525"/>
                </a:solidFill>
                <a:latin typeface="Arial"/>
                <a:cs typeface="Arial"/>
              </a:rPr>
              <a:t>(art.</a:t>
            </a:r>
            <a:r>
              <a:rPr spc="-49" dirty="0">
                <a:solidFill>
                  <a:srgbClr val="252525"/>
                </a:solidFill>
                <a:latin typeface="Arial"/>
                <a:cs typeface="Arial"/>
              </a:rPr>
              <a:t> </a:t>
            </a:r>
            <a:r>
              <a:rPr spc="-98" dirty="0">
                <a:solidFill>
                  <a:srgbClr val="252525"/>
                </a:solidFill>
                <a:latin typeface="Arial"/>
                <a:cs typeface="Arial"/>
              </a:rPr>
              <a:t>218a)</a:t>
            </a:r>
            <a:endParaRPr>
              <a:latin typeface="Arial"/>
              <a:cs typeface="Arial"/>
            </a:endParaRPr>
          </a:p>
          <a:p>
            <a:pPr marL="381953" indent="-222409">
              <a:lnSpc>
                <a:spcPts val="2070"/>
              </a:lnSpc>
              <a:buAutoNum type="arabicPeriod" startAt="2"/>
              <a:tabLst>
                <a:tab pos="382429" algn="l"/>
              </a:tabLst>
            </a:pPr>
            <a:r>
              <a:rPr spc="-116" dirty="0">
                <a:solidFill>
                  <a:srgbClr val="252525"/>
                </a:solidFill>
                <a:latin typeface="Arial"/>
                <a:cs typeface="Arial"/>
              </a:rPr>
              <a:t>przeszukanie </a:t>
            </a:r>
            <a:r>
              <a:rPr spc="-38" dirty="0">
                <a:solidFill>
                  <a:srgbClr val="252525"/>
                </a:solidFill>
                <a:latin typeface="Arial"/>
                <a:cs typeface="Arial"/>
              </a:rPr>
              <a:t>(art. </a:t>
            </a:r>
            <a:r>
              <a:rPr spc="-86" dirty="0">
                <a:solidFill>
                  <a:srgbClr val="252525"/>
                </a:solidFill>
                <a:latin typeface="Arial"/>
                <a:cs typeface="Arial"/>
              </a:rPr>
              <a:t>219 </a:t>
            </a:r>
            <a:r>
              <a:rPr spc="-105" dirty="0">
                <a:solidFill>
                  <a:srgbClr val="252525"/>
                </a:solidFill>
                <a:latin typeface="Arial"/>
                <a:cs typeface="Arial"/>
              </a:rPr>
              <a:t>–</a:t>
            </a:r>
            <a:r>
              <a:rPr spc="-161" dirty="0">
                <a:solidFill>
                  <a:srgbClr val="252525"/>
                </a:solidFill>
                <a:latin typeface="Arial"/>
                <a:cs typeface="Arial"/>
              </a:rPr>
              <a:t> </a:t>
            </a:r>
            <a:r>
              <a:rPr spc="-83" dirty="0">
                <a:solidFill>
                  <a:srgbClr val="252525"/>
                </a:solidFill>
                <a:latin typeface="Arial"/>
                <a:cs typeface="Arial"/>
              </a:rPr>
              <a:t>229)</a:t>
            </a:r>
            <a:endParaRPr>
              <a:latin typeface="Arial"/>
              <a:cs typeface="Arial"/>
            </a:endParaRPr>
          </a:p>
          <a:p>
            <a:pPr marL="381953" indent="-222409">
              <a:lnSpc>
                <a:spcPts val="2070"/>
              </a:lnSpc>
              <a:buAutoNum type="arabicPeriod" startAt="2"/>
              <a:tabLst>
                <a:tab pos="382429" algn="l"/>
              </a:tabLst>
            </a:pPr>
            <a:r>
              <a:rPr spc="-64" dirty="0">
                <a:solidFill>
                  <a:srgbClr val="252525"/>
                </a:solidFill>
                <a:latin typeface="Arial"/>
                <a:cs typeface="Arial"/>
              </a:rPr>
              <a:t>kontrola </a:t>
            </a:r>
            <a:r>
              <a:rPr spc="-4" dirty="0">
                <a:solidFill>
                  <a:srgbClr val="252525"/>
                </a:solidFill>
                <a:latin typeface="Arial"/>
                <a:cs typeface="Arial"/>
              </a:rPr>
              <a:t>i </a:t>
            </a:r>
            <a:r>
              <a:rPr spc="-53" dirty="0">
                <a:solidFill>
                  <a:srgbClr val="252525"/>
                </a:solidFill>
                <a:latin typeface="Arial"/>
                <a:cs typeface="Arial"/>
              </a:rPr>
              <a:t>utrwalanie </a:t>
            </a:r>
            <a:r>
              <a:rPr spc="-83" dirty="0">
                <a:solidFill>
                  <a:srgbClr val="252525"/>
                </a:solidFill>
                <a:latin typeface="Arial"/>
                <a:cs typeface="Arial"/>
              </a:rPr>
              <a:t>rozmów </a:t>
            </a:r>
            <a:r>
              <a:rPr spc="-38" dirty="0">
                <a:solidFill>
                  <a:srgbClr val="252525"/>
                </a:solidFill>
                <a:latin typeface="Arial"/>
                <a:cs typeface="Arial"/>
              </a:rPr>
              <a:t>(art.</a:t>
            </a:r>
            <a:r>
              <a:rPr spc="-281" dirty="0">
                <a:solidFill>
                  <a:srgbClr val="252525"/>
                </a:solidFill>
                <a:latin typeface="Arial"/>
                <a:cs typeface="Arial"/>
              </a:rPr>
              <a:t> </a:t>
            </a:r>
            <a:r>
              <a:rPr spc="-83" dirty="0">
                <a:solidFill>
                  <a:srgbClr val="252525"/>
                </a:solidFill>
                <a:latin typeface="Arial"/>
                <a:cs typeface="Arial"/>
              </a:rPr>
              <a:t>237)</a:t>
            </a:r>
            <a:endParaRPr>
              <a:latin typeface="Arial"/>
              <a:cs typeface="Arial"/>
            </a:endParaRPr>
          </a:p>
          <a:p>
            <a:pPr marL="160020" marR="3810">
              <a:lnSpc>
                <a:spcPct val="75000"/>
              </a:lnSpc>
              <a:spcBef>
                <a:spcPts val="495"/>
              </a:spcBef>
              <a:buAutoNum type="arabicPeriod" startAt="2"/>
              <a:tabLst>
                <a:tab pos="423863" algn="l"/>
              </a:tabLst>
            </a:pPr>
            <a:r>
              <a:rPr spc="-71" dirty="0">
                <a:solidFill>
                  <a:srgbClr val="252525"/>
                </a:solidFill>
                <a:latin typeface="Arial"/>
                <a:cs typeface="Arial"/>
              </a:rPr>
              <a:t>kontra </a:t>
            </a:r>
            <a:r>
              <a:rPr spc="-83" dirty="0">
                <a:solidFill>
                  <a:srgbClr val="252525"/>
                </a:solidFill>
                <a:latin typeface="Arial"/>
                <a:cs typeface="Arial"/>
              </a:rPr>
              <a:t>korespondencji </a:t>
            </a:r>
            <a:r>
              <a:rPr spc="-4" dirty="0">
                <a:solidFill>
                  <a:srgbClr val="252525"/>
                </a:solidFill>
                <a:latin typeface="Arial"/>
                <a:cs typeface="Arial"/>
              </a:rPr>
              <a:t>i </a:t>
            </a:r>
            <a:r>
              <a:rPr spc="-86" dirty="0">
                <a:solidFill>
                  <a:srgbClr val="252525"/>
                </a:solidFill>
                <a:latin typeface="Arial"/>
                <a:cs typeface="Arial"/>
              </a:rPr>
              <a:t>innych </a:t>
            </a:r>
            <a:r>
              <a:rPr spc="-83" dirty="0">
                <a:solidFill>
                  <a:srgbClr val="252525"/>
                </a:solidFill>
                <a:latin typeface="Arial"/>
                <a:cs typeface="Arial"/>
              </a:rPr>
              <a:t>rozmów </a:t>
            </a:r>
            <a:r>
              <a:rPr spc="-45" dirty="0">
                <a:solidFill>
                  <a:srgbClr val="252525"/>
                </a:solidFill>
                <a:latin typeface="Arial"/>
                <a:cs typeface="Arial"/>
              </a:rPr>
              <a:t>lub </a:t>
            </a:r>
            <a:r>
              <a:rPr spc="-120" dirty="0">
                <a:solidFill>
                  <a:srgbClr val="252525"/>
                </a:solidFill>
                <a:latin typeface="Arial"/>
                <a:cs typeface="Arial"/>
              </a:rPr>
              <a:t>przekazów </a:t>
            </a:r>
            <a:r>
              <a:rPr spc="-49" dirty="0">
                <a:solidFill>
                  <a:srgbClr val="252525"/>
                </a:solidFill>
                <a:latin typeface="Arial"/>
                <a:cs typeface="Arial"/>
              </a:rPr>
              <a:t>informacji </a:t>
            </a:r>
            <a:r>
              <a:rPr spc="-124" dirty="0">
                <a:solidFill>
                  <a:srgbClr val="252525"/>
                </a:solidFill>
                <a:latin typeface="Arial"/>
                <a:cs typeface="Arial"/>
              </a:rPr>
              <a:t>przekazywanych </a:t>
            </a:r>
            <a:r>
              <a:rPr spc="-45" dirty="0">
                <a:solidFill>
                  <a:srgbClr val="252525"/>
                </a:solidFill>
                <a:latin typeface="Arial"/>
                <a:cs typeface="Arial"/>
              </a:rPr>
              <a:t>w  formie</a:t>
            </a:r>
            <a:r>
              <a:rPr spc="-98" dirty="0">
                <a:solidFill>
                  <a:srgbClr val="252525"/>
                </a:solidFill>
                <a:latin typeface="Arial"/>
                <a:cs typeface="Arial"/>
              </a:rPr>
              <a:t> </a:t>
            </a:r>
            <a:r>
              <a:rPr spc="-68" dirty="0">
                <a:solidFill>
                  <a:srgbClr val="252525"/>
                </a:solidFill>
                <a:latin typeface="Arial"/>
                <a:cs typeface="Arial"/>
              </a:rPr>
              <a:t>elektronicznej</a:t>
            </a:r>
            <a:endParaRPr>
              <a:latin typeface="Arial"/>
              <a:cs typeface="Arial"/>
            </a:endParaRPr>
          </a:p>
          <a:p>
            <a:pPr marL="9525" marR="2124075">
              <a:lnSpc>
                <a:spcPct val="120000"/>
              </a:lnSpc>
            </a:pPr>
            <a:r>
              <a:rPr spc="-124" dirty="0">
                <a:solidFill>
                  <a:srgbClr val="252525"/>
                </a:solidFill>
                <a:latin typeface="Arial"/>
                <a:cs typeface="Arial"/>
              </a:rPr>
              <a:t>Konieczne </a:t>
            </a:r>
            <a:r>
              <a:rPr spc="-101" dirty="0">
                <a:solidFill>
                  <a:srgbClr val="252525"/>
                </a:solidFill>
                <a:latin typeface="Arial"/>
                <a:cs typeface="Arial"/>
              </a:rPr>
              <a:t>przestrzeganie </a:t>
            </a:r>
            <a:r>
              <a:rPr spc="-79" dirty="0">
                <a:solidFill>
                  <a:srgbClr val="252525"/>
                </a:solidFill>
                <a:latin typeface="Arial"/>
                <a:cs typeface="Arial"/>
              </a:rPr>
              <a:t>klauzuli </a:t>
            </a:r>
            <a:r>
              <a:rPr spc="-71" dirty="0">
                <a:solidFill>
                  <a:srgbClr val="252525"/>
                </a:solidFill>
                <a:latin typeface="Arial"/>
                <a:cs typeface="Arial"/>
              </a:rPr>
              <a:t>proporcjonalności </a:t>
            </a:r>
            <a:r>
              <a:rPr spc="-4" dirty="0">
                <a:solidFill>
                  <a:srgbClr val="252525"/>
                </a:solidFill>
                <a:latin typeface="Arial"/>
                <a:cs typeface="Arial"/>
              </a:rPr>
              <a:t>i </a:t>
            </a:r>
            <a:r>
              <a:rPr spc="-98" dirty="0">
                <a:solidFill>
                  <a:srgbClr val="252525"/>
                </a:solidFill>
                <a:latin typeface="Arial"/>
                <a:cs typeface="Arial"/>
              </a:rPr>
              <a:t>subsydiarności.  </a:t>
            </a:r>
            <a:r>
              <a:rPr spc="-86" dirty="0">
                <a:solidFill>
                  <a:srgbClr val="252525"/>
                </a:solidFill>
                <a:latin typeface="Arial"/>
                <a:cs typeface="Arial"/>
              </a:rPr>
              <a:t>Konstytucyjna </a:t>
            </a:r>
            <a:r>
              <a:rPr spc="-98" dirty="0">
                <a:solidFill>
                  <a:srgbClr val="252525"/>
                </a:solidFill>
                <a:latin typeface="Arial"/>
                <a:cs typeface="Arial"/>
              </a:rPr>
              <a:t>klauzula </a:t>
            </a:r>
            <a:r>
              <a:rPr spc="-68" dirty="0">
                <a:solidFill>
                  <a:srgbClr val="252525"/>
                </a:solidFill>
                <a:latin typeface="Arial"/>
                <a:cs typeface="Arial"/>
              </a:rPr>
              <a:t>proporcjonalności: </a:t>
            </a:r>
            <a:r>
              <a:rPr spc="-30" dirty="0">
                <a:solidFill>
                  <a:srgbClr val="252525"/>
                </a:solidFill>
                <a:latin typeface="Arial"/>
                <a:cs typeface="Arial"/>
              </a:rPr>
              <a:t>art. </a:t>
            </a:r>
            <a:r>
              <a:rPr spc="-86" dirty="0">
                <a:solidFill>
                  <a:srgbClr val="252525"/>
                </a:solidFill>
                <a:latin typeface="Arial"/>
                <a:cs typeface="Arial"/>
              </a:rPr>
              <a:t>31 </a:t>
            </a:r>
            <a:r>
              <a:rPr spc="-64" dirty="0">
                <a:solidFill>
                  <a:srgbClr val="252525"/>
                </a:solidFill>
                <a:latin typeface="Arial"/>
                <a:cs typeface="Arial"/>
              </a:rPr>
              <a:t>ust.</a:t>
            </a:r>
            <a:r>
              <a:rPr spc="-263" dirty="0">
                <a:solidFill>
                  <a:srgbClr val="252525"/>
                </a:solidFill>
                <a:latin typeface="Arial"/>
                <a:cs typeface="Arial"/>
              </a:rPr>
              <a:t> </a:t>
            </a:r>
            <a:r>
              <a:rPr spc="-90" dirty="0">
                <a:solidFill>
                  <a:srgbClr val="252525"/>
                </a:solidFill>
                <a:latin typeface="Arial"/>
                <a:cs typeface="Arial"/>
              </a:rPr>
              <a:t>3</a:t>
            </a:r>
            <a:endParaRPr>
              <a:latin typeface="Arial"/>
              <a:cs typeface="Aria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395" y="1089810"/>
            <a:ext cx="7204710" cy="792846"/>
          </a:xfrm>
          <a:prstGeom prst="rect">
            <a:avLst/>
          </a:prstGeom>
        </p:spPr>
        <p:txBody>
          <a:bodyPr vert="horz" wrap="square" lIns="0" tIns="72390" rIns="0" bIns="0" rtlCol="0" anchor="ctr">
            <a:spAutoFit/>
          </a:bodyPr>
          <a:lstStyle/>
          <a:p>
            <a:pPr marL="9525" marR="3810">
              <a:lnSpc>
                <a:spcPts val="2753"/>
              </a:lnSpc>
              <a:spcBef>
                <a:spcPts val="570"/>
              </a:spcBef>
            </a:pPr>
            <a:r>
              <a:rPr sz="2700" spc="-225" dirty="0"/>
              <a:t>Zatrzymanie </a:t>
            </a:r>
            <a:r>
              <a:rPr sz="2700" spc="-285" dirty="0"/>
              <a:t>rzeczy. </a:t>
            </a:r>
            <a:r>
              <a:rPr sz="2700" spc="-278" dirty="0"/>
              <a:t>Przeszukanie. </a:t>
            </a:r>
            <a:r>
              <a:rPr sz="2700" spc="-263" dirty="0"/>
              <a:t>Zabezpieczenie</a:t>
            </a:r>
            <a:r>
              <a:rPr sz="2700" spc="-608" dirty="0"/>
              <a:t> </a:t>
            </a:r>
            <a:r>
              <a:rPr sz="2700" spc="-240" dirty="0"/>
              <a:t>danych  </a:t>
            </a:r>
            <a:r>
              <a:rPr sz="2700" spc="-203" dirty="0"/>
              <a:t>informatycznych</a:t>
            </a:r>
            <a:endParaRPr sz="2700"/>
          </a:p>
        </p:txBody>
      </p:sp>
      <p:sp>
        <p:nvSpPr>
          <p:cNvPr id="3" name="object 3"/>
          <p:cNvSpPr txBox="1"/>
          <p:nvPr/>
        </p:nvSpPr>
        <p:spPr>
          <a:xfrm>
            <a:off x="202616" y="1822175"/>
            <a:ext cx="8590121" cy="4145943"/>
          </a:xfrm>
          <a:prstGeom prst="rect">
            <a:avLst/>
          </a:prstGeom>
        </p:spPr>
        <p:txBody>
          <a:bodyPr vert="horz" wrap="square" lIns="0" tIns="30480" rIns="0" bIns="0" rtlCol="0">
            <a:spAutoFit/>
          </a:bodyPr>
          <a:lstStyle/>
          <a:p>
            <a:pPr marL="9525">
              <a:spcBef>
                <a:spcPts val="240"/>
              </a:spcBef>
              <a:tabLst>
                <a:tab pos="2486025" algn="l"/>
              </a:tabLst>
            </a:pPr>
            <a:r>
              <a:rPr sz="1650" dirty="0">
                <a:solidFill>
                  <a:srgbClr val="252525"/>
                </a:solidFill>
                <a:latin typeface="Times New Roman"/>
                <a:cs typeface="Times New Roman"/>
              </a:rPr>
              <a:t>Ingerencja</a:t>
            </a:r>
            <a:r>
              <a:rPr sz="1650" spc="-8" dirty="0">
                <a:solidFill>
                  <a:srgbClr val="252525"/>
                </a:solidFill>
                <a:latin typeface="Times New Roman"/>
                <a:cs typeface="Times New Roman"/>
              </a:rPr>
              <a:t> </a:t>
            </a:r>
            <a:r>
              <a:rPr sz="1650" spc="4" dirty="0">
                <a:solidFill>
                  <a:srgbClr val="252525"/>
                </a:solidFill>
                <a:latin typeface="Times New Roman"/>
                <a:cs typeface="Times New Roman"/>
              </a:rPr>
              <a:t>w</a:t>
            </a:r>
            <a:r>
              <a:rPr sz="1650" dirty="0">
                <a:solidFill>
                  <a:srgbClr val="252525"/>
                </a:solidFill>
                <a:latin typeface="Times New Roman"/>
                <a:cs typeface="Times New Roman"/>
              </a:rPr>
              <a:t> konstytucyjnie	i konwencyjnie </a:t>
            </a:r>
            <a:r>
              <a:rPr sz="1650" spc="4" dirty="0">
                <a:solidFill>
                  <a:srgbClr val="252525"/>
                </a:solidFill>
                <a:latin typeface="Times New Roman"/>
                <a:cs typeface="Times New Roman"/>
              </a:rPr>
              <a:t>chronione </a:t>
            </a:r>
            <a:r>
              <a:rPr sz="1650" dirty="0">
                <a:solidFill>
                  <a:srgbClr val="252525"/>
                </a:solidFill>
                <a:latin typeface="Times New Roman"/>
                <a:cs typeface="Times New Roman"/>
              </a:rPr>
              <a:t>uprawnienia</a:t>
            </a:r>
            <a:r>
              <a:rPr sz="1650" spc="-143" dirty="0">
                <a:solidFill>
                  <a:srgbClr val="252525"/>
                </a:solidFill>
                <a:latin typeface="Times New Roman"/>
                <a:cs typeface="Times New Roman"/>
              </a:rPr>
              <a:t> </a:t>
            </a:r>
            <a:r>
              <a:rPr sz="1650" spc="4" dirty="0">
                <a:solidFill>
                  <a:srgbClr val="252525"/>
                </a:solidFill>
                <a:latin typeface="Times New Roman"/>
                <a:cs typeface="Times New Roman"/>
              </a:rPr>
              <a:t>jednostki:</a:t>
            </a:r>
            <a:endParaRPr sz="1650">
              <a:latin typeface="Times New Roman"/>
              <a:cs typeface="Times New Roman"/>
            </a:endParaRPr>
          </a:p>
          <a:p>
            <a:pPr marL="418624" marR="491014" indent="-258604">
              <a:lnSpc>
                <a:spcPts val="1673"/>
              </a:lnSpc>
              <a:spcBef>
                <a:spcPts val="476"/>
              </a:spcBef>
              <a:buAutoNum type="arabicPeriod"/>
              <a:tabLst>
                <a:tab pos="418624" algn="l"/>
                <a:tab pos="419100" algn="l"/>
              </a:tabLst>
            </a:pPr>
            <a:r>
              <a:rPr sz="1650" spc="-15" dirty="0">
                <a:solidFill>
                  <a:srgbClr val="252525"/>
                </a:solidFill>
                <a:latin typeface="Times New Roman"/>
                <a:cs typeface="Times New Roman"/>
              </a:rPr>
              <a:t>Wolność </a:t>
            </a:r>
            <a:r>
              <a:rPr sz="1650" dirty="0">
                <a:solidFill>
                  <a:srgbClr val="252525"/>
                </a:solidFill>
                <a:latin typeface="Times New Roman"/>
                <a:cs typeface="Times New Roman"/>
              </a:rPr>
              <a:t>i tajemnica </a:t>
            </a:r>
            <a:r>
              <a:rPr sz="1650" spc="-4" dirty="0">
                <a:solidFill>
                  <a:srgbClr val="252525"/>
                </a:solidFill>
                <a:latin typeface="Times New Roman"/>
                <a:cs typeface="Times New Roman"/>
              </a:rPr>
              <a:t>komunikowania </a:t>
            </a:r>
            <a:r>
              <a:rPr sz="1650" spc="4" dirty="0">
                <a:solidFill>
                  <a:srgbClr val="252525"/>
                </a:solidFill>
                <a:latin typeface="Times New Roman"/>
                <a:cs typeface="Times New Roman"/>
              </a:rPr>
              <a:t>(art. </a:t>
            </a:r>
            <a:r>
              <a:rPr sz="1650" dirty="0">
                <a:solidFill>
                  <a:srgbClr val="252525"/>
                </a:solidFill>
                <a:latin typeface="Times New Roman"/>
                <a:cs typeface="Times New Roman"/>
              </a:rPr>
              <a:t>49 Konstytucji - </a:t>
            </a:r>
            <a:r>
              <a:rPr sz="1650" spc="-4" dirty="0">
                <a:solidFill>
                  <a:srgbClr val="252525"/>
                </a:solidFill>
                <a:latin typeface="Times New Roman"/>
                <a:cs typeface="Times New Roman"/>
              </a:rPr>
              <a:t>Zapewnia </a:t>
            </a:r>
            <a:r>
              <a:rPr sz="1650" spc="4" dirty="0">
                <a:solidFill>
                  <a:srgbClr val="252525"/>
                </a:solidFill>
                <a:latin typeface="Times New Roman"/>
                <a:cs typeface="Times New Roman"/>
              </a:rPr>
              <a:t>się </a:t>
            </a:r>
            <a:r>
              <a:rPr sz="1650" dirty="0">
                <a:solidFill>
                  <a:srgbClr val="252525"/>
                </a:solidFill>
                <a:latin typeface="Times New Roman"/>
                <a:cs typeface="Times New Roman"/>
              </a:rPr>
              <a:t>wolność i</a:t>
            </a:r>
            <a:r>
              <a:rPr sz="1650" spc="-113" dirty="0">
                <a:solidFill>
                  <a:srgbClr val="252525"/>
                </a:solidFill>
                <a:latin typeface="Times New Roman"/>
                <a:cs typeface="Times New Roman"/>
              </a:rPr>
              <a:t> </a:t>
            </a:r>
            <a:r>
              <a:rPr sz="1650" spc="4" dirty="0">
                <a:solidFill>
                  <a:srgbClr val="252525"/>
                </a:solidFill>
                <a:latin typeface="Times New Roman"/>
                <a:cs typeface="Times New Roman"/>
              </a:rPr>
              <a:t>ochronę  </a:t>
            </a:r>
            <a:r>
              <a:rPr sz="1650" dirty="0">
                <a:solidFill>
                  <a:srgbClr val="252525"/>
                </a:solidFill>
                <a:latin typeface="Times New Roman"/>
                <a:cs typeface="Times New Roman"/>
              </a:rPr>
              <a:t>tajemnicy </a:t>
            </a:r>
            <a:r>
              <a:rPr sz="1650" spc="-4" dirty="0">
                <a:solidFill>
                  <a:srgbClr val="252525"/>
                </a:solidFill>
                <a:latin typeface="Times New Roman"/>
                <a:cs typeface="Times New Roman"/>
              </a:rPr>
              <a:t>komunikowania </a:t>
            </a:r>
            <a:r>
              <a:rPr sz="1650" dirty="0">
                <a:solidFill>
                  <a:srgbClr val="252525"/>
                </a:solidFill>
                <a:latin typeface="Times New Roman"/>
                <a:cs typeface="Times New Roman"/>
              </a:rPr>
              <a:t>się. </a:t>
            </a:r>
            <a:r>
              <a:rPr sz="1650" spc="-8" dirty="0">
                <a:solidFill>
                  <a:srgbClr val="252525"/>
                </a:solidFill>
                <a:latin typeface="Times New Roman"/>
                <a:cs typeface="Times New Roman"/>
              </a:rPr>
              <a:t>Ich </a:t>
            </a:r>
            <a:r>
              <a:rPr sz="1650" dirty="0">
                <a:solidFill>
                  <a:srgbClr val="252525"/>
                </a:solidFill>
                <a:latin typeface="Times New Roman"/>
                <a:cs typeface="Times New Roman"/>
              </a:rPr>
              <a:t>ograniczenie </a:t>
            </a:r>
            <a:r>
              <a:rPr sz="1650" spc="-11" dirty="0">
                <a:solidFill>
                  <a:srgbClr val="252525"/>
                </a:solidFill>
                <a:latin typeface="Times New Roman"/>
                <a:cs typeface="Times New Roman"/>
              </a:rPr>
              <a:t>może </a:t>
            </a:r>
            <a:r>
              <a:rPr sz="1650" spc="4" dirty="0">
                <a:solidFill>
                  <a:srgbClr val="252525"/>
                </a:solidFill>
                <a:latin typeface="Times New Roman"/>
                <a:cs typeface="Times New Roman"/>
              </a:rPr>
              <a:t>nastąpić jedynie w</a:t>
            </a:r>
            <a:r>
              <a:rPr sz="1650" spc="-98" dirty="0">
                <a:solidFill>
                  <a:srgbClr val="252525"/>
                </a:solidFill>
                <a:latin typeface="Times New Roman"/>
                <a:cs typeface="Times New Roman"/>
              </a:rPr>
              <a:t> </a:t>
            </a:r>
            <a:r>
              <a:rPr sz="1650" spc="-4" dirty="0">
                <a:solidFill>
                  <a:srgbClr val="252525"/>
                </a:solidFill>
                <a:latin typeface="Times New Roman"/>
                <a:cs typeface="Times New Roman"/>
              </a:rPr>
              <a:t>przypadkach</a:t>
            </a:r>
            <a:endParaRPr sz="1650">
              <a:latin typeface="Times New Roman"/>
              <a:cs typeface="Times New Roman"/>
            </a:endParaRPr>
          </a:p>
          <a:p>
            <a:pPr marL="418624">
              <a:lnSpc>
                <a:spcPts val="1691"/>
              </a:lnSpc>
            </a:pPr>
            <a:r>
              <a:rPr sz="1650" dirty="0">
                <a:solidFill>
                  <a:srgbClr val="252525"/>
                </a:solidFill>
                <a:latin typeface="Times New Roman"/>
                <a:cs typeface="Times New Roman"/>
              </a:rPr>
              <a:t>określonych </a:t>
            </a:r>
            <a:r>
              <a:rPr sz="1650" spc="4" dirty="0">
                <a:solidFill>
                  <a:srgbClr val="252525"/>
                </a:solidFill>
                <a:latin typeface="Times New Roman"/>
                <a:cs typeface="Times New Roman"/>
              </a:rPr>
              <a:t>w </a:t>
            </a:r>
            <a:r>
              <a:rPr sz="1650" dirty="0">
                <a:solidFill>
                  <a:srgbClr val="252525"/>
                </a:solidFill>
                <a:latin typeface="Times New Roman"/>
                <a:cs typeface="Times New Roman"/>
              </a:rPr>
              <a:t>ustawie i </a:t>
            </a:r>
            <a:r>
              <a:rPr sz="1650" spc="4" dirty="0">
                <a:solidFill>
                  <a:srgbClr val="252525"/>
                </a:solidFill>
                <a:latin typeface="Times New Roman"/>
                <a:cs typeface="Times New Roman"/>
              </a:rPr>
              <a:t>w </a:t>
            </a:r>
            <a:r>
              <a:rPr sz="1650" dirty="0">
                <a:solidFill>
                  <a:srgbClr val="252525"/>
                </a:solidFill>
                <a:latin typeface="Times New Roman"/>
                <a:cs typeface="Times New Roman"/>
              </a:rPr>
              <a:t>sposób </a:t>
            </a:r>
            <a:r>
              <a:rPr sz="1650" spc="4" dirty="0">
                <a:solidFill>
                  <a:srgbClr val="252525"/>
                </a:solidFill>
                <a:latin typeface="Times New Roman"/>
                <a:cs typeface="Times New Roman"/>
              </a:rPr>
              <a:t>w </a:t>
            </a:r>
            <a:r>
              <a:rPr sz="1650" dirty="0">
                <a:solidFill>
                  <a:srgbClr val="252525"/>
                </a:solidFill>
                <a:latin typeface="Times New Roman"/>
                <a:cs typeface="Times New Roman"/>
              </a:rPr>
              <a:t>niej</a:t>
            </a:r>
            <a:r>
              <a:rPr sz="1650" spc="-146" dirty="0">
                <a:solidFill>
                  <a:srgbClr val="252525"/>
                </a:solidFill>
                <a:latin typeface="Times New Roman"/>
                <a:cs typeface="Times New Roman"/>
              </a:rPr>
              <a:t> </a:t>
            </a:r>
            <a:r>
              <a:rPr sz="1650" spc="-11" dirty="0">
                <a:solidFill>
                  <a:srgbClr val="252525"/>
                </a:solidFill>
                <a:latin typeface="Times New Roman"/>
                <a:cs typeface="Times New Roman"/>
              </a:rPr>
              <a:t>określony.)</a:t>
            </a:r>
            <a:endParaRPr sz="1650">
              <a:latin typeface="Times New Roman"/>
              <a:cs typeface="Times New Roman"/>
            </a:endParaRPr>
          </a:p>
          <a:p>
            <a:pPr marL="418624" marR="377666" indent="-258604">
              <a:lnSpc>
                <a:spcPct val="85100"/>
              </a:lnSpc>
              <a:spcBef>
                <a:spcPts val="439"/>
              </a:spcBef>
              <a:buAutoNum type="arabicPeriod" startAt="2"/>
              <a:tabLst>
                <a:tab pos="418624" algn="l"/>
                <a:tab pos="419100" algn="l"/>
              </a:tabLst>
            </a:pPr>
            <a:r>
              <a:rPr sz="1650" dirty="0">
                <a:solidFill>
                  <a:srgbClr val="252525"/>
                </a:solidFill>
                <a:latin typeface="Times New Roman"/>
                <a:cs typeface="Times New Roman"/>
              </a:rPr>
              <a:t>Nienaruszalność </a:t>
            </a:r>
            <a:r>
              <a:rPr sz="1650" spc="-4" dirty="0">
                <a:solidFill>
                  <a:srgbClr val="252525"/>
                </a:solidFill>
                <a:latin typeface="Times New Roman"/>
                <a:cs typeface="Times New Roman"/>
              </a:rPr>
              <a:t>mieszkania </a:t>
            </a:r>
            <a:r>
              <a:rPr sz="1650" spc="4" dirty="0">
                <a:solidFill>
                  <a:srgbClr val="252525"/>
                </a:solidFill>
                <a:latin typeface="Times New Roman"/>
                <a:cs typeface="Times New Roman"/>
              </a:rPr>
              <a:t>(art. </a:t>
            </a:r>
            <a:r>
              <a:rPr sz="1650" dirty="0">
                <a:solidFill>
                  <a:srgbClr val="252525"/>
                </a:solidFill>
                <a:latin typeface="Times New Roman"/>
                <a:cs typeface="Times New Roman"/>
              </a:rPr>
              <a:t>50 Konstytucji - </a:t>
            </a:r>
            <a:r>
              <a:rPr sz="1650" spc="-4" dirty="0">
                <a:solidFill>
                  <a:srgbClr val="252525"/>
                </a:solidFill>
                <a:latin typeface="Times New Roman"/>
                <a:cs typeface="Times New Roman"/>
              </a:rPr>
              <a:t>Zapewnia </a:t>
            </a:r>
            <a:r>
              <a:rPr sz="1650" spc="4" dirty="0">
                <a:solidFill>
                  <a:srgbClr val="252525"/>
                </a:solidFill>
                <a:latin typeface="Times New Roman"/>
                <a:cs typeface="Times New Roman"/>
              </a:rPr>
              <a:t>się </a:t>
            </a:r>
            <a:r>
              <a:rPr sz="1650" dirty="0">
                <a:solidFill>
                  <a:srgbClr val="252525"/>
                </a:solidFill>
                <a:latin typeface="Times New Roman"/>
                <a:cs typeface="Times New Roman"/>
              </a:rPr>
              <a:t>nienaruszalność</a:t>
            </a:r>
            <a:r>
              <a:rPr sz="1650" spc="-131" dirty="0">
                <a:solidFill>
                  <a:srgbClr val="252525"/>
                </a:solidFill>
                <a:latin typeface="Times New Roman"/>
                <a:cs typeface="Times New Roman"/>
              </a:rPr>
              <a:t> </a:t>
            </a:r>
            <a:r>
              <a:rPr sz="1650" spc="-4" dirty="0">
                <a:solidFill>
                  <a:srgbClr val="252525"/>
                </a:solidFill>
                <a:latin typeface="Times New Roman"/>
                <a:cs typeface="Times New Roman"/>
              </a:rPr>
              <a:t>mieszkania.  Przeszukanie mieszkania, pomieszczenia </a:t>
            </a:r>
            <a:r>
              <a:rPr sz="1650" spc="4" dirty="0">
                <a:solidFill>
                  <a:srgbClr val="252525"/>
                </a:solidFill>
                <a:latin typeface="Times New Roman"/>
                <a:cs typeface="Times New Roman"/>
              </a:rPr>
              <a:t>lub pojazdu </a:t>
            </a:r>
            <a:r>
              <a:rPr sz="1650" spc="-11" dirty="0">
                <a:solidFill>
                  <a:srgbClr val="252525"/>
                </a:solidFill>
                <a:latin typeface="Times New Roman"/>
                <a:cs typeface="Times New Roman"/>
              </a:rPr>
              <a:t>może </a:t>
            </a:r>
            <a:r>
              <a:rPr sz="1650" spc="4" dirty="0">
                <a:solidFill>
                  <a:srgbClr val="252525"/>
                </a:solidFill>
                <a:latin typeface="Times New Roman"/>
                <a:cs typeface="Times New Roman"/>
              </a:rPr>
              <a:t>nastąpić jedynie w </a:t>
            </a:r>
            <a:r>
              <a:rPr sz="1650" spc="-4" dirty="0">
                <a:solidFill>
                  <a:srgbClr val="252525"/>
                </a:solidFill>
                <a:latin typeface="Times New Roman"/>
                <a:cs typeface="Times New Roman"/>
              </a:rPr>
              <a:t>przypadkach  </a:t>
            </a:r>
            <a:r>
              <a:rPr sz="1650" dirty="0">
                <a:solidFill>
                  <a:srgbClr val="252525"/>
                </a:solidFill>
                <a:latin typeface="Times New Roman"/>
                <a:cs typeface="Times New Roman"/>
              </a:rPr>
              <a:t>określonych </a:t>
            </a:r>
            <a:r>
              <a:rPr sz="1650" spc="4" dirty="0">
                <a:solidFill>
                  <a:srgbClr val="252525"/>
                </a:solidFill>
                <a:latin typeface="Times New Roman"/>
                <a:cs typeface="Times New Roman"/>
              </a:rPr>
              <a:t>w </a:t>
            </a:r>
            <a:r>
              <a:rPr sz="1650" dirty="0">
                <a:solidFill>
                  <a:srgbClr val="252525"/>
                </a:solidFill>
                <a:latin typeface="Times New Roman"/>
                <a:cs typeface="Times New Roman"/>
              </a:rPr>
              <a:t>ustawie i </a:t>
            </a:r>
            <a:r>
              <a:rPr sz="1650" spc="4" dirty="0">
                <a:solidFill>
                  <a:srgbClr val="252525"/>
                </a:solidFill>
                <a:latin typeface="Times New Roman"/>
                <a:cs typeface="Times New Roman"/>
              </a:rPr>
              <a:t>w </a:t>
            </a:r>
            <a:r>
              <a:rPr sz="1650" dirty="0">
                <a:solidFill>
                  <a:srgbClr val="252525"/>
                </a:solidFill>
                <a:latin typeface="Times New Roman"/>
                <a:cs typeface="Times New Roman"/>
              </a:rPr>
              <a:t>sposób </a:t>
            </a:r>
            <a:r>
              <a:rPr sz="1650" spc="4" dirty="0">
                <a:solidFill>
                  <a:srgbClr val="252525"/>
                </a:solidFill>
                <a:latin typeface="Times New Roman"/>
                <a:cs typeface="Times New Roman"/>
              </a:rPr>
              <a:t>w </a:t>
            </a:r>
            <a:r>
              <a:rPr sz="1650" dirty="0">
                <a:solidFill>
                  <a:srgbClr val="252525"/>
                </a:solidFill>
                <a:latin typeface="Times New Roman"/>
                <a:cs typeface="Times New Roman"/>
              </a:rPr>
              <a:t>niej</a:t>
            </a:r>
            <a:r>
              <a:rPr sz="1650" spc="-146" dirty="0">
                <a:solidFill>
                  <a:srgbClr val="252525"/>
                </a:solidFill>
                <a:latin typeface="Times New Roman"/>
                <a:cs typeface="Times New Roman"/>
              </a:rPr>
              <a:t> </a:t>
            </a:r>
            <a:r>
              <a:rPr sz="1650" spc="-11" dirty="0">
                <a:solidFill>
                  <a:srgbClr val="252525"/>
                </a:solidFill>
                <a:latin typeface="Times New Roman"/>
                <a:cs typeface="Times New Roman"/>
              </a:rPr>
              <a:t>określony.)</a:t>
            </a:r>
            <a:endParaRPr sz="1650">
              <a:latin typeface="Times New Roman"/>
              <a:cs typeface="Times New Roman"/>
            </a:endParaRPr>
          </a:p>
          <a:p>
            <a:pPr marL="418624" indent="-259080">
              <a:spcBef>
                <a:spcPts val="161"/>
              </a:spcBef>
              <a:buAutoNum type="arabicPeriod" startAt="2"/>
              <a:tabLst>
                <a:tab pos="418624" algn="l"/>
                <a:tab pos="419100" algn="l"/>
              </a:tabLst>
            </a:pPr>
            <a:r>
              <a:rPr sz="1650" dirty="0">
                <a:solidFill>
                  <a:srgbClr val="252525"/>
                </a:solidFill>
                <a:latin typeface="Times New Roman"/>
                <a:cs typeface="Times New Roman"/>
              </a:rPr>
              <a:t>Prawo własności </a:t>
            </a:r>
            <a:r>
              <a:rPr sz="1650" spc="4" dirty="0">
                <a:solidFill>
                  <a:srgbClr val="252525"/>
                </a:solidFill>
                <a:latin typeface="Times New Roman"/>
                <a:cs typeface="Times New Roman"/>
              </a:rPr>
              <a:t>(art. 64</a:t>
            </a:r>
            <a:r>
              <a:rPr sz="1650" spc="-113" dirty="0">
                <a:solidFill>
                  <a:srgbClr val="252525"/>
                </a:solidFill>
                <a:latin typeface="Times New Roman"/>
                <a:cs typeface="Times New Roman"/>
              </a:rPr>
              <a:t> </a:t>
            </a:r>
            <a:r>
              <a:rPr sz="1650" dirty="0">
                <a:solidFill>
                  <a:srgbClr val="252525"/>
                </a:solidFill>
                <a:latin typeface="Times New Roman"/>
                <a:cs typeface="Times New Roman"/>
              </a:rPr>
              <a:t>Konstytucji)</a:t>
            </a:r>
            <a:endParaRPr sz="1650">
              <a:latin typeface="Times New Roman"/>
              <a:cs typeface="Times New Roman"/>
            </a:endParaRPr>
          </a:p>
          <a:p>
            <a:pPr>
              <a:lnSpc>
                <a:spcPct val="100000"/>
              </a:lnSpc>
            </a:pPr>
            <a:endParaRPr sz="1988">
              <a:latin typeface="Times New Roman"/>
              <a:cs typeface="Times New Roman"/>
            </a:endParaRPr>
          </a:p>
          <a:p>
            <a:pPr marL="9525"/>
            <a:r>
              <a:rPr sz="1650" b="1" u="heavy" dirty="0">
                <a:solidFill>
                  <a:srgbClr val="252525"/>
                </a:solidFill>
                <a:uFill>
                  <a:solidFill>
                    <a:srgbClr val="252525"/>
                  </a:solidFill>
                </a:uFill>
                <a:latin typeface="Times New Roman"/>
                <a:cs typeface="Times New Roman"/>
              </a:rPr>
              <a:t>Art. </a:t>
            </a:r>
            <a:r>
              <a:rPr sz="1650" b="1" u="heavy" spc="4" dirty="0">
                <a:solidFill>
                  <a:srgbClr val="252525"/>
                </a:solidFill>
                <a:uFill>
                  <a:solidFill>
                    <a:srgbClr val="252525"/>
                  </a:solidFill>
                </a:uFill>
                <a:latin typeface="Times New Roman"/>
                <a:cs typeface="Times New Roman"/>
              </a:rPr>
              <a:t>8</a:t>
            </a:r>
            <a:r>
              <a:rPr sz="1650" b="1" u="heavy" spc="-23" dirty="0">
                <a:solidFill>
                  <a:srgbClr val="252525"/>
                </a:solidFill>
                <a:uFill>
                  <a:solidFill>
                    <a:srgbClr val="252525"/>
                  </a:solidFill>
                </a:uFill>
                <a:latin typeface="Times New Roman"/>
                <a:cs typeface="Times New Roman"/>
              </a:rPr>
              <a:t> </a:t>
            </a:r>
            <a:r>
              <a:rPr sz="1650" b="1" u="heavy" spc="4" dirty="0">
                <a:solidFill>
                  <a:srgbClr val="252525"/>
                </a:solidFill>
                <a:uFill>
                  <a:solidFill>
                    <a:srgbClr val="252525"/>
                  </a:solidFill>
                </a:uFill>
                <a:latin typeface="Times New Roman"/>
                <a:cs typeface="Times New Roman"/>
              </a:rPr>
              <a:t>EKPC</a:t>
            </a:r>
            <a:endParaRPr sz="1650">
              <a:latin typeface="Times New Roman"/>
              <a:cs typeface="Times New Roman"/>
            </a:endParaRPr>
          </a:p>
          <a:p>
            <a:pPr marL="352425" indent="-343376">
              <a:lnSpc>
                <a:spcPts val="1838"/>
              </a:lnSpc>
              <a:spcBef>
                <a:spcPts val="146"/>
              </a:spcBef>
              <a:buAutoNum type="arabicPeriod"/>
              <a:tabLst>
                <a:tab pos="352425" algn="l"/>
                <a:tab pos="352901" algn="l"/>
              </a:tabLst>
            </a:pPr>
            <a:r>
              <a:rPr sz="1650" dirty="0">
                <a:solidFill>
                  <a:srgbClr val="252525"/>
                </a:solidFill>
                <a:latin typeface="Times New Roman"/>
                <a:cs typeface="Times New Roman"/>
              </a:rPr>
              <a:t>Każdy </a:t>
            </a:r>
            <a:r>
              <a:rPr sz="1650" spc="-15" dirty="0">
                <a:solidFill>
                  <a:srgbClr val="252525"/>
                </a:solidFill>
                <a:latin typeface="Times New Roman"/>
                <a:cs typeface="Times New Roman"/>
              </a:rPr>
              <a:t>ma </a:t>
            </a:r>
            <a:r>
              <a:rPr sz="1650" spc="4" dirty="0">
                <a:solidFill>
                  <a:srgbClr val="252525"/>
                </a:solidFill>
                <a:latin typeface="Times New Roman"/>
                <a:cs typeface="Times New Roman"/>
              </a:rPr>
              <a:t>prawo </a:t>
            </a:r>
            <a:r>
              <a:rPr sz="1650" dirty="0">
                <a:solidFill>
                  <a:srgbClr val="252525"/>
                </a:solidFill>
                <a:latin typeface="Times New Roman"/>
                <a:cs typeface="Times New Roman"/>
              </a:rPr>
              <a:t>do poszanowania swojego </a:t>
            </a:r>
            <a:r>
              <a:rPr sz="1650" spc="-4" dirty="0">
                <a:solidFill>
                  <a:srgbClr val="252525"/>
                </a:solidFill>
                <a:latin typeface="Times New Roman"/>
                <a:cs typeface="Times New Roman"/>
              </a:rPr>
              <a:t>życia prywatnego </a:t>
            </a:r>
            <a:r>
              <a:rPr sz="1650" dirty="0">
                <a:solidFill>
                  <a:srgbClr val="252525"/>
                </a:solidFill>
                <a:latin typeface="Times New Roman"/>
                <a:cs typeface="Times New Roman"/>
              </a:rPr>
              <a:t>i rodzinnego, swojego </a:t>
            </a:r>
            <a:r>
              <a:rPr sz="1650" spc="-4" dirty="0">
                <a:solidFill>
                  <a:srgbClr val="252525"/>
                </a:solidFill>
                <a:latin typeface="Times New Roman"/>
                <a:cs typeface="Times New Roman"/>
              </a:rPr>
              <a:t>mieszkania</a:t>
            </a:r>
            <a:r>
              <a:rPr sz="1650" spc="-90" dirty="0">
                <a:solidFill>
                  <a:srgbClr val="252525"/>
                </a:solidFill>
                <a:latin typeface="Times New Roman"/>
                <a:cs typeface="Times New Roman"/>
              </a:rPr>
              <a:t> </a:t>
            </a:r>
            <a:r>
              <a:rPr sz="1650" dirty="0">
                <a:solidFill>
                  <a:srgbClr val="252525"/>
                </a:solidFill>
                <a:latin typeface="Times New Roman"/>
                <a:cs typeface="Times New Roman"/>
              </a:rPr>
              <a:t>i</a:t>
            </a:r>
            <a:endParaRPr sz="1650">
              <a:latin typeface="Times New Roman"/>
              <a:cs typeface="Times New Roman"/>
            </a:endParaRPr>
          </a:p>
          <a:p>
            <a:pPr marL="352425">
              <a:lnSpc>
                <a:spcPts val="1838"/>
              </a:lnSpc>
            </a:pPr>
            <a:r>
              <a:rPr sz="1650" spc="4" dirty="0">
                <a:solidFill>
                  <a:srgbClr val="252525"/>
                </a:solidFill>
                <a:latin typeface="Times New Roman"/>
                <a:cs typeface="Times New Roman"/>
              </a:rPr>
              <a:t>swojej</a:t>
            </a:r>
            <a:r>
              <a:rPr sz="1650" spc="-53" dirty="0">
                <a:solidFill>
                  <a:srgbClr val="252525"/>
                </a:solidFill>
                <a:latin typeface="Times New Roman"/>
                <a:cs typeface="Times New Roman"/>
              </a:rPr>
              <a:t> </a:t>
            </a:r>
            <a:r>
              <a:rPr sz="1650" dirty="0">
                <a:solidFill>
                  <a:srgbClr val="252525"/>
                </a:solidFill>
                <a:latin typeface="Times New Roman"/>
                <a:cs typeface="Times New Roman"/>
              </a:rPr>
              <a:t>korespondencji.</a:t>
            </a:r>
            <a:endParaRPr sz="1650">
              <a:latin typeface="Times New Roman"/>
              <a:cs typeface="Times New Roman"/>
            </a:endParaRPr>
          </a:p>
          <a:p>
            <a:pPr marL="352425" marR="46673" indent="-343376">
              <a:lnSpc>
                <a:spcPct val="85000"/>
              </a:lnSpc>
              <a:spcBef>
                <a:spcPts val="443"/>
              </a:spcBef>
              <a:buAutoNum type="arabicPeriod" startAt="2"/>
              <a:tabLst>
                <a:tab pos="352425" algn="l"/>
                <a:tab pos="352901" algn="l"/>
              </a:tabLst>
            </a:pPr>
            <a:r>
              <a:rPr sz="1650" dirty="0">
                <a:solidFill>
                  <a:srgbClr val="252525"/>
                </a:solidFill>
                <a:latin typeface="Times New Roman"/>
                <a:cs typeface="Times New Roman"/>
              </a:rPr>
              <a:t>Niedopuszczalna </a:t>
            </a:r>
            <a:r>
              <a:rPr sz="1650" spc="8" dirty="0">
                <a:solidFill>
                  <a:srgbClr val="252525"/>
                </a:solidFill>
                <a:latin typeface="Times New Roman"/>
                <a:cs typeface="Times New Roman"/>
              </a:rPr>
              <a:t>jest </a:t>
            </a:r>
            <a:r>
              <a:rPr sz="1650" spc="4" dirty="0">
                <a:solidFill>
                  <a:srgbClr val="252525"/>
                </a:solidFill>
                <a:latin typeface="Times New Roman"/>
                <a:cs typeface="Times New Roman"/>
              </a:rPr>
              <a:t>ingerencja </a:t>
            </a:r>
            <a:r>
              <a:rPr sz="1650" spc="-4" dirty="0">
                <a:solidFill>
                  <a:srgbClr val="252525"/>
                </a:solidFill>
                <a:latin typeface="Times New Roman"/>
                <a:cs typeface="Times New Roman"/>
              </a:rPr>
              <a:t>władzy </a:t>
            </a:r>
            <a:r>
              <a:rPr sz="1650" dirty="0">
                <a:solidFill>
                  <a:srgbClr val="252525"/>
                </a:solidFill>
                <a:latin typeface="Times New Roman"/>
                <a:cs typeface="Times New Roman"/>
              </a:rPr>
              <a:t>publicznej </a:t>
            </a:r>
            <a:r>
              <a:rPr sz="1650" spc="4" dirty="0">
                <a:solidFill>
                  <a:srgbClr val="252525"/>
                </a:solidFill>
                <a:latin typeface="Times New Roman"/>
                <a:cs typeface="Times New Roman"/>
              </a:rPr>
              <a:t>w </a:t>
            </a:r>
            <a:r>
              <a:rPr sz="1650" spc="-4" dirty="0">
                <a:solidFill>
                  <a:srgbClr val="252525"/>
                </a:solidFill>
                <a:latin typeface="Times New Roman"/>
                <a:cs typeface="Times New Roman"/>
              </a:rPr>
              <a:t>korzystanie </a:t>
            </a:r>
            <a:r>
              <a:rPr sz="1650" dirty="0">
                <a:solidFill>
                  <a:srgbClr val="252525"/>
                </a:solidFill>
                <a:latin typeface="Times New Roman"/>
                <a:cs typeface="Times New Roman"/>
              </a:rPr>
              <a:t>z </a:t>
            </a:r>
            <a:r>
              <a:rPr sz="1650" spc="-4" dirty="0">
                <a:solidFill>
                  <a:srgbClr val="252525"/>
                </a:solidFill>
                <a:latin typeface="Times New Roman"/>
                <a:cs typeface="Times New Roman"/>
              </a:rPr>
              <a:t>tego </a:t>
            </a:r>
            <a:r>
              <a:rPr sz="1650" spc="8" dirty="0">
                <a:solidFill>
                  <a:srgbClr val="252525"/>
                </a:solidFill>
                <a:latin typeface="Times New Roman"/>
                <a:cs typeface="Times New Roman"/>
              </a:rPr>
              <a:t>prawa</a:t>
            </a:r>
            <a:r>
              <a:rPr sz="1650" b="1" spc="8" dirty="0">
                <a:solidFill>
                  <a:srgbClr val="252525"/>
                </a:solidFill>
                <a:latin typeface="Times New Roman"/>
                <a:cs typeface="Times New Roman"/>
              </a:rPr>
              <a:t>, </a:t>
            </a:r>
            <a:r>
              <a:rPr sz="1650" b="1" dirty="0">
                <a:solidFill>
                  <a:srgbClr val="252525"/>
                </a:solidFill>
                <a:latin typeface="Times New Roman"/>
                <a:cs typeface="Times New Roman"/>
              </a:rPr>
              <a:t>z </a:t>
            </a:r>
            <a:r>
              <a:rPr sz="1650" b="1" spc="4" dirty="0">
                <a:solidFill>
                  <a:srgbClr val="252525"/>
                </a:solidFill>
                <a:latin typeface="Times New Roman"/>
                <a:cs typeface="Times New Roman"/>
              </a:rPr>
              <a:t>wyjątkiem  </a:t>
            </a:r>
            <a:r>
              <a:rPr sz="1650" b="1" spc="-4" dirty="0">
                <a:solidFill>
                  <a:srgbClr val="252525"/>
                </a:solidFill>
                <a:latin typeface="Times New Roman"/>
                <a:cs typeface="Times New Roman"/>
              </a:rPr>
              <a:t>przypadków </a:t>
            </a:r>
            <a:r>
              <a:rPr sz="1650" b="1" dirty="0">
                <a:solidFill>
                  <a:srgbClr val="252525"/>
                </a:solidFill>
                <a:latin typeface="Times New Roman"/>
                <a:cs typeface="Times New Roman"/>
              </a:rPr>
              <a:t>przewidzianych </a:t>
            </a:r>
            <a:r>
              <a:rPr sz="1650" b="1" spc="-4" dirty="0">
                <a:solidFill>
                  <a:srgbClr val="252525"/>
                </a:solidFill>
                <a:latin typeface="Times New Roman"/>
                <a:cs typeface="Times New Roman"/>
              </a:rPr>
              <a:t>przez </a:t>
            </a:r>
            <a:r>
              <a:rPr sz="1650" b="1" spc="4" dirty="0">
                <a:solidFill>
                  <a:srgbClr val="252525"/>
                </a:solidFill>
                <a:latin typeface="Times New Roman"/>
                <a:cs typeface="Times New Roman"/>
              </a:rPr>
              <a:t>ustawę </a:t>
            </a:r>
            <a:r>
              <a:rPr sz="1650" dirty="0">
                <a:solidFill>
                  <a:srgbClr val="252525"/>
                </a:solidFill>
                <a:latin typeface="Times New Roman"/>
                <a:cs typeface="Times New Roman"/>
              </a:rPr>
              <a:t>i </a:t>
            </a:r>
            <a:r>
              <a:rPr sz="1650" spc="-4" dirty="0">
                <a:solidFill>
                  <a:srgbClr val="252525"/>
                </a:solidFill>
                <a:latin typeface="Times New Roman"/>
                <a:cs typeface="Times New Roman"/>
              </a:rPr>
              <a:t>koniecznych </a:t>
            </a:r>
            <a:r>
              <a:rPr sz="1650" spc="4" dirty="0">
                <a:solidFill>
                  <a:srgbClr val="252525"/>
                </a:solidFill>
                <a:latin typeface="Times New Roman"/>
                <a:cs typeface="Times New Roman"/>
              </a:rPr>
              <a:t>w </a:t>
            </a:r>
            <a:r>
              <a:rPr sz="1650" spc="-4" dirty="0">
                <a:solidFill>
                  <a:srgbClr val="252525"/>
                </a:solidFill>
                <a:latin typeface="Times New Roman"/>
                <a:cs typeface="Times New Roman"/>
              </a:rPr>
              <a:t>demokratycznym </a:t>
            </a:r>
            <a:r>
              <a:rPr sz="1650" dirty="0">
                <a:solidFill>
                  <a:srgbClr val="252525"/>
                </a:solidFill>
                <a:latin typeface="Times New Roman"/>
                <a:cs typeface="Times New Roman"/>
              </a:rPr>
              <a:t>społeczeństwie z  </a:t>
            </a:r>
            <a:r>
              <a:rPr sz="1650" spc="-4" dirty="0">
                <a:solidFill>
                  <a:srgbClr val="252525"/>
                </a:solidFill>
                <a:latin typeface="Times New Roman"/>
                <a:cs typeface="Times New Roman"/>
              </a:rPr>
              <a:t>uwagi </a:t>
            </a:r>
            <a:r>
              <a:rPr sz="1650" dirty="0">
                <a:solidFill>
                  <a:srgbClr val="252525"/>
                </a:solidFill>
                <a:latin typeface="Times New Roman"/>
                <a:cs typeface="Times New Roman"/>
              </a:rPr>
              <a:t>na </a:t>
            </a:r>
            <a:r>
              <a:rPr sz="1650" b="1" dirty="0">
                <a:solidFill>
                  <a:srgbClr val="252525"/>
                </a:solidFill>
                <a:latin typeface="Times New Roman"/>
                <a:cs typeface="Times New Roman"/>
              </a:rPr>
              <a:t>bezpieczeństwo państwowe, bezpieczeństwo </a:t>
            </a:r>
            <a:r>
              <a:rPr sz="1650" b="1" spc="-4" dirty="0">
                <a:solidFill>
                  <a:srgbClr val="252525"/>
                </a:solidFill>
                <a:latin typeface="Times New Roman"/>
                <a:cs typeface="Times New Roman"/>
              </a:rPr>
              <a:t>publiczne </a:t>
            </a:r>
            <a:r>
              <a:rPr sz="1650" b="1" dirty="0">
                <a:solidFill>
                  <a:srgbClr val="252525"/>
                </a:solidFill>
                <a:latin typeface="Times New Roman"/>
                <a:cs typeface="Times New Roman"/>
              </a:rPr>
              <a:t>lub </a:t>
            </a:r>
            <a:r>
              <a:rPr sz="1650" b="1" spc="-4" dirty="0">
                <a:solidFill>
                  <a:srgbClr val="252525"/>
                </a:solidFill>
                <a:latin typeface="Times New Roman"/>
                <a:cs typeface="Times New Roman"/>
              </a:rPr>
              <a:t>dobrobyt gospodarczy  </a:t>
            </a:r>
            <a:r>
              <a:rPr sz="1650" b="1" dirty="0">
                <a:solidFill>
                  <a:srgbClr val="252525"/>
                </a:solidFill>
                <a:latin typeface="Times New Roman"/>
                <a:cs typeface="Times New Roman"/>
              </a:rPr>
              <a:t>kraju, </a:t>
            </a:r>
            <a:r>
              <a:rPr sz="1650" b="1" spc="-4" dirty="0">
                <a:solidFill>
                  <a:srgbClr val="252525"/>
                </a:solidFill>
                <a:latin typeface="Times New Roman"/>
                <a:cs typeface="Times New Roman"/>
              </a:rPr>
              <a:t>ochronę porządku </a:t>
            </a:r>
            <a:r>
              <a:rPr sz="1650" b="1" dirty="0">
                <a:solidFill>
                  <a:srgbClr val="252525"/>
                </a:solidFill>
                <a:latin typeface="Times New Roman"/>
                <a:cs typeface="Times New Roman"/>
              </a:rPr>
              <a:t>i zapobieganie przestępstwom</a:t>
            </a:r>
            <a:r>
              <a:rPr sz="1650" dirty="0">
                <a:solidFill>
                  <a:srgbClr val="252525"/>
                </a:solidFill>
                <a:latin typeface="Times New Roman"/>
                <a:cs typeface="Times New Roman"/>
              </a:rPr>
              <a:t>, </a:t>
            </a:r>
            <a:r>
              <a:rPr sz="1650" spc="4" dirty="0">
                <a:solidFill>
                  <a:srgbClr val="252525"/>
                </a:solidFill>
                <a:latin typeface="Times New Roman"/>
                <a:cs typeface="Times New Roman"/>
              </a:rPr>
              <a:t>ochronę </a:t>
            </a:r>
            <a:r>
              <a:rPr sz="1650" dirty="0">
                <a:solidFill>
                  <a:srgbClr val="252525"/>
                </a:solidFill>
                <a:latin typeface="Times New Roman"/>
                <a:cs typeface="Times New Roman"/>
              </a:rPr>
              <a:t>zdrowia i moralności </a:t>
            </a:r>
            <a:r>
              <a:rPr sz="1650" spc="4" dirty="0">
                <a:solidFill>
                  <a:srgbClr val="252525"/>
                </a:solidFill>
                <a:latin typeface="Times New Roman"/>
                <a:cs typeface="Times New Roman"/>
              </a:rPr>
              <a:t>lub  ochronę praw </a:t>
            </a:r>
            <a:r>
              <a:rPr sz="1650" dirty="0">
                <a:solidFill>
                  <a:srgbClr val="252525"/>
                </a:solidFill>
                <a:latin typeface="Times New Roman"/>
                <a:cs typeface="Times New Roman"/>
              </a:rPr>
              <a:t>i wolności innych</a:t>
            </a:r>
            <a:r>
              <a:rPr sz="1650" spc="-116" dirty="0">
                <a:solidFill>
                  <a:srgbClr val="252525"/>
                </a:solidFill>
                <a:latin typeface="Times New Roman"/>
                <a:cs typeface="Times New Roman"/>
              </a:rPr>
              <a:t> </a:t>
            </a:r>
            <a:r>
              <a:rPr sz="1650" dirty="0">
                <a:solidFill>
                  <a:srgbClr val="252525"/>
                </a:solidFill>
                <a:latin typeface="Times New Roman"/>
                <a:cs typeface="Times New Roman"/>
              </a:rPr>
              <a:t>osób.</a:t>
            </a:r>
            <a:endParaRPr sz="165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900608" y="404664"/>
            <a:ext cx="11544300" cy="1088068"/>
          </a:xfrm>
        </p:spPr>
        <p:txBody>
          <a:bodyPr/>
          <a:lstStyle/>
          <a:p>
            <a:r>
              <a:rPr lang="pl-PL" dirty="0"/>
              <a:t>Ujęcie obywatelskie – art. 243</a:t>
            </a:r>
          </a:p>
        </p:txBody>
      </p:sp>
      <p:sp>
        <p:nvSpPr>
          <p:cNvPr id="5" name="Symbol zastępczy zawartości 2"/>
          <p:cNvSpPr>
            <a:spLocks noGrp="1"/>
          </p:cNvSpPr>
          <p:nvPr>
            <p:ph idx="1"/>
          </p:nvPr>
        </p:nvSpPr>
        <p:spPr>
          <a:xfrm>
            <a:off x="257175" y="1700809"/>
            <a:ext cx="8670801" cy="3985616"/>
          </a:xfrm>
        </p:spPr>
        <p:txBody>
          <a:bodyPr>
            <a:normAutofit fontScale="55000" lnSpcReduction="20000"/>
          </a:bodyPr>
          <a:lstStyle/>
          <a:p>
            <a:pPr algn="just"/>
            <a:r>
              <a:rPr lang="pl-PL" dirty="0"/>
              <a:t>§ 1. Każdy ma prawo ująć osobę </a:t>
            </a:r>
            <a:r>
              <a:rPr lang="pl-PL" b="1" dirty="0"/>
              <a:t>na gorącym uczynku przestępstwa lub w pościgu podjętym bezpośrednio po popełnieniu przestępstwa</a:t>
            </a:r>
            <a:r>
              <a:rPr lang="pl-PL" dirty="0"/>
              <a:t>, jeżeli zachodzi </a:t>
            </a:r>
            <a:r>
              <a:rPr lang="pl-PL" b="1" dirty="0"/>
              <a:t>obawa ukrycia się tej osoby lub nie można ustalić jej tożsamości</a:t>
            </a:r>
            <a:r>
              <a:rPr lang="pl-PL" dirty="0"/>
              <a:t>.</a:t>
            </a:r>
          </a:p>
          <a:p>
            <a:pPr algn="just"/>
            <a:r>
              <a:rPr lang="pl-PL" dirty="0"/>
              <a:t>§ 2. Osobę ujętą należy niezwłocznie oddać w ręce Policji.</a:t>
            </a:r>
          </a:p>
          <a:p>
            <a:pPr algn="just"/>
            <a:r>
              <a:rPr lang="pl-PL" dirty="0"/>
              <a:t>- ujęcie obywatelskie to rodzaj zatrzymania procesowego. Ma charakter subsydiarny względem zatrzymania z art. 244 czy 247, ponieważ dokonuje się go niejako w zastępstwie organów ścigania. </a:t>
            </a:r>
          </a:p>
          <a:p>
            <a:pPr algn="just"/>
            <a:r>
              <a:rPr lang="pl-PL" dirty="0"/>
              <a:t>Osobę ujętą należy </a:t>
            </a:r>
            <a:r>
              <a:rPr lang="pl-PL" b="1" dirty="0"/>
              <a:t>niezwłocznie przekazać Policji</a:t>
            </a:r>
            <a:r>
              <a:rPr lang="pl-PL" dirty="0"/>
              <a:t>. Niezwłocznie, czyli tak szybko jak to jest możliwe w odniesieniu do okoliczności konkretnej sprawy. </a:t>
            </a:r>
          </a:p>
          <a:p>
            <a:pPr algn="just"/>
            <a:r>
              <a:rPr lang="pl-PL" dirty="0"/>
              <a:t>„Niezwłoczne przekazanie Policji” to czas niezbędny do zawiadomienia policji i jej przybycia, ewentualnie czas potrzebny na samodzielne doprowadzenie na komisariat policji lub do najbliższego patrolu osoby ujętej, gdyby nie istniała obiektywna możliwość zawiadomienia policji o dokonanym ujęciu osoby na gorącym uczynku przestępstwa lub w pościgu (np. brak telefonu). </a:t>
            </a:r>
          </a:p>
          <a:p>
            <a:pPr algn="just"/>
            <a:r>
              <a:rPr lang="pl-PL" dirty="0"/>
              <a:t>Przetrzymywanie osoby zatrzymanej dłużej, niż jest to niezbędne do przekazania policji, może stanowić przestępstwo pozbawienia wolności, o którym mowa w art. 189 k.k.</a:t>
            </a:r>
          </a:p>
          <a:p>
            <a:pPr algn="just"/>
            <a:endParaRPr lang="pl-PL" dirty="0"/>
          </a:p>
          <a:p>
            <a:pPr algn="just"/>
            <a:endParaRPr lang="pl-PL" dirty="0"/>
          </a:p>
        </p:txBody>
      </p:sp>
    </p:spTree>
    <p:extLst>
      <p:ext uri="{BB962C8B-B14F-4D97-AF65-F5344CB8AC3E}">
        <p14:creationId xmlns:p14="http://schemas.microsoft.com/office/powerpoint/2010/main" val="23237964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42467" y="981184"/>
            <a:ext cx="3731895" cy="686726"/>
          </a:xfrm>
          <a:prstGeom prst="rect">
            <a:avLst/>
          </a:prstGeom>
        </p:spPr>
        <p:txBody>
          <a:bodyPr vert="horz" wrap="square" lIns="0" tIns="9525" rIns="0" bIns="0" rtlCol="0" anchor="ctr">
            <a:spAutoFit/>
          </a:bodyPr>
          <a:lstStyle/>
          <a:p>
            <a:pPr marL="9525">
              <a:spcBef>
                <a:spcPts val="75"/>
              </a:spcBef>
            </a:pPr>
            <a:r>
              <a:rPr spc="-300" dirty="0"/>
              <a:t>Zatrzymanie</a:t>
            </a:r>
            <a:r>
              <a:rPr spc="-469" dirty="0"/>
              <a:t> </a:t>
            </a:r>
            <a:r>
              <a:rPr spc="-368" dirty="0"/>
              <a:t>rzeczy</a:t>
            </a:r>
          </a:p>
        </p:txBody>
      </p:sp>
      <p:sp>
        <p:nvSpPr>
          <p:cNvPr id="3" name="object 3"/>
          <p:cNvSpPr txBox="1"/>
          <p:nvPr/>
        </p:nvSpPr>
        <p:spPr>
          <a:xfrm>
            <a:off x="450646" y="1924564"/>
            <a:ext cx="4273868" cy="651460"/>
          </a:xfrm>
          <a:prstGeom prst="rect">
            <a:avLst/>
          </a:prstGeom>
        </p:spPr>
        <p:txBody>
          <a:bodyPr vert="horz" wrap="square" lIns="0" tIns="99060" rIns="0" bIns="0" rtlCol="0">
            <a:spAutoFit/>
          </a:bodyPr>
          <a:lstStyle/>
          <a:p>
            <a:pPr marL="352425" indent="-343376">
              <a:spcBef>
                <a:spcPts val="780"/>
              </a:spcBef>
              <a:buAutoNum type="arabicPeriod"/>
              <a:tabLst>
                <a:tab pos="352425" algn="l"/>
                <a:tab pos="352901" algn="l"/>
              </a:tabLst>
            </a:pPr>
            <a:r>
              <a:rPr sz="1500" spc="-101" dirty="0">
                <a:solidFill>
                  <a:srgbClr val="252525"/>
                </a:solidFill>
                <a:latin typeface="Arial"/>
                <a:cs typeface="Arial"/>
              </a:rPr>
              <a:t>mogących </a:t>
            </a:r>
            <a:r>
              <a:rPr sz="1500" spc="-71" dirty="0">
                <a:solidFill>
                  <a:srgbClr val="252525"/>
                </a:solidFill>
                <a:latin typeface="Arial"/>
                <a:cs typeface="Arial"/>
              </a:rPr>
              <a:t>stanowić </a:t>
            </a:r>
            <a:r>
              <a:rPr sz="1500" spc="-60" dirty="0">
                <a:solidFill>
                  <a:srgbClr val="252525"/>
                </a:solidFill>
                <a:latin typeface="Arial"/>
                <a:cs typeface="Arial"/>
              </a:rPr>
              <a:t>dowód </a:t>
            </a:r>
            <a:r>
              <a:rPr sz="1500" spc="-41" dirty="0">
                <a:solidFill>
                  <a:srgbClr val="252525"/>
                </a:solidFill>
                <a:latin typeface="Arial"/>
                <a:cs typeface="Arial"/>
              </a:rPr>
              <a:t>w</a:t>
            </a:r>
            <a:r>
              <a:rPr sz="1500" spc="-109" dirty="0">
                <a:solidFill>
                  <a:srgbClr val="252525"/>
                </a:solidFill>
                <a:latin typeface="Arial"/>
                <a:cs typeface="Arial"/>
              </a:rPr>
              <a:t> </a:t>
            </a:r>
            <a:r>
              <a:rPr sz="1500" spc="-79" dirty="0">
                <a:solidFill>
                  <a:srgbClr val="252525"/>
                </a:solidFill>
                <a:latin typeface="Arial"/>
                <a:cs typeface="Arial"/>
              </a:rPr>
              <a:t>sprawie</a:t>
            </a:r>
            <a:endParaRPr sz="1500">
              <a:latin typeface="Arial"/>
              <a:cs typeface="Arial"/>
            </a:endParaRPr>
          </a:p>
          <a:p>
            <a:pPr marL="352425" indent="-343376">
              <a:spcBef>
                <a:spcPts val="705"/>
              </a:spcBef>
              <a:buAutoNum type="arabicPeriod"/>
              <a:tabLst>
                <a:tab pos="352425" algn="l"/>
                <a:tab pos="352901" algn="l"/>
                <a:tab pos="1525429" algn="l"/>
                <a:tab pos="2140268" algn="l"/>
                <a:tab pos="2376011" algn="l"/>
                <a:tab pos="2791778" algn="l"/>
                <a:tab pos="4029075" algn="l"/>
              </a:tabLst>
            </a:pPr>
            <a:r>
              <a:rPr sz="1500" spc="-60" dirty="0">
                <a:solidFill>
                  <a:srgbClr val="252525"/>
                </a:solidFill>
                <a:latin typeface="Arial"/>
                <a:cs typeface="Arial"/>
              </a:rPr>
              <a:t>p</a:t>
            </a:r>
            <a:r>
              <a:rPr sz="1500" spc="-68" dirty="0">
                <a:solidFill>
                  <a:srgbClr val="252525"/>
                </a:solidFill>
                <a:latin typeface="Arial"/>
                <a:cs typeface="Arial"/>
              </a:rPr>
              <a:t>o</a:t>
            </a:r>
            <a:r>
              <a:rPr sz="1500" spc="-45" dirty="0">
                <a:solidFill>
                  <a:srgbClr val="252525"/>
                </a:solidFill>
                <a:latin typeface="Arial"/>
                <a:cs typeface="Arial"/>
              </a:rPr>
              <a:t>d</a:t>
            </a:r>
            <a:r>
              <a:rPr sz="1500" spc="-30" dirty="0">
                <a:solidFill>
                  <a:srgbClr val="252525"/>
                </a:solidFill>
                <a:latin typeface="Arial"/>
                <a:cs typeface="Arial"/>
              </a:rPr>
              <a:t>l</a:t>
            </a:r>
            <a:r>
              <a:rPr sz="1500" spc="-120" dirty="0">
                <a:solidFill>
                  <a:srgbClr val="252525"/>
                </a:solidFill>
                <a:latin typeface="Arial"/>
                <a:cs typeface="Arial"/>
              </a:rPr>
              <a:t>e</a:t>
            </a:r>
            <a:r>
              <a:rPr sz="1500" spc="-169" dirty="0">
                <a:solidFill>
                  <a:srgbClr val="252525"/>
                </a:solidFill>
                <a:latin typeface="Arial"/>
                <a:cs typeface="Arial"/>
              </a:rPr>
              <a:t>g</a:t>
            </a:r>
            <a:r>
              <a:rPr sz="1500" spc="-75" dirty="0">
                <a:solidFill>
                  <a:srgbClr val="252525"/>
                </a:solidFill>
                <a:latin typeface="Arial"/>
                <a:cs typeface="Arial"/>
              </a:rPr>
              <a:t>aj</a:t>
            </a:r>
            <a:r>
              <a:rPr sz="1500" spc="-113" dirty="0">
                <a:solidFill>
                  <a:srgbClr val="252525"/>
                </a:solidFill>
                <a:latin typeface="Arial"/>
                <a:cs typeface="Arial"/>
              </a:rPr>
              <a:t>ą</a:t>
            </a:r>
            <a:r>
              <a:rPr sz="1500" spc="-124" dirty="0">
                <a:solidFill>
                  <a:srgbClr val="252525"/>
                </a:solidFill>
                <a:latin typeface="Arial"/>
                <a:cs typeface="Arial"/>
              </a:rPr>
              <a:t>c</a:t>
            </a:r>
            <a:r>
              <a:rPr sz="1500" spc="-143" dirty="0">
                <a:solidFill>
                  <a:srgbClr val="252525"/>
                </a:solidFill>
                <a:latin typeface="Arial"/>
                <a:cs typeface="Arial"/>
              </a:rPr>
              <a:t>y</a:t>
            </a:r>
            <a:r>
              <a:rPr sz="1500" spc="-124" dirty="0">
                <a:solidFill>
                  <a:srgbClr val="252525"/>
                </a:solidFill>
                <a:latin typeface="Arial"/>
                <a:cs typeface="Arial"/>
              </a:rPr>
              <a:t>c</a:t>
            </a:r>
            <a:r>
              <a:rPr sz="1500" spc="-60" dirty="0">
                <a:solidFill>
                  <a:srgbClr val="252525"/>
                </a:solidFill>
                <a:latin typeface="Arial"/>
                <a:cs typeface="Arial"/>
              </a:rPr>
              <a:t>h</a:t>
            </a:r>
            <a:r>
              <a:rPr sz="1500" dirty="0">
                <a:solidFill>
                  <a:srgbClr val="252525"/>
                </a:solidFill>
                <a:latin typeface="Arial"/>
                <a:cs typeface="Arial"/>
              </a:rPr>
              <a:t>	</a:t>
            </a:r>
            <a:r>
              <a:rPr sz="1500" spc="-214" dirty="0">
                <a:solidFill>
                  <a:srgbClr val="252525"/>
                </a:solidFill>
                <a:latin typeface="Arial"/>
                <a:cs typeface="Arial"/>
              </a:rPr>
              <a:t>z</a:t>
            </a:r>
            <a:r>
              <a:rPr sz="1500" spc="-64" dirty="0">
                <a:solidFill>
                  <a:srgbClr val="252525"/>
                </a:solidFill>
                <a:latin typeface="Arial"/>
                <a:cs typeface="Arial"/>
              </a:rPr>
              <a:t>aj</a:t>
            </a:r>
            <a:r>
              <a:rPr sz="1500" spc="-116" dirty="0">
                <a:solidFill>
                  <a:srgbClr val="252525"/>
                </a:solidFill>
                <a:latin typeface="Arial"/>
                <a:cs typeface="Arial"/>
              </a:rPr>
              <a:t>ę</a:t>
            </a:r>
            <a:r>
              <a:rPr sz="1500" spc="-124" dirty="0">
                <a:solidFill>
                  <a:srgbClr val="252525"/>
                </a:solidFill>
                <a:latin typeface="Arial"/>
                <a:cs typeface="Arial"/>
              </a:rPr>
              <a:t>c</a:t>
            </a:r>
            <a:r>
              <a:rPr sz="1500" spc="-11" dirty="0">
                <a:solidFill>
                  <a:srgbClr val="252525"/>
                </a:solidFill>
                <a:latin typeface="Arial"/>
                <a:cs typeface="Arial"/>
              </a:rPr>
              <a:t>i</a:t>
            </a:r>
            <a:r>
              <a:rPr sz="1500" spc="-60" dirty="0">
                <a:solidFill>
                  <a:srgbClr val="252525"/>
                </a:solidFill>
                <a:latin typeface="Arial"/>
                <a:cs typeface="Arial"/>
              </a:rPr>
              <a:t>u</a:t>
            </a:r>
            <a:r>
              <a:rPr sz="1500" dirty="0">
                <a:solidFill>
                  <a:srgbClr val="252525"/>
                </a:solidFill>
                <a:latin typeface="Arial"/>
                <a:cs typeface="Arial"/>
              </a:rPr>
              <a:t>	</a:t>
            </a:r>
            <a:r>
              <a:rPr sz="1500" spc="-41" dirty="0">
                <a:solidFill>
                  <a:srgbClr val="252525"/>
                </a:solidFill>
                <a:latin typeface="Arial"/>
                <a:cs typeface="Arial"/>
              </a:rPr>
              <a:t>w</a:t>
            </a:r>
            <a:r>
              <a:rPr sz="1500" dirty="0">
                <a:solidFill>
                  <a:srgbClr val="252525"/>
                </a:solidFill>
                <a:latin typeface="Arial"/>
                <a:cs typeface="Arial"/>
              </a:rPr>
              <a:t>	</a:t>
            </a:r>
            <a:r>
              <a:rPr sz="1500" spc="-124" dirty="0">
                <a:solidFill>
                  <a:srgbClr val="252525"/>
                </a:solidFill>
                <a:latin typeface="Arial"/>
                <a:cs typeface="Arial"/>
              </a:rPr>
              <a:t>c</a:t>
            </a:r>
            <a:r>
              <a:rPr sz="1500" spc="-75" dirty="0">
                <a:solidFill>
                  <a:srgbClr val="252525"/>
                </a:solidFill>
                <a:latin typeface="Arial"/>
                <a:cs typeface="Arial"/>
              </a:rPr>
              <a:t>e</a:t>
            </a:r>
            <a:r>
              <a:rPr sz="1500" spc="-38" dirty="0">
                <a:solidFill>
                  <a:srgbClr val="252525"/>
                </a:solidFill>
                <a:latin typeface="Arial"/>
                <a:cs typeface="Arial"/>
              </a:rPr>
              <a:t>l</a:t>
            </a:r>
            <a:r>
              <a:rPr sz="1500" spc="-60" dirty="0">
                <a:solidFill>
                  <a:srgbClr val="252525"/>
                </a:solidFill>
                <a:latin typeface="Arial"/>
                <a:cs typeface="Arial"/>
              </a:rPr>
              <a:t>u</a:t>
            </a:r>
            <a:r>
              <a:rPr sz="1500" dirty="0">
                <a:solidFill>
                  <a:srgbClr val="252525"/>
                </a:solidFill>
                <a:latin typeface="Arial"/>
                <a:cs typeface="Arial"/>
              </a:rPr>
              <a:t>	</a:t>
            </a:r>
            <a:r>
              <a:rPr sz="1500" spc="-199" dirty="0">
                <a:solidFill>
                  <a:srgbClr val="252525"/>
                </a:solidFill>
                <a:latin typeface="Arial"/>
                <a:cs typeface="Arial"/>
              </a:rPr>
              <a:t>z</a:t>
            </a:r>
            <a:r>
              <a:rPr sz="1500" spc="-98" dirty="0">
                <a:solidFill>
                  <a:srgbClr val="252525"/>
                </a:solidFill>
                <a:latin typeface="Arial"/>
                <a:cs typeface="Arial"/>
              </a:rPr>
              <a:t>a</a:t>
            </a:r>
            <a:r>
              <a:rPr sz="1500" spc="-105" dirty="0">
                <a:solidFill>
                  <a:srgbClr val="252525"/>
                </a:solidFill>
                <a:latin typeface="Arial"/>
                <a:cs typeface="Arial"/>
              </a:rPr>
              <a:t>b</a:t>
            </a:r>
            <a:r>
              <a:rPr sz="1500" spc="-116" dirty="0">
                <a:solidFill>
                  <a:srgbClr val="252525"/>
                </a:solidFill>
                <a:latin typeface="Arial"/>
                <a:cs typeface="Arial"/>
              </a:rPr>
              <a:t>e</a:t>
            </a:r>
            <a:r>
              <a:rPr sz="1500" spc="-161" dirty="0">
                <a:solidFill>
                  <a:srgbClr val="252525"/>
                </a:solidFill>
                <a:latin typeface="Arial"/>
                <a:cs typeface="Arial"/>
              </a:rPr>
              <a:t>z</a:t>
            </a:r>
            <a:r>
              <a:rPr sz="1500" spc="-45" dirty="0">
                <a:solidFill>
                  <a:srgbClr val="252525"/>
                </a:solidFill>
                <a:latin typeface="Arial"/>
                <a:cs typeface="Arial"/>
              </a:rPr>
              <a:t>p</a:t>
            </a:r>
            <a:r>
              <a:rPr sz="1500" spc="-30" dirty="0">
                <a:solidFill>
                  <a:srgbClr val="252525"/>
                </a:solidFill>
                <a:latin typeface="Arial"/>
                <a:cs typeface="Arial"/>
              </a:rPr>
              <a:t>i</a:t>
            </a:r>
            <a:r>
              <a:rPr sz="1500" spc="-116" dirty="0">
                <a:solidFill>
                  <a:srgbClr val="252525"/>
                </a:solidFill>
                <a:latin typeface="Arial"/>
                <a:cs typeface="Arial"/>
              </a:rPr>
              <a:t>e</a:t>
            </a:r>
            <a:r>
              <a:rPr sz="1500" spc="-109" dirty="0">
                <a:solidFill>
                  <a:srgbClr val="252525"/>
                </a:solidFill>
                <a:latin typeface="Arial"/>
                <a:cs typeface="Arial"/>
              </a:rPr>
              <a:t>c</a:t>
            </a:r>
            <a:r>
              <a:rPr sz="1500" spc="-199" dirty="0">
                <a:solidFill>
                  <a:srgbClr val="252525"/>
                </a:solidFill>
                <a:latin typeface="Arial"/>
                <a:cs typeface="Arial"/>
              </a:rPr>
              <a:t>z</a:t>
            </a:r>
            <a:r>
              <a:rPr sz="1500" spc="-83" dirty="0">
                <a:solidFill>
                  <a:srgbClr val="252525"/>
                </a:solidFill>
                <a:latin typeface="Arial"/>
                <a:cs typeface="Arial"/>
              </a:rPr>
              <a:t>e</a:t>
            </a:r>
            <a:r>
              <a:rPr sz="1500" spc="-45" dirty="0">
                <a:solidFill>
                  <a:srgbClr val="252525"/>
                </a:solidFill>
                <a:latin typeface="Arial"/>
                <a:cs typeface="Arial"/>
              </a:rPr>
              <a:t>n</a:t>
            </a:r>
            <a:r>
              <a:rPr sz="1500" spc="-30" dirty="0">
                <a:solidFill>
                  <a:srgbClr val="252525"/>
                </a:solidFill>
                <a:latin typeface="Arial"/>
                <a:cs typeface="Arial"/>
              </a:rPr>
              <a:t>i</a:t>
            </a:r>
            <a:r>
              <a:rPr sz="1500" spc="-131" dirty="0">
                <a:solidFill>
                  <a:srgbClr val="252525"/>
                </a:solidFill>
                <a:latin typeface="Arial"/>
                <a:cs typeface="Arial"/>
              </a:rPr>
              <a:t>a</a:t>
            </a:r>
            <a:r>
              <a:rPr sz="1500" dirty="0">
                <a:solidFill>
                  <a:srgbClr val="252525"/>
                </a:solidFill>
                <a:latin typeface="Arial"/>
                <a:cs typeface="Arial"/>
              </a:rPr>
              <a:t>	</a:t>
            </a:r>
            <a:r>
              <a:rPr sz="1500" spc="-124" dirty="0">
                <a:solidFill>
                  <a:srgbClr val="252525"/>
                </a:solidFill>
                <a:latin typeface="Arial"/>
                <a:cs typeface="Arial"/>
              </a:rPr>
              <a:t>k</a:t>
            </a:r>
            <a:r>
              <a:rPr sz="1500" spc="-60" dirty="0">
                <a:solidFill>
                  <a:srgbClr val="252525"/>
                </a:solidFill>
                <a:latin typeface="Arial"/>
                <a:cs typeface="Arial"/>
              </a:rPr>
              <a:t>ar</a:t>
            </a:r>
            <a:endParaRPr sz="1500">
              <a:latin typeface="Arial"/>
              <a:cs typeface="Arial"/>
            </a:endParaRPr>
          </a:p>
        </p:txBody>
      </p:sp>
      <p:sp>
        <p:nvSpPr>
          <p:cNvPr id="4" name="object 4"/>
          <p:cNvSpPr txBox="1"/>
          <p:nvPr/>
        </p:nvSpPr>
        <p:spPr>
          <a:xfrm>
            <a:off x="4911756" y="2332958"/>
            <a:ext cx="3706654" cy="239489"/>
          </a:xfrm>
          <a:prstGeom prst="rect">
            <a:avLst/>
          </a:prstGeom>
        </p:spPr>
        <p:txBody>
          <a:bodyPr vert="horz" wrap="square" lIns="0" tIns="8573" rIns="0" bIns="0" rtlCol="0">
            <a:spAutoFit/>
          </a:bodyPr>
          <a:lstStyle/>
          <a:p>
            <a:pPr marL="9525">
              <a:spcBef>
                <a:spcPts val="68"/>
              </a:spcBef>
              <a:tabLst>
                <a:tab pos="1166336" algn="l"/>
                <a:tab pos="1911668" algn="l"/>
                <a:tab pos="2606993" algn="l"/>
                <a:tab pos="2807970" algn="l"/>
              </a:tabLst>
            </a:pPr>
            <a:r>
              <a:rPr sz="1500" spc="-68" dirty="0">
                <a:solidFill>
                  <a:srgbClr val="252525"/>
                </a:solidFill>
                <a:latin typeface="Arial"/>
                <a:cs typeface="Arial"/>
              </a:rPr>
              <a:t>m</a:t>
            </a:r>
            <a:r>
              <a:rPr sz="1500" spc="-75" dirty="0">
                <a:solidFill>
                  <a:srgbClr val="252525"/>
                </a:solidFill>
                <a:latin typeface="Arial"/>
                <a:cs typeface="Arial"/>
              </a:rPr>
              <a:t>aj</a:t>
            </a:r>
            <a:r>
              <a:rPr sz="1500" spc="-113" dirty="0">
                <a:solidFill>
                  <a:srgbClr val="252525"/>
                </a:solidFill>
                <a:latin typeface="Arial"/>
                <a:cs typeface="Arial"/>
              </a:rPr>
              <a:t>ą</a:t>
            </a:r>
            <a:r>
              <a:rPr sz="1500" spc="64" dirty="0">
                <a:solidFill>
                  <a:srgbClr val="252525"/>
                </a:solidFill>
                <a:latin typeface="Arial"/>
                <a:cs typeface="Arial"/>
              </a:rPr>
              <a:t>t</a:t>
            </a:r>
            <a:r>
              <a:rPr sz="1500" spc="-124" dirty="0">
                <a:solidFill>
                  <a:srgbClr val="252525"/>
                </a:solidFill>
                <a:latin typeface="Arial"/>
                <a:cs typeface="Arial"/>
              </a:rPr>
              <a:t>k</a:t>
            </a:r>
            <a:r>
              <a:rPr sz="1500" spc="-45" dirty="0">
                <a:solidFill>
                  <a:srgbClr val="252525"/>
                </a:solidFill>
                <a:latin typeface="Arial"/>
                <a:cs typeface="Arial"/>
              </a:rPr>
              <a:t>o</a:t>
            </a:r>
            <a:r>
              <a:rPr sz="1500" spc="-64" dirty="0">
                <a:solidFill>
                  <a:srgbClr val="252525"/>
                </a:solidFill>
                <a:latin typeface="Arial"/>
                <a:cs typeface="Arial"/>
              </a:rPr>
              <a:t>w</a:t>
            </a:r>
            <a:r>
              <a:rPr sz="1500" spc="-105" dirty="0">
                <a:solidFill>
                  <a:srgbClr val="252525"/>
                </a:solidFill>
                <a:latin typeface="Arial"/>
                <a:cs typeface="Arial"/>
              </a:rPr>
              <a:t>y</a:t>
            </a:r>
            <a:r>
              <a:rPr sz="1500" spc="-124" dirty="0">
                <a:solidFill>
                  <a:srgbClr val="252525"/>
                </a:solidFill>
                <a:latin typeface="Arial"/>
                <a:cs typeface="Arial"/>
              </a:rPr>
              <a:t>c</a:t>
            </a:r>
            <a:r>
              <a:rPr sz="1500" spc="-56" dirty="0">
                <a:solidFill>
                  <a:srgbClr val="252525"/>
                </a:solidFill>
                <a:latin typeface="Arial"/>
                <a:cs typeface="Arial"/>
              </a:rPr>
              <a:t>h,</a:t>
            </a:r>
            <a:r>
              <a:rPr sz="1500" dirty="0">
                <a:solidFill>
                  <a:srgbClr val="252525"/>
                </a:solidFill>
                <a:latin typeface="Arial"/>
                <a:cs typeface="Arial"/>
              </a:rPr>
              <a:t>	</a:t>
            </a:r>
            <a:r>
              <a:rPr sz="1500" spc="-98" dirty="0">
                <a:solidFill>
                  <a:srgbClr val="252525"/>
                </a:solidFill>
                <a:latin typeface="Arial"/>
                <a:cs typeface="Arial"/>
              </a:rPr>
              <a:t>śr</a:t>
            </a:r>
            <a:r>
              <a:rPr sz="1500" spc="-64" dirty="0">
                <a:solidFill>
                  <a:srgbClr val="252525"/>
                </a:solidFill>
                <a:latin typeface="Arial"/>
                <a:cs typeface="Arial"/>
              </a:rPr>
              <a:t>o</a:t>
            </a:r>
            <a:r>
              <a:rPr sz="1500" spc="-71" dirty="0">
                <a:solidFill>
                  <a:srgbClr val="252525"/>
                </a:solidFill>
                <a:latin typeface="Arial"/>
                <a:cs typeface="Arial"/>
              </a:rPr>
              <a:t>d</a:t>
            </a:r>
            <a:r>
              <a:rPr sz="1500" spc="-143" dirty="0">
                <a:solidFill>
                  <a:srgbClr val="252525"/>
                </a:solidFill>
                <a:latin typeface="Arial"/>
                <a:cs typeface="Arial"/>
              </a:rPr>
              <a:t>k</a:t>
            </a:r>
            <a:r>
              <a:rPr sz="1500" spc="-45" dirty="0">
                <a:solidFill>
                  <a:srgbClr val="252525"/>
                </a:solidFill>
                <a:latin typeface="Arial"/>
                <a:cs typeface="Arial"/>
              </a:rPr>
              <a:t>ó</a:t>
            </a:r>
            <a:r>
              <a:rPr sz="1500" spc="-41" dirty="0">
                <a:solidFill>
                  <a:srgbClr val="252525"/>
                </a:solidFill>
                <a:latin typeface="Arial"/>
                <a:cs typeface="Arial"/>
              </a:rPr>
              <a:t>w</a:t>
            </a:r>
            <a:r>
              <a:rPr sz="1500" dirty="0">
                <a:solidFill>
                  <a:srgbClr val="252525"/>
                </a:solidFill>
                <a:latin typeface="Arial"/>
                <a:cs typeface="Arial"/>
              </a:rPr>
              <a:t>	</a:t>
            </a:r>
            <a:r>
              <a:rPr sz="1500" spc="-124" dirty="0">
                <a:solidFill>
                  <a:srgbClr val="252525"/>
                </a:solidFill>
                <a:latin typeface="Arial"/>
                <a:cs typeface="Arial"/>
              </a:rPr>
              <a:t>k</a:t>
            </a:r>
            <a:r>
              <a:rPr sz="1500" spc="-75" dirty="0">
                <a:solidFill>
                  <a:srgbClr val="252525"/>
                </a:solidFill>
                <a:latin typeface="Arial"/>
                <a:cs typeface="Arial"/>
              </a:rPr>
              <a:t>a</a:t>
            </a:r>
            <a:r>
              <a:rPr sz="1500" spc="-38" dirty="0">
                <a:solidFill>
                  <a:srgbClr val="252525"/>
                </a:solidFill>
                <a:latin typeface="Arial"/>
                <a:cs typeface="Arial"/>
              </a:rPr>
              <a:t>r</a:t>
            </a:r>
            <a:r>
              <a:rPr sz="1500" spc="-98" dirty="0">
                <a:solidFill>
                  <a:srgbClr val="252525"/>
                </a:solidFill>
                <a:latin typeface="Arial"/>
                <a:cs typeface="Arial"/>
              </a:rPr>
              <a:t>n</a:t>
            </a:r>
            <a:r>
              <a:rPr sz="1500" spc="-105" dirty="0">
                <a:solidFill>
                  <a:srgbClr val="252525"/>
                </a:solidFill>
                <a:latin typeface="Arial"/>
                <a:cs typeface="Arial"/>
              </a:rPr>
              <a:t>yc</a:t>
            </a:r>
            <a:r>
              <a:rPr sz="1500" spc="-60" dirty="0">
                <a:solidFill>
                  <a:srgbClr val="252525"/>
                </a:solidFill>
                <a:latin typeface="Arial"/>
                <a:cs typeface="Arial"/>
              </a:rPr>
              <a:t>h</a:t>
            </a:r>
            <a:r>
              <a:rPr sz="1500" dirty="0">
                <a:solidFill>
                  <a:srgbClr val="252525"/>
                </a:solidFill>
                <a:latin typeface="Arial"/>
                <a:cs typeface="Arial"/>
              </a:rPr>
              <a:t>	</a:t>
            </a:r>
            <a:r>
              <a:rPr sz="1500" spc="-56" dirty="0">
                <a:solidFill>
                  <a:srgbClr val="252525"/>
                </a:solidFill>
                <a:latin typeface="Arial"/>
                <a:cs typeface="Arial"/>
              </a:rPr>
              <a:t>o</a:t>
            </a:r>
            <a:r>
              <a:rPr sz="1500" dirty="0">
                <a:solidFill>
                  <a:srgbClr val="252525"/>
                </a:solidFill>
                <a:latin typeface="Arial"/>
                <a:cs typeface="Arial"/>
              </a:rPr>
              <a:t>	</a:t>
            </a:r>
            <a:r>
              <a:rPr sz="1500" spc="-86" dirty="0">
                <a:solidFill>
                  <a:srgbClr val="252525"/>
                </a:solidFill>
                <a:latin typeface="Arial"/>
                <a:cs typeface="Arial"/>
              </a:rPr>
              <a:t>char</a:t>
            </a:r>
            <a:r>
              <a:rPr sz="1500" spc="-120" dirty="0">
                <a:solidFill>
                  <a:srgbClr val="252525"/>
                </a:solidFill>
                <a:latin typeface="Arial"/>
                <a:cs typeface="Arial"/>
              </a:rPr>
              <a:t>a</a:t>
            </a:r>
            <a:r>
              <a:rPr sz="1500" spc="-101" dirty="0">
                <a:solidFill>
                  <a:srgbClr val="252525"/>
                </a:solidFill>
                <a:latin typeface="Arial"/>
                <a:cs typeface="Arial"/>
              </a:rPr>
              <a:t>k</a:t>
            </a:r>
            <a:r>
              <a:rPr sz="1500" spc="49" dirty="0">
                <a:solidFill>
                  <a:srgbClr val="252525"/>
                </a:solidFill>
                <a:latin typeface="Arial"/>
                <a:cs typeface="Arial"/>
              </a:rPr>
              <a:t>t</a:t>
            </a:r>
            <a:r>
              <a:rPr sz="1500" spc="-56" dirty="0">
                <a:solidFill>
                  <a:srgbClr val="252525"/>
                </a:solidFill>
                <a:latin typeface="Arial"/>
                <a:cs typeface="Arial"/>
              </a:rPr>
              <a:t>e</a:t>
            </a:r>
            <a:r>
              <a:rPr sz="1500" spc="-26" dirty="0">
                <a:solidFill>
                  <a:srgbClr val="252525"/>
                </a:solidFill>
                <a:latin typeface="Arial"/>
                <a:cs typeface="Arial"/>
              </a:rPr>
              <a:t>r</a:t>
            </a:r>
            <a:r>
              <a:rPr sz="1500" spc="-195" dirty="0">
                <a:solidFill>
                  <a:srgbClr val="252525"/>
                </a:solidFill>
                <a:latin typeface="Arial"/>
                <a:cs typeface="Arial"/>
              </a:rPr>
              <a:t>z</a:t>
            </a:r>
            <a:r>
              <a:rPr sz="1500" spc="-98" dirty="0">
                <a:solidFill>
                  <a:srgbClr val="252525"/>
                </a:solidFill>
                <a:latin typeface="Arial"/>
                <a:cs typeface="Arial"/>
              </a:rPr>
              <a:t>e</a:t>
            </a:r>
            <a:endParaRPr sz="1500">
              <a:latin typeface="Arial"/>
              <a:cs typeface="Arial"/>
            </a:endParaRPr>
          </a:p>
        </p:txBody>
      </p:sp>
      <p:sp>
        <p:nvSpPr>
          <p:cNvPr id="5" name="object 5"/>
          <p:cNvSpPr txBox="1"/>
          <p:nvPr/>
        </p:nvSpPr>
        <p:spPr>
          <a:xfrm>
            <a:off x="432358" y="2527268"/>
            <a:ext cx="8188643" cy="3535263"/>
          </a:xfrm>
          <a:prstGeom prst="rect">
            <a:avLst/>
          </a:prstGeom>
        </p:spPr>
        <p:txBody>
          <a:bodyPr vert="horz" wrap="square" lIns="0" tIns="8573" rIns="0" bIns="0" rtlCol="0">
            <a:spAutoFit/>
          </a:bodyPr>
          <a:lstStyle/>
          <a:p>
            <a:pPr marL="370523">
              <a:lnSpc>
                <a:spcPts val="1665"/>
              </a:lnSpc>
              <a:spcBef>
                <a:spcPts val="68"/>
              </a:spcBef>
            </a:pPr>
            <a:r>
              <a:rPr sz="1500" spc="-64" dirty="0">
                <a:solidFill>
                  <a:srgbClr val="252525"/>
                </a:solidFill>
                <a:latin typeface="Arial"/>
                <a:cs typeface="Arial"/>
              </a:rPr>
              <a:t>majątkowym, </a:t>
            </a:r>
            <a:r>
              <a:rPr sz="1500" spc="-83" dirty="0">
                <a:solidFill>
                  <a:srgbClr val="252525"/>
                </a:solidFill>
                <a:latin typeface="Arial"/>
                <a:cs typeface="Arial"/>
              </a:rPr>
              <a:t>przepadku, </a:t>
            </a:r>
            <a:r>
              <a:rPr sz="1500" spc="-75" dirty="0">
                <a:solidFill>
                  <a:srgbClr val="252525"/>
                </a:solidFill>
                <a:latin typeface="Arial"/>
                <a:cs typeface="Arial"/>
              </a:rPr>
              <a:t>środków </a:t>
            </a:r>
            <a:r>
              <a:rPr sz="1500" spc="-94" dirty="0">
                <a:solidFill>
                  <a:srgbClr val="252525"/>
                </a:solidFill>
                <a:latin typeface="Arial"/>
                <a:cs typeface="Arial"/>
              </a:rPr>
              <a:t>kompensacyjnych </a:t>
            </a:r>
            <a:r>
              <a:rPr sz="1500" spc="-68" dirty="0">
                <a:solidFill>
                  <a:srgbClr val="252525"/>
                </a:solidFill>
                <a:latin typeface="Arial"/>
                <a:cs typeface="Arial"/>
              </a:rPr>
              <a:t>albo </a:t>
            </a:r>
            <a:r>
              <a:rPr sz="1500" spc="-116" dirty="0">
                <a:solidFill>
                  <a:srgbClr val="252525"/>
                </a:solidFill>
                <a:latin typeface="Arial"/>
                <a:cs typeface="Arial"/>
              </a:rPr>
              <a:t>roszczeń </a:t>
            </a:r>
            <a:r>
              <a:rPr sz="1500" spc="-56" dirty="0">
                <a:solidFill>
                  <a:srgbClr val="252525"/>
                </a:solidFill>
                <a:latin typeface="Arial"/>
                <a:cs typeface="Arial"/>
              </a:rPr>
              <a:t>o </a:t>
            </a:r>
            <a:r>
              <a:rPr sz="1500" spc="-68" dirty="0">
                <a:solidFill>
                  <a:srgbClr val="252525"/>
                </a:solidFill>
                <a:latin typeface="Arial"/>
                <a:cs typeface="Arial"/>
              </a:rPr>
              <a:t>naprawienie </a:t>
            </a:r>
            <a:r>
              <a:rPr sz="1500" spc="-120" dirty="0">
                <a:solidFill>
                  <a:srgbClr val="252525"/>
                </a:solidFill>
                <a:latin typeface="Arial"/>
                <a:cs typeface="Arial"/>
              </a:rPr>
              <a:t>szkody </a:t>
            </a:r>
            <a:r>
              <a:rPr sz="1500" spc="-30" dirty="0">
                <a:solidFill>
                  <a:srgbClr val="252525"/>
                </a:solidFill>
                <a:latin typeface="Arial"/>
                <a:cs typeface="Arial"/>
              </a:rPr>
              <a:t>(art. </a:t>
            </a:r>
            <a:r>
              <a:rPr sz="1500" spc="-83" dirty="0">
                <a:solidFill>
                  <a:srgbClr val="252525"/>
                </a:solidFill>
                <a:latin typeface="Arial"/>
                <a:cs typeface="Arial"/>
              </a:rPr>
              <a:t>217 </a:t>
            </a:r>
            <a:r>
              <a:rPr sz="1500" spc="-94" dirty="0">
                <a:solidFill>
                  <a:srgbClr val="252525"/>
                </a:solidFill>
                <a:latin typeface="Arial"/>
                <a:cs typeface="Arial"/>
              </a:rPr>
              <a:t>§</a:t>
            </a:r>
            <a:r>
              <a:rPr sz="1500" spc="-34" dirty="0">
                <a:solidFill>
                  <a:srgbClr val="252525"/>
                </a:solidFill>
                <a:latin typeface="Arial"/>
                <a:cs typeface="Arial"/>
              </a:rPr>
              <a:t> </a:t>
            </a:r>
            <a:r>
              <a:rPr sz="1500" spc="-79" dirty="0">
                <a:solidFill>
                  <a:srgbClr val="252525"/>
                </a:solidFill>
                <a:latin typeface="Arial"/>
                <a:cs typeface="Arial"/>
              </a:rPr>
              <a:t>1</a:t>
            </a:r>
            <a:endParaRPr sz="1500">
              <a:latin typeface="Arial"/>
              <a:cs typeface="Arial"/>
            </a:endParaRPr>
          </a:p>
          <a:p>
            <a:pPr marL="370523">
              <a:lnSpc>
                <a:spcPts val="1665"/>
              </a:lnSpc>
            </a:pPr>
            <a:r>
              <a:rPr sz="1500" spc="-68" dirty="0">
                <a:solidFill>
                  <a:srgbClr val="252525"/>
                </a:solidFill>
                <a:latin typeface="Arial"/>
                <a:cs typeface="Arial"/>
              </a:rPr>
              <a:t>k.p.k.)</a:t>
            </a:r>
            <a:endParaRPr sz="1500">
              <a:latin typeface="Arial"/>
              <a:cs typeface="Arial"/>
            </a:endParaRPr>
          </a:p>
          <a:p>
            <a:pPr marL="9525">
              <a:lnSpc>
                <a:spcPts val="1665"/>
              </a:lnSpc>
              <a:spcBef>
                <a:spcPts val="705"/>
              </a:spcBef>
            </a:pPr>
            <a:r>
              <a:rPr sz="1500" spc="-165" dirty="0">
                <a:solidFill>
                  <a:srgbClr val="252525"/>
                </a:solidFill>
                <a:latin typeface="Arial"/>
                <a:cs typeface="Arial"/>
              </a:rPr>
              <a:t>Rzeczy </a:t>
            </a:r>
            <a:r>
              <a:rPr sz="1500" spc="-94" dirty="0">
                <a:solidFill>
                  <a:srgbClr val="252525"/>
                </a:solidFill>
                <a:latin typeface="Arial"/>
                <a:cs typeface="Arial"/>
              </a:rPr>
              <a:t>należy </a:t>
            </a:r>
            <a:r>
              <a:rPr sz="1500" spc="-90" dirty="0">
                <a:solidFill>
                  <a:srgbClr val="252525"/>
                </a:solidFill>
                <a:latin typeface="Arial"/>
                <a:cs typeface="Arial"/>
              </a:rPr>
              <a:t>wydać </a:t>
            </a:r>
            <a:r>
              <a:rPr sz="1500" spc="-98" dirty="0">
                <a:solidFill>
                  <a:srgbClr val="252525"/>
                </a:solidFill>
                <a:latin typeface="Arial"/>
                <a:cs typeface="Arial"/>
              </a:rPr>
              <a:t>na </a:t>
            </a:r>
            <a:r>
              <a:rPr sz="1500" spc="-101" dirty="0">
                <a:solidFill>
                  <a:srgbClr val="252525"/>
                </a:solidFill>
                <a:latin typeface="Arial"/>
                <a:cs typeface="Arial"/>
              </a:rPr>
              <a:t>żądanie </a:t>
            </a:r>
            <a:r>
              <a:rPr sz="1500" spc="-113" dirty="0">
                <a:solidFill>
                  <a:srgbClr val="252525"/>
                </a:solidFill>
                <a:latin typeface="Arial"/>
                <a:cs typeface="Arial"/>
              </a:rPr>
              <a:t>sądu </a:t>
            </a:r>
            <a:r>
              <a:rPr sz="1500" spc="-45" dirty="0">
                <a:solidFill>
                  <a:srgbClr val="252525"/>
                </a:solidFill>
                <a:latin typeface="Arial"/>
                <a:cs typeface="Arial"/>
              </a:rPr>
              <a:t>lub </a:t>
            </a:r>
            <a:r>
              <a:rPr sz="1500" spc="-68" dirty="0">
                <a:solidFill>
                  <a:srgbClr val="252525"/>
                </a:solidFill>
                <a:latin typeface="Arial"/>
                <a:cs typeface="Arial"/>
              </a:rPr>
              <a:t>prokuratora </a:t>
            </a:r>
            <a:r>
              <a:rPr sz="1500" spc="2505" dirty="0">
                <a:solidFill>
                  <a:srgbClr val="252525"/>
                </a:solidFill>
                <a:latin typeface="Wingdings"/>
                <a:cs typeface="Wingdings"/>
              </a:rPr>
              <a:t>→</a:t>
            </a:r>
            <a:r>
              <a:rPr sz="1500" spc="2505" dirty="0">
                <a:solidFill>
                  <a:srgbClr val="252525"/>
                </a:solidFill>
                <a:latin typeface="Times New Roman"/>
                <a:cs typeface="Times New Roman"/>
              </a:rPr>
              <a:t> </a:t>
            </a:r>
            <a:r>
              <a:rPr sz="1500" spc="-94" dirty="0">
                <a:solidFill>
                  <a:srgbClr val="252525"/>
                </a:solidFill>
                <a:latin typeface="Arial"/>
                <a:cs typeface="Arial"/>
              </a:rPr>
              <a:t>konieczne </a:t>
            </a:r>
            <a:r>
              <a:rPr sz="1500" spc="-71" dirty="0">
                <a:solidFill>
                  <a:srgbClr val="252525"/>
                </a:solidFill>
                <a:latin typeface="Arial"/>
                <a:cs typeface="Arial"/>
              </a:rPr>
              <a:t>wydanie </a:t>
            </a:r>
            <a:r>
              <a:rPr sz="1500" spc="-68" dirty="0">
                <a:solidFill>
                  <a:srgbClr val="252525"/>
                </a:solidFill>
                <a:latin typeface="Arial"/>
                <a:cs typeface="Arial"/>
              </a:rPr>
              <a:t>postanowienia, </a:t>
            </a:r>
            <a:r>
              <a:rPr sz="1500" spc="-41" dirty="0">
                <a:solidFill>
                  <a:srgbClr val="252525"/>
                </a:solidFill>
                <a:latin typeface="Arial"/>
                <a:cs typeface="Arial"/>
              </a:rPr>
              <a:t>w</a:t>
            </a:r>
            <a:r>
              <a:rPr sz="1500" spc="-180" dirty="0">
                <a:solidFill>
                  <a:srgbClr val="252525"/>
                </a:solidFill>
                <a:latin typeface="Arial"/>
                <a:cs typeface="Arial"/>
              </a:rPr>
              <a:t> </a:t>
            </a:r>
            <a:r>
              <a:rPr sz="1500" spc="-428" dirty="0">
                <a:solidFill>
                  <a:srgbClr val="252525"/>
                </a:solidFill>
                <a:latin typeface="Arial"/>
                <a:cs typeface="Arial"/>
              </a:rPr>
              <a:t>którym</a:t>
            </a:r>
            <a:endParaRPr sz="1500">
              <a:latin typeface="Arial"/>
              <a:cs typeface="Arial"/>
            </a:endParaRPr>
          </a:p>
          <a:p>
            <a:pPr marL="9525">
              <a:lnSpc>
                <a:spcPts val="1665"/>
              </a:lnSpc>
            </a:pPr>
            <a:r>
              <a:rPr sz="1500" spc="-71" dirty="0">
                <a:solidFill>
                  <a:srgbClr val="252525"/>
                </a:solidFill>
                <a:latin typeface="Arial"/>
                <a:cs typeface="Arial"/>
              </a:rPr>
              <a:t>określono </a:t>
            </a:r>
            <a:r>
              <a:rPr sz="1500" spc="-56" dirty="0">
                <a:solidFill>
                  <a:srgbClr val="252525"/>
                </a:solidFill>
                <a:latin typeface="Arial"/>
                <a:cs typeface="Arial"/>
              </a:rPr>
              <a:t>o </a:t>
            </a:r>
            <a:r>
              <a:rPr sz="1500" spc="-86" dirty="0">
                <a:solidFill>
                  <a:srgbClr val="252525"/>
                </a:solidFill>
                <a:latin typeface="Arial"/>
                <a:cs typeface="Arial"/>
              </a:rPr>
              <a:t>jaką </a:t>
            </a:r>
            <a:r>
              <a:rPr sz="1500" spc="-113" dirty="0">
                <a:solidFill>
                  <a:srgbClr val="252525"/>
                </a:solidFill>
                <a:latin typeface="Arial"/>
                <a:cs typeface="Arial"/>
              </a:rPr>
              <a:t>rzecz</a:t>
            </a:r>
            <a:r>
              <a:rPr sz="1500" spc="-98" dirty="0">
                <a:solidFill>
                  <a:srgbClr val="252525"/>
                </a:solidFill>
                <a:latin typeface="Arial"/>
                <a:cs typeface="Arial"/>
              </a:rPr>
              <a:t> </a:t>
            </a:r>
            <a:r>
              <a:rPr sz="1500" spc="-79" dirty="0">
                <a:solidFill>
                  <a:srgbClr val="252525"/>
                </a:solidFill>
                <a:latin typeface="Arial"/>
                <a:cs typeface="Arial"/>
              </a:rPr>
              <a:t>chodzi</a:t>
            </a:r>
            <a:endParaRPr sz="1500">
              <a:latin typeface="Arial"/>
              <a:cs typeface="Arial"/>
            </a:endParaRPr>
          </a:p>
          <a:p>
            <a:pPr marL="9525">
              <a:lnSpc>
                <a:spcPts val="1665"/>
              </a:lnSpc>
              <a:spcBef>
                <a:spcPts val="705"/>
              </a:spcBef>
              <a:tabLst>
                <a:tab pos="281464" algn="l"/>
                <a:tab pos="1228248" algn="l"/>
                <a:tab pos="2407920" algn="l"/>
                <a:tab pos="2981801" algn="l"/>
                <a:tab pos="3555683" algn="l"/>
                <a:tab pos="4143375" algn="l"/>
                <a:tab pos="4731068" algn="l"/>
                <a:tab pos="5023961" algn="l"/>
                <a:tab pos="5714524" algn="l"/>
                <a:tab pos="6258401" algn="l"/>
                <a:tab pos="6548914" algn="l"/>
                <a:tab pos="7138988" algn="l"/>
                <a:tab pos="7749540" algn="l"/>
              </a:tabLst>
            </a:pPr>
            <a:r>
              <a:rPr sz="1500" spc="-101" dirty="0">
                <a:solidFill>
                  <a:srgbClr val="252525"/>
                </a:solidFill>
                <a:latin typeface="Arial"/>
                <a:cs typeface="Arial"/>
              </a:rPr>
              <a:t>W	</a:t>
            </a:r>
            <a:r>
              <a:rPr sz="1500" spc="-98" dirty="0">
                <a:solidFill>
                  <a:srgbClr val="252525"/>
                </a:solidFill>
                <a:latin typeface="Arial"/>
                <a:cs typeface="Arial"/>
              </a:rPr>
              <a:t>wypadkach	</a:t>
            </a:r>
            <a:r>
              <a:rPr sz="1500" spc="-75" dirty="0">
                <a:solidFill>
                  <a:srgbClr val="252525"/>
                </a:solidFill>
                <a:latin typeface="Arial"/>
                <a:cs typeface="Arial"/>
              </a:rPr>
              <a:t>niecierpiących	</a:t>
            </a:r>
            <a:r>
              <a:rPr sz="1500" spc="-68" dirty="0">
                <a:solidFill>
                  <a:srgbClr val="252525"/>
                </a:solidFill>
                <a:latin typeface="Arial"/>
                <a:cs typeface="Arial"/>
              </a:rPr>
              <a:t>zwłoki	</a:t>
            </a:r>
            <a:r>
              <a:rPr sz="1500" spc="-113" dirty="0">
                <a:solidFill>
                  <a:srgbClr val="252525"/>
                </a:solidFill>
                <a:latin typeface="Arial"/>
                <a:cs typeface="Arial"/>
              </a:rPr>
              <a:t>rzeczy	</a:t>
            </a:r>
            <a:r>
              <a:rPr sz="1500" spc="-94" dirty="0">
                <a:solidFill>
                  <a:srgbClr val="252525"/>
                </a:solidFill>
                <a:latin typeface="Arial"/>
                <a:cs typeface="Arial"/>
              </a:rPr>
              <a:t>należy	</a:t>
            </a:r>
            <a:r>
              <a:rPr sz="1500" spc="-90" dirty="0">
                <a:solidFill>
                  <a:srgbClr val="252525"/>
                </a:solidFill>
                <a:latin typeface="Arial"/>
                <a:cs typeface="Arial"/>
              </a:rPr>
              <a:t>wydać	</a:t>
            </a:r>
            <a:r>
              <a:rPr sz="1500" spc="-98" dirty="0">
                <a:solidFill>
                  <a:srgbClr val="252525"/>
                </a:solidFill>
                <a:latin typeface="Arial"/>
                <a:cs typeface="Arial"/>
              </a:rPr>
              <a:t>na	żądanie	</a:t>
            </a:r>
            <a:r>
              <a:rPr sz="1500" spc="-71" dirty="0">
                <a:solidFill>
                  <a:srgbClr val="252525"/>
                </a:solidFill>
                <a:latin typeface="Arial"/>
                <a:cs typeface="Arial"/>
              </a:rPr>
              <a:t>Policji	</a:t>
            </a:r>
            <a:r>
              <a:rPr sz="1500" spc="2505" dirty="0">
                <a:solidFill>
                  <a:srgbClr val="252525"/>
                </a:solidFill>
                <a:latin typeface="Wingdings"/>
                <a:cs typeface="Wingdings"/>
              </a:rPr>
              <a:t>→</a:t>
            </a:r>
            <a:r>
              <a:rPr sz="1500" spc="2505" dirty="0">
                <a:solidFill>
                  <a:srgbClr val="252525"/>
                </a:solidFill>
                <a:latin typeface="Times New Roman"/>
                <a:cs typeface="Times New Roman"/>
              </a:rPr>
              <a:t>	</a:t>
            </a:r>
            <a:r>
              <a:rPr sz="1500" spc="-90" dirty="0">
                <a:solidFill>
                  <a:srgbClr val="252525"/>
                </a:solidFill>
                <a:latin typeface="Arial"/>
                <a:cs typeface="Arial"/>
              </a:rPr>
              <a:t>należy	</a:t>
            </a:r>
            <a:r>
              <a:rPr sz="1500" spc="-225" dirty="0">
                <a:solidFill>
                  <a:srgbClr val="252525"/>
                </a:solidFill>
                <a:latin typeface="Arial"/>
                <a:cs typeface="Arial"/>
              </a:rPr>
              <a:t>okazać	</a:t>
            </a:r>
            <a:r>
              <a:rPr sz="1500" spc="-127" dirty="0">
                <a:solidFill>
                  <a:srgbClr val="252525"/>
                </a:solidFill>
                <a:latin typeface="Arial"/>
                <a:cs typeface="Arial"/>
              </a:rPr>
              <a:t>nakaz</a:t>
            </a:r>
            <a:endParaRPr sz="1500">
              <a:latin typeface="Arial"/>
              <a:cs typeface="Arial"/>
            </a:endParaRPr>
          </a:p>
          <a:p>
            <a:pPr marL="9525">
              <a:lnSpc>
                <a:spcPts val="1665"/>
              </a:lnSpc>
            </a:pPr>
            <a:r>
              <a:rPr sz="1500" spc="-68" dirty="0">
                <a:solidFill>
                  <a:srgbClr val="252525"/>
                </a:solidFill>
                <a:latin typeface="Arial"/>
                <a:cs typeface="Arial"/>
              </a:rPr>
              <a:t>kierownika </a:t>
            </a:r>
            <a:r>
              <a:rPr sz="1500" spc="-56" dirty="0">
                <a:solidFill>
                  <a:srgbClr val="252525"/>
                </a:solidFill>
                <a:latin typeface="Arial"/>
                <a:cs typeface="Arial"/>
              </a:rPr>
              <a:t>jednostki </a:t>
            </a:r>
            <a:r>
              <a:rPr sz="1500" spc="-68" dirty="0">
                <a:solidFill>
                  <a:srgbClr val="252525"/>
                </a:solidFill>
                <a:latin typeface="Arial"/>
                <a:cs typeface="Arial"/>
              </a:rPr>
              <a:t>albo </a:t>
            </a:r>
            <a:r>
              <a:rPr sz="1500" spc="-64" dirty="0">
                <a:solidFill>
                  <a:srgbClr val="252525"/>
                </a:solidFill>
                <a:latin typeface="Arial"/>
                <a:cs typeface="Arial"/>
              </a:rPr>
              <a:t>legitymację </a:t>
            </a:r>
            <a:r>
              <a:rPr sz="1500" spc="-86" dirty="0">
                <a:solidFill>
                  <a:srgbClr val="252525"/>
                </a:solidFill>
                <a:latin typeface="Arial"/>
                <a:cs typeface="Arial"/>
              </a:rPr>
              <a:t>służbową </a:t>
            </a:r>
            <a:r>
              <a:rPr sz="1500" spc="-4" dirty="0">
                <a:solidFill>
                  <a:srgbClr val="252525"/>
                </a:solidFill>
                <a:latin typeface="Arial"/>
                <a:cs typeface="Arial"/>
              </a:rPr>
              <a:t>i</a:t>
            </a:r>
            <a:r>
              <a:rPr sz="1500" spc="-248" dirty="0">
                <a:solidFill>
                  <a:srgbClr val="252525"/>
                </a:solidFill>
                <a:latin typeface="Arial"/>
                <a:cs typeface="Arial"/>
              </a:rPr>
              <a:t> </a:t>
            </a:r>
            <a:r>
              <a:rPr sz="1500" spc="-71" dirty="0">
                <a:solidFill>
                  <a:srgbClr val="252525"/>
                </a:solidFill>
                <a:latin typeface="Arial"/>
                <a:cs typeface="Arial"/>
              </a:rPr>
              <a:t>określić </a:t>
            </a:r>
            <a:r>
              <a:rPr sz="1500" spc="-98" dirty="0">
                <a:solidFill>
                  <a:srgbClr val="252525"/>
                </a:solidFill>
                <a:latin typeface="Arial"/>
                <a:cs typeface="Arial"/>
              </a:rPr>
              <a:t>jaka </a:t>
            </a:r>
            <a:r>
              <a:rPr sz="1500" spc="-113" dirty="0">
                <a:solidFill>
                  <a:srgbClr val="252525"/>
                </a:solidFill>
                <a:latin typeface="Arial"/>
                <a:cs typeface="Arial"/>
              </a:rPr>
              <a:t>rzecz </a:t>
            </a:r>
            <a:r>
              <a:rPr sz="1500" spc="-98" dirty="0">
                <a:solidFill>
                  <a:srgbClr val="252525"/>
                </a:solidFill>
                <a:latin typeface="Arial"/>
                <a:cs typeface="Arial"/>
              </a:rPr>
              <a:t>ma </a:t>
            </a:r>
            <a:r>
              <a:rPr sz="1500" spc="-109" dirty="0">
                <a:solidFill>
                  <a:srgbClr val="252525"/>
                </a:solidFill>
                <a:latin typeface="Arial"/>
                <a:cs typeface="Arial"/>
              </a:rPr>
              <a:t>zostać </a:t>
            </a:r>
            <a:r>
              <a:rPr sz="1500" spc="-90" dirty="0">
                <a:solidFill>
                  <a:srgbClr val="252525"/>
                </a:solidFill>
                <a:latin typeface="Arial"/>
                <a:cs typeface="Arial"/>
              </a:rPr>
              <a:t>zatrzymana.</a:t>
            </a:r>
            <a:endParaRPr sz="1500">
              <a:latin typeface="Arial"/>
              <a:cs typeface="Arial"/>
            </a:endParaRPr>
          </a:p>
          <a:p>
            <a:pPr marL="9525">
              <a:lnSpc>
                <a:spcPts val="1665"/>
              </a:lnSpc>
              <a:spcBef>
                <a:spcPts val="701"/>
              </a:spcBef>
            </a:pPr>
            <a:r>
              <a:rPr sz="1500" spc="-116" dirty="0">
                <a:solidFill>
                  <a:srgbClr val="252525"/>
                </a:solidFill>
                <a:latin typeface="Arial"/>
                <a:cs typeface="Arial"/>
              </a:rPr>
              <a:t>Osobę</a:t>
            </a:r>
            <a:r>
              <a:rPr sz="1500" spc="-19" dirty="0">
                <a:solidFill>
                  <a:srgbClr val="252525"/>
                </a:solidFill>
                <a:latin typeface="Arial"/>
                <a:cs typeface="Arial"/>
              </a:rPr>
              <a:t> </a:t>
            </a:r>
            <a:r>
              <a:rPr sz="1500" spc="-101" dirty="0">
                <a:solidFill>
                  <a:srgbClr val="252525"/>
                </a:solidFill>
                <a:latin typeface="Arial"/>
                <a:cs typeface="Arial"/>
              </a:rPr>
              <a:t>wzywa</a:t>
            </a:r>
            <a:r>
              <a:rPr sz="1500" spc="-15" dirty="0">
                <a:solidFill>
                  <a:srgbClr val="252525"/>
                </a:solidFill>
                <a:latin typeface="Arial"/>
                <a:cs typeface="Arial"/>
              </a:rPr>
              <a:t> </a:t>
            </a:r>
            <a:r>
              <a:rPr sz="1500" spc="-98" dirty="0">
                <a:solidFill>
                  <a:srgbClr val="252525"/>
                </a:solidFill>
                <a:latin typeface="Arial"/>
                <a:cs typeface="Arial"/>
              </a:rPr>
              <a:t>się</a:t>
            </a:r>
            <a:r>
              <a:rPr sz="1500" spc="4" dirty="0">
                <a:solidFill>
                  <a:srgbClr val="252525"/>
                </a:solidFill>
                <a:latin typeface="Arial"/>
                <a:cs typeface="Arial"/>
              </a:rPr>
              <a:t> </a:t>
            </a:r>
            <a:r>
              <a:rPr sz="1500" spc="-60" dirty="0">
                <a:solidFill>
                  <a:srgbClr val="252525"/>
                </a:solidFill>
                <a:latin typeface="Arial"/>
                <a:cs typeface="Arial"/>
              </a:rPr>
              <a:t>do</a:t>
            </a:r>
            <a:r>
              <a:rPr sz="1500" spc="-4" dirty="0">
                <a:solidFill>
                  <a:srgbClr val="252525"/>
                </a:solidFill>
                <a:latin typeface="Arial"/>
                <a:cs typeface="Arial"/>
              </a:rPr>
              <a:t> </a:t>
            </a:r>
            <a:r>
              <a:rPr sz="1500" spc="-75" dirty="0">
                <a:solidFill>
                  <a:srgbClr val="252525"/>
                </a:solidFill>
                <a:latin typeface="Arial"/>
                <a:cs typeface="Arial"/>
              </a:rPr>
              <a:t>wydania</a:t>
            </a:r>
            <a:r>
              <a:rPr sz="1500" spc="4" dirty="0">
                <a:solidFill>
                  <a:srgbClr val="252525"/>
                </a:solidFill>
                <a:latin typeface="Arial"/>
                <a:cs typeface="Arial"/>
              </a:rPr>
              <a:t> </a:t>
            </a:r>
            <a:r>
              <a:rPr sz="1500" spc="-113" dirty="0">
                <a:solidFill>
                  <a:srgbClr val="252525"/>
                </a:solidFill>
                <a:latin typeface="Arial"/>
                <a:cs typeface="Arial"/>
              </a:rPr>
              <a:t>rzeczy</a:t>
            </a:r>
            <a:r>
              <a:rPr sz="1500" spc="-8" dirty="0">
                <a:solidFill>
                  <a:srgbClr val="252525"/>
                </a:solidFill>
                <a:latin typeface="Arial"/>
                <a:cs typeface="Arial"/>
              </a:rPr>
              <a:t> </a:t>
            </a:r>
            <a:r>
              <a:rPr sz="1500" spc="-53" dirty="0">
                <a:solidFill>
                  <a:srgbClr val="252525"/>
                </a:solidFill>
                <a:latin typeface="Arial"/>
                <a:cs typeface="Arial"/>
              </a:rPr>
              <a:t>dobrowolnie,</a:t>
            </a:r>
            <a:r>
              <a:rPr sz="1500" spc="4" dirty="0">
                <a:solidFill>
                  <a:srgbClr val="252525"/>
                </a:solidFill>
                <a:latin typeface="Arial"/>
                <a:cs typeface="Arial"/>
              </a:rPr>
              <a:t> </a:t>
            </a:r>
            <a:r>
              <a:rPr sz="1500" spc="-131" dirty="0">
                <a:solidFill>
                  <a:srgbClr val="252525"/>
                </a:solidFill>
                <a:latin typeface="Arial"/>
                <a:cs typeface="Arial"/>
              </a:rPr>
              <a:t>a</a:t>
            </a:r>
            <a:r>
              <a:rPr sz="1500" spc="-15" dirty="0">
                <a:solidFill>
                  <a:srgbClr val="252525"/>
                </a:solidFill>
                <a:latin typeface="Arial"/>
                <a:cs typeface="Arial"/>
              </a:rPr>
              <a:t> </a:t>
            </a:r>
            <a:r>
              <a:rPr sz="1500" spc="-41" dirty="0">
                <a:solidFill>
                  <a:srgbClr val="252525"/>
                </a:solidFill>
                <a:latin typeface="Arial"/>
                <a:cs typeface="Arial"/>
              </a:rPr>
              <a:t>w</a:t>
            </a:r>
            <a:r>
              <a:rPr sz="1500" spc="-15" dirty="0">
                <a:solidFill>
                  <a:srgbClr val="252525"/>
                </a:solidFill>
                <a:latin typeface="Arial"/>
                <a:cs typeface="Arial"/>
              </a:rPr>
              <a:t> </a:t>
            </a:r>
            <a:r>
              <a:rPr sz="1500" spc="-83" dirty="0">
                <a:solidFill>
                  <a:srgbClr val="252525"/>
                </a:solidFill>
                <a:latin typeface="Arial"/>
                <a:cs typeface="Arial"/>
              </a:rPr>
              <a:t>razie</a:t>
            </a:r>
            <a:r>
              <a:rPr sz="1500" spc="19" dirty="0">
                <a:solidFill>
                  <a:srgbClr val="252525"/>
                </a:solidFill>
                <a:latin typeface="Arial"/>
                <a:cs typeface="Arial"/>
              </a:rPr>
              <a:t> </a:t>
            </a:r>
            <a:r>
              <a:rPr sz="1500" spc="-68" dirty="0">
                <a:solidFill>
                  <a:srgbClr val="252525"/>
                </a:solidFill>
                <a:latin typeface="Arial"/>
                <a:cs typeface="Arial"/>
              </a:rPr>
              <a:t>odmowy</a:t>
            </a:r>
            <a:r>
              <a:rPr sz="1500" spc="-8" dirty="0">
                <a:solidFill>
                  <a:srgbClr val="252525"/>
                </a:solidFill>
                <a:latin typeface="Arial"/>
                <a:cs typeface="Arial"/>
              </a:rPr>
              <a:t> </a:t>
            </a:r>
            <a:r>
              <a:rPr sz="1500" spc="-94" dirty="0">
                <a:solidFill>
                  <a:srgbClr val="252525"/>
                </a:solidFill>
                <a:latin typeface="Arial"/>
                <a:cs typeface="Arial"/>
              </a:rPr>
              <a:t>można</a:t>
            </a:r>
            <a:r>
              <a:rPr sz="1500" spc="-15" dirty="0">
                <a:solidFill>
                  <a:srgbClr val="252525"/>
                </a:solidFill>
                <a:latin typeface="Arial"/>
                <a:cs typeface="Arial"/>
              </a:rPr>
              <a:t> </a:t>
            </a:r>
            <a:r>
              <a:rPr sz="1500" spc="-79" dirty="0">
                <a:solidFill>
                  <a:srgbClr val="252525"/>
                </a:solidFill>
                <a:latin typeface="Arial"/>
                <a:cs typeface="Arial"/>
              </a:rPr>
              <a:t>przymusowo</a:t>
            </a:r>
            <a:r>
              <a:rPr sz="1500" spc="4" dirty="0">
                <a:solidFill>
                  <a:srgbClr val="252525"/>
                </a:solidFill>
                <a:latin typeface="Arial"/>
                <a:cs typeface="Arial"/>
              </a:rPr>
              <a:t> </a:t>
            </a:r>
            <a:r>
              <a:rPr sz="1500" spc="-83" dirty="0">
                <a:solidFill>
                  <a:srgbClr val="252525"/>
                </a:solidFill>
                <a:latin typeface="Arial"/>
                <a:cs typeface="Arial"/>
              </a:rPr>
              <a:t>odebrać</a:t>
            </a:r>
            <a:r>
              <a:rPr sz="1500" spc="-15" dirty="0">
                <a:solidFill>
                  <a:srgbClr val="252525"/>
                </a:solidFill>
                <a:latin typeface="Arial"/>
                <a:cs typeface="Arial"/>
              </a:rPr>
              <a:t> </a:t>
            </a:r>
            <a:r>
              <a:rPr sz="1500" spc="-101" dirty="0">
                <a:solidFill>
                  <a:srgbClr val="252525"/>
                </a:solidFill>
                <a:latin typeface="Arial"/>
                <a:cs typeface="Arial"/>
              </a:rPr>
              <a:t>rzecz.</a:t>
            </a:r>
            <a:r>
              <a:rPr sz="1500" spc="-19" dirty="0">
                <a:solidFill>
                  <a:srgbClr val="252525"/>
                </a:solidFill>
                <a:latin typeface="Arial"/>
                <a:cs typeface="Arial"/>
              </a:rPr>
              <a:t> </a:t>
            </a:r>
            <a:r>
              <a:rPr sz="1500" spc="-79" dirty="0">
                <a:solidFill>
                  <a:srgbClr val="252525"/>
                </a:solidFill>
                <a:latin typeface="Arial"/>
                <a:cs typeface="Arial"/>
              </a:rPr>
              <a:t>3</a:t>
            </a:r>
            <a:endParaRPr sz="1500">
              <a:latin typeface="Arial"/>
              <a:cs typeface="Arial"/>
            </a:endParaRPr>
          </a:p>
          <a:p>
            <a:pPr marL="9525">
              <a:lnSpc>
                <a:spcPts val="1665"/>
              </a:lnSpc>
            </a:pPr>
            <a:r>
              <a:rPr sz="1500" spc="-68" dirty="0">
                <a:solidFill>
                  <a:srgbClr val="252525"/>
                </a:solidFill>
                <a:latin typeface="Arial"/>
                <a:cs typeface="Arial"/>
              </a:rPr>
              <a:t>etapy </a:t>
            </a:r>
            <a:r>
              <a:rPr sz="1500" spc="-86" dirty="0">
                <a:solidFill>
                  <a:srgbClr val="252525"/>
                </a:solidFill>
                <a:latin typeface="Arial"/>
                <a:cs typeface="Arial"/>
              </a:rPr>
              <a:t>zatrzymania</a:t>
            </a:r>
            <a:r>
              <a:rPr sz="1500" spc="-56" dirty="0">
                <a:solidFill>
                  <a:srgbClr val="252525"/>
                </a:solidFill>
                <a:latin typeface="Arial"/>
                <a:cs typeface="Arial"/>
              </a:rPr>
              <a:t> </a:t>
            </a:r>
            <a:r>
              <a:rPr sz="1500" spc="-98" dirty="0">
                <a:solidFill>
                  <a:srgbClr val="252525"/>
                </a:solidFill>
                <a:latin typeface="Arial"/>
                <a:cs typeface="Arial"/>
              </a:rPr>
              <a:t>rzeczy:</a:t>
            </a:r>
            <a:endParaRPr sz="1500">
              <a:latin typeface="Arial"/>
              <a:cs typeface="Arial"/>
            </a:endParaRPr>
          </a:p>
          <a:p>
            <a:pPr marL="350044" indent="-259080">
              <a:spcBef>
                <a:spcPts val="183"/>
              </a:spcBef>
              <a:buAutoNum type="arabicPeriod"/>
              <a:tabLst>
                <a:tab pos="350044" algn="l"/>
                <a:tab pos="350519" algn="l"/>
              </a:tabLst>
            </a:pPr>
            <a:r>
              <a:rPr sz="1500" spc="-101" dirty="0">
                <a:solidFill>
                  <a:srgbClr val="252525"/>
                </a:solidFill>
                <a:latin typeface="Arial"/>
                <a:cs typeface="Arial"/>
              </a:rPr>
              <a:t>okazanie </a:t>
            </a:r>
            <a:r>
              <a:rPr sz="1500" spc="-56" dirty="0">
                <a:solidFill>
                  <a:srgbClr val="252525"/>
                </a:solidFill>
                <a:latin typeface="Arial"/>
                <a:cs typeface="Arial"/>
              </a:rPr>
              <a:t>postanowienia/ </a:t>
            </a:r>
            <a:r>
              <a:rPr sz="1500" spc="-113" dirty="0">
                <a:solidFill>
                  <a:srgbClr val="252525"/>
                </a:solidFill>
                <a:latin typeface="Arial"/>
                <a:cs typeface="Arial"/>
              </a:rPr>
              <a:t>nakazu </a:t>
            </a:r>
            <a:r>
              <a:rPr sz="1500" spc="-68" dirty="0">
                <a:solidFill>
                  <a:srgbClr val="252525"/>
                </a:solidFill>
                <a:latin typeface="Arial"/>
                <a:cs typeface="Arial"/>
              </a:rPr>
              <a:t>kierownika</a:t>
            </a:r>
            <a:r>
              <a:rPr sz="1500" spc="53" dirty="0">
                <a:solidFill>
                  <a:srgbClr val="252525"/>
                </a:solidFill>
                <a:latin typeface="Arial"/>
                <a:cs typeface="Arial"/>
              </a:rPr>
              <a:t> </a:t>
            </a:r>
            <a:r>
              <a:rPr sz="1500" spc="-56" dirty="0">
                <a:solidFill>
                  <a:srgbClr val="252525"/>
                </a:solidFill>
                <a:latin typeface="Arial"/>
                <a:cs typeface="Arial"/>
              </a:rPr>
              <a:t>jednostki</a:t>
            </a:r>
            <a:endParaRPr sz="1500">
              <a:latin typeface="Arial"/>
              <a:cs typeface="Arial"/>
            </a:endParaRPr>
          </a:p>
          <a:p>
            <a:pPr marL="350044" indent="-259080">
              <a:spcBef>
                <a:spcPts val="180"/>
              </a:spcBef>
              <a:buAutoNum type="arabicPeriod"/>
              <a:tabLst>
                <a:tab pos="350044" algn="l"/>
                <a:tab pos="350519" algn="l"/>
              </a:tabLst>
            </a:pPr>
            <a:r>
              <a:rPr sz="1500" spc="-90" dirty="0">
                <a:solidFill>
                  <a:srgbClr val="252525"/>
                </a:solidFill>
                <a:latin typeface="Arial"/>
                <a:cs typeface="Arial"/>
              </a:rPr>
              <a:t>wezwanie </a:t>
            </a:r>
            <a:r>
              <a:rPr sz="1500" spc="-60" dirty="0">
                <a:solidFill>
                  <a:srgbClr val="252525"/>
                </a:solidFill>
                <a:latin typeface="Arial"/>
                <a:cs typeface="Arial"/>
              </a:rPr>
              <a:t>do </a:t>
            </a:r>
            <a:r>
              <a:rPr sz="1500" spc="-64" dirty="0">
                <a:solidFill>
                  <a:srgbClr val="252525"/>
                </a:solidFill>
                <a:latin typeface="Arial"/>
                <a:cs typeface="Arial"/>
              </a:rPr>
              <a:t>dobrowolnego </a:t>
            </a:r>
            <a:r>
              <a:rPr sz="1500" spc="-79" dirty="0">
                <a:solidFill>
                  <a:srgbClr val="252525"/>
                </a:solidFill>
                <a:latin typeface="Arial"/>
                <a:cs typeface="Arial"/>
              </a:rPr>
              <a:t>wydania</a:t>
            </a:r>
            <a:r>
              <a:rPr sz="1500" spc="-41" dirty="0">
                <a:solidFill>
                  <a:srgbClr val="252525"/>
                </a:solidFill>
                <a:latin typeface="Arial"/>
                <a:cs typeface="Arial"/>
              </a:rPr>
              <a:t> </a:t>
            </a:r>
            <a:r>
              <a:rPr sz="1500" spc="-113" dirty="0">
                <a:solidFill>
                  <a:srgbClr val="252525"/>
                </a:solidFill>
                <a:latin typeface="Arial"/>
                <a:cs typeface="Arial"/>
              </a:rPr>
              <a:t>rzeczy</a:t>
            </a:r>
            <a:endParaRPr sz="1500">
              <a:latin typeface="Arial"/>
              <a:cs typeface="Arial"/>
            </a:endParaRPr>
          </a:p>
          <a:p>
            <a:pPr marL="350044" indent="-259080">
              <a:spcBef>
                <a:spcPts val="180"/>
              </a:spcBef>
              <a:buAutoNum type="arabicPeriod"/>
              <a:tabLst>
                <a:tab pos="350044" algn="l"/>
                <a:tab pos="350519" algn="l"/>
              </a:tabLst>
            </a:pPr>
            <a:r>
              <a:rPr sz="1500" spc="-83" dirty="0">
                <a:solidFill>
                  <a:srgbClr val="252525"/>
                </a:solidFill>
                <a:latin typeface="Arial"/>
                <a:cs typeface="Arial"/>
              </a:rPr>
              <a:t>przymusowe </a:t>
            </a:r>
            <a:r>
              <a:rPr sz="1500" spc="-68" dirty="0">
                <a:solidFill>
                  <a:srgbClr val="252525"/>
                </a:solidFill>
                <a:latin typeface="Arial"/>
                <a:cs typeface="Arial"/>
              </a:rPr>
              <a:t>odebranie, </a:t>
            </a:r>
            <a:r>
              <a:rPr sz="1500" spc="-101" dirty="0">
                <a:solidFill>
                  <a:srgbClr val="252525"/>
                </a:solidFill>
                <a:latin typeface="Arial"/>
                <a:cs typeface="Arial"/>
              </a:rPr>
              <a:t>gdy osoba </a:t>
            </a:r>
            <a:r>
              <a:rPr sz="1500" spc="-53" dirty="0">
                <a:solidFill>
                  <a:srgbClr val="252525"/>
                </a:solidFill>
                <a:latin typeface="Arial"/>
                <a:cs typeface="Arial"/>
              </a:rPr>
              <a:t>odmówi </a:t>
            </a:r>
            <a:r>
              <a:rPr sz="1500" spc="-64" dirty="0">
                <a:solidFill>
                  <a:srgbClr val="252525"/>
                </a:solidFill>
                <a:latin typeface="Arial"/>
                <a:cs typeface="Arial"/>
              </a:rPr>
              <a:t>dobrowolnego</a:t>
            </a:r>
            <a:r>
              <a:rPr sz="1500" spc="45" dirty="0">
                <a:solidFill>
                  <a:srgbClr val="252525"/>
                </a:solidFill>
                <a:latin typeface="Arial"/>
                <a:cs typeface="Arial"/>
              </a:rPr>
              <a:t> </a:t>
            </a:r>
            <a:r>
              <a:rPr sz="1500" spc="-79" dirty="0">
                <a:solidFill>
                  <a:srgbClr val="252525"/>
                </a:solidFill>
                <a:latin typeface="Arial"/>
                <a:cs typeface="Arial"/>
              </a:rPr>
              <a:t>wydania</a:t>
            </a:r>
            <a:endParaRPr sz="1500">
              <a:latin typeface="Arial"/>
              <a:cs typeface="Arial"/>
            </a:endParaRPr>
          </a:p>
          <a:p>
            <a:pPr marL="9525">
              <a:lnSpc>
                <a:spcPts val="1665"/>
              </a:lnSpc>
              <a:spcBef>
                <a:spcPts val="720"/>
              </a:spcBef>
            </a:pPr>
            <a:r>
              <a:rPr sz="1500" spc="-86" dirty="0">
                <a:solidFill>
                  <a:srgbClr val="252525"/>
                </a:solidFill>
                <a:latin typeface="Arial"/>
                <a:cs typeface="Arial"/>
              </a:rPr>
              <a:t>Zatrzymanie </a:t>
            </a:r>
            <a:r>
              <a:rPr sz="1500" spc="-113" dirty="0">
                <a:solidFill>
                  <a:srgbClr val="252525"/>
                </a:solidFill>
                <a:latin typeface="Arial"/>
                <a:cs typeface="Arial"/>
              </a:rPr>
              <a:t>rzeczy </a:t>
            </a:r>
            <a:r>
              <a:rPr sz="1500" spc="-68" dirty="0">
                <a:solidFill>
                  <a:srgbClr val="252525"/>
                </a:solidFill>
                <a:latin typeface="Arial"/>
                <a:cs typeface="Arial"/>
              </a:rPr>
              <a:t>(odebrania) </a:t>
            </a:r>
            <a:r>
              <a:rPr sz="1500" spc="-94" dirty="0">
                <a:solidFill>
                  <a:srgbClr val="252525"/>
                </a:solidFill>
                <a:latin typeface="Arial"/>
                <a:cs typeface="Arial"/>
              </a:rPr>
              <a:t>należy </a:t>
            </a:r>
            <a:r>
              <a:rPr sz="1500" spc="-90" dirty="0">
                <a:solidFill>
                  <a:srgbClr val="252525"/>
                </a:solidFill>
                <a:latin typeface="Arial"/>
                <a:cs typeface="Arial"/>
              </a:rPr>
              <a:t>dokonywać </a:t>
            </a:r>
            <a:r>
              <a:rPr sz="1500" spc="-165" dirty="0">
                <a:solidFill>
                  <a:srgbClr val="252525"/>
                </a:solidFill>
                <a:latin typeface="Arial"/>
                <a:cs typeface="Arial"/>
              </a:rPr>
              <a:t>z </a:t>
            </a:r>
            <a:r>
              <a:rPr sz="1500" spc="-60" dirty="0">
                <a:solidFill>
                  <a:srgbClr val="252525"/>
                </a:solidFill>
                <a:latin typeface="Arial"/>
                <a:cs typeface="Arial"/>
              </a:rPr>
              <a:t>umiarem </a:t>
            </a:r>
            <a:r>
              <a:rPr sz="1500" spc="-4" dirty="0">
                <a:solidFill>
                  <a:srgbClr val="252525"/>
                </a:solidFill>
                <a:latin typeface="Arial"/>
                <a:cs typeface="Arial"/>
              </a:rPr>
              <a:t>i </a:t>
            </a:r>
            <a:r>
              <a:rPr sz="1500" spc="-94" dirty="0">
                <a:solidFill>
                  <a:srgbClr val="252525"/>
                </a:solidFill>
                <a:latin typeface="Arial"/>
                <a:cs typeface="Arial"/>
              </a:rPr>
              <a:t>poszanowaniem </a:t>
            </a:r>
            <a:r>
              <a:rPr sz="1500" spc="-83" dirty="0">
                <a:solidFill>
                  <a:srgbClr val="252525"/>
                </a:solidFill>
                <a:latin typeface="Arial"/>
                <a:cs typeface="Arial"/>
              </a:rPr>
              <a:t>godności osób, </a:t>
            </a:r>
            <a:r>
              <a:rPr sz="1500" spc="-53" dirty="0">
                <a:solidFill>
                  <a:srgbClr val="252525"/>
                </a:solidFill>
                <a:latin typeface="Arial"/>
                <a:cs typeface="Arial"/>
              </a:rPr>
              <a:t>których</a:t>
            </a:r>
            <a:r>
              <a:rPr sz="1500" spc="270" dirty="0">
                <a:solidFill>
                  <a:srgbClr val="252525"/>
                </a:solidFill>
                <a:latin typeface="Arial"/>
                <a:cs typeface="Arial"/>
              </a:rPr>
              <a:t> </a:t>
            </a:r>
            <a:r>
              <a:rPr sz="1500" spc="-56" dirty="0">
                <a:solidFill>
                  <a:srgbClr val="252525"/>
                </a:solidFill>
                <a:latin typeface="Arial"/>
                <a:cs typeface="Arial"/>
              </a:rPr>
              <a:t>ta</a:t>
            </a:r>
            <a:endParaRPr sz="1500">
              <a:latin typeface="Arial"/>
              <a:cs typeface="Arial"/>
            </a:endParaRPr>
          </a:p>
          <a:p>
            <a:pPr marL="9525">
              <a:lnSpc>
                <a:spcPts val="1665"/>
              </a:lnSpc>
            </a:pPr>
            <a:r>
              <a:rPr sz="1500" spc="-109" dirty="0">
                <a:solidFill>
                  <a:srgbClr val="252525"/>
                </a:solidFill>
                <a:latin typeface="Arial"/>
                <a:cs typeface="Arial"/>
              </a:rPr>
              <a:t>czynność</a:t>
            </a:r>
            <a:r>
              <a:rPr sz="1500" spc="-45" dirty="0">
                <a:solidFill>
                  <a:srgbClr val="252525"/>
                </a:solidFill>
                <a:latin typeface="Arial"/>
                <a:cs typeface="Arial"/>
              </a:rPr>
              <a:t> </a:t>
            </a:r>
            <a:r>
              <a:rPr sz="1500" spc="-90" dirty="0">
                <a:solidFill>
                  <a:srgbClr val="252525"/>
                </a:solidFill>
                <a:latin typeface="Arial"/>
                <a:cs typeface="Arial"/>
              </a:rPr>
              <a:t>dotyczy.</a:t>
            </a:r>
            <a:endParaRPr sz="1500">
              <a:latin typeface="Arial"/>
              <a:cs typeface="Arial"/>
            </a:endParaRPr>
          </a:p>
        </p:txBody>
      </p:sp>
      <p:sp>
        <p:nvSpPr>
          <p:cNvPr id="6" name="object 6"/>
          <p:cNvSpPr/>
          <p:nvPr/>
        </p:nvSpPr>
        <p:spPr>
          <a:xfrm>
            <a:off x="7152895" y="857250"/>
            <a:ext cx="1991105" cy="1492758"/>
          </a:xfrm>
          <a:prstGeom prst="rect">
            <a:avLst/>
          </a:prstGeom>
          <a:blipFill>
            <a:blip r:embed="rId2" cstate="print"/>
            <a:stretch>
              <a:fillRect/>
            </a:stretch>
          </a:blipFill>
        </p:spPr>
        <p:txBody>
          <a:bodyPr wrap="square" lIns="0" tIns="0" rIns="0" bIns="0" rtlCol="0"/>
          <a:lstStyle/>
          <a:p>
            <a:endParaRPr sz="135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06383" y="832260"/>
            <a:ext cx="3732848" cy="686726"/>
          </a:xfrm>
          <a:prstGeom prst="rect">
            <a:avLst/>
          </a:prstGeom>
        </p:spPr>
        <p:txBody>
          <a:bodyPr vert="horz" wrap="square" lIns="0" tIns="9525" rIns="0" bIns="0" rtlCol="0" anchor="ctr">
            <a:spAutoFit/>
          </a:bodyPr>
          <a:lstStyle/>
          <a:p>
            <a:pPr marL="9525">
              <a:spcBef>
                <a:spcPts val="75"/>
              </a:spcBef>
            </a:pPr>
            <a:r>
              <a:rPr spc="-300" dirty="0"/>
              <a:t>Zatrzymanie</a:t>
            </a:r>
            <a:r>
              <a:rPr spc="-480" dirty="0"/>
              <a:t> </a:t>
            </a:r>
            <a:r>
              <a:rPr spc="-363" dirty="0"/>
              <a:t>rzeczy</a:t>
            </a:r>
          </a:p>
        </p:txBody>
      </p:sp>
      <p:sp>
        <p:nvSpPr>
          <p:cNvPr id="3" name="object 3"/>
          <p:cNvSpPr txBox="1"/>
          <p:nvPr/>
        </p:nvSpPr>
        <p:spPr>
          <a:xfrm>
            <a:off x="335889" y="3382480"/>
            <a:ext cx="3806190" cy="264496"/>
          </a:xfrm>
          <a:prstGeom prst="rect">
            <a:avLst/>
          </a:prstGeom>
        </p:spPr>
        <p:txBody>
          <a:bodyPr vert="horz" wrap="square" lIns="0" tIns="10478" rIns="0" bIns="0" rtlCol="0">
            <a:spAutoFit/>
          </a:bodyPr>
          <a:lstStyle/>
          <a:p>
            <a:pPr marL="9525">
              <a:spcBef>
                <a:spcPts val="83"/>
              </a:spcBef>
              <a:tabLst>
                <a:tab pos="647224" algn="l"/>
                <a:tab pos="2197894" algn="l"/>
                <a:tab pos="2629853" algn="l"/>
              </a:tabLst>
            </a:pPr>
            <a:r>
              <a:rPr sz="1650" spc="-45" dirty="0">
                <a:solidFill>
                  <a:srgbClr val="252525"/>
                </a:solidFill>
                <a:latin typeface="Arial"/>
                <a:cs typeface="Arial"/>
              </a:rPr>
              <a:t>dni,	</a:t>
            </a:r>
            <a:r>
              <a:rPr sz="1650" spc="-56" dirty="0">
                <a:solidFill>
                  <a:srgbClr val="252525"/>
                </a:solidFill>
                <a:latin typeface="Arial"/>
                <a:cs typeface="Arial"/>
              </a:rPr>
              <a:t>p</a:t>
            </a:r>
            <a:r>
              <a:rPr sz="1650" spc="-75" dirty="0">
                <a:solidFill>
                  <a:srgbClr val="252525"/>
                </a:solidFill>
                <a:latin typeface="Arial"/>
                <a:cs typeface="Arial"/>
              </a:rPr>
              <a:t>o</a:t>
            </a:r>
            <a:r>
              <a:rPr sz="1650" spc="-199" dirty="0">
                <a:solidFill>
                  <a:srgbClr val="252525"/>
                </a:solidFill>
                <a:latin typeface="Arial"/>
                <a:cs typeface="Arial"/>
              </a:rPr>
              <a:t>s</a:t>
            </a:r>
            <a:r>
              <a:rPr sz="1650" spc="60" dirty="0">
                <a:solidFill>
                  <a:srgbClr val="252525"/>
                </a:solidFill>
                <a:latin typeface="Arial"/>
                <a:cs typeface="Arial"/>
              </a:rPr>
              <a:t>t</a:t>
            </a:r>
            <a:r>
              <a:rPr sz="1650" spc="-146" dirty="0">
                <a:solidFill>
                  <a:srgbClr val="252525"/>
                </a:solidFill>
                <a:latin typeface="Arial"/>
                <a:cs typeface="Arial"/>
              </a:rPr>
              <a:t>a</a:t>
            </a:r>
            <a:r>
              <a:rPr sz="1650" spc="-79" dirty="0">
                <a:solidFill>
                  <a:srgbClr val="252525"/>
                </a:solidFill>
                <a:latin typeface="Arial"/>
                <a:cs typeface="Arial"/>
              </a:rPr>
              <a:t>n</a:t>
            </a:r>
            <a:r>
              <a:rPr sz="1650" spc="-45" dirty="0">
                <a:solidFill>
                  <a:srgbClr val="252525"/>
                </a:solidFill>
                <a:latin typeface="Arial"/>
                <a:cs typeface="Arial"/>
              </a:rPr>
              <a:t>o</a:t>
            </a:r>
            <a:r>
              <a:rPr sz="1650" spc="-56" dirty="0">
                <a:solidFill>
                  <a:srgbClr val="252525"/>
                </a:solidFill>
                <a:latin typeface="Arial"/>
                <a:cs typeface="Arial"/>
              </a:rPr>
              <a:t>w</a:t>
            </a:r>
            <a:r>
              <a:rPr sz="1650" spc="-11" dirty="0">
                <a:solidFill>
                  <a:srgbClr val="252525"/>
                </a:solidFill>
                <a:latin typeface="Arial"/>
                <a:cs typeface="Arial"/>
              </a:rPr>
              <a:t>i</a:t>
            </a:r>
            <a:r>
              <a:rPr sz="1650" spc="-113" dirty="0">
                <a:solidFill>
                  <a:srgbClr val="252525"/>
                </a:solidFill>
                <a:latin typeface="Arial"/>
                <a:cs typeface="Arial"/>
              </a:rPr>
              <a:t>e</a:t>
            </a:r>
            <a:r>
              <a:rPr sz="1650" spc="-68" dirty="0">
                <a:solidFill>
                  <a:srgbClr val="252525"/>
                </a:solidFill>
                <a:latin typeface="Arial"/>
                <a:cs typeface="Arial"/>
              </a:rPr>
              <a:t>nia</a:t>
            </a:r>
            <a:r>
              <a:rPr sz="1650" dirty="0">
                <a:solidFill>
                  <a:srgbClr val="252525"/>
                </a:solidFill>
                <a:latin typeface="Arial"/>
                <a:cs typeface="Arial"/>
              </a:rPr>
              <a:t>	</a:t>
            </a:r>
            <a:r>
              <a:rPr sz="1650" spc="-56" dirty="0">
                <a:solidFill>
                  <a:srgbClr val="252525"/>
                </a:solidFill>
                <a:latin typeface="Arial"/>
                <a:cs typeface="Arial"/>
              </a:rPr>
              <a:t>o</a:t>
            </a:r>
            <a:r>
              <a:rPr sz="1650" dirty="0">
                <a:solidFill>
                  <a:srgbClr val="252525"/>
                </a:solidFill>
                <a:latin typeface="Arial"/>
                <a:cs typeface="Arial"/>
              </a:rPr>
              <a:t>	</a:t>
            </a:r>
            <a:r>
              <a:rPr sz="1650" spc="-217" dirty="0">
                <a:solidFill>
                  <a:srgbClr val="252525"/>
                </a:solidFill>
                <a:latin typeface="Arial"/>
                <a:cs typeface="Arial"/>
              </a:rPr>
              <a:t>z</a:t>
            </a:r>
            <a:r>
              <a:rPr sz="1650" spc="-165" dirty="0">
                <a:solidFill>
                  <a:srgbClr val="252525"/>
                </a:solidFill>
                <a:latin typeface="Arial"/>
                <a:cs typeface="Arial"/>
              </a:rPr>
              <a:t>a</a:t>
            </a:r>
            <a:r>
              <a:rPr sz="1650" spc="79" dirty="0">
                <a:solidFill>
                  <a:srgbClr val="252525"/>
                </a:solidFill>
                <a:latin typeface="Arial"/>
                <a:cs typeface="Arial"/>
              </a:rPr>
              <a:t>t</a:t>
            </a:r>
            <a:r>
              <a:rPr sz="1650" spc="-41" dirty="0">
                <a:solidFill>
                  <a:srgbClr val="252525"/>
                </a:solidFill>
                <a:latin typeface="Arial"/>
                <a:cs typeface="Arial"/>
              </a:rPr>
              <a:t>w</a:t>
            </a:r>
            <a:r>
              <a:rPr sz="1650" spc="4" dirty="0">
                <a:solidFill>
                  <a:srgbClr val="252525"/>
                </a:solidFill>
                <a:latin typeface="Arial"/>
                <a:cs typeface="Arial"/>
              </a:rPr>
              <a:t>i</a:t>
            </a:r>
            <a:r>
              <a:rPr sz="1650" spc="-113" dirty="0">
                <a:solidFill>
                  <a:srgbClr val="252525"/>
                </a:solidFill>
                <a:latin typeface="Arial"/>
                <a:cs typeface="Arial"/>
              </a:rPr>
              <a:t>e</a:t>
            </a:r>
            <a:r>
              <a:rPr sz="1650" spc="4" dirty="0">
                <a:solidFill>
                  <a:srgbClr val="252525"/>
                </a:solidFill>
                <a:latin typeface="Arial"/>
                <a:cs typeface="Arial"/>
              </a:rPr>
              <a:t>r</a:t>
            </a:r>
            <a:r>
              <a:rPr sz="1650" spc="-124" dirty="0">
                <a:solidFill>
                  <a:srgbClr val="252525"/>
                </a:solidFill>
                <a:latin typeface="Arial"/>
                <a:cs typeface="Arial"/>
              </a:rPr>
              <a:t>d</a:t>
            </a:r>
            <a:r>
              <a:rPr sz="1650" spc="-146" dirty="0">
                <a:solidFill>
                  <a:srgbClr val="252525"/>
                </a:solidFill>
                <a:latin typeface="Arial"/>
                <a:cs typeface="Arial"/>
              </a:rPr>
              <a:t>z</a:t>
            </a:r>
            <a:r>
              <a:rPr sz="1650" spc="-113" dirty="0">
                <a:solidFill>
                  <a:srgbClr val="252525"/>
                </a:solidFill>
                <a:latin typeface="Arial"/>
                <a:cs typeface="Arial"/>
              </a:rPr>
              <a:t>e</a:t>
            </a:r>
            <a:r>
              <a:rPr sz="1650" spc="-41" dirty="0">
                <a:solidFill>
                  <a:srgbClr val="252525"/>
                </a:solidFill>
                <a:latin typeface="Arial"/>
                <a:cs typeface="Arial"/>
              </a:rPr>
              <a:t>niu</a:t>
            </a:r>
            <a:endParaRPr sz="1650">
              <a:latin typeface="Arial"/>
              <a:cs typeface="Arial"/>
            </a:endParaRPr>
          </a:p>
        </p:txBody>
      </p:sp>
      <p:sp>
        <p:nvSpPr>
          <p:cNvPr id="4" name="object 4"/>
          <p:cNvSpPr txBox="1"/>
          <p:nvPr/>
        </p:nvSpPr>
        <p:spPr>
          <a:xfrm>
            <a:off x="335890" y="3597783"/>
            <a:ext cx="2718434" cy="264014"/>
          </a:xfrm>
          <a:prstGeom prst="rect">
            <a:avLst/>
          </a:prstGeom>
        </p:spPr>
        <p:txBody>
          <a:bodyPr vert="horz" wrap="square" lIns="0" tIns="10001" rIns="0" bIns="0" rtlCol="0">
            <a:spAutoFit/>
          </a:bodyPr>
          <a:lstStyle/>
          <a:p>
            <a:pPr marL="9525">
              <a:spcBef>
                <a:spcPts val="79"/>
              </a:spcBef>
            </a:pPr>
            <a:r>
              <a:rPr sz="1650" spc="-90" dirty="0">
                <a:solidFill>
                  <a:srgbClr val="252525"/>
                </a:solidFill>
                <a:latin typeface="Arial"/>
                <a:cs typeface="Arial"/>
              </a:rPr>
              <a:t>zatrzymania </a:t>
            </a:r>
            <a:r>
              <a:rPr sz="1650" spc="-30" dirty="0">
                <a:solidFill>
                  <a:srgbClr val="252525"/>
                </a:solidFill>
                <a:latin typeface="Arial"/>
                <a:cs typeface="Arial"/>
              </a:rPr>
              <a:t>(art. </a:t>
            </a:r>
            <a:r>
              <a:rPr sz="1650" spc="-79" dirty="0">
                <a:solidFill>
                  <a:srgbClr val="252525"/>
                </a:solidFill>
                <a:latin typeface="Arial"/>
                <a:cs typeface="Arial"/>
              </a:rPr>
              <a:t>217 </a:t>
            </a:r>
            <a:r>
              <a:rPr sz="1650" spc="-94" dirty="0">
                <a:solidFill>
                  <a:srgbClr val="252525"/>
                </a:solidFill>
                <a:latin typeface="Arial"/>
                <a:cs typeface="Arial"/>
              </a:rPr>
              <a:t>§ </a:t>
            </a:r>
            <a:r>
              <a:rPr sz="1650" spc="-79" dirty="0">
                <a:solidFill>
                  <a:srgbClr val="252525"/>
                </a:solidFill>
                <a:latin typeface="Arial"/>
                <a:cs typeface="Arial"/>
              </a:rPr>
              <a:t>4</a:t>
            </a:r>
            <a:r>
              <a:rPr sz="1650" spc="-206" dirty="0">
                <a:solidFill>
                  <a:srgbClr val="252525"/>
                </a:solidFill>
                <a:latin typeface="Arial"/>
                <a:cs typeface="Arial"/>
              </a:rPr>
              <a:t> </a:t>
            </a:r>
            <a:r>
              <a:rPr sz="1650" spc="-60" dirty="0">
                <a:solidFill>
                  <a:srgbClr val="252525"/>
                </a:solidFill>
                <a:latin typeface="Arial"/>
                <a:cs typeface="Arial"/>
              </a:rPr>
              <a:t>k.p.k.).</a:t>
            </a:r>
            <a:endParaRPr sz="1650">
              <a:latin typeface="Arial"/>
              <a:cs typeface="Arial"/>
            </a:endParaRPr>
          </a:p>
        </p:txBody>
      </p:sp>
      <p:sp>
        <p:nvSpPr>
          <p:cNvPr id="5" name="object 5"/>
          <p:cNvSpPr txBox="1"/>
          <p:nvPr/>
        </p:nvSpPr>
        <p:spPr>
          <a:xfrm>
            <a:off x="335889" y="3933596"/>
            <a:ext cx="3805714" cy="264496"/>
          </a:xfrm>
          <a:prstGeom prst="rect">
            <a:avLst/>
          </a:prstGeom>
        </p:spPr>
        <p:txBody>
          <a:bodyPr vert="horz" wrap="square" lIns="0" tIns="10478" rIns="0" bIns="0" rtlCol="0">
            <a:spAutoFit/>
          </a:bodyPr>
          <a:lstStyle/>
          <a:p>
            <a:pPr marL="9525">
              <a:spcBef>
                <a:spcPts val="83"/>
              </a:spcBef>
              <a:tabLst>
                <a:tab pos="599123" algn="l"/>
                <a:tab pos="1504950" algn="l"/>
                <a:tab pos="1907381" algn="l"/>
                <a:tab pos="2629853" algn="l"/>
              </a:tabLst>
            </a:pPr>
            <a:r>
              <a:rPr sz="1650" spc="-195" dirty="0">
                <a:solidFill>
                  <a:srgbClr val="252525"/>
                </a:solidFill>
                <a:latin typeface="Arial"/>
                <a:cs typeface="Arial"/>
              </a:rPr>
              <a:t>J</a:t>
            </a:r>
            <a:r>
              <a:rPr sz="1650" spc="-221" dirty="0">
                <a:solidFill>
                  <a:srgbClr val="252525"/>
                </a:solidFill>
                <a:latin typeface="Arial"/>
                <a:cs typeface="Arial"/>
              </a:rPr>
              <a:t>e</a:t>
            </a:r>
            <a:r>
              <a:rPr sz="1650" spc="-184" dirty="0">
                <a:solidFill>
                  <a:srgbClr val="252525"/>
                </a:solidFill>
                <a:latin typeface="Arial"/>
                <a:cs typeface="Arial"/>
              </a:rPr>
              <a:t>ż</a:t>
            </a:r>
            <a:r>
              <a:rPr sz="1650" spc="-113" dirty="0">
                <a:solidFill>
                  <a:srgbClr val="252525"/>
                </a:solidFill>
                <a:latin typeface="Arial"/>
                <a:cs typeface="Arial"/>
              </a:rPr>
              <a:t>e</a:t>
            </a:r>
            <a:r>
              <a:rPr sz="1650" spc="-11" dirty="0">
                <a:solidFill>
                  <a:srgbClr val="252525"/>
                </a:solidFill>
                <a:latin typeface="Arial"/>
                <a:cs typeface="Arial"/>
              </a:rPr>
              <a:t>l</a:t>
            </a:r>
            <a:r>
              <a:rPr sz="1650" spc="-4" dirty="0">
                <a:solidFill>
                  <a:srgbClr val="252525"/>
                </a:solidFill>
                <a:latin typeface="Arial"/>
                <a:cs typeface="Arial"/>
              </a:rPr>
              <a:t>i</a:t>
            </a:r>
            <a:r>
              <a:rPr sz="1650" dirty="0">
                <a:solidFill>
                  <a:srgbClr val="252525"/>
                </a:solidFill>
                <a:latin typeface="Arial"/>
                <a:cs typeface="Arial"/>
              </a:rPr>
              <a:t>	</a:t>
            </a:r>
            <a:r>
              <a:rPr sz="1650" spc="-150" dirty="0">
                <a:solidFill>
                  <a:srgbClr val="252525"/>
                </a:solidFill>
                <a:latin typeface="Arial"/>
                <a:cs typeface="Arial"/>
              </a:rPr>
              <a:t>c</a:t>
            </a:r>
            <a:r>
              <a:rPr sz="1650" spc="-176" dirty="0">
                <a:solidFill>
                  <a:srgbClr val="252525"/>
                </a:solidFill>
                <a:latin typeface="Arial"/>
                <a:cs typeface="Arial"/>
              </a:rPr>
              <a:t>z</a:t>
            </a:r>
            <a:r>
              <a:rPr sz="1650" spc="-94" dirty="0">
                <a:solidFill>
                  <a:srgbClr val="252525"/>
                </a:solidFill>
                <a:latin typeface="Arial"/>
                <a:cs typeface="Arial"/>
              </a:rPr>
              <a:t>y</a:t>
            </a:r>
            <a:r>
              <a:rPr sz="1650" spc="-90" dirty="0">
                <a:solidFill>
                  <a:srgbClr val="252525"/>
                </a:solidFill>
                <a:latin typeface="Arial"/>
                <a:cs typeface="Arial"/>
              </a:rPr>
              <a:t>nno</a:t>
            </a:r>
            <a:r>
              <a:rPr sz="1650" spc="-75" dirty="0">
                <a:solidFill>
                  <a:srgbClr val="252525"/>
                </a:solidFill>
                <a:latin typeface="Arial"/>
                <a:cs typeface="Arial"/>
              </a:rPr>
              <a:t>ś</a:t>
            </a:r>
            <a:r>
              <a:rPr sz="1650" spc="-120" dirty="0">
                <a:solidFill>
                  <a:srgbClr val="252525"/>
                </a:solidFill>
                <a:latin typeface="Arial"/>
                <a:cs typeface="Arial"/>
              </a:rPr>
              <a:t>ć</a:t>
            </a:r>
            <a:r>
              <a:rPr sz="1650" dirty="0">
                <a:solidFill>
                  <a:srgbClr val="252525"/>
                </a:solidFill>
                <a:latin typeface="Arial"/>
                <a:cs typeface="Arial"/>
              </a:rPr>
              <a:t>	</a:t>
            </a:r>
            <a:r>
              <a:rPr sz="1650" spc="-53" dirty="0">
                <a:solidFill>
                  <a:srgbClr val="252525"/>
                </a:solidFill>
                <a:latin typeface="Arial"/>
                <a:cs typeface="Arial"/>
              </a:rPr>
              <a:t>nie</a:t>
            </a:r>
            <a:r>
              <a:rPr sz="1650" dirty="0">
                <a:solidFill>
                  <a:srgbClr val="252525"/>
                </a:solidFill>
                <a:latin typeface="Arial"/>
                <a:cs typeface="Arial"/>
              </a:rPr>
              <a:t>	</a:t>
            </a:r>
            <a:r>
              <a:rPr sz="1650" spc="-217" dirty="0">
                <a:solidFill>
                  <a:srgbClr val="252525"/>
                </a:solidFill>
                <a:latin typeface="Arial"/>
                <a:cs typeface="Arial"/>
              </a:rPr>
              <a:t>z</a:t>
            </a:r>
            <a:r>
              <a:rPr sz="1650" spc="-131" dirty="0">
                <a:solidFill>
                  <a:srgbClr val="252525"/>
                </a:solidFill>
                <a:latin typeface="Arial"/>
                <a:cs typeface="Arial"/>
              </a:rPr>
              <a:t>o</a:t>
            </a:r>
            <a:r>
              <a:rPr sz="1650" spc="-127" dirty="0">
                <a:solidFill>
                  <a:srgbClr val="252525"/>
                </a:solidFill>
                <a:latin typeface="Arial"/>
                <a:cs typeface="Arial"/>
              </a:rPr>
              <a:t>s</a:t>
            </a:r>
            <a:r>
              <a:rPr sz="1650" spc="60" dirty="0">
                <a:solidFill>
                  <a:srgbClr val="252525"/>
                </a:solidFill>
                <a:latin typeface="Arial"/>
                <a:cs typeface="Arial"/>
              </a:rPr>
              <a:t>t</a:t>
            </a:r>
            <a:r>
              <a:rPr sz="1650" spc="-165" dirty="0">
                <a:solidFill>
                  <a:srgbClr val="252525"/>
                </a:solidFill>
                <a:latin typeface="Arial"/>
                <a:cs typeface="Arial"/>
              </a:rPr>
              <a:t>a</a:t>
            </a:r>
            <a:r>
              <a:rPr sz="1650" spc="-56" dirty="0">
                <a:solidFill>
                  <a:srgbClr val="252525"/>
                </a:solidFill>
                <a:latin typeface="Arial"/>
                <a:cs typeface="Arial"/>
              </a:rPr>
              <a:t>ła</a:t>
            </a:r>
            <a:r>
              <a:rPr sz="1650" dirty="0">
                <a:solidFill>
                  <a:srgbClr val="252525"/>
                </a:solidFill>
                <a:latin typeface="Arial"/>
                <a:cs typeface="Arial"/>
              </a:rPr>
              <a:t>	</a:t>
            </a:r>
            <a:r>
              <a:rPr sz="1650" spc="-217" dirty="0">
                <a:solidFill>
                  <a:srgbClr val="252525"/>
                </a:solidFill>
                <a:latin typeface="Arial"/>
                <a:cs typeface="Arial"/>
              </a:rPr>
              <a:t>z</a:t>
            </a:r>
            <a:r>
              <a:rPr sz="1650" spc="-165" dirty="0">
                <a:solidFill>
                  <a:srgbClr val="252525"/>
                </a:solidFill>
                <a:latin typeface="Arial"/>
                <a:cs typeface="Arial"/>
              </a:rPr>
              <a:t>a</a:t>
            </a:r>
            <a:r>
              <a:rPr sz="1650" spc="79" dirty="0">
                <a:solidFill>
                  <a:srgbClr val="252525"/>
                </a:solidFill>
                <a:latin typeface="Arial"/>
                <a:cs typeface="Arial"/>
              </a:rPr>
              <a:t>t</a:t>
            </a:r>
            <a:r>
              <a:rPr sz="1650" spc="-41" dirty="0">
                <a:solidFill>
                  <a:srgbClr val="252525"/>
                </a:solidFill>
                <a:latin typeface="Arial"/>
                <a:cs typeface="Arial"/>
              </a:rPr>
              <a:t>w</a:t>
            </a:r>
            <a:r>
              <a:rPr sz="1650" spc="4" dirty="0">
                <a:solidFill>
                  <a:srgbClr val="252525"/>
                </a:solidFill>
                <a:latin typeface="Arial"/>
                <a:cs typeface="Arial"/>
              </a:rPr>
              <a:t>i</a:t>
            </a:r>
            <a:r>
              <a:rPr sz="1650" spc="-113" dirty="0">
                <a:solidFill>
                  <a:srgbClr val="252525"/>
                </a:solidFill>
                <a:latin typeface="Arial"/>
                <a:cs typeface="Arial"/>
              </a:rPr>
              <a:t>e</a:t>
            </a:r>
            <a:r>
              <a:rPr sz="1650" spc="4" dirty="0">
                <a:solidFill>
                  <a:srgbClr val="252525"/>
                </a:solidFill>
                <a:latin typeface="Arial"/>
                <a:cs typeface="Arial"/>
              </a:rPr>
              <a:t>r</a:t>
            </a:r>
            <a:r>
              <a:rPr sz="1650" spc="-124" dirty="0">
                <a:solidFill>
                  <a:srgbClr val="252525"/>
                </a:solidFill>
                <a:latin typeface="Arial"/>
                <a:cs typeface="Arial"/>
              </a:rPr>
              <a:t>d</a:t>
            </a:r>
            <a:r>
              <a:rPr sz="1650" spc="-146" dirty="0">
                <a:solidFill>
                  <a:srgbClr val="252525"/>
                </a:solidFill>
                <a:latin typeface="Arial"/>
                <a:cs typeface="Arial"/>
              </a:rPr>
              <a:t>z</a:t>
            </a:r>
            <a:r>
              <a:rPr sz="1650" spc="-79" dirty="0">
                <a:solidFill>
                  <a:srgbClr val="252525"/>
                </a:solidFill>
                <a:latin typeface="Arial"/>
                <a:cs typeface="Arial"/>
              </a:rPr>
              <a:t>o</a:t>
            </a:r>
            <a:r>
              <a:rPr sz="1650" spc="-83" dirty="0">
                <a:solidFill>
                  <a:srgbClr val="252525"/>
                </a:solidFill>
                <a:latin typeface="Arial"/>
                <a:cs typeface="Arial"/>
              </a:rPr>
              <a:t>na,</a:t>
            </a:r>
            <a:endParaRPr sz="1650">
              <a:latin typeface="Arial"/>
              <a:cs typeface="Arial"/>
            </a:endParaRPr>
          </a:p>
        </p:txBody>
      </p:sp>
      <p:sp>
        <p:nvSpPr>
          <p:cNvPr id="6" name="object 6"/>
          <p:cNvSpPr txBox="1"/>
          <p:nvPr/>
        </p:nvSpPr>
        <p:spPr>
          <a:xfrm>
            <a:off x="335889" y="4148900"/>
            <a:ext cx="3804285" cy="264014"/>
          </a:xfrm>
          <a:prstGeom prst="rect">
            <a:avLst/>
          </a:prstGeom>
        </p:spPr>
        <p:txBody>
          <a:bodyPr vert="horz" wrap="square" lIns="0" tIns="10001" rIns="0" bIns="0" rtlCol="0">
            <a:spAutoFit/>
          </a:bodyPr>
          <a:lstStyle/>
          <a:p>
            <a:pPr marL="9525">
              <a:spcBef>
                <a:spcPts val="79"/>
              </a:spcBef>
            </a:pPr>
            <a:r>
              <a:rPr sz="1650" u="heavy" spc="-45" dirty="0">
                <a:solidFill>
                  <a:srgbClr val="252525"/>
                </a:solidFill>
                <a:uFill>
                  <a:solidFill>
                    <a:srgbClr val="252525"/>
                  </a:solidFill>
                </a:uFill>
                <a:latin typeface="Arial"/>
                <a:cs typeface="Arial"/>
              </a:rPr>
              <a:t>zwrot </a:t>
            </a:r>
            <a:r>
              <a:rPr sz="1650" u="heavy" spc="-53" dirty="0">
                <a:solidFill>
                  <a:srgbClr val="252525"/>
                </a:solidFill>
                <a:uFill>
                  <a:solidFill>
                    <a:srgbClr val="252525"/>
                  </a:solidFill>
                </a:uFill>
                <a:latin typeface="Arial"/>
                <a:cs typeface="Arial"/>
              </a:rPr>
              <a:t>dobrowolnie </a:t>
            </a:r>
            <a:r>
              <a:rPr sz="1650" u="heavy" spc="-101" dirty="0">
                <a:solidFill>
                  <a:srgbClr val="252525"/>
                </a:solidFill>
                <a:uFill>
                  <a:solidFill>
                    <a:srgbClr val="252525"/>
                  </a:solidFill>
                </a:uFill>
                <a:latin typeface="Arial"/>
                <a:cs typeface="Arial"/>
              </a:rPr>
              <a:t>wydanych </a:t>
            </a:r>
            <a:r>
              <a:rPr sz="1650" u="heavy" spc="-120" dirty="0">
                <a:solidFill>
                  <a:srgbClr val="252525"/>
                </a:solidFill>
                <a:uFill>
                  <a:solidFill>
                    <a:srgbClr val="252525"/>
                  </a:solidFill>
                </a:uFill>
                <a:latin typeface="Arial"/>
                <a:cs typeface="Arial"/>
              </a:rPr>
              <a:t>rzeczy </a:t>
            </a:r>
            <a:r>
              <a:rPr sz="1650" u="heavy" spc="-56" dirty="0">
                <a:solidFill>
                  <a:srgbClr val="252525"/>
                </a:solidFill>
                <a:uFill>
                  <a:solidFill>
                    <a:srgbClr val="252525"/>
                  </a:solidFill>
                </a:uFill>
                <a:latin typeface="Arial"/>
                <a:cs typeface="Arial"/>
              </a:rPr>
              <a:t>nie</a:t>
            </a:r>
            <a:r>
              <a:rPr sz="1650" u="heavy" spc="15" dirty="0">
                <a:solidFill>
                  <a:srgbClr val="252525"/>
                </a:solidFill>
                <a:uFill>
                  <a:solidFill>
                    <a:srgbClr val="252525"/>
                  </a:solidFill>
                </a:uFill>
                <a:latin typeface="Arial"/>
                <a:cs typeface="Arial"/>
              </a:rPr>
              <a:t> </a:t>
            </a:r>
            <a:r>
              <a:rPr sz="1650" u="heavy" spc="-60" dirty="0">
                <a:solidFill>
                  <a:srgbClr val="252525"/>
                </a:solidFill>
                <a:uFill>
                  <a:solidFill>
                    <a:srgbClr val="252525"/>
                  </a:solidFill>
                </a:uFill>
                <a:latin typeface="Arial"/>
                <a:cs typeface="Arial"/>
              </a:rPr>
              <a:t>jest</a:t>
            </a:r>
            <a:endParaRPr sz="1650">
              <a:latin typeface="Arial"/>
              <a:cs typeface="Arial"/>
            </a:endParaRPr>
          </a:p>
        </p:txBody>
      </p:sp>
      <p:sp>
        <p:nvSpPr>
          <p:cNvPr id="7" name="object 7"/>
          <p:cNvSpPr txBox="1"/>
          <p:nvPr/>
        </p:nvSpPr>
        <p:spPr>
          <a:xfrm>
            <a:off x="335871" y="4361269"/>
            <a:ext cx="2794159" cy="264496"/>
          </a:xfrm>
          <a:prstGeom prst="rect">
            <a:avLst/>
          </a:prstGeom>
        </p:spPr>
        <p:txBody>
          <a:bodyPr vert="horz" wrap="square" lIns="0" tIns="10478" rIns="0" bIns="0" rtlCol="0">
            <a:spAutoFit/>
          </a:bodyPr>
          <a:lstStyle/>
          <a:p>
            <a:pPr marL="9525">
              <a:spcBef>
                <a:spcPts val="83"/>
              </a:spcBef>
            </a:pPr>
            <a:r>
              <a:rPr sz="1650" u="heavy" spc="-416" dirty="0">
                <a:solidFill>
                  <a:srgbClr val="252525"/>
                </a:solidFill>
                <a:uFill>
                  <a:solidFill>
                    <a:srgbClr val="252525"/>
                  </a:solidFill>
                </a:uFill>
                <a:latin typeface="Times New Roman"/>
                <a:cs typeface="Times New Roman"/>
              </a:rPr>
              <a:t> </a:t>
            </a:r>
            <a:r>
              <a:rPr sz="1650" u="heavy" spc="-83" dirty="0">
                <a:solidFill>
                  <a:srgbClr val="252525"/>
                </a:solidFill>
                <a:uFill>
                  <a:solidFill>
                    <a:srgbClr val="252525"/>
                  </a:solidFill>
                </a:uFill>
                <a:latin typeface="Arial"/>
                <a:cs typeface="Arial"/>
              </a:rPr>
              <a:t>obowiązkowy </a:t>
            </a:r>
            <a:r>
              <a:rPr sz="1650" spc="-30" dirty="0">
                <a:solidFill>
                  <a:srgbClr val="252525"/>
                </a:solidFill>
                <a:latin typeface="Arial"/>
                <a:cs typeface="Arial"/>
              </a:rPr>
              <a:t>(art. </a:t>
            </a:r>
            <a:r>
              <a:rPr sz="1650" spc="-75" dirty="0">
                <a:solidFill>
                  <a:srgbClr val="252525"/>
                </a:solidFill>
                <a:latin typeface="Arial"/>
                <a:cs typeface="Arial"/>
              </a:rPr>
              <a:t>230 </a:t>
            </a:r>
            <a:r>
              <a:rPr sz="1650" spc="-94" dirty="0">
                <a:solidFill>
                  <a:srgbClr val="252525"/>
                </a:solidFill>
                <a:latin typeface="Arial"/>
                <a:cs typeface="Arial"/>
              </a:rPr>
              <a:t>§ </a:t>
            </a:r>
            <a:r>
              <a:rPr sz="1650" spc="-79" dirty="0">
                <a:solidFill>
                  <a:srgbClr val="252525"/>
                </a:solidFill>
                <a:latin typeface="Arial"/>
                <a:cs typeface="Arial"/>
              </a:rPr>
              <a:t>1</a:t>
            </a:r>
            <a:r>
              <a:rPr sz="1650" spc="-217" dirty="0">
                <a:solidFill>
                  <a:srgbClr val="252525"/>
                </a:solidFill>
                <a:latin typeface="Arial"/>
                <a:cs typeface="Arial"/>
              </a:rPr>
              <a:t> </a:t>
            </a:r>
            <a:r>
              <a:rPr sz="1650" spc="-64" dirty="0">
                <a:solidFill>
                  <a:srgbClr val="252525"/>
                </a:solidFill>
                <a:latin typeface="Arial"/>
                <a:cs typeface="Arial"/>
              </a:rPr>
              <a:t>k.p.k.)</a:t>
            </a:r>
            <a:endParaRPr sz="1650">
              <a:latin typeface="Arial"/>
              <a:cs typeface="Arial"/>
            </a:endParaRPr>
          </a:p>
        </p:txBody>
      </p:sp>
      <p:sp>
        <p:nvSpPr>
          <p:cNvPr id="8" name="object 8"/>
          <p:cNvSpPr txBox="1"/>
          <p:nvPr/>
        </p:nvSpPr>
        <p:spPr>
          <a:xfrm>
            <a:off x="4778026" y="3382480"/>
            <a:ext cx="3852386" cy="815929"/>
          </a:xfrm>
          <a:prstGeom prst="rect">
            <a:avLst/>
          </a:prstGeom>
        </p:spPr>
        <p:txBody>
          <a:bodyPr vert="horz" wrap="square" lIns="0" tIns="10478" rIns="0" bIns="0" rtlCol="0">
            <a:spAutoFit/>
          </a:bodyPr>
          <a:lstStyle/>
          <a:p>
            <a:pPr marL="9525">
              <a:lnSpc>
                <a:spcPts val="1838"/>
              </a:lnSpc>
              <a:spcBef>
                <a:spcPts val="83"/>
              </a:spcBef>
            </a:pPr>
            <a:r>
              <a:rPr sz="1650" spc="-120" dirty="0">
                <a:solidFill>
                  <a:srgbClr val="252525"/>
                </a:solidFill>
                <a:latin typeface="Arial"/>
                <a:cs typeface="Arial"/>
              </a:rPr>
              <a:t>rzeczy </a:t>
            </a:r>
            <a:r>
              <a:rPr sz="1650" spc="-101" dirty="0">
                <a:solidFill>
                  <a:srgbClr val="252525"/>
                </a:solidFill>
                <a:latin typeface="Arial"/>
                <a:cs typeface="Arial"/>
              </a:rPr>
              <a:t>należy </a:t>
            </a:r>
            <a:r>
              <a:rPr sz="1650" spc="-94" dirty="0">
                <a:solidFill>
                  <a:srgbClr val="252525"/>
                </a:solidFill>
                <a:latin typeface="Arial"/>
                <a:cs typeface="Arial"/>
              </a:rPr>
              <a:t>doręczyć </a:t>
            </a:r>
            <a:r>
              <a:rPr sz="1650" spc="-34" dirty="0">
                <a:solidFill>
                  <a:srgbClr val="252525"/>
                </a:solidFill>
                <a:latin typeface="Arial"/>
                <a:cs typeface="Arial"/>
              </a:rPr>
              <a:t>w </a:t>
            </a:r>
            <a:r>
              <a:rPr sz="1650" spc="-98" dirty="0">
                <a:solidFill>
                  <a:srgbClr val="252525"/>
                </a:solidFill>
                <a:latin typeface="Arial"/>
                <a:cs typeface="Arial"/>
              </a:rPr>
              <a:t>ciągu </a:t>
            </a:r>
            <a:r>
              <a:rPr sz="1650" spc="-79" dirty="0">
                <a:solidFill>
                  <a:srgbClr val="252525"/>
                </a:solidFill>
                <a:latin typeface="Arial"/>
                <a:cs typeface="Arial"/>
              </a:rPr>
              <a:t>7 </a:t>
            </a:r>
            <a:r>
              <a:rPr sz="1650" spc="-45" dirty="0">
                <a:solidFill>
                  <a:srgbClr val="252525"/>
                </a:solidFill>
                <a:latin typeface="Arial"/>
                <a:cs typeface="Arial"/>
              </a:rPr>
              <a:t>dni </a:t>
            </a:r>
            <a:r>
              <a:rPr sz="1650" spc="-30" dirty="0">
                <a:solidFill>
                  <a:srgbClr val="252525"/>
                </a:solidFill>
                <a:latin typeface="Arial"/>
                <a:cs typeface="Arial"/>
              </a:rPr>
              <a:t>(art.</a:t>
            </a:r>
            <a:r>
              <a:rPr sz="1650" spc="45" dirty="0">
                <a:solidFill>
                  <a:srgbClr val="252525"/>
                </a:solidFill>
                <a:latin typeface="Arial"/>
                <a:cs typeface="Arial"/>
              </a:rPr>
              <a:t> </a:t>
            </a:r>
            <a:r>
              <a:rPr sz="1650" spc="-83" dirty="0">
                <a:solidFill>
                  <a:srgbClr val="252525"/>
                </a:solidFill>
                <a:latin typeface="Arial"/>
                <a:cs typeface="Arial"/>
              </a:rPr>
              <a:t>217</a:t>
            </a:r>
            <a:endParaRPr sz="1650">
              <a:latin typeface="Arial"/>
              <a:cs typeface="Arial"/>
            </a:endParaRPr>
          </a:p>
          <a:p>
            <a:pPr marL="9525">
              <a:lnSpc>
                <a:spcPts val="1838"/>
              </a:lnSpc>
              <a:tabLst>
                <a:tab pos="1349216" algn="l"/>
              </a:tabLst>
            </a:pPr>
            <a:r>
              <a:rPr sz="1650" spc="-94" dirty="0">
                <a:solidFill>
                  <a:srgbClr val="252525"/>
                </a:solidFill>
                <a:latin typeface="Arial"/>
                <a:cs typeface="Arial"/>
              </a:rPr>
              <a:t>§ </a:t>
            </a:r>
            <a:r>
              <a:rPr sz="1650" spc="-68" dirty="0">
                <a:solidFill>
                  <a:srgbClr val="252525"/>
                </a:solidFill>
                <a:latin typeface="Arial"/>
                <a:cs typeface="Arial"/>
              </a:rPr>
              <a:t>5, </a:t>
            </a:r>
            <a:r>
              <a:rPr sz="1650" spc="-71" dirty="0">
                <a:solidFill>
                  <a:srgbClr val="252525"/>
                </a:solidFill>
                <a:latin typeface="Arial"/>
                <a:cs typeface="Arial"/>
              </a:rPr>
              <a:t>229,</a:t>
            </a:r>
            <a:r>
              <a:rPr sz="1650" spc="-124" dirty="0">
                <a:solidFill>
                  <a:srgbClr val="252525"/>
                </a:solidFill>
                <a:latin typeface="Arial"/>
                <a:cs typeface="Arial"/>
              </a:rPr>
              <a:t> </a:t>
            </a:r>
            <a:r>
              <a:rPr sz="1650" spc="-79" dirty="0">
                <a:solidFill>
                  <a:srgbClr val="252525"/>
                </a:solidFill>
                <a:latin typeface="Arial"/>
                <a:cs typeface="Arial"/>
              </a:rPr>
              <a:t>230</a:t>
            </a:r>
            <a:r>
              <a:rPr sz="1650" spc="-124" dirty="0">
                <a:solidFill>
                  <a:srgbClr val="252525"/>
                </a:solidFill>
                <a:latin typeface="Arial"/>
                <a:cs typeface="Arial"/>
              </a:rPr>
              <a:t> </a:t>
            </a:r>
            <a:r>
              <a:rPr sz="1650" spc="-94" dirty="0">
                <a:solidFill>
                  <a:srgbClr val="252525"/>
                </a:solidFill>
                <a:latin typeface="Arial"/>
                <a:cs typeface="Arial"/>
              </a:rPr>
              <a:t>§	</a:t>
            </a:r>
            <a:r>
              <a:rPr sz="1650" spc="-79" dirty="0">
                <a:solidFill>
                  <a:srgbClr val="252525"/>
                </a:solidFill>
                <a:latin typeface="Arial"/>
                <a:cs typeface="Arial"/>
              </a:rPr>
              <a:t>1</a:t>
            </a:r>
            <a:r>
              <a:rPr sz="1650" spc="-98" dirty="0">
                <a:solidFill>
                  <a:srgbClr val="252525"/>
                </a:solidFill>
                <a:latin typeface="Arial"/>
                <a:cs typeface="Arial"/>
              </a:rPr>
              <a:t> </a:t>
            </a:r>
            <a:r>
              <a:rPr sz="1650" spc="-64" dirty="0">
                <a:solidFill>
                  <a:srgbClr val="252525"/>
                </a:solidFill>
                <a:latin typeface="Arial"/>
                <a:cs typeface="Arial"/>
              </a:rPr>
              <a:t>k.p.k.)</a:t>
            </a:r>
            <a:endParaRPr sz="1650">
              <a:latin typeface="Arial"/>
              <a:cs typeface="Arial"/>
            </a:endParaRPr>
          </a:p>
          <a:p>
            <a:pPr marL="9525">
              <a:spcBef>
                <a:spcPts val="664"/>
              </a:spcBef>
            </a:pPr>
            <a:r>
              <a:rPr sz="1650" spc="-120" dirty="0">
                <a:solidFill>
                  <a:srgbClr val="252525"/>
                </a:solidFill>
                <a:latin typeface="Arial"/>
                <a:cs typeface="Arial"/>
              </a:rPr>
              <a:t>Jeżeli </a:t>
            </a:r>
            <a:r>
              <a:rPr sz="1650" spc="-34" dirty="0">
                <a:solidFill>
                  <a:srgbClr val="252525"/>
                </a:solidFill>
                <a:latin typeface="Arial"/>
                <a:cs typeface="Arial"/>
              </a:rPr>
              <a:t>w terminie </a:t>
            </a:r>
            <a:r>
              <a:rPr sz="1650" spc="-79" dirty="0">
                <a:solidFill>
                  <a:srgbClr val="252525"/>
                </a:solidFill>
                <a:latin typeface="Arial"/>
                <a:cs typeface="Arial"/>
              </a:rPr>
              <a:t>7 </a:t>
            </a:r>
            <a:r>
              <a:rPr sz="1650" spc="-45" dirty="0">
                <a:solidFill>
                  <a:srgbClr val="252525"/>
                </a:solidFill>
                <a:latin typeface="Arial"/>
                <a:cs typeface="Arial"/>
              </a:rPr>
              <a:t>dni </a:t>
            </a:r>
            <a:r>
              <a:rPr sz="1650" spc="-116" dirty="0">
                <a:solidFill>
                  <a:srgbClr val="252525"/>
                </a:solidFill>
                <a:latin typeface="Arial"/>
                <a:cs typeface="Arial"/>
              </a:rPr>
              <a:t>czynność </a:t>
            </a:r>
            <a:r>
              <a:rPr sz="1650" spc="-53" dirty="0">
                <a:solidFill>
                  <a:srgbClr val="252525"/>
                </a:solidFill>
                <a:latin typeface="Arial"/>
                <a:cs typeface="Arial"/>
              </a:rPr>
              <a:t>nie</a:t>
            </a:r>
            <a:r>
              <a:rPr sz="1650" spc="83" dirty="0">
                <a:solidFill>
                  <a:srgbClr val="252525"/>
                </a:solidFill>
                <a:latin typeface="Arial"/>
                <a:cs typeface="Arial"/>
              </a:rPr>
              <a:t> </a:t>
            </a:r>
            <a:r>
              <a:rPr sz="1650" spc="-98" dirty="0">
                <a:solidFill>
                  <a:srgbClr val="252525"/>
                </a:solidFill>
                <a:latin typeface="Arial"/>
                <a:cs typeface="Arial"/>
              </a:rPr>
              <a:t>została</a:t>
            </a:r>
            <a:endParaRPr sz="1650">
              <a:latin typeface="Arial"/>
              <a:cs typeface="Arial"/>
            </a:endParaRPr>
          </a:p>
        </p:txBody>
      </p:sp>
      <p:sp>
        <p:nvSpPr>
          <p:cNvPr id="9" name="object 9"/>
          <p:cNvSpPr txBox="1"/>
          <p:nvPr/>
        </p:nvSpPr>
        <p:spPr>
          <a:xfrm>
            <a:off x="4778026" y="4148900"/>
            <a:ext cx="3849053" cy="264014"/>
          </a:xfrm>
          <a:prstGeom prst="rect">
            <a:avLst/>
          </a:prstGeom>
        </p:spPr>
        <p:txBody>
          <a:bodyPr vert="horz" wrap="square" lIns="0" tIns="10001" rIns="0" bIns="0" rtlCol="0">
            <a:spAutoFit/>
          </a:bodyPr>
          <a:lstStyle/>
          <a:p>
            <a:pPr marL="9525">
              <a:spcBef>
                <a:spcPts val="79"/>
              </a:spcBef>
              <a:tabLst>
                <a:tab pos="1443038" algn="l"/>
                <a:tab pos="2229326" algn="l"/>
                <a:tab pos="3306604" algn="l"/>
              </a:tabLst>
            </a:pPr>
            <a:r>
              <a:rPr sz="1650" spc="-217" dirty="0">
                <a:solidFill>
                  <a:srgbClr val="252525"/>
                </a:solidFill>
                <a:latin typeface="Arial"/>
                <a:cs typeface="Arial"/>
              </a:rPr>
              <a:t>z</a:t>
            </a:r>
            <a:r>
              <a:rPr sz="1650" spc="-165" dirty="0">
                <a:solidFill>
                  <a:srgbClr val="252525"/>
                </a:solidFill>
                <a:latin typeface="Arial"/>
                <a:cs typeface="Arial"/>
              </a:rPr>
              <a:t>a</a:t>
            </a:r>
            <a:r>
              <a:rPr sz="1650" spc="11" dirty="0">
                <a:solidFill>
                  <a:srgbClr val="252525"/>
                </a:solidFill>
                <a:latin typeface="Arial"/>
                <a:cs typeface="Arial"/>
              </a:rPr>
              <a:t>t</a:t>
            </a:r>
            <a:r>
              <a:rPr sz="1650" spc="23" dirty="0">
                <a:solidFill>
                  <a:srgbClr val="252525"/>
                </a:solidFill>
                <a:latin typeface="Arial"/>
                <a:cs typeface="Arial"/>
              </a:rPr>
              <a:t>w</a:t>
            </a:r>
            <a:r>
              <a:rPr sz="1650" spc="-11" dirty="0">
                <a:solidFill>
                  <a:srgbClr val="252525"/>
                </a:solidFill>
                <a:latin typeface="Arial"/>
                <a:cs typeface="Arial"/>
              </a:rPr>
              <a:t>i</a:t>
            </a:r>
            <a:r>
              <a:rPr sz="1650" spc="-113" dirty="0">
                <a:solidFill>
                  <a:srgbClr val="252525"/>
                </a:solidFill>
                <a:latin typeface="Arial"/>
                <a:cs typeface="Arial"/>
              </a:rPr>
              <a:t>e</a:t>
            </a:r>
            <a:r>
              <a:rPr sz="1650" spc="4" dirty="0">
                <a:solidFill>
                  <a:srgbClr val="252525"/>
                </a:solidFill>
                <a:latin typeface="Arial"/>
                <a:cs typeface="Arial"/>
              </a:rPr>
              <a:t>r</a:t>
            </a:r>
            <a:r>
              <a:rPr sz="1650" spc="-124" dirty="0">
                <a:solidFill>
                  <a:srgbClr val="252525"/>
                </a:solidFill>
                <a:latin typeface="Arial"/>
                <a:cs typeface="Arial"/>
              </a:rPr>
              <a:t>d</a:t>
            </a:r>
            <a:r>
              <a:rPr sz="1650" spc="-150" dirty="0">
                <a:solidFill>
                  <a:srgbClr val="252525"/>
                </a:solidFill>
                <a:latin typeface="Arial"/>
                <a:cs typeface="Arial"/>
              </a:rPr>
              <a:t>z</a:t>
            </a:r>
            <a:r>
              <a:rPr sz="1650" spc="-94" dirty="0">
                <a:solidFill>
                  <a:srgbClr val="252525"/>
                </a:solidFill>
                <a:latin typeface="Arial"/>
                <a:cs typeface="Arial"/>
              </a:rPr>
              <a:t>ona</a:t>
            </a:r>
            <a:r>
              <a:rPr sz="1650" spc="-45" dirty="0">
                <a:solidFill>
                  <a:srgbClr val="252525"/>
                </a:solidFill>
                <a:latin typeface="Arial"/>
                <a:cs typeface="Arial"/>
              </a:rPr>
              <a:t>,</a:t>
            </a:r>
            <a:r>
              <a:rPr sz="1650" dirty="0">
                <a:solidFill>
                  <a:srgbClr val="252525"/>
                </a:solidFill>
                <a:latin typeface="Arial"/>
                <a:cs typeface="Arial"/>
              </a:rPr>
              <a:t>	</a:t>
            </a:r>
            <a:r>
              <a:rPr sz="1650" u="heavy" spc="-64" dirty="0">
                <a:solidFill>
                  <a:srgbClr val="252525"/>
                </a:solidFill>
                <a:uFill>
                  <a:solidFill>
                    <a:srgbClr val="252525"/>
                  </a:solidFill>
                </a:uFill>
                <a:latin typeface="Arial"/>
                <a:cs typeface="Arial"/>
              </a:rPr>
              <a:t>r</a:t>
            </a:r>
            <a:r>
              <a:rPr sz="1650" u="heavy" spc="-131" dirty="0">
                <a:solidFill>
                  <a:srgbClr val="252525"/>
                </a:solidFill>
                <a:uFill>
                  <a:solidFill>
                    <a:srgbClr val="252525"/>
                  </a:solidFill>
                </a:uFill>
                <a:latin typeface="Arial"/>
                <a:cs typeface="Arial"/>
              </a:rPr>
              <a:t>z</a:t>
            </a:r>
            <a:r>
              <a:rPr sz="1650" u="heavy" spc="-113" dirty="0">
                <a:solidFill>
                  <a:srgbClr val="252525"/>
                </a:solidFill>
                <a:uFill>
                  <a:solidFill>
                    <a:srgbClr val="252525"/>
                  </a:solidFill>
                </a:uFill>
                <a:latin typeface="Arial"/>
                <a:cs typeface="Arial"/>
              </a:rPr>
              <a:t>e</a:t>
            </a:r>
            <a:r>
              <a:rPr sz="1650" u="heavy" spc="-153" dirty="0">
                <a:solidFill>
                  <a:srgbClr val="252525"/>
                </a:solidFill>
                <a:uFill>
                  <a:solidFill>
                    <a:srgbClr val="252525"/>
                  </a:solidFill>
                </a:uFill>
                <a:latin typeface="Arial"/>
                <a:cs typeface="Arial"/>
              </a:rPr>
              <a:t>c</a:t>
            </a:r>
            <a:r>
              <a:rPr sz="1650" u="heavy" spc="-176" dirty="0">
                <a:solidFill>
                  <a:srgbClr val="252525"/>
                </a:solidFill>
                <a:uFill>
                  <a:solidFill>
                    <a:srgbClr val="252525"/>
                  </a:solidFill>
                </a:uFill>
                <a:latin typeface="Arial"/>
                <a:cs typeface="Arial"/>
              </a:rPr>
              <a:t>z</a:t>
            </a:r>
            <a:r>
              <a:rPr sz="1650" u="heavy" spc="-98" dirty="0">
                <a:solidFill>
                  <a:srgbClr val="252525"/>
                </a:solidFill>
                <a:uFill>
                  <a:solidFill>
                    <a:srgbClr val="252525"/>
                  </a:solidFill>
                </a:uFill>
                <a:latin typeface="Arial"/>
                <a:cs typeface="Arial"/>
              </a:rPr>
              <a:t>y</a:t>
            </a:r>
            <a:r>
              <a:rPr sz="1650" u="heavy" dirty="0">
                <a:solidFill>
                  <a:srgbClr val="252525"/>
                </a:solidFill>
                <a:uFill>
                  <a:solidFill>
                    <a:srgbClr val="252525"/>
                  </a:solidFill>
                </a:uFill>
                <a:latin typeface="Arial"/>
                <a:cs typeface="Arial"/>
              </a:rPr>
              <a:t>	</a:t>
            </a:r>
            <a:r>
              <a:rPr sz="1650" u="heavy" spc="-75" dirty="0">
                <a:solidFill>
                  <a:srgbClr val="252525"/>
                </a:solidFill>
                <a:uFill>
                  <a:solidFill>
                    <a:srgbClr val="252525"/>
                  </a:solidFill>
                </a:uFill>
                <a:latin typeface="Arial"/>
                <a:cs typeface="Arial"/>
              </a:rPr>
              <a:t>o</a:t>
            </a:r>
            <a:r>
              <a:rPr sz="1650" u="heavy" spc="-79" dirty="0">
                <a:solidFill>
                  <a:srgbClr val="252525"/>
                </a:solidFill>
                <a:uFill>
                  <a:solidFill>
                    <a:srgbClr val="252525"/>
                  </a:solidFill>
                </a:uFill>
                <a:latin typeface="Arial"/>
                <a:cs typeface="Arial"/>
              </a:rPr>
              <a:t>d</a:t>
            </a:r>
            <a:r>
              <a:rPr sz="1650" u="heavy" spc="-86" dirty="0">
                <a:solidFill>
                  <a:srgbClr val="252525"/>
                </a:solidFill>
                <a:uFill>
                  <a:solidFill>
                    <a:srgbClr val="252525"/>
                  </a:solidFill>
                </a:uFill>
                <a:latin typeface="Arial"/>
                <a:cs typeface="Arial"/>
              </a:rPr>
              <a:t>e</a:t>
            </a:r>
            <a:r>
              <a:rPr sz="1650" u="heavy" spc="-23" dirty="0">
                <a:solidFill>
                  <a:srgbClr val="252525"/>
                </a:solidFill>
                <a:uFill>
                  <a:solidFill>
                    <a:srgbClr val="252525"/>
                  </a:solidFill>
                </a:uFill>
                <a:latin typeface="Arial"/>
                <a:cs typeface="Arial"/>
              </a:rPr>
              <a:t>b</a:t>
            </a:r>
            <a:r>
              <a:rPr sz="1650" u="heavy" spc="-45" dirty="0">
                <a:solidFill>
                  <a:srgbClr val="252525"/>
                </a:solidFill>
                <a:uFill>
                  <a:solidFill>
                    <a:srgbClr val="252525"/>
                  </a:solidFill>
                </a:uFill>
                <a:latin typeface="Arial"/>
                <a:cs typeface="Arial"/>
              </a:rPr>
              <a:t>r</a:t>
            </a:r>
            <a:r>
              <a:rPr sz="1650" u="heavy" spc="-146" dirty="0">
                <a:solidFill>
                  <a:srgbClr val="252525"/>
                </a:solidFill>
                <a:uFill>
                  <a:solidFill>
                    <a:srgbClr val="252525"/>
                  </a:solidFill>
                </a:uFill>
                <a:latin typeface="Arial"/>
                <a:cs typeface="Arial"/>
              </a:rPr>
              <a:t>a</a:t>
            </a:r>
            <a:r>
              <a:rPr sz="1650" u="heavy" spc="-60" dirty="0">
                <a:solidFill>
                  <a:srgbClr val="252525"/>
                </a:solidFill>
                <a:uFill>
                  <a:solidFill>
                    <a:srgbClr val="252525"/>
                  </a:solidFill>
                </a:uFill>
                <a:latin typeface="Arial"/>
                <a:cs typeface="Arial"/>
              </a:rPr>
              <a:t>n</a:t>
            </a:r>
            <a:r>
              <a:rPr sz="1650" u="heavy" spc="-101" dirty="0">
                <a:solidFill>
                  <a:srgbClr val="252525"/>
                </a:solidFill>
                <a:uFill>
                  <a:solidFill>
                    <a:srgbClr val="252525"/>
                  </a:solidFill>
                </a:uFill>
                <a:latin typeface="Arial"/>
                <a:cs typeface="Arial"/>
              </a:rPr>
              <a:t>e</a:t>
            </a:r>
            <a:r>
              <a:rPr sz="1650" u="heavy" dirty="0">
                <a:solidFill>
                  <a:srgbClr val="252525"/>
                </a:solidFill>
                <a:uFill>
                  <a:solidFill>
                    <a:srgbClr val="252525"/>
                  </a:solidFill>
                </a:uFill>
                <a:latin typeface="Arial"/>
                <a:cs typeface="Arial"/>
              </a:rPr>
              <a:t>	</a:t>
            </a:r>
            <a:r>
              <a:rPr sz="1650" u="heavy" spc="-83" dirty="0">
                <a:solidFill>
                  <a:srgbClr val="252525"/>
                </a:solidFill>
                <a:uFill>
                  <a:solidFill>
                    <a:srgbClr val="252525"/>
                  </a:solidFill>
                </a:uFill>
                <a:latin typeface="Arial"/>
                <a:cs typeface="Arial"/>
              </a:rPr>
              <a:t>na</a:t>
            </a:r>
            <a:r>
              <a:rPr sz="1650" u="heavy" spc="-41" dirty="0">
                <a:solidFill>
                  <a:srgbClr val="252525"/>
                </a:solidFill>
                <a:uFill>
                  <a:solidFill>
                    <a:srgbClr val="252525"/>
                  </a:solidFill>
                </a:uFill>
                <a:latin typeface="Arial"/>
                <a:cs typeface="Arial"/>
              </a:rPr>
              <a:t>l</a:t>
            </a:r>
            <a:r>
              <a:rPr sz="1650" u="heavy" spc="-113" dirty="0">
                <a:solidFill>
                  <a:srgbClr val="252525"/>
                </a:solidFill>
                <a:uFill>
                  <a:solidFill>
                    <a:srgbClr val="252525"/>
                  </a:solidFill>
                </a:uFill>
                <a:latin typeface="Arial"/>
                <a:cs typeface="Arial"/>
              </a:rPr>
              <a:t>e</a:t>
            </a:r>
            <a:r>
              <a:rPr sz="1650" u="heavy" spc="-135" dirty="0">
                <a:solidFill>
                  <a:srgbClr val="252525"/>
                </a:solidFill>
                <a:uFill>
                  <a:solidFill>
                    <a:srgbClr val="252525"/>
                  </a:solidFill>
                </a:uFill>
                <a:latin typeface="Arial"/>
                <a:cs typeface="Arial"/>
              </a:rPr>
              <a:t>ży</a:t>
            </a:r>
            <a:endParaRPr sz="1650">
              <a:latin typeface="Arial"/>
              <a:cs typeface="Arial"/>
            </a:endParaRPr>
          </a:p>
        </p:txBody>
      </p:sp>
      <p:sp>
        <p:nvSpPr>
          <p:cNvPr id="10" name="object 10"/>
          <p:cNvSpPr txBox="1"/>
          <p:nvPr/>
        </p:nvSpPr>
        <p:spPr>
          <a:xfrm>
            <a:off x="4776692" y="4361269"/>
            <a:ext cx="3853339" cy="472245"/>
          </a:xfrm>
          <a:prstGeom prst="rect">
            <a:avLst/>
          </a:prstGeom>
        </p:spPr>
        <p:txBody>
          <a:bodyPr vert="horz" wrap="square" lIns="0" tIns="10478" rIns="0" bIns="0" rtlCol="0">
            <a:spAutoFit/>
          </a:bodyPr>
          <a:lstStyle/>
          <a:p>
            <a:pPr marL="9525">
              <a:lnSpc>
                <a:spcPts val="1838"/>
              </a:lnSpc>
              <a:spcBef>
                <a:spcPts val="83"/>
              </a:spcBef>
              <a:tabLst>
                <a:tab pos="1254442" algn="l"/>
                <a:tab pos="2054543" algn="l"/>
                <a:tab pos="2786539" algn="l"/>
              </a:tabLst>
            </a:pPr>
            <a:r>
              <a:rPr sz="1650" u="heavy" spc="-405" dirty="0">
                <a:solidFill>
                  <a:srgbClr val="252525"/>
                </a:solidFill>
                <a:uFill>
                  <a:solidFill>
                    <a:srgbClr val="252525"/>
                  </a:solidFill>
                </a:uFill>
                <a:latin typeface="Times New Roman"/>
                <a:cs typeface="Times New Roman"/>
              </a:rPr>
              <a:t> </a:t>
            </a:r>
            <a:r>
              <a:rPr sz="1650" u="heavy" spc="-79" dirty="0">
                <a:solidFill>
                  <a:srgbClr val="252525"/>
                </a:solidFill>
                <a:uFill>
                  <a:solidFill>
                    <a:srgbClr val="252525"/>
                  </a:solidFill>
                </a:uFill>
                <a:latin typeface="Arial"/>
                <a:cs typeface="Arial"/>
              </a:rPr>
              <a:t>niezwłocznie	</a:t>
            </a:r>
            <a:r>
              <a:rPr sz="1650" u="heavy" spc="-83" dirty="0">
                <a:solidFill>
                  <a:srgbClr val="252525"/>
                </a:solidFill>
                <a:uFill>
                  <a:solidFill>
                    <a:srgbClr val="252525"/>
                  </a:solidFill>
                </a:uFill>
                <a:latin typeface="Arial"/>
                <a:cs typeface="Arial"/>
              </a:rPr>
              <a:t>zwrócić	</a:t>
            </a:r>
            <a:r>
              <a:rPr sz="1650" u="heavy" spc="-79" dirty="0">
                <a:solidFill>
                  <a:srgbClr val="252525"/>
                </a:solidFill>
                <a:uFill>
                  <a:solidFill>
                    <a:srgbClr val="252525"/>
                  </a:solidFill>
                </a:uFill>
                <a:latin typeface="Arial"/>
                <a:cs typeface="Arial"/>
              </a:rPr>
              <a:t>osobie	</a:t>
            </a:r>
            <a:r>
              <a:rPr sz="1650" u="heavy" spc="-56" dirty="0">
                <a:solidFill>
                  <a:srgbClr val="252525"/>
                </a:solidFill>
                <a:uFill>
                  <a:solidFill>
                    <a:srgbClr val="252525"/>
                  </a:solidFill>
                </a:uFill>
                <a:latin typeface="Arial"/>
                <a:cs typeface="Arial"/>
              </a:rPr>
              <a:t>uprawnionej</a:t>
            </a:r>
            <a:endParaRPr sz="1650">
              <a:latin typeface="Arial"/>
              <a:cs typeface="Arial"/>
            </a:endParaRPr>
          </a:p>
          <a:p>
            <a:pPr marL="10478">
              <a:lnSpc>
                <a:spcPts val="1838"/>
              </a:lnSpc>
            </a:pPr>
            <a:r>
              <a:rPr sz="1650" spc="-30" dirty="0">
                <a:solidFill>
                  <a:srgbClr val="252525"/>
                </a:solidFill>
                <a:latin typeface="Arial"/>
                <a:cs typeface="Arial"/>
              </a:rPr>
              <a:t>(art. </a:t>
            </a:r>
            <a:r>
              <a:rPr sz="1650" spc="-79" dirty="0">
                <a:solidFill>
                  <a:srgbClr val="252525"/>
                </a:solidFill>
                <a:latin typeface="Arial"/>
                <a:cs typeface="Arial"/>
              </a:rPr>
              <a:t>230 </a:t>
            </a:r>
            <a:r>
              <a:rPr sz="1650" spc="-94" dirty="0">
                <a:solidFill>
                  <a:srgbClr val="252525"/>
                </a:solidFill>
                <a:latin typeface="Arial"/>
                <a:cs typeface="Arial"/>
              </a:rPr>
              <a:t>§ </a:t>
            </a:r>
            <a:r>
              <a:rPr sz="1650" spc="-79" dirty="0">
                <a:solidFill>
                  <a:srgbClr val="252525"/>
                </a:solidFill>
                <a:latin typeface="Arial"/>
                <a:cs typeface="Arial"/>
              </a:rPr>
              <a:t>1</a:t>
            </a:r>
            <a:r>
              <a:rPr sz="1650" spc="-172" dirty="0">
                <a:solidFill>
                  <a:srgbClr val="252525"/>
                </a:solidFill>
                <a:latin typeface="Arial"/>
                <a:cs typeface="Arial"/>
              </a:rPr>
              <a:t> </a:t>
            </a:r>
            <a:r>
              <a:rPr sz="1650" spc="-64" dirty="0">
                <a:solidFill>
                  <a:srgbClr val="252525"/>
                </a:solidFill>
                <a:latin typeface="Arial"/>
                <a:cs typeface="Arial"/>
              </a:rPr>
              <a:t>k.p.k.)</a:t>
            </a:r>
            <a:endParaRPr sz="1650">
              <a:latin typeface="Arial"/>
              <a:cs typeface="Arial"/>
            </a:endParaRPr>
          </a:p>
        </p:txBody>
      </p:sp>
      <p:grpSp>
        <p:nvGrpSpPr>
          <p:cNvPr id="11" name="object 11"/>
          <p:cNvGrpSpPr/>
          <p:nvPr/>
        </p:nvGrpSpPr>
        <p:grpSpPr>
          <a:xfrm>
            <a:off x="235457" y="1483614"/>
            <a:ext cx="8662035" cy="752475"/>
            <a:chOff x="313943" y="835152"/>
            <a:chExt cx="11549380" cy="1003300"/>
          </a:xfrm>
        </p:grpSpPr>
        <p:sp>
          <p:nvSpPr>
            <p:cNvPr id="12" name="object 12"/>
            <p:cNvSpPr/>
            <p:nvPr/>
          </p:nvSpPr>
          <p:spPr>
            <a:xfrm>
              <a:off x="320039" y="841248"/>
              <a:ext cx="11536680" cy="990600"/>
            </a:xfrm>
            <a:custGeom>
              <a:avLst/>
              <a:gdLst/>
              <a:ahLst/>
              <a:cxnLst/>
              <a:rect l="l" t="t" r="r" b="b"/>
              <a:pathLst>
                <a:path w="11536680" h="990600">
                  <a:moveTo>
                    <a:pt x="11371580" y="0"/>
                  </a:moveTo>
                  <a:lnTo>
                    <a:pt x="165100" y="0"/>
                  </a:lnTo>
                  <a:lnTo>
                    <a:pt x="121208" y="5897"/>
                  </a:lnTo>
                  <a:lnTo>
                    <a:pt x="81769" y="22540"/>
                  </a:lnTo>
                  <a:lnTo>
                    <a:pt x="48355" y="48355"/>
                  </a:lnTo>
                  <a:lnTo>
                    <a:pt x="22540" y="81769"/>
                  </a:lnTo>
                  <a:lnTo>
                    <a:pt x="5897" y="121208"/>
                  </a:lnTo>
                  <a:lnTo>
                    <a:pt x="0" y="165100"/>
                  </a:lnTo>
                  <a:lnTo>
                    <a:pt x="0" y="825500"/>
                  </a:lnTo>
                  <a:lnTo>
                    <a:pt x="5897" y="869391"/>
                  </a:lnTo>
                  <a:lnTo>
                    <a:pt x="22540" y="908830"/>
                  </a:lnTo>
                  <a:lnTo>
                    <a:pt x="48355" y="942244"/>
                  </a:lnTo>
                  <a:lnTo>
                    <a:pt x="81769" y="968059"/>
                  </a:lnTo>
                  <a:lnTo>
                    <a:pt x="121208" y="984702"/>
                  </a:lnTo>
                  <a:lnTo>
                    <a:pt x="165100" y="990600"/>
                  </a:lnTo>
                  <a:lnTo>
                    <a:pt x="11371580" y="990600"/>
                  </a:lnTo>
                  <a:lnTo>
                    <a:pt x="11415471" y="984702"/>
                  </a:lnTo>
                  <a:lnTo>
                    <a:pt x="11454910" y="968059"/>
                  </a:lnTo>
                  <a:lnTo>
                    <a:pt x="11488324" y="942244"/>
                  </a:lnTo>
                  <a:lnTo>
                    <a:pt x="11514139" y="908830"/>
                  </a:lnTo>
                  <a:lnTo>
                    <a:pt x="11530782" y="869391"/>
                  </a:lnTo>
                  <a:lnTo>
                    <a:pt x="11536680" y="825500"/>
                  </a:lnTo>
                  <a:lnTo>
                    <a:pt x="11536680" y="165100"/>
                  </a:lnTo>
                  <a:lnTo>
                    <a:pt x="11530782" y="121208"/>
                  </a:lnTo>
                  <a:lnTo>
                    <a:pt x="11514139" y="81769"/>
                  </a:lnTo>
                  <a:lnTo>
                    <a:pt x="11488324" y="48355"/>
                  </a:lnTo>
                  <a:lnTo>
                    <a:pt x="11454910" y="22540"/>
                  </a:lnTo>
                  <a:lnTo>
                    <a:pt x="11415471" y="5897"/>
                  </a:lnTo>
                  <a:lnTo>
                    <a:pt x="11371580" y="0"/>
                  </a:lnTo>
                  <a:close/>
                </a:path>
              </a:pathLst>
            </a:custGeom>
            <a:solidFill>
              <a:srgbClr val="99CA38"/>
            </a:solidFill>
          </p:spPr>
          <p:txBody>
            <a:bodyPr wrap="square" lIns="0" tIns="0" rIns="0" bIns="0" rtlCol="0"/>
            <a:lstStyle/>
            <a:p>
              <a:endParaRPr sz="1350"/>
            </a:p>
          </p:txBody>
        </p:sp>
        <p:sp>
          <p:nvSpPr>
            <p:cNvPr id="13" name="object 13"/>
            <p:cNvSpPr/>
            <p:nvPr/>
          </p:nvSpPr>
          <p:spPr>
            <a:xfrm>
              <a:off x="320039" y="841248"/>
              <a:ext cx="11536680" cy="990600"/>
            </a:xfrm>
            <a:custGeom>
              <a:avLst/>
              <a:gdLst/>
              <a:ahLst/>
              <a:cxnLst/>
              <a:rect l="l" t="t" r="r" b="b"/>
              <a:pathLst>
                <a:path w="11536680" h="990600">
                  <a:moveTo>
                    <a:pt x="0" y="165100"/>
                  </a:moveTo>
                  <a:lnTo>
                    <a:pt x="5897" y="121208"/>
                  </a:lnTo>
                  <a:lnTo>
                    <a:pt x="22540" y="81769"/>
                  </a:lnTo>
                  <a:lnTo>
                    <a:pt x="48355" y="48355"/>
                  </a:lnTo>
                  <a:lnTo>
                    <a:pt x="81769" y="22540"/>
                  </a:lnTo>
                  <a:lnTo>
                    <a:pt x="121208" y="5897"/>
                  </a:lnTo>
                  <a:lnTo>
                    <a:pt x="165100" y="0"/>
                  </a:lnTo>
                  <a:lnTo>
                    <a:pt x="11371580" y="0"/>
                  </a:lnTo>
                  <a:lnTo>
                    <a:pt x="11415471" y="5897"/>
                  </a:lnTo>
                  <a:lnTo>
                    <a:pt x="11454910" y="22540"/>
                  </a:lnTo>
                  <a:lnTo>
                    <a:pt x="11488324" y="48355"/>
                  </a:lnTo>
                  <a:lnTo>
                    <a:pt x="11514139" y="81769"/>
                  </a:lnTo>
                  <a:lnTo>
                    <a:pt x="11530782" y="121208"/>
                  </a:lnTo>
                  <a:lnTo>
                    <a:pt x="11536680" y="165100"/>
                  </a:lnTo>
                  <a:lnTo>
                    <a:pt x="11536680" y="825500"/>
                  </a:lnTo>
                  <a:lnTo>
                    <a:pt x="11530782" y="869391"/>
                  </a:lnTo>
                  <a:lnTo>
                    <a:pt x="11514139" y="908830"/>
                  </a:lnTo>
                  <a:lnTo>
                    <a:pt x="11488324" y="942244"/>
                  </a:lnTo>
                  <a:lnTo>
                    <a:pt x="11454910" y="968059"/>
                  </a:lnTo>
                  <a:lnTo>
                    <a:pt x="11415471" y="984702"/>
                  </a:lnTo>
                  <a:lnTo>
                    <a:pt x="11371580" y="990600"/>
                  </a:lnTo>
                  <a:lnTo>
                    <a:pt x="165100" y="990600"/>
                  </a:lnTo>
                  <a:lnTo>
                    <a:pt x="121208" y="984702"/>
                  </a:lnTo>
                  <a:lnTo>
                    <a:pt x="81769" y="968059"/>
                  </a:lnTo>
                  <a:lnTo>
                    <a:pt x="48355" y="942244"/>
                  </a:lnTo>
                  <a:lnTo>
                    <a:pt x="22540" y="908830"/>
                  </a:lnTo>
                  <a:lnTo>
                    <a:pt x="5897" y="869391"/>
                  </a:lnTo>
                  <a:lnTo>
                    <a:pt x="0" y="825500"/>
                  </a:lnTo>
                  <a:lnTo>
                    <a:pt x="0" y="165100"/>
                  </a:lnTo>
                  <a:close/>
                </a:path>
              </a:pathLst>
            </a:custGeom>
            <a:ln w="12192">
              <a:solidFill>
                <a:srgbClr val="6E9425"/>
              </a:solidFill>
            </a:ln>
          </p:spPr>
          <p:txBody>
            <a:bodyPr wrap="square" lIns="0" tIns="0" rIns="0" bIns="0" rtlCol="0"/>
            <a:lstStyle/>
            <a:p>
              <a:endParaRPr sz="1350"/>
            </a:p>
          </p:txBody>
        </p:sp>
      </p:grpSp>
      <p:sp>
        <p:nvSpPr>
          <p:cNvPr id="14" name="object 14"/>
          <p:cNvSpPr txBox="1"/>
          <p:nvPr/>
        </p:nvSpPr>
        <p:spPr>
          <a:xfrm>
            <a:off x="335889" y="1495578"/>
            <a:ext cx="8437245" cy="1959671"/>
          </a:xfrm>
          <a:prstGeom prst="rect">
            <a:avLst/>
          </a:prstGeom>
        </p:spPr>
        <p:txBody>
          <a:bodyPr vert="horz" wrap="square" lIns="0" tIns="9049" rIns="0" bIns="0" rtlCol="0">
            <a:spAutoFit/>
          </a:bodyPr>
          <a:lstStyle/>
          <a:p>
            <a:pPr marL="20955" algn="ctr">
              <a:spcBef>
                <a:spcPts val="71"/>
              </a:spcBef>
            </a:pPr>
            <a:r>
              <a:rPr sz="1500" spc="-94" dirty="0">
                <a:solidFill>
                  <a:srgbClr val="FFFFFF"/>
                </a:solidFill>
                <a:latin typeface="Arial"/>
                <a:cs typeface="Arial"/>
              </a:rPr>
              <a:t>Wydania </a:t>
            </a:r>
            <a:r>
              <a:rPr sz="1500" spc="-120" dirty="0">
                <a:solidFill>
                  <a:srgbClr val="FFFFFF"/>
                </a:solidFill>
                <a:latin typeface="Arial"/>
                <a:cs typeface="Arial"/>
              </a:rPr>
              <a:t>rzeczy,</a:t>
            </a:r>
            <a:r>
              <a:rPr sz="1500" u="sng" spc="-120" dirty="0">
                <a:solidFill>
                  <a:srgbClr val="FFFFFF"/>
                </a:solidFill>
                <a:uFill>
                  <a:solidFill>
                    <a:srgbClr val="FFFFFF"/>
                  </a:solidFill>
                </a:uFill>
                <a:latin typeface="Arial"/>
                <a:cs typeface="Arial"/>
              </a:rPr>
              <a:t> </a:t>
            </a:r>
            <a:r>
              <a:rPr sz="1500" u="sng" spc="-41" dirty="0">
                <a:solidFill>
                  <a:srgbClr val="FFFFFF"/>
                </a:solidFill>
                <a:uFill>
                  <a:solidFill>
                    <a:srgbClr val="FFFFFF"/>
                  </a:solidFill>
                </a:uFill>
                <a:latin typeface="Arial"/>
                <a:cs typeface="Arial"/>
              </a:rPr>
              <a:t>w </a:t>
            </a:r>
            <a:r>
              <a:rPr sz="1500" u="sng" spc="-64" dirty="0">
                <a:solidFill>
                  <a:srgbClr val="FFFFFF"/>
                </a:solidFill>
                <a:uFill>
                  <a:solidFill>
                    <a:srgbClr val="FFFFFF"/>
                  </a:solidFill>
                </a:uFill>
                <a:latin typeface="Arial"/>
                <a:cs typeface="Arial"/>
              </a:rPr>
              <a:t>sytuacji niecierpiącej </a:t>
            </a:r>
            <a:r>
              <a:rPr sz="1500" u="sng" spc="-60" dirty="0">
                <a:solidFill>
                  <a:srgbClr val="FFFFFF"/>
                </a:solidFill>
                <a:uFill>
                  <a:solidFill>
                    <a:srgbClr val="FFFFFF"/>
                  </a:solidFill>
                </a:uFill>
                <a:latin typeface="Arial"/>
                <a:cs typeface="Arial"/>
              </a:rPr>
              <a:t>zwłoki </a:t>
            </a:r>
            <a:r>
              <a:rPr sz="1500" spc="-124" dirty="0">
                <a:solidFill>
                  <a:srgbClr val="FFFFFF"/>
                </a:solidFill>
                <a:latin typeface="Arial"/>
                <a:cs typeface="Arial"/>
              </a:rPr>
              <a:t>żąda </a:t>
            </a:r>
            <a:r>
              <a:rPr sz="1500" spc="-90" dirty="0">
                <a:solidFill>
                  <a:srgbClr val="FFFFFF"/>
                </a:solidFill>
                <a:latin typeface="Arial"/>
                <a:cs typeface="Arial"/>
              </a:rPr>
              <a:t>Policja </a:t>
            </a:r>
            <a:r>
              <a:rPr sz="1500" spc="-45" dirty="0">
                <a:solidFill>
                  <a:srgbClr val="FFFFFF"/>
                </a:solidFill>
                <a:latin typeface="Arial"/>
                <a:cs typeface="Arial"/>
              </a:rPr>
              <a:t>lub </a:t>
            </a:r>
            <a:r>
              <a:rPr sz="1500" spc="-68" dirty="0">
                <a:solidFill>
                  <a:srgbClr val="FFFFFF"/>
                </a:solidFill>
                <a:latin typeface="Arial"/>
                <a:cs typeface="Arial"/>
              </a:rPr>
              <a:t>inny </a:t>
            </a:r>
            <a:r>
              <a:rPr sz="1500" spc="-64" dirty="0">
                <a:solidFill>
                  <a:srgbClr val="FFFFFF"/>
                </a:solidFill>
                <a:latin typeface="Arial"/>
                <a:cs typeface="Arial"/>
              </a:rPr>
              <a:t>uprawniony </a:t>
            </a:r>
            <a:r>
              <a:rPr sz="1500" spc="-86" dirty="0">
                <a:solidFill>
                  <a:srgbClr val="FFFFFF"/>
                </a:solidFill>
                <a:latin typeface="Arial"/>
                <a:cs typeface="Arial"/>
              </a:rPr>
              <a:t>organ </a:t>
            </a:r>
            <a:r>
              <a:rPr sz="1500" spc="-113" dirty="0">
                <a:solidFill>
                  <a:srgbClr val="FFFFFF"/>
                </a:solidFill>
                <a:latin typeface="Arial"/>
                <a:cs typeface="Arial"/>
              </a:rPr>
              <a:t>bez</a:t>
            </a:r>
            <a:r>
              <a:rPr sz="1500" spc="-158" dirty="0">
                <a:solidFill>
                  <a:srgbClr val="FFFFFF"/>
                </a:solidFill>
                <a:latin typeface="Arial"/>
                <a:cs typeface="Arial"/>
              </a:rPr>
              <a:t> </a:t>
            </a:r>
            <a:r>
              <a:rPr sz="1500" spc="-75" dirty="0">
                <a:solidFill>
                  <a:srgbClr val="FFFFFF"/>
                </a:solidFill>
                <a:latin typeface="Arial"/>
                <a:cs typeface="Arial"/>
              </a:rPr>
              <a:t>uprzedniego</a:t>
            </a:r>
            <a:endParaRPr sz="1500">
              <a:latin typeface="Arial"/>
              <a:cs typeface="Arial"/>
            </a:endParaRPr>
          </a:p>
          <a:p>
            <a:pPr marL="19526" algn="ctr"/>
            <a:r>
              <a:rPr sz="1500" spc="-79" dirty="0">
                <a:solidFill>
                  <a:srgbClr val="FFFFFF"/>
                </a:solidFill>
                <a:latin typeface="Arial"/>
                <a:cs typeface="Arial"/>
              </a:rPr>
              <a:t>wydania </a:t>
            </a:r>
            <a:r>
              <a:rPr sz="1500" spc="-71" dirty="0">
                <a:solidFill>
                  <a:srgbClr val="FFFFFF"/>
                </a:solidFill>
                <a:latin typeface="Arial"/>
                <a:cs typeface="Arial"/>
              </a:rPr>
              <a:t>postanowienia </a:t>
            </a:r>
            <a:r>
              <a:rPr sz="1500" spc="-105" dirty="0">
                <a:solidFill>
                  <a:srgbClr val="FFFFFF"/>
                </a:solidFill>
                <a:latin typeface="Arial"/>
                <a:cs typeface="Arial"/>
              </a:rPr>
              <a:t>przez </a:t>
            </a:r>
            <a:r>
              <a:rPr sz="1500" spc="-124" dirty="0">
                <a:solidFill>
                  <a:srgbClr val="FFFFFF"/>
                </a:solidFill>
                <a:latin typeface="Arial"/>
                <a:cs typeface="Arial"/>
              </a:rPr>
              <a:t>sąd </a:t>
            </a:r>
            <a:r>
              <a:rPr sz="1500" spc="-45" dirty="0">
                <a:solidFill>
                  <a:srgbClr val="FFFFFF"/>
                </a:solidFill>
                <a:latin typeface="Arial"/>
                <a:cs typeface="Arial"/>
              </a:rPr>
              <a:t>lub </a:t>
            </a:r>
            <a:r>
              <a:rPr sz="1500" spc="-60" dirty="0">
                <a:solidFill>
                  <a:srgbClr val="FFFFFF"/>
                </a:solidFill>
                <a:latin typeface="Arial"/>
                <a:cs typeface="Arial"/>
              </a:rPr>
              <a:t>prokuratora. </a:t>
            </a:r>
            <a:r>
              <a:rPr sz="1500" spc="-113" dirty="0">
                <a:solidFill>
                  <a:srgbClr val="FFFFFF"/>
                </a:solidFill>
                <a:latin typeface="Arial"/>
                <a:cs typeface="Arial"/>
              </a:rPr>
              <a:t>Brak </a:t>
            </a:r>
            <a:r>
              <a:rPr sz="1500" spc="-79" dirty="0">
                <a:solidFill>
                  <a:srgbClr val="FFFFFF"/>
                </a:solidFill>
                <a:latin typeface="Arial"/>
                <a:cs typeface="Arial"/>
              </a:rPr>
              <a:t>zatwierdzenia </a:t>
            </a:r>
            <a:r>
              <a:rPr sz="1500" spc="-86" dirty="0">
                <a:solidFill>
                  <a:srgbClr val="FFFFFF"/>
                </a:solidFill>
                <a:latin typeface="Arial"/>
                <a:cs typeface="Arial"/>
              </a:rPr>
              <a:t>zatrzymania </a:t>
            </a:r>
            <a:r>
              <a:rPr sz="1500" spc="-64" dirty="0">
                <a:solidFill>
                  <a:srgbClr val="FFFFFF"/>
                </a:solidFill>
                <a:latin typeface="Arial"/>
                <a:cs typeface="Arial"/>
              </a:rPr>
              <a:t>uniemożliwia</a:t>
            </a:r>
            <a:r>
              <a:rPr sz="1500" spc="-8" dirty="0">
                <a:solidFill>
                  <a:srgbClr val="FFFFFF"/>
                </a:solidFill>
                <a:latin typeface="Arial"/>
                <a:cs typeface="Arial"/>
              </a:rPr>
              <a:t> </a:t>
            </a:r>
            <a:r>
              <a:rPr sz="1500" spc="-83" dirty="0">
                <a:solidFill>
                  <a:srgbClr val="FFFFFF"/>
                </a:solidFill>
                <a:latin typeface="Arial"/>
                <a:cs typeface="Arial"/>
              </a:rPr>
              <a:t>wykorzystanie</a:t>
            </a:r>
            <a:endParaRPr sz="1500">
              <a:latin typeface="Arial"/>
              <a:cs typeface="Arial"/>
            </a:endParaRPr>
          </a:p>
          <a:p>
            <a:pPr marL="21431" algn="ctr"/>
            <a:r>
              <a:rPr sz="1500" spc="-83" dirty="0">
                <a:solidFill>
                  <a:srgbClr val="FFFFFF"/>
                </a:solidFill>
                <a:latin typeface="Arial"/>
                <a:cs typeface="Arial"/>
              </a:rPr>
              <a:t>jako </a:t>
            </a:r>
            <a:r>
              <a:rPr sz="1500" spc="-64" dirty="0">
                <a:solidFill>
                  <a:srgbClr val="FFFFFF"/>
                </a:solidFill>
                <a:latin typeface="Arial"/>
                <a:cs typeface="Arial"/>
              </a:rPr>
              <a:t>dowodu </a:t>
            </a:r>
            <a:r>
              <a:rPr sz="1500" spc="-94" dirty="0">
                <a:solidFill>
                  <a:srgbClr val="FFFFFF"/>
                </a:solidFill>
                <a:latin typeface="Arial"/>
                <a:cs typeface="Arial"/>
              </a:rPr>
              <a:t>zatrzymanych</a:t>
            </a:r>
            <a:r>
              <a:rPr sz="1500" spc="-45" dirty="0">
                <a:solidFill>
                  <a:srgbClr val="FFFFFF"/>
                </a:solidFill>
                <a:latin typeface="Arial"/>
                <a:cs typeface="Arial"/>
              </a:rPr>
              <a:t> </a:t>
            </a:r>
            <a:r>
              <a:rPr sz="1500" spc="-120" dirty="0">
                <a:solidFill>
                  <a:srgbClr val="FFFFFF"/>
                </a:solidFill>
                <a:latin typeface="Arial"/>
                <a:cs typeface="Arial"/>
              </a:rPr>
              <a:t>rzeczy.</a:t>
            </a:r>
            <a:endParaRPr sz="1500">
              <a:latin typeface="Arial"/>
              <a:cs typeface="Arial"/>
            </a:endParaRPr>
          </a:p>
          <a:p>
            <a:pPr>
              <a:spcBef>
                <a:spcPts val="26"/>
              </a:spcBef>
            </a:pPr>
            <a:endParaRPr sz="1350">
              <a:latin typeface="Arial"/>
              <a:cs typeface="Arial"/>
            </a:endParaRPr>
          </a:p>
          <a:p>
            <a:pPr marR="115253" algn="ctr">
              <a:tabLst>
                <a:tab pos="4351496" algn="l"/>
              </a:tabLst>
            </a:pPr>
            <a:r>
              <a:rPr sz="2100" spc="-293" dirty="0">
                <a:solidFill>
                  <a:srgbClr val="252525"/>
                </a:solidFill>
                <a:latin typeface="Arial"/>
                <a:cs typeface="Arial"/>
              </a:rPr>
              <a:t>DOBROWOLNE</a:t>
            </a:r>
            <a:r>
              <a:rPr sz="2100" spc="-184" dirty="0">
                <a:solidFill>
                  <a:srgbClr val="252525"/>
                </a:solidFill>
                <a:latin typeface="Arial"/>
                <a:cs typeface="Arial"/>
              </a:rPr>
              <a:t> </a:t>
            </a:r>
            <a:r>
              <a:rPr sz="2100" spc="-251" dirty="0">
                <a:solidFill>
                  <a:srgbClr val="252525"/>
                </a:solidFill>
                <a:latin typeface="Arial"/>
                <a:cs typeface="Arial"/>
              </a:rPr>
              <a:t>WYDANIE	</a:t>
            </a:r>
            <a:r>
              <a:rPr sz="2100" spc="-304" dirty="0">
                <a:solidFill>
                  <a:srgbClr val="252525"/>
                </a:solidFill>
                <a:latin typeface="Arial"/>
                <a:cs typeface="Arial"/>
              </a:rPr>
              <a:t>PRZYMUSOWE</a:t>
            </a:r>
            <a:r>
              <a:rPr sz="2100" spc="-191" dirty="0">
                <a:solidFill>
                  <a:srgbClr val="252525"/>
                </a:solidFill>
                <a:latin typeface="Arial"/>
                <a:cs typeface="Arial"/>
              </a:rPr>
              <a:t> </a:t>
            </a:r>
            <a:r>
              <a:rPr sz="2100" spc="-285" dirty="0">
                <a:solidFill>
                  <a:srgbClr val="252525"/>
                </a:solidFill>
                <a:latin typeface="Arial"/>
                <a:cs typeface="Arial"/>
              </a:rPr>
              <a:t>ODEBRANIE</a:t>
            </a:r>
            <a:endParaRPr sz="2100">
              <a:latin typeface="Arial"/>
              <a:cs typeface="Arial"/>
            </a:endParaRPr>
          </a:p>
          <a:p>
            <a:pPr>
              <a:spcBef>
                <a:spcPts val="15"/>
              </a:spcBef>
            </a:pPr>
            <a:endParaRPr sz="1725">
              <a:latin typeface="Arial"/>
              <a:cs typeface="Arial"/>
            </a:endParaRPr>
          </a:p>
          <a:p>
            <a:pPr marR="139065" algn="ctr">
              <a:lnSpc>
                <a:spcPts val="1838"/>
              </a:lnSpc>
              <a:spcBef>
                <a:spcPts val="4"/>
              </a:spcBef>
              <a:tabLst>
                <a:tab pos="722471" algn="l"/>
                <a:tab pos="1346835" algn="l"/>
                <a:tab pos="1906905" algn="l"/>
                <a:tab pos="2856071" algn="l"/>
                <a:tab pos="3256121" algn="l"/>
                <a:tab pos="4441984" algn="l"/>
                <a:tab pos="5464016" algn="l"/>
                <a:tab pos="7359491" algn="l"/>
              </a:tabLst>
            </a:pPr>
            <a:r>
              <a:rPr sz="1650" spc="-120" dirty="0">
                <a:solidFill>
                  <a:srgbClr val="252525"/>
                </a:solidFill>
                <a:latin typeface="Arial"/>
                <a:cs typeface="Arial"/>
              </a:rPr>
              <a:t>Osoba,	</a:t>
            </a:r>
            <a:r>
              <a:rPr sz="1650" spc="-34" dirty="0">
                <a:solidFill>
                  <a:srgbClr val="252525"/>
                </a:solidFill>
                <a:latin typeface="Arial"/>
                <a:cs typeface="Arial"/>
              </a:rPr>
              <a:t>której	</a:t>
            </a:r>
            <a:r>
              <a:rPr sz="1650" spc="-120" dirty="0">
                <a:solidFill>
                  <a:srgbClr val="252525"/>
                </a:solidFill>
                <a:latin typeface="Arial"/>
                <a:cs typeface="Arial"/>
              </a:rPr>
              <a:t>rzecz	</a:t>
            </a:r>
            <a:r>
              <a:rPr sz="1650" spc="-75" dirty="0">
                <a:solidFill>
                  <a:srgbClr val="252525"/>
                </a:solidFill>
                <a:latin typeface="Arial"/>
                <a:cs typeface="Arial"/>
              </a:rPr>
              <a:t>odebrano	</a:t>
            </a:r>
            <a:r>
              <a:rPr sz="1650" spc="-101" dirty="0">
                <a:solidFill>
                  <a:srgbClr val="252525"/>
                </a:solidFill>
                <a:latin typeface="Arial"/>
                <a:cs typeface="Arial"/>
              </a:rPr>
              <a:t>ma	</a:t>
            </a:r>
            <a:r>
              <a:rPr sz="1650" spc="-71" dirty="0">
                <a:solidFill>
                  <a:srgbClr val="252525"/>
                </a:solidFill>
                <a:latin typeface="Arial"/>
                <a:cs typeface="Arial"/>
              </a:rPr>
              <a:t>prawo	</a:t>
            </a:r>
            <a:r>
              <a:rPr sz="1650" spc="-139" dirty="0">
                <a:solidFill>
                  <a:srgbClr val="252525"/>
                </a:solidFill>
                <a:latin typeface="Arial"/>
                <a:cs typeface="Arial"/>
              </a:rPr>
              <a:t>Przy	</a:t>
            </a:r>
            <a:r>
              <a:rPr sz="1650" spc="-86" dirty="0">
                <a:solidFill>
                  <a:srgbClr val="252525"/>
                </a:solidFill>
                <a:latin typeface="Arial"/>
                <a:cs typeface="Arial"/>
              </a:rPr>
              <a:t>przymusowym	</a:t>
            </a:r>
            <a:r>
              <a:rPr sz="1650" spc="-64" dirty="0">
                <a:solidFill>
                  <a:srgbClr val="252525"/>
                </a:solidFill>
                <a:latin typeface="Arial"/>
                <a:cs typeface="Arial"/>
              </a:rPr>
              <a:t>odebraniu,</a:t>
            </a:r>
            <a:endParaRPr sz="1650">
              <a:latin typeface="Arial"/>
              <a:cs typeface="Arial"/>
            </a:endParaRPr>
          </a:p>
          <a:p>
            <a:pPr marR="138589" algn="ctr">
              <a:lnSpc>
                <a:spcPts val="1838"/>
              </a:lnSpc>
              <a:tabLst>
                <a:tab pos="4441984" algn="l"/>
                <a:tab pos="5781675" algn="l"/>
                <a:tab pos="5996940" algn="l"/>
                <a:tab pos="7265670" algn="l"/>
              </a:tabLst>
            </a:pPr>
            <a:r>
              <a:rPr sz="1650" spc="-90" dirty="0">
                <a:solidFill>
                  <a:srgbClr val="252525"/>
                </a:solidFill>
                <a:latin typeface="Arial"/>
                <a:cs typeface="Arial"/>
              </a:rPr>
              <a:t>zło</a:t>
            </a:r>
            <a:r>
              <a:rPr sz="1650" spc="-116" dirty="0">
                <a:solidFill>
                  <a:srgbClr val="252525"/>
                </a:solidFill>
                <a:latin typeface="Arial"/>
                <a:cs typeface="Arial"/>
              </a:rPr>
              <a:t>ż</a:t>
            </a:r>
            <a:r>
              <a:rPr sz="1650" spc="-94" dirty="0">
                <a:solidFill>
                  <a:srgbClr val="252525"/>
                </a:solidFill>
                <a:latin typeface="Arial"/>
                <a:cs typeface="Arial"/>
              </a:rPr>
              <a:t>y</a:t>
            </a:r>
            <a:r>
              <a:rPr sz="1650" spc="-124" dirty="0">
                <a:solidFill>
                  <a:srgbClr val="252525"/>
                </a:solidFill>
                <a:latin typeface="Arial"/>
                <a:cs typeface="Arial"/>
              </a:rPr>
              <a:t>ć</a:t>
            </a:r>
            <a:r>
              <a:rPr sz="1650" spc="116" dirty="0">
                <a:solidFill>
                  <a:srgbClr val="252525"/>
                </a:solidFill>
                <a:latin typeface="Arial"/>
                <a:cs typeface="Arial"/>
              </a:rPr>
              <a:t> </a:t>
            </a:r>
            <a:r>
              <a:rPr sz="1650" spc="-64" dirty="0">
                <a:solidFill>
                  <a:srgbClr val="252525"/>
                </a:solidFill>
                <a:latin typeface="Arial"/>
                <a:cs typeface="Arial"/>
              </a:rPr>
              <a:t>w</a:t>
            </a:r>
            <a:r>
              <a:rPr sz="1650" spc="-75" dirty="0">
                <a:solidFill>
                  <a:srgbClr val="252525"/>
                </a:solidFill>
                <a:latin typeface="Arial"/>
                <a:cs typeface="Arial"/>
              </a:rPr>
              <a:t>nio</a:t>
            </a:r>
            <a:r>
              <a:rPr sz="1650" spc="-79" dirty="0">
                <a:solidFill>
                  <a:srgbClr val="252525"/>
                </a:solidFill>
                <a:latin typeface="Arial"/>
                <a:cs typeface="Arial"/>
              </a:rPr>
              <a:t>s</a:t>
            </a:r>
            <a:r>
              <a:rPr sz="1650" spc="-113" dirty="0">
                <a:solidFill>
                  <a:srgbClr val="252525"/>
                </a:solidFill>
                <a:latin typeface="Arial"/>
                <a:cs typeface="Arial"/>
              </a:rPr>
              <a:t>e</a:t>
            </a:r>
            <a:r>
              <a:rPr sz="1650" spc="-98" dirty="0">
                <a:solidFill>
                  <a:srgbClr val="252525"/>
                </a:solidFill>
                <a:latin typeface="Arial"/>
                <a:cs typeface="Arial"/>
              </a:rPr>
              <a:t>k</a:t>
            </a:r>
            <a:r>
              <a:rPr sz="1650" spc="124" dirty="0">
                <a:solidFill>
                  <a:srgbClr val="252525"/>
                </a:solidFill>
                <a:latin typeface="Arial"/>
                <a:cs typeface="Arial"/>
              </a:rPr>
              <a:t> </a:t>
            </a:r>
            <a:r>
              <a:rPr sz="1650" spc="-56" dirty="0">
                <a:solidFill>
                  <a:srgbClr val="252525"/>
                </a:solidFill>
                <a:latin typeface="Arial"/>
                <a:cs typeface="Arial"/>
              </a:rPr>
              <a:t>o</a:t>
            </a:r>
            <a:r>
              <a:rPr sz="1650" spc="98" dirty="0">
                <a:solidFill>
                  <a:srgbClr val="252525"/>
                </a:solidFill>
                <a:latin typeface="Arial"/>
                <a:cs typeface="Arial"/>
              </a:rPr>
              <a:t> </a:t>
            </a:r>
            <a:r>
              <a:rPr sz="1650" spc="-56" dirty="0">
                <a:solidFill>
                  <a:srgbClr val="252525"/>
                </a:solidFill>
                <a:latin typeface="Arial"/>
                <a:cs typeface="Arial"/>
              </a:rPr>
              <a:t>d</a:t>
            </a:r>
            <a:r>
              <a:rPr sz="1650" spc="-71" dirty="0">
                <a:solidFill>
                  <a:srgbClr val="252525"/>
                </a:solidFill>
                <a:latin typeface="Arial"/>
                <a:cs typeface="Arial"/>
              </a:rPr>
              <a:t>o</a:t>
            </a:r>
            <a:r>
              <a:rPr sz="1650" spc="-64" dirty="0">
                <a:solidFill>
                  <a:srgbClr val="252525"/>
                </a:solidFill>
                <a:latin typeface="Arial"/>
                <a:cs typeface="Arial"/>
              </a:rPr>
              <a:t>rę</a:t>
            </a:r>
            <a:r>
              <a:rPr sz="1650" spc="-83" dirty="0">
                <a:solidFill>
                  <a:srgbClr val="252525"/>
                </a:solidFill>
                <a:latin typeface="Arial"/>
                <a:cs typeface="Arial"/>
              </a:rPr>
              <a:t>c</a:t>
            </a:r>
            <a:r>
              <a:rPr sz="1650" spc="-217" dirty="0">
                <a:solidFill>
                  <a:srgbClr val="252525"/>
                </a:solidFill>
                <a:latin typeface="Arial"/>
                <a:cs typeface="Arial"/>
              </a:rPr>
              <a:t>z</a:t>
            </a:r>
            <a:r>
              <a:rPr sz="1650" spc="-113" dirty="0">
                <a:solidFill>
                  <a:srgbClr val="252525"/>
                </a:solidFill>
                <a:latin typeface="Arial"/>
                <a:cs typeface="Arial"/>
              </a:rPr>
              <a:t>e</a:t>
            </a:r>
            <a:r>
              <a:rPr sz="1650" spc="-75" dirty="0">
                <a:solidFill>
                  <a:srgbClr val="252525"/>
                </a:solidFill>
                <a:latin typeface="Arial"/>
                <a:cs typeface="Arial"/>
              </a:rPr>
              <a:t>n</a:t>
            </a:r>
            <a:r>
              <a:rPr sz="1650" spc="-11" dirty="0">
                <a:solidFill>
                  <a:srgbClr val="252525"/>
                </a:solidFill>
                <a:latin typeface="Arial"/>
                <a:cs typeface="Arial"/>
              </a:rPr>
              <a:t>i</a:t>
            </a:r>
            <a:r>
              <a:rPr sz="1650" spc="-101" dirty="0">
                <a:solidFill>
                  <a:srgbClr val="252525"/>
                </a:solidFill>
                <a:latin typeface="Arial"/>
                <a:cs typeface="Arial"/>
              </a:rPr>
              <a:t>e</a:t>
            </a:r>
            <a:r>
              <a:rPr sz="1650" spc="105" dirty="0">
                <a:solidFill>
                  <a:srgbClr val="252525"/>
                </a:solidFill>
                <a:latin typeface="Arial"/>
                <a:cs typeface="Arial"/>
              </a:rPr>
              <a:t> </a:t>
            </a:r>
            <a:r>
              <a:rPr sz="1650" spc="-26" dirty="0">
                <a:solidFill>
                  <a:srgbClr val="252525"/>
                </a:solidFill>
                <a:latin typeface="Arial"/>
                <a:cs typeface="Arial"/>
              </a:rPr>
              <a:t>j</a:t>
            </a:r>
            <a:r>
              <a:rPr sz="1650" spc="-79" dirty="0">
                <a:solidFill>
                  <a:srgbClr val="252525"/>
                </a:solidFill>
                <a:latin typeface="Arial"/>
                <a:cs typeface="Arial"/>
              </a:rPr>
              <a:t>e</a:t>
            </a:r>
            <a:r>
              <a:rPr sz="1650" spc="-23" dirty="0">
                <a:solidFill>
                  <a:srgbClr val="252525"/>
                </a:solidFill>
                <a:latin typeface="Arial"/>
                <a:cs typeface="Arial"/>
              </a:rPr>
              <a:t>j,</a:t>
            </a:r>
            <a:r>
              <a:rPr sz="1650" spc="124" dirty="0">
                <a:solidFill>
                  <a:srgbClr val="252525"/>
                </a:solidFill>
                <a:latin typeface="Arial"/>
                <a:cs typeface="Arial"/>
              </a:rPr>
              <a:t> </a:t>
            </a:r>
            <a:r>
              <a:rPr sz="1650" spc="-38" dirty="0">
                <a:solidFill>
                  <a:srgbClr val="252525"/>
                </a:solidFill>
                <a:latin typeface="Arial"/>
                <a:cs typeface="Arial"/>
              </a:rPr>
              <a:t>w</a:t>
            </a:r>
            <a:r>
              <a:rPr sz="1650" spc="113" dirty="0">
                <a:solidFill>
                  <a:srgbClr val="252525"/>
                </a:solidFill>
                <a:latin typeface="Arial"/>
                <a:cs typeface="Arial"/>
              </a:rPr>
              <a:t> </a:t>
            </a:r>
            <a:r>
              <a:rPr sz="1650" spc="-90" dirty="0">
                <a:solidFill>
                  <a:srgbClr val="252525"/>
                </a:solidFill>
                <a:latin typeface="Arial"/>
                <a:cs typeface="Arial"/>
              </a:rPr>
              <a:t>c</a:t>
            </a:r>
            <a:r>
              <a:rPr sz="1650" spc="-49" dirty="0">
                <a:solidFill>
                  <a:srgbClr val="252525"/>
                </a:solidFill>
                <a:latin typeface="Arial"/>
                <a:cs typeface="Arial"/>
              </a:rPr>
              <a:t>i</a:t>
            </a:r>
            <a:r>
              <a:rPr sz="1650" spc="-146" dirty="0">
                <a:solidFill>
                  <a:srgbClr val="252525"/>
                </a:solidFill>
                <a:latin typeface="Arial"/>
                <a:cs typeface="Arial"/>
              </a:rPr>
              <a:t>ą</a:t>
            </a:r>
            <a:r>
              <a:rPr sz="1650" spc="-101" dirty="0">
                <a:solidFill>
                  <a:srgbClr val="252525"/>
                </a:solidFill>
                <a:latin typeface="Arial"/>
                <a:cs typeface="Arial"/>
              </a:rPr>
              <a:t>gu</a:t>
            </a:r>
            <a:r>
              <a:rPr sz="1650" spc="101" dirty="0">
                <a:solidFill>
                  <a:srgbClr val="252525"/>
                </a:solidFill>
                <a:latin typeface="Arial"/>
                <a:cs typeface="Arial"/>
              </a:rPr>
              <a:t> </a:t>
            </a:r>
            <a:r>
              <a:rPr sz="1650" spc="-71" dirty="0">
                <a:solidFill>
                  <a:srgbClr val="252525"/>
                </a:solidFill>
                <a:latin typeface="Arial"/>
                <a:cs typeface="Arial"/>
              </a:rPr>
              <a:t>1</a:t>
            </a:r>
            <a:r>
              <a:rPr sz="1650" spc="-79" dirty="0">
                <a:solidFill>
                  <a:srgbClr val="252525"/>
                </a:solidFill>
                <a:latin typeface="Arial"/>
                <a:cs typeface="Arial"/>
              </a:rPr>
              <a:t>4</a:t>
            </a:r>
            <a:r>
              <a:rPr sz="1650" dirty="0">
                <a:solidFill>
                  <a:srgbClr val="252525"/>
                </a:solidFill>
                <a:latin typeface="Arial"/>
                <a:cs typeface="Arial"/>
              </a:rPr>
              <a:t>	</a:t>
            </a:r>
            <a:r>
              <a:rPr sz="1650" spc="-105" dirty="0">
                <a:solidFill>
                  <a:srgbClr val="252525"/>
                </a:solidFill>
                <a:latin typeface="Arial"/>
                <a:cs typeface="Arial"/>
              </a:rPr>
              <a:t>po</a:t>
            </a:r>
            <a:r>
              <a:rPr sz="1650" spc="-120" dirty="0">
                <a:solidFill>
                  <a:srgbClr val="252525"/>
                </a:solidFill>
                <a:latin typeface="Arial"/>
                <a:cs typeface="Arial"/>
              </a:rPr>
              <a:t>s</a:t>
            </a:r>
            <a:r>
              <a:rPr sz="1650" spc="56" dirty="0">
                <a:solidFill>
                  <a:srgbClr val="252525"/>
                </a:solidFill>
                <a:latin typeface="Arial"/>
                <a:cs typeface="Arial"/>
              </a:rPr>
              <a:t>t</a:t>
            </a:r>
            <a:r>
              <a:rPr sz="1650" spc="-146" dirty="0">
                <a:solidFill>
                  <a:srgbClr val="252525"/>
                </a:solidFill>
                <a:latin typeface="Arial"/>
                <a:cs typeface="Arial"/>
              </a:rPr>
              <a:t>a</a:t>
            </a:r>
            <a:r>
              <a:rPr sz="1650" spc="-45" dirty="0">
                <a:solidFill>
                  <a:srgbClr val="252525"/>
                </a:solidFill>
                <a:latin typeface="Arial"/>
                <a:cs typeface="Arial"/>
              </a:rPr>
              <a:t>now</a:t>
            </a:r>
            <a:r>
              <a:rPr sz="1650" spc="-26" dirty="0">
                <a:solidFill>
                  <a:srgbClr val="252525"/>
                </a:solidFill>
                <a:latin typeface="Arial"/>
                <a:cs typeface="Arial"/>
              </a:rPr>
              <a:t>i</a:t>
            </a:r>
            <a:r>
              <a:rPr sz="1650" spc="-113" dirty="0">
                <a:solidFill>
                  <a:srgbClr val="252525"/>
                </a:solidFill>
                <a:latin typeface="Arial"/>
                <a:cs typeface="Arial"/>
              </a:rPr>
              <a:t>e</a:t>
            </a:r>
            <a:r>
              <a:rPr sz="1650" spc="-56" dirty="0">
                <a:solidFill>
                  <a:srgbClr val="252525"/>
                </a:solidFill>
                <a:latin typeface="Arial"/>
                <a:cs typeface="Arial"/>
              </a:rPr>
              <a:t>nie</a:t>
            </a:r>
            <a:r>
              <a:rPr sz="1650" dirty="0">
                <a:solidFill>
                  <a:srgbClr val="252525"/>
                </a:solidFill>
                <a:latin typeface="Arial"/>
                <a:cs typeface="Arial"/>
              </a:rPr>
              <a:t>	</a:t>
            </a:r>
            <a:r>
              <a:rPr sz="1650" spc="-56" dirty="0">
                <a:solidFill>
                  <a:srgbClr val="252525"/>
                </a:solidFill>
                <a:latin typeface="Arial"/>
                <a:cs typeface="Arial"/>
              </a:rPr>
              <a:t>o</a:t>
            </a:r>
            <a:r>
              <a:rPr sz="1650" dirty="0">
                <a:solidFill>
                  <a:srgbClr val="252525"/>
                </a:solidFill>
                <a:latin typeface="Arial"/>
                <a:cs typeface="Arial"/>
              </a:rPr>
              <a:t>	</a:t>
            </a:r>
            <a:r>
              <a:rPr sz="1650" spc="-217" dirty="0">
                <a:solidFill>
                  <a:srgbClr val="252525"/>
                </a:solidFill>
                <a:latin typeface="Arial"/>
                <a:cs typeface="Arial"/>
              </a:rPr>
              <a:t>z</a:t>
            </a:r>
            <a:r>
              <a:rPr sz="1650" spc="-165" dirty="0">
                <a:solidFill>
                  <a:srgbClr val="252525"/>
                </a:solidFill>
                <a:latin typeface="Arial"/>
                <a:cs typeface="Arial"/>
              </a:rPr>
              <a:t>a</a:t>
            </a:r>
            <a:r>
              <a:rPr sz="1650" spc="11" dirty="0">
                <a:solidFill>
                  <a:srgbClr val="252525"/>
                </a:solidFill>
                <a:latin typeface="Arial"/>
                <a:cs typeface="Arial"/>
              </a:rPr>
              <a:t>t</a:t>
            </a:r>
            <a:r>
              <a:rPr sz="1650" spc="23" dirty="0">
                <a:solidFill>
                  <a:srgbClr val="252525"/>
                </a:solidFill>
                <a:latin typeface="Arial"/>
                <a:cs typeface="Arial"/>
              </a:rPr>
              <a:t>w</a:t>
            </a:r>
            <a:r>
              <a:rPr sz="1650" spc="-11" dirty="0">
                <a:solidFill>
                  <a:srgbClr val="252525"/>
                </a:solidFill>
                <a:latin typeface="Arial"/>
                <a:cs typeface="Arial"/>
              </a:rPr>
              <a:t>i</a:t>
            </a:r>
            <a:r>
              <a:rPr sz="1650" spc="-113" dirty="0">
                <a:solidFill>
                  <a:srgbClr val="252525"/>
                </a:solidFill>
                <a:latin typeface="Arial"/>
                <a:cs typeface="Arial"/>
              </a:rPr>
              <a:t>e</a:t>
            </a:r>
            <a:r>
              <a:rPr sz="1650" spc="4" dirty="0">
                <a:solidFill>
                  <a:srgbClr val="252525"/>
                </a:solidFill>
                <a:latin typeface="Arial"/>
                <a:cs typeface="Arial"/>
              </a:rPr>
              <a:t>r</a:t>
            </a:r>
            <a:r>
              <a:rPr sz="1650" spc="-124" dirty="0">
                <a:solidFill>
                  <a:srgbClr val="252525"/>
                </a:solidFill>
                <a:latin typeface="Arial"/>
                <a:cs typeface="Arial"/>
              </a:rPr>
              <a:t>d</a:t>
            </a:r>
            <a:r>
              <a:rPr sz="1650" spc="-150" dirty="0">
                <a:solidFill>
                  <a:srgbClr val="252525"/>
                </a:solidFill>
                <a:latin typeface="Arial"/>
                <a:cs typeface="Arial"/>
              </a:rPr>
              <a:t>z</a:t>
            </a:r>
            <a:r>
              <a:rPr sz="1650" spc="-113" dirty="0">
                <a:solidFill>
                  <a:srgbClr val="252525"/>
                </a:solidFill>
                <a:latin typeface="Arial"/>
                <a:cs typeface="Arial"/>
              </a:rPr>
              <a:t>e</a:t>
            </a:r>
            <a:r>
              <a:rPr sz="1650" spc="-41" dirty="0">
                <a:solidFill>
                  <a:srgbClr val="252525"/>
                </a:solidFill>
                <a:latin typeface="Arial"/>
                <a:cs typeface="Arial"/>
              </a:rPr>
              <a:t>niu</a:t>
            </a:r>
            <a:r>
              <a:rPr sz="1650" dirty="0">
                <a:solidFill>
                  <a:srgbClr val="252525"/>
                </a:solidFill>
                <a:latin typeface="Arial"/>
                <a:cs typeface="Arial"/>
              </a:rPr>
              <a:t>	</a:t>
            </a:r>
            <a:r>
              <a:rPr sz="1650" spc="-217" dirty="0">
                <a:solidFill>
                  <a:srgbClr val="252525"/>
                </a:solidFill>
                <a:latin typeface="Arial"/>
                <a:cs typeface="Arial"/>
              </a:rPr>
              <a:t>z</a:t>
            </a:r>
            <a:r>
              <a:rPr sz="1650" spc="-165" dirty="0">
                <a:solidFill>
                  <a:srgbClr val="252525"/>
                </a:solidFill>
                <a:latin typeface="Arial"/>
                <a:cs typeface="Arial"/>
              </a:rPr>
              <a:t>a</a:t>
            </a:r>
            <a:r>
              <a:rPr sz="1650" spc="-19" dirty="0">
                <a:solidFill>
                  <a:srgbClr val="252525"/>
                </a:solidFill>
                <a:latin typeface="Arial"/>
                <a:cs typeface="Arial"/>
              </a:rPr>
              <a:t>tr</a:t>
            </a:r>
            <a:r>
              <a:rPr sz="1650" spc="-56" dirty="0">
                <a:solidFill>
                  <a:srgbClr val="252525"/>
                </a:solidFill>
                <a:latin typeface="Arial"/>
                <a:cs typeface="Arial"/>
              </a:rPr>
              <a:t>z</a:t>
            </a:r>
            <a:r>
              <a:rPr sz="1650" spc="-94" dirty="0">
                <a:solidFill>
                  <a:srgbClr val="252525"/>
                </a:solidFill>
                <a:latin typeface="Arial"/>
                <a:cs typeface="Arial"/>
              </a:rPr>
              <a:t>y</a:t>
            </a:r>
            <a:r>
              <a:rPr sz="1650" spc="-124" dirty="0">
                <a:solidFill>
                  <a:srgbClr val="252525"/>
                </a:solidFill>
                <a:latin typeface="Arial"/>
                <a:cs typeface="Arial"/>
              </a:rPr>
              <a:t>m</a:t>
            </a:r>
            <a:r>
              <a:rPr sz="1650" spc="-105" dirty="0">
                <a:solidFill>
                  <a:srgbClr val="252525"/>
                </a:solidFill>
                <a:latin typeface="Arial"/>
                <a:cs typeface="Arial"/>
              </a:rPr>
              <a:t>a</a:t>
            </a:r>
            <a:r>
              <a:rPr sz="1650" spc="-68" dirty="0">
                <a:solidFill>
                  <a:srgbClr val="252525"/>
                </a:solidFill>
                <a:latin typeface="Arial"/>
                <a:cs typeface="Arial"/>
              </a:rPr>
              <a:t>nia</a:t>
            </a:r>
            <a:endParaRPr sz="1650">
              <a:latin typeface="Arial"/>
              <a:cs typeface="Arial"/>
            </a:endParaRPr>
          </a:p>
        </p:txBody>
      </p:sp>
      <p:sp>
        <p:nvSpPr>
          <p:cNvPr id="15" name="object 15"/>
          <p:cNvSpPr txBox="1"/>
          <p:nvPr/>
        </p:nvSpPr>
        <p:spPr>
          <a:xfrm>
            <a:off x="513741" y="4980127"/>
            <a:ext cx="8104346" cy="563616"/>
          </a:xfrm>
          <a:prstGeom prst="rect">
            <a:avLst/>
          </a:prstGeom>
        </p:spPr>
        <p:txBody>
          <a:bodyPr vert="horz" wrap="square" lIns="0" tIns="9525" rIns="0" bIns="0" rtlCol="0">
            <a:spAutoFit/>
          </a:bodyPr>
          <a:lstStyle/>
          <a:p>
            <a:pPr algn="ctr">
              <a:spcBef>
                <a:spcPts val="75"/>
              </a:spcBef>
            </a:pPr>
            <a:r>
              <a:rPr spc="-225" dirty="0">
                <a:latin typeface="Arial"/>
                <a:cs typeface="Arial"/>
              </a:rPr>
              <a:t>O </a:t>
            </a:r>
            <a:r>
              <a:rPr spc="-64" dirty="0">
                <a:latin typeface="Arial"/>
                <a:cs typeface="Arial"/>
              </a:rPr>
              <a:t>uprawnieniu </a:t>
            </a:r>
            <a:r>
              <a:rPr spc="-68" dirty="0">
                <a:latin typeface="Arial"/>
                <a:cs typeface="Arial"/>
              </a:rPr>
              <a:t>do </a:t>
            </a:r>
            <a:r>
              <a:rPr spc="-116" dirty="0">
                <a:latin typeface="Arial"/>
                <a:cs typeface="Arial"/>
              </a:rPr>
              <a:t>żądania </a:t>
            </a:r>
            <a:r>
              <a:rPr spc="-98" dirty="0">
                <a:latin typeface="Arial"/>
                <a:cs typeface="Arial"/>
              </a:rPr>
              <a:t>doręczenia </a:t>
            </a:r>
            <a:r>
              <a:rPr spc="-75" dirty="0">
                <a:latin typeface="Arial"/>
                <a:cs typeface="Arial"/>
              </a:rPr>
              <a:t>postanowienia </a:t>
            </a:r>
            <a:r>
              <a:rPr spc="-64" dirty="0">
                <a:latin typeface="Arial"/>
                <a:cs typeface="Arial"/>
              </a:rPr>
              <a:t>o </a:t>
            </a:r>
            <a:r>
              <a:rPr spc="-83" dirty="0">
                <a:latin typeface="Arial"/>
                <a:cs typeface="Arial"/>
              </a:rPr>
              <a:t>zatwierdzeniu </a:t>
            </a:r>
            <a:r>
              <a:rPr spc="-101" dirty="0">
                <a:latin typeface="Arial"/>
                <a:cs typeface="Arial"/>
              </a:rPr>
              <a:t>zatrzymania</a:t>
            </a:r>
            <a:r>
              <a:rPr spc="-259" dirty="0">
                <a:latin typeface="Arial"/>
                <a:cs typeface="Arial"/>
              </a:rPr>
              <a:t> </a:t>
            </a:r>
            <a:r>
              <a:rPr spc="-135" dirty="0">
                <a:latin typeface="Arial"/>
                <a:cs typeface="Arial"/>
              </a:rPr>
              <a:t>rzeczy</a:t>
            </a:r>
            <a:endParaRPr>
              <a:latin typeface="Arial"/>
              <a:cs typeface="Arial"/>
            </a:endParaRPr>
          </a:p>
          <a:p>
            <a:pPr algn="ctr">
              <a:lnSpc>
                <a:spcPct val="100000"/>
              </a:lnSpc>
            </a:pPr>
            <a:r>
              <a:rPr u="heavy" spc="-450" dirty="0">
                <a:uFill>
                  <a:solidFill>
                    <a:srgbClr val="000000"/>
                  </a:solidFill>
                </a:uFill>
                <a:latin typeface="Times New Roman"/>
                <a:cs typeface="Times New Roman"/>
              </a:rPr>
              <a:t> </a:t>
            </a:r>
            <a:r>
              <a:rPr u="heavy" spc="-109" dirty="0">
                <a:uFill>
                  <a:solidFill>
                    <a:srgbClr val="000000"/>
                  </a:solidFill>
                </a:uFill>
                <a:latin typeface="Arial"/>
                <a:cs typeface="Arial"/>
              </a:rPr>
              <a:t>należy </a:t>
            </a:r>
            <a:r>
              <a:rPr u="heavy" spc="-113" dirty="0">
                <a:uFill>
                  <a:solidFill>
                    <a:srgbClr val="000000"/>
                  </a:solidFill>
                </a:uFill>
                <a:latin typeface="Arial"/>
                <a:cs typeface="Arial"/>
              </a:rPr>
              <a:t>pouczyć </a:t>
            </a:r>
            <a:r>
              <a:rPr u="heavy" spc="-101" dirty="0">
                <a:uFill>
                  <a:solidFill>
                    <a:srgbClr val="000000"/>
                  </a:solidFill>
                </a:uFill>
                <a:latin typeface="Arial"/>
                <a:cs typeface="Arial"/>
              </a:rPr>
              <a:t>osobę, </a:t>
            </a:r>
            <a:r>
              <a:rPr u="heavy" spc="-60" dirty="0">
                <a:uFill>
                  <a:solidFill>
                    <a:srgbClr val="000000"/>
                  </a:solidFill>
                </a:uFill>
                <a:latin typeface="Arial"/>
                <a:cs typeface="Arial"/>
              </a:rPr>
              <a:t>która </a:t>
            </a:r>
            <a:r>
              <a:rPr u="heavy" spc="-86" dirty="0">
                <a:uFill>
                  <a:solidFill>
                    <a:srgbClr val="000000"/>
                  </a:solidFill>
                </a:uFill>
                <a:latin typeface="Arial"/>
                <a:cs typeface="Arial"/>
              </a:rPr>
              <a:t>wydała </a:t>
            </a:r>
            <a:r>
              <a:rPr u="heavy" spc="-135" dirty="0">
                <a:uFill>
                  <a:solidFill>
                    <a:srgbClr val="000000"/>
                  </a:solidFill>
                </a:uFill>
                <a:latin typeface="Arial"/>
                <a:cs typeface="Arial"/>
              </a:rPr>
              <a:t>rzecz </a:t>
            </a:r>
            <a:r>
              <a:rPr u="heavy" spc="-49" dirty="0">
                <a:uFill>
                  <a:solidFill>
                    <a:srgbClr val="000000"/>
                  </a:solidFill>
                </a:uFill>
                <a:latin typeface="Arial"/>
                <a:cs typeface="Arial"/>
              </a:rPr>
              <a:t>(lub </a:t>
            </a:r>
            <a:r>
              <a:rPr u="heavy" spc="-38" dirty="0">
                <a:uFill>
                  <a:solidFill>
                    <a:srgbClr val="000000"/>
                  </a:solidFill>
                </a:uFill>
                <a:latin typeface="Arial"/>
                <a:cs typeface="Arial"/>
              </a:rPr>
              <a:t>której </a:t>
            </a:r>
            <a:r>
              <a:rPr u="heavy" spc="-135" dirty="0">
                <a:uFill>
                  <a:solidFill>
                    <a:srgbClr val="000000"/>
                  </a:solidFill>
                </a:uFill>
                <a:latin typeface="Arial"/>
                <a:cs typeface="Arial"/>
              </a:rPr>
              <a:t>rzecz</a:t>
            </a:r>
            <a:r>
              <a:rPr u="heavy" spc="-158" dirty="0">
                <a:uFill>
                  <a:solidFill>
                    <a:srgbClr val="000000"/>
                  </a:solidFill>
                </a:uFill>
                <a:latin typeface="Arial"/>
                <a:cs typeface="Arial"/>
              </a:rPr>
              <a:t> </a:t>
            </a:r>
            <a:r>
              <a:rPr u="heavy" spc="-79" dirty="0">
                <a:uFill>
                  <a:solidFill>
                    <a:srgbClr val="000000"/>
                  </a:solidFill>
                </a:uFill>
                <a:latin typeface="Arial"/>
                <a:cs typeface="Arial"/>
              </a:rPr>
              <a:t>odebrano)</a:t>
            </a:r>
            <a:endParaRPr>
              <a:latin typeface="Arial"/>
              <a:cs typeface="Aria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055" y="1129321"/>
            <a:ext cx="6568916" cy="563616"/>
          </a:xfrm>
          <a:prstGeom prst="rect">
            <a:avLst/>
          </a:prstGeom>
        </p:spPr>
        <p:txBody>
          <a:bodyPr vert="horz" wrap="square" lIns="0" tIns="9525" rIns="0" bIns="0" rtlCol="0" anchor="ctr">
            <a:spAutoFit/>
          </a:bodyPr>
          <a:lstStyle/>
          <a:p>
            <a:pPr marL="9525">
              <a:spcBef>
                <a:spcPts val="75"/>
              </a:spcBef>
            </a:pPr>
            <a:r>
              <a:rPr sz="3600" spc="-278" dirty="0"/>
              <a:t>Zatrzymanie </a:t>
            </a:r>
            <a:r>
              <a:rPr sz="3600" spc="-8" dirty="0"/>
              <a:t>i </a:t>
            </a:r>
            <a:r>
              <a:rPr sz="3600" spc="-199" dirty="0" err="1"/>
              <a:t>kontrola</a:t>
            </a:r>
            <a:r>
              <a:rPr sz="3600" spc="-791" dirty="0"/>
              <a:t> </a:t>
            </a:r>
            <a:r>
              <a:rPr lang="pl-PL" sz="3600" spc="-791" dirty="0"/>
              <a:t>   </a:t>
            </a:r>
            <a:r>
              <a:rPr sz="3600" spc="-248" dirty="0" err="1"/>
              <a:t>korespondencji</a:t>
            </a:r>
            <a:endParaRPr sz="3600" dirty="0"/>
          </a:p>
        </p:txBody>
      </p:sp>
      <p:sp>
        <p:nvSpPr>
          <p:cNvPr id="3" name="object 3"/>
          <p:cNvSpPr txBox="1"/>
          <p:nvPr/>
        </p:nvSpPr>
        <p:spPr>
          <a:xfrm>
            <a:off x="382981" y="2193988"/>
            <a:ext cx="8429625" cy="3395160"/>
          </a:xfrm>
          <a:prstGeom prst="rect">
            <a:avLst/>
          </a:prstGeom>
        </p:spPr>
        <p:txBody>
          <a:bodyPr vert="horz" wrap="square" lIns="0" tIns="78105" rIns="0" bIns="0" rtlCol="0">
            <a:spAutoFit/>
          </a:bodyPr>
          <a:lstStyle/>
          <a:p>
            <a:pPr marL="9525" marR="4286" algn="just">
              <a:lnSpc>
                <a:spcPct val="75000"/>
              </a:lnSpc>
              <a:spcBef>
                <a:spcPts val="615"/>
              </a:spcBef>
            </a:pPr>
            <a:r>
              <a:rPr spc="-153" dirty="0">
                <a:solidFill>
                  <a:srgbClr val="252525"/>
                </a:solidFill>
                <a:latin typeface="Arial"/>
                <a:cs typeface="Arial"/>
              </a:rPr>
              <a:t>Na </a:t>
            </a:r>
            <a:r>
              <a:rPr spc="-120" dirty="0">
                <a:solidFill>
                  <a:srgbClr val="252525"/>
                </a:solidFill>
                <a:latin typeface="Arial"/>
                <a:cs typeface="Arial"/>
              </a:rPr>
              <a:t>żądanie </a:t>
            </a:r>
            <a:r>
              <a:rPr spc="-79" dirty="0">
                <a:solidFill>
                  <a:srgbClr val="252525"/>
                </a:solidFill>
                <a:latin typeface="Arial"/>
                <a:cs typeface="Arial"/>
              </a:rPr>
              <a:t>prokuratora </a:t>
            </a:r>
            <a:r>
              <a:rPr spc="-60" dirty="0">
                <a:solidFill>
                  <a:srgbClr val="252525"/>
                </a:solidFill>
                <a:latin typeface="Arial"/>
                <a:cs typeface="Arial"/>
              </a:rPr>
              <a:t>lub </a:t>
            </a:r>
            <a:r>
              <a:rPr spc="-135" dirty="0">
                <a:solidFill>
                  <a:srgbClr val="252525"/>
                </a:solidFill>
                <a:latin typeface="Arial"/>
                <a:cs typeface="Arial"/>
              </a:rPr>
              <a:t>sądu </a:t>
            </a:r>
            <a:r>
              <a:rPr spc="-109" dirty="0">
                <a:solidFill>
                  <a:srgbClr val="252525"/>
                </a:solidFill>
                <a:latin typeface="Arial"/>
                <a:cs typeface="Arial"/>
              </a:rPr>
              <a:t>urzędy, </a:t>
            </a:r>
            <a:r>
              <a:rPr spc="-53" dirty="0">
                <a:solidFill>
                  <a:srgbClr val="252525"/>
                </a:solidFill>
                <a:latin typeface="Arial"/>
                <a:cs typeface="Arial"/>
              </a:rPr>
              <a:t>instytucje </a:t>
            </a:r>
            <a:r>
              <a:rPr spc="-4" dirty="0">
                <a:solidFill>
                  <a:srgbClr val="252525"/>
                </a:solidFill>
                <a:latin typeface="Arial"/>
                <a:cs typeface="Arial"/>
              </a:rPr>
              <a:t>i </a:t>
            </a:r>
            <a:r>
              <a:rPr spc="-49" dirty="0">
                <a:solidFill>
                  <a:srgbClr val="252525"/>
                </a:solidFill>
                <a:latin typeface="Arial"/>
                <a:cs typeface="Arial"/>
              </a:rPr>
              <a:t>podmioty </a:t>
            </a:r>
            <a:r>
              <a:rPr spc="-109" dirty="0">
                <a:solidFill>
                  <a:srgbClr val="252525"/>
                </a:solidFill>
                <a:latin typeface="Arial"/>
                <a:cs typeface="Arial"/>
              </a:rPr>
              <a:t>prowadzące </a:t>
            </a:r>
            <a:r>
              <a:rPr spc="-94" dirty="0">
                <a:solidFill>
                  <a:srgbClr val="252525"/>
                </a:solidFill>
                <a:latin typeface="Arial"/>
                <a:cs typeface="Arial"/>
              </a:rPr>
              <a:t>działalność </a:t>
            </a:r>
            <a:r>
              <a:rPr spc="-45" dirty="0">
                <a:solidFill>
                  <a:srgbClr val="252525"/>
                </a:solidFill>
                <a:latin typeface="Arial"/>
                <a:cs typeface="Arial"/>
              </a:rPr>
              <a:t>w  </a:t>
            </a:r>
            <a:r>
              <a:rPr spc="-83" dirty="0">
                <a:solidFill>
                  <a:srgbClr val="252525"/>
                </a:solidFill>
                <a:latin typeface="Arial"/>
                <a:cs typeface="Arial"/>
              </a:rPr>
              <a:t>dziedzinie poczty </a:t>
            </a:r>
            <a:r>
              <a:rPr spc="-45" dirty="0">
                <a:solidFill>
                  <a:srgbClr val="252525"/>
                </a:solidFill>
                <a:latin typeface="Arial"/>
                <a:cs typeface="Arial"/>
              </a:rPr>
              <a:t>lub </a:t>
            </a:r>
            <a:r>
              <a:rPr spc="-79" dirty="0">
                <a:solidFill>
                  <a:srgbClr val="252525"/>
                </a:solidFill>
                <a:latin typeface="Arial"/>
                <a:cs typeface="Arial"/>
              </a:rPr>
              <a:t>telekomunikacyjną, </a:t>
            </a:r>
            <a:r>
              <a:rPr spc="-86" dirty="0">
                <a:solidFill>
                  <a:srgbClr val="252525"/>
                </a:solidFill>
                <a:latin typeface="Arial"/>
                <a:cs typeface="Arial"/>
              </a:rPr>
              <a:t>urzędy</a:t>
            </a:r>
            <a:r>
              <a:rPr spc="326" dirty="0">
                <a:solidFill>
                  <a:srgbClr val="252525"/>
                </a:solidFill>
                <a:latin typeface="Arial"/>
                <a:cs typeface="Arial"/>
              </a:rPr>
              <a:t> </a:t>
            </a:r>
            <a:r>
              <a:rPr spc="-90" dirty="0">
                <a:solidFill>
                  <a:srgbClr val="252525"/>
                </a:solidFill>
                <a:latin typeface="Arial"/>
                <a:cs typeface="Arial"/>
              </a:rPr>
              <a:t>celne </a:t>
            </a:r>
            <a:r>
              <a:rPr spc="-4" dirty="0">
                <a:solidFill>
                  <a:srgbClr val="252525"/>
                </a:solidFill>
                <a:latin typeface="Arial"/>
                <a:cs typeface="Arial"/>
              </a:rPr>
              <a:t>i </a:t>
            </a:r>
            <a:r>
              <a:rPr spc="-83" dirty="0">
                <a:solidFill>
                  <a:srgbClr val="252525"/>
                </a:solidFill>
                <a:latin typeface="Arial"/>
                <a:cs typeface="Arial"/>
              </a:rPr>
              <a:t>przedsiębiorstwa </a:t>
            </a:r>
            <a:r>
              <a:rPr spc="-56" dirty="0">
                <a:solidFill>
                  <a:srgbClr val="252525"/>
                </a:solidFill>
                <a:latin typeface="Arial"/>
                <a:cs typeface="Arial"/>
              </a:rPr>
              <a:t>(instytucje)  transportowe </a:t>
            </a:r>
            <a:r>
              <a:rPr spc="-94" dirty="0">
                <a:solidFill>
                  <a:srgbClr val="252525"/>
                </a:solidFill>
                <a:latin typeface="Arial"/>
                <a:cs typeface="Arial"/>
              </a:rPr>
              <a:t>mają </a:t>
            </a:r>
            <a:r>
              <a:rPr spc="-101" dirty="0">
                <a:solidFill>
                  <a:srgbClr val="252525"/>
                </a:solidFill>
                <a:latin typeface="Arial"/>
                <a:cs typeface="Arial"/>
              </a:rPr>
              <a:t>obowiązek </a:t>
            </a:r>
            <a:r>
              <a:rPr spc="-105" dirty="0">
                <a:solidFill>
                  <a:srgbClr val="252525"/>
                </a:solidFill>
                <a:latin typeface="Arial"/>
                <a:cs typeface="Arial"/>
              </a:rPr>
              <a:t>wydać </a:t>
            </a:r>
            <a:r>
              <a:rPr spc="-90" dirty="0">
                <a:solidFill>
                  <a:srgbClr val="252525"/>
                </a:solidFill>
                <a:latin typeface="Arial"/>
                <a:cs typeface="Arial"/>
              </a:rPr>
              <a:t>organom procesowym korespondencję, przesyłki </a:t>
            </a:r>
            <a:r>
              <a:rPr spc="-4" dirty="0">
                <a:solidFill>
                  <a:srgbClr val="252525"/>
                </a:solidFill>
                <a:latin typeface="Arial"/>
                <a:cs typeface="Arial"/>
              </a:rPr>
              <a:t>i  </a:t>
            </a:r>
            <a:r>
              <a:rPr spc="-101" dirty="0">
                <a:solidFill>
                  <a:srgbClr val="252525"/>
                </a:solidFill>
                <a:latin typeface="Arial"/>
                <a:cs typeface="Arial"/>
              </a:rPr>
              <a:t>dane</a:t>
            </a:r>
            <a:r>
              <a:rPr spc="-98" dirty="0">
                <a:solidFill>
                  <a:srgbClr val="252525"/>
                </a:solidFill>
                <a:latin typeface="Arial"/>
                <a:cs typeface="Arial"/>
              </a:rPr>
              <a:t> </a:t>
            </a:r>
            <a:r>
              <a:rPr spc="-83" dirty="0">
                <a:solidFill>
                  <a:srgbClr val="252525"/>
                </a:solidFill>
                <a:latin typeface="Arial"/>
                <a:cs typeface="Arial"/>
              </a:rPr>
              <a:t>telekomunikacyjne</a:t>
            </a:r>
            <a:r>
              <a:rPr spc="-49" dirty="0">
                <a:solidFill>
                  <a:srgbClr val="252525"/>
                </a:solidFill>
                <a:latin typeface="Arial"/>
                <a:cs typeface="Arial"/>
              </a:rPr>
              <a:t> </a:t>
            </a:r>
            <a:r>
              <a:rPr spc="-75" dirty="0">
                <a:solidFill>
                  <a:srgbClr val="252525"/>
                </a:solidFill>
                <a:latin typeface="Arial"/>
                <a:cs typeface="Arial"/>
              </a:rPr>
              <a:t>jeżeli</a:t>
            </a:r>
            <a:r>
              <a:rPr spc="-161" dirty="0">
                <a:solidFill>
                  <a:srgbClr val="252525"/>
                </a:solidFill>
                <a:latin typeface="Arial"/>
                <a:cs typeface="Arial"/>
              </a:rPr>
              <a:t> </a:t>
            </a:r>
            <a:r>
              <a:rPr spc="-90" dirty="0">
                <a:solidFill>
                  <a:srgbClr val="252525"/>
                </a:solidFill>
                <a:latin typeface="Arial"/>
                <a:cs typeface="Arial"/>
              </a:rPr>
              <a:t>mają</a:t>
            </a:r>
            <a:r>
              <a:rPr spc="-158" dirty="0">
                <a:solidFill>
                  <a:srgbClr val="252525"/>
                </a:solidFill>
                <a:latin typeface="Arial"/>
                <a:cs typeface="Arial"/>
              </a:rPr>
              <a:t> </a:t>
            </a:r>
            <a:r>
              <a:rPr spc="-127" dirty="0">
                <a:solidFill>
                  <a:srgbClr val="252525"/>
                </a:solidFill>
                <a:latin typeface="Arial"/>
                <a:cs typeface="Arial"/>
              </a:rPr>
              <a:t>znaczenie</a:t>
            </a:r>
            <a:r>
              <a:rPr spc="-180" dirty="0">
                <a:solidFill>
                  <a:srgbClr val="252525"/>
                </a:solidFill>
                <a:latin typeface="Arial"/>
                <a:cs typeface="Arial"/>
              </a:rPr>
              <a:t> </a:t>
            </a:r>
            <a:r>
              <a:rPr spc="-71" dirty="0">
                <a:solidFill>
                  <a:srgbClr val="252525"/>
                </a:solidFill>
                <a:latin typeface="Arial"/>
                <a:cs typeface="Arial"/>
              </a:rPr>
              <a:t>dla</a:t>
            </a:r>
            <a:r>
              <a:rPr spc="-143" dirty="0">
                <a:solidFill>
                  <a:srgbClr val="252525"/>
                </a:solidFill>
                <a:latin typeface="Arial"/>
                <a:cs typeface="Arial"/>
              </a:rPr>
              <a:t> </a:t>
            </a:r>
            <a:r>
              <a:rPr spc="-116" dirty="0">
                <a:solidFill>
                  <a:srgbClr val="252525"/>
                </a:solidFill>
                <a:latin typeface="Arial"/>
                <a:cs typeface="Arial"/>
              </a:rPr>
              <a:t>toczącego</a:t>
            </a:r>
            <a:r>
              <a:rPr spc="-184" dirty="0">
                <a:solidFill>
                  <a:srgbClr val="252525"/>
                </a:solidFill>
                <a:latin typeface="Arial"/>
                <a:cs typeface="Arial"/>
              </a:rPr>
              <a:t> </a:t>
            </a:r>
            <a:r>
              <a:rPr spc="-101" dirty="0">
                <a:solidFill>
                  <a:srgbClr val="252525"/>
                </a:solidFill>
                <a:latin typeface="Arial"/>
                <a:cs typeface="Arial"/>
              </a:rPr>
              <a:t>się</a:t>
            </a:r>
            <a:r>
              <a:rPr spc="-143" dirty="0">
                <a:solidFill>
                  <a:srgbClr val="252525"/>
                </a:solidFill>
                <a:latin typeface="Arial"/>
                <a:cs typeface="Arial"/>
              </a:rPr>
              <a:t> </a:t>
            </a:r>
            <a:r>
              <a:rPr spc="-90" dirty="0">
                <a:solidFill>
                  <a:srgbClr val="252525"/>
                </a:solidFill>
                <a:latin typeface="Arial"/>
                <a:cs typeface="Arial"/>
              </a:rPr>
              <a:t>postępowania.</a:t>
            </a:r>
            <a:endParaRPr>
              <a:latin typeface="Arial"/>
              <a:cs typeface="Arial"/>
            </a:endParaRPr>
          </a:p>
          <a:p>
            <a:pPr marL="9525">
              <a:lnSpc>
                <a:spcPts val="1890"/>
              </a:lnSpc>
              <a:spcBef>
                <a:spcPts val="431"/>
              </a:spcBef>
            </a:pPr>
            <a:r>
              <a:rPr spc="-101" dirty="0">
                <a:solidFill>
                  <a:srgbClr val="252525"/>
                </a:solidFill>
                <a:latin typeface="Arial"/>
                <a:cs typeface="Arial"/>
              </a:rPr>
              <a:t>Zatrzymanie </a:t>
            </a:r>
            <a:r>
              <a:rPr spc="-4" dirty="0">
                <a:solidFill>
                  <a:srgbClr val="252525"/>
                </a:solidFill>
                <a:latin typeface="Arial"/>
                <a:cs typeface="Arial"/>
              </a:rPr>
              <a:t>i </a:t>
            </a:r>
            <a:r>
              <a:rPr spc="-64" dirty="0">
                <a:solidFill>
                  <a:srgbClr val="252525"/>
                </a:solidFill>
                <a:latin typeface="Arial"/>
                <a:cs typeface="Arial"/>
              </a:rPr>
              <a:t>kontrola </a:t>
            </a:r>
            <a:r>
              <a:rPr spc="-83" dirty="0">
                <a:solidFill>
                  <a:srgbClr val="252525"/>
                </a:solidFill>
                <a:latin typeface="Arial"/>
                <a:cs typeface="Arial"/>
              </a:rPr>
              <a:t>korespondencji </a:t>
            </a:r>
            <a:r>
              <a:rPr spc="4" dirty="0">
                <a:solidFill>
                  <a:srgbClr val="252525"/>
                </a:solidFill>
                <a:latin typeface="Arial"/>
                <a:cs typeface="Arial"/>
              </a:rPr>
              <a:t>to</a:t>
            </a:r>
            <a:r>
              <a:rPr spc="296" dirty="0">
                <a:solidFill>
                  <a:srgbClr val="252525"/>
                </a:solidFill>
                <a:latin typeface="Arial"/>
                <a:cs typeface="Arial"/>
              </a:rPr>
              <a:t> </a:t>
            </a:r>
            <a:r>
              <a:rPr spc="-101" dirty="0">
                <a:solidFill>
                  <a:srgbClr val="252525"/>
                </a:solidFill>
                <a:latin typeface="Arial"/>
                <a:cs typeface="Arial"/>
              </a:rPr>
              <a:t>także </a:t>
            </a:r>
            <a:r>
              <a:rPr spc="-94" dirty="0">
                <a:solidFill>
                  <a:srgbClr val="252525"/>
                </a:solidFill>
                <a:latin typeface="Arial"/>
                <a:cs typeface="Arial"/>
              </a:rPr>
              <a:t>skopiowanie </a:t>
            </a:r>
            <a:r>
              <a:rPr spc="-113" dirty="0">
                <a:solidFill>
                  <a:srgbClr val="252525"/>
                </a:solidFill>
                <a:latin typeface="Arial"/>
                <a:cs typeface="Arial"/>
              </a:rPr>
              <a:t>danych </a:t>
            </a:r>
            <a:r>
              <a:rPr spc="-94" dirty="0">
                <a:solidFill>
                  <a:srgbClr val="252525"/>
                </a:solidFill>
                <a:latin typeface="Arial"/>
                <a:cs typeface="Arial"/>
              </a:rPr>
              <a:t>dostępnych </a:t>
            </a:r>
            <a:r>
              <a:rPr spc="-113" dirty="0">
                <a:solidFill>
                  <a:srgbClr val="252525"/>
                </a:solidFill>
                <a:latin typeface="Arial"/>
                <a:cs typeface="Arial"/>
              </a:rPr>
              <a:t>na </a:t>
            </a:r>
            <a:r>
              <a:rPr spc="-86" dirty="0">
                <a:solidFill>
                  <a:srgbClr val="252525"/>
                </a:solidFill>
                <a:latin typeface="Arial"/>
                <a:cs typeface="Arial"/>
              </a:rPr>
              <a:t>nośniku</a:t>
            </a:r>
            <a:endParaRPr>
              <a:latin typeface="Arial"/>
              <a:cs typeface="Arial"/>
            </a:endParaRPr>
          </a:p>
          <a:p>
            <a:pPr marL="9525">
              <a:lnSpc>
                <a:spcPts val="1890"/>
              </a:lnSpc>
            </a:pPr>
            <a:r>
              <a:rPr spc="-53" dirty="0">
                <a:solidFill>
                  <a:srgbClr val="252525"/>
                </a:solidFill>
                <a:latin typeface="Arial"/>
                <a:cs typeface="Arial"/>
              </a:rPr>
              <a:t>informacji.</a:t>
            </a:r>
            <a:endParaRPr>
              <a:latin typeface="Arial"/>
              <a:cs typeface="Arial"/>
            </a:endParaRPr>
          </a:p>
          <a:p>
            <a:pPr marL="9525">
              <a:lnSpc>
                <a:spcPts val="1890"/>
              </a:lnSpc>
              <a:spcBef>
                <a:spcPts val="431"/>
              </a:spcBef>
            </a:pPr>
            <a:r>
              <a:rPr spc="-120" dirty="0">
                <a:solidFill>
                  <a:srgbClr val="252525"/>
                </a:solidFill>
                <a:latin typeface="Arial"/>
                <a:cs typeface="Arial"/>
              </a:rPr>
              <a:t>Żądanie </a:t>
            </a:r>
            <a:r>
              <a:rPr spc="-124" dirty="0">
                <a:solidFill>
                  <a:srgbClr val="252525"/>
                </a:solidFill>
                <a:latin typeface="Arial"/>
                <a:cs typeface="Arial"/>
              </a:rPr>
              <a:t>sądu </a:t>
            </a:r>
            <a:r>
              <a:rPr spc="-45" dirty="0">
                <a:solidFill>
                  <a:srgbClr val="252525"/>
                </a:solidFill>
                <a:latin typeface="Arial"/>
                <a:cs typeface="Arial"/>
              </a:rPr>
              <a:t>lub </a:t>
            </a:r>
            <a:r>
              <a:rPr spc="-68" dirty="0">
                <a:solidFill>
                  <a:srgbClr val="252525"/>
                </a:solidFill>
                <a:latin typeface="Arial"/>
                <a:cs typeface="Arial"/>
              </a:rPr>
              <a:t>prokuratora </a:t>
            </a:r>
            <a:r>
              <a:rPr spc="-105" dirty="0">
                <a:solidFill>
                  <a:srgbClr val="252525"/>
                </a:solidFill>
                <a:latin typeface="Arial"/>
                <a:cs typeface="Arial"/>
              </a:rPr>
              <a:t>– </a:t>
            </a:r>
            <a:r>
              <a:rPr spc="-41" dirty="0">
                <a:solidFill>
                  <a:srgbClr val="252525"/>
                </a:solidFill>
                <a:latin typeface="Arial"/>
                <a:cs typeface="Arial"/>
              </a:rPr>
              <a:t>w </a:t>
            </a:r>
            <a:r>
              <a:rPr spc="-45" dirty="0">
                <a:solidFill>
                  <a:srgbClr val="252525"/>
                </a:solidFill>
                <a:latin typeface="Arial"/>
                <a:cs typeface="Arial"/>
              </a:rPr>
              <a:t>formie </a:t>
            </a:r>
            <a:r>
              <a:rPr spc="-79" dirty="0">
                <a:solidFill>
                  <a:srgbClr val="252525"/>
                </a:solidFill>
                <a:latin typeface="Arial"/>
                <a:cs typeface="Arial"/>
              </a:rPr>
              <a:t>postanowienia. </a:t>
            </a:r>
            <a:r>
              <a:rPr spc="-124" dirty="0">
                <a:solidFill>
                  <a:srgbClr val="252525"/>
                </a:solidFill>
                <a:latin typeface="Arial"/>
                <a:cs typeface="Arial"/>
              </a:rPr>
              <a:t>Konieczne </a:t>
            </a:r>
            <a:r>
              <a:rPr spc="-105" dirty="0">
                <a:solidFill>
                  <a:srgbClr val="252525"/>
                </a:solidFill>
                <a:latin typeface="Arial"/>
                <a:cs typeface="Arial"/>
              </a:rPr>
              <a:t>uzasadnienie</a:t>
            </a:r>
            <a:r>
              <a:rPr spc="263" dirty="0">
                <a:solidFill>
                  <a:srgbClr val="252525"/>
                </a:solidFill>
                <a:latin typeface="Arial"/>
                <a:cs typeface="Arial"/>
              </a:rPr>
              <a:t> </a:t>
            </a:r>
            <a:r>
              <a:rPr spc="-90" dirty="0">
                <a:solidFill>
                  <a:srgbClr val="252525"/>
                </a:solidFill>
                <a:latin typeface="Arial"/>
                <a:cs typeface="Arial"/>
              </a:rPr>
              <a:t>decyzji</a:t>
            </a:r>
            <a:endParaRPr>
              <a:latin typeface="Arial"/>
              <a:cs typeface="Arial"/>
            </a:endParaRPr>
          </a:p>
          <a:p>
            <a:pPr marL="9525">
              <a:lnSpc>
                <a:spcPts val="1890"/>
              </a:lnSpc>
            </a:pPr>
            <a:r>
              <a:rPr spc="-83" dirty="0">
                <a:solidFill>
                  <a:srgbClr val="252525"/>
                </a:solidFill>
                <a:latin typeface="Arial"/>
                <a:cs typeface="Arial"/>
              </a:rPr>
              <a:t>procesowej.</a:t>
            </a:r>
            <a:endParaRPr>
              <a:latin typeface="Arial"/>
              <a:cs typeface="Arial"/>
            </a:endParaRPr>
          </a:p>
          <a:p>
            <a:pPr marL="9525">
              <a:spcBef>
                <a:spcPts val="431"/>
              </a:spcBef>
            </a:pPr>
            <a:r>
              <a:rPr spc="-139" dirty="0">
                <a:solidFill>
                  <a:srgbClr val="252525"/>
                </a:solidFill>
                <a:latin typeface="Arial"/>
                <a:cs typeface="Arial"/>
              </a:rPr>
              <a:t>Tylko </a:t>
            </a:r>
            <a:r>
              <a:rPr spc="-143" dirty="0">
                <a:solidFill>
                  <a:srgbClr val="252525"/>
                </a:solidFill>
                <a:latin typeface="Arial"/>
                <a:cs typeface="Arial"/>
              </a:rPr>
              <a:t>sąd </a:t>
            </a:r>
            <a:r>
              <a:rPr spc="-45" dirty="0">
                <a:solidFill>
                  <a:srgbClr val="252525"/>
                </a:solidFill>
                <a:latin typeface="Arial"/>
                <a:cs typeface="Arial"/>
              </a:rPr>
              <a:t>lub </a:t>
            </a:r>
            <a:r>
              <a:rPr spc="-56" dirty="0">
                <a:solidFill>
                  <a:srgbClr val="252525"/>
                </a:solidFill>
                <a:latin typeface="Arial"/>
                <a:cs typeface="Arial"/>
              </a:rPr>
              <a:t>prokurator </a:t>
            </a:r>
            <a:r>
              <a:rPr spc="-94" dirty="0">
                <a:solidFill>
                  <a:srgbClr val="252525"/>
                </a:solidFill>
                <a:latin typeface="Arial"/>
                <a:cs typeface="Arial"/>
              </a:rPr>
              <a:t>mają </a:t>
            </a:r>
            <a:r>
              <a:rPr spc="-75" dirty="0">
                <a:solidFill>
                  <a:srgbClr val="252525"/>
                </a:solidFill>
                <a:latin typeface="Arial"/>
                <a:cs typeface="Arial"/>
              </a:rPr>
              <a:t>prawo </a:t>
            </a:r>
            <a:r>
              <a:rPr spc="-127" dirty="0">
                <a:solidFill>
                  <a:srgbClr val="252525"/>
                </a:solidFill>
                <a:latin typeface="Arial"/>
                <a:cs typeface="Arial"/>
              </a:rPr>
              <a:t>zarządzić </a:t>
            </a:r>
            <a:r>
              <a:rPr spc="-68" dirty="0">
                <a:solidFill>
                  <a:srgbClr val="252525"/>
                </a:solidFill>
                <a:latin typeface="Arial"/>
                <a:cs typeface="Arial"/>
              </a:rPr>
              <a:t>ich</a:t>
            </a:r>
            <a:r>
              <a:rPr spc="-71" dirty="0">
                <a:solidFill>
                  <a:srgbClr val="252525"/>
                </a:solidFill>
                <a:latin typeface="Arial"/>
                <a:cs typeface="Arial"/>
              </a:rPr>
              <a:t> </a:t>
            </a:r>
            <a:r>
              <a:rPr spc="-60" dirty="0">
                <a:solidFill>
                  <a:srgbClr val="252525"/>
                </a:solidFill>
                <a:latin typeface="Arial"/>
                <a:cs typeface="Arial"/>
              </a:rPr>
              <a:t>otwarcie.</a:t>
            </a:r>
            <a:endParaRPr>
              <a:latin typeface="Arial"/>
              <a:cs typeface="Arial"/>
            </a:endParaRPr>
          </a:p>
          <a:p>
            <a:pPr marL="9525" marR="3810" algn="just">
              <a:lnSpc>
                <a:spcPct val="75000"/>
              </a:lnSpc>
              <a:spcBef>
                <a:spcPts val="975"/>
              </a:spcBef>
            </a:pPr>
            <a:r>
              <a:rPr spc="-94" dirty="0">
                <a:solidFill>
                  <a:srgbClr val="252525"/>
                </a:solidFill>
                <a:latin typeface="Arial"/>
                <a:cs typeface="Arial"/>
              </a:rPr>
              <a:t>Postanowienie </a:t>
            </a:r>
            <a:r>
              <a:rPr spc="-109" dirty="0">
                <a:solidFill>
                  <a:srgbClr val="252525"/>
                </a:solidFill>
                <a:latin typeface="Arial"/>
                <a:cs typeface="Arial"/>
              </a:rPr>
              <a:t>doręcza się </a:t>
            </a:r>
            <a:r>
              <a:rPr spc="-90" dirty="0">
                <a:solidFill>
                  <a:srgbClr val="252525"/>
                </a:solidFill>
                <a:latin typeface="Arial"/>
                <a:cs typeface="Arial"/>
              </a:rPr>
              <a:t>adresatom </a:t>
            </a:r>
            <a:r>
              <a:rPr spc="-83" dirty="0">
                <a:solidFill>
                  <a:srgbClr val="252525"/>
                </a:solidFill>
                <a:latin typeface="Arial"/>
                <a:cs typeface="Arial"/>
              </a:rPr>
              <a:t>korespondencji </a:t>
            </a:r>
            <a:r>
              <a:rPr spc="-45" dirty="0">
                <a:solidFill>
                  <a:srgbClr val="252525"/>
                </a:solidFill>
                <a:latin typeface="Arial"/>
                <a:cs typeface="Arial"/>
              </a:rPr>
              <a:t>lub </a:t>
            </a:r>
            <a:r>
              <a:rPr spc="-116" dirty="0">
                <a:solidFill>
                  <a:srgbClr val="252525"/>
                </a:solidFill>
                <a:latin typeface="Arial"/>
                <a:cs typeface="Arial"/>
              </a:rPr>
              <a:t>nadawcy. </a:t>
            </a:r>
            <a:r>
              <a:rPr spc="-105" dirty="0">
                <a:solidFill>
                  <a:srgbClr val="252525"/>
                </a:solidFill>
                <a:latin typeface="Arial"/>
                <a:cs typeface="Arial"/>
              </a:rPr>
              <a:t>Doręczenie </a:t>
            </a:r>
            <a:r>
              <a:rPr spc="-109" dirty="0">
                <a:solidFill>
                  <a:srgbClr val="252525"/>
                </a:solidFill>
                <a:latin typeface="Arial"/>
                <a:cs typeface="Arial"/>
              </a:rPr>
              <a:t>może </a:t>
            </a:r>
            <a:r>
              <a:rPr spc="-105" dirty="0">
                <a:solidFill>
                  <a:srgbClr val="252525"/>
                </a:solidFill>
                <a:latin typeface="Arial"/>
                <a:cs typeface="Arial"/>
              </a:rPr>
              <a:t>być  </a:t>
            </a:r>
            <a:r>
              <a:rPr spc="-98" dirty="0">
                <a:solidFill>
                  <a:srgbClr val="252525"/>
                </a:solidFill>
                <a:latin typeface="Arial"/>
                <a:cs typeface="Arial"/>
              </a:rPr>
              <a:t>odroczone </a:t>
            </a:r>
            <a:r>
              <a:rPr spc="-113" dirty="0">
                <a:solidFill>
                  <a:srgbClr val="252525"/>
                </a:solidFill>
                <a:latin typeface="Arial"/>
                <a:cs typeface="Arial"/>
              </a:rPr>
              <a:t>na </a:t>
            </a:r>
            <a:r>
              <a:rPr spc="-184" dirty="0">
                <a:solidFill>
                  <a:srgbClr val="252525"/>
                </a:solidFill>
                <a:latin typeface="Arial"/>
                <a:cs typeface="Arial"/>
              </a:rPr>
              <a:t>czas </a:t>
            </a:r>
            <a:r>
              <a:rPr spc="-135" dirty="0">
                <a:solidFill>
                  <a:srgbClr val="252525"/>
                </a:solidFill>
                <a:latin typeface="Arial"/>
                <a:cs typeface="Arial"/>
              </a:rPr>
              <a:t>oznaczony, </a:t>
            </a:r>
            <a:r>
              <a:rPr spc="-105" dirty="0">
                <a:solidFill>
                  <a:srgbClr val="252525"/>
                </a:solidFill>
                <a:latin typeface="Arial"/>
                <a:cs typeface="Arial"/>
              </a:rPr>
              <a:t>maksymalnie </a:t>
            </a:r>
            <a:r>
              <a:rPr spc="-68" dirty="0">
                <a:solidFill>
                  <a:srgbClr val="252525"/>
                </a:solidFill>
                <a:latin typeface="Arial"/>
                <a:cs typeface="Arial"/>
              </a:rPr>
              <a:t>do  </a:t>
            </a:r>
            <a:r>
              <a:rPr spc="-158" dirty="0">
                <a:solidFill>
                  <a:srgbClr val="252525"/>
                </a:solidFill>
                <a:latin typeface="Arial"/>
                <a:cs typeface="Arial"/>
              </a:rPr>
              <a:t>czasu </a:t>
            </a:r>
            <a:r>
              <a:rPr spc="-90" dirty="0">
                <a:solidFill>
                  <a:srgbClr val="252525"/>
                </a:solidFill>
                <a:latin typeface="Arial"/>
                <a:cs typeface="Arial"/>
              </a:rPr>
              <a:t>prawomocnego </a:t>
            </a:r>
            <a:r>
              <a:rPr spc="-131" dirty="0">
                <a:solidFill>
                  <a:srgbClr val="252525"/>
                </a:solidFill>
                <a:latin typeface="Arial"/>
                <a:cs typeface="Arial"/>
              </a:rPr>
              <a:t>zakończenia  </a:t>
            </a:r>
            <a:r>
              <a:rPr spc="-79" dirty="0">
                <a:solidFill>
                  <a:srgbClr val="252525"/>
                </a:solidFill>
                <a:latin typeface="Arial"/>
                <a:cs typeface="Arial"/>
              </a:rPr>
              <a:t>postępowania.</a:t>
            </a:r>
            <a:endParaRPr>
              <a:latin typeface="Arial"/>
              <a:cs typeface="Arial"/>
            </a:endParaRPr>
          </a:p>
          <a:p>
            <a:pPr marL="9525" algn="just">
              <a:spcBef>
                <a:spcPts val="431"/>
              </a:spcBef>
            </a:pPr>
            <a:r>
              <a:rPr spc="-109" dirty="0">
                <a:solidFill>
                  <a:srgbClr val="252525"/>
                </a:solidFill>
                <a:latin typeface="Arial"/>
                <a:cs typeface="Arial"/>
              </a:rPr>
              <a:t>Przysługuje </a:t>
            </a:r>
            <a:r>
              <a:rPr spc="-120" dirty="0">
                <a:solidFill>
                  <a:srgbClr val="252525"/>
                </a:solidFill>
                <a:latin typeface="Arial"/>
                <a:cs typeface="Arial"/>
              </a:rPr>
              <a:t>zażalenie </a:t>
            </a:r>
            <a:r>
              <a:rPr spc="-90" dirty="0">
                <a:solidFill>
                  <a:srgbClr val="252525"/>
                </a:solidFill>
                <a:latin typeface="Arial"/>
                <a:cs typeface="Arial"/>
              </a:rPr>
              <a:t>osobom, </a:t>
            </a:r>
            <a:r>
              <a:rPr spc="-60" dirty="0">
                <a:solidFill>
                  <a:srgbClr val="252525"/>
                </a:solidFill>
                <a:latin typeface="Arial"/>
                <a:cs typeface="Arial"/>
              </a:rPr>
              <a:t>których </a:t>
            </a:r>
            <a:r>
              <a:rPr spc="-94" dirty="0">
                <a:solidFill>
                  <a:srgbClr val="252525"/>
                </a:solidFill>
                <a:latin typeface="Arial"/>
                <a:cs typeface="Arial"/>
              </a:rPr>
              <a:t>prawa </a:t>
            </a:r>
            <a:r>
              <a:rPr spc="-98" dirty="0">
                <a:solidFill>
                  <a:srgbClr val="252525"/>
                </a:solidFill>
                <a:latin typeface="Arial"/>
                <a:cs typeface="Arial"/>
              </a:rPr>
              <a:t>zostały </a:t>
            </a:r>
            <a:r>
              <a:rPr spc="-109" dirty="0">
                <a:solidFill>
                  <a:srgbClr val="252525"/>
                </a:solidFill>
                <a:latin typeface="Arial"/>
                <a:cs typeface="Arial"/>
              </a:rPr>
              <a:t>naruszone </a:t>
            </a:r>
            <a:r>
              <a:rPr spc="-105" dirty="0">
                <a:solidFill>
                  <a:srgbClr val="252525"/>
                </a:solidFill>
                <a:latin typeface="Arial"/>
                <a:cs typeface="Arial"/>
              </a:rPr>
              <a:t>– </a:t>
            </a:r>
            <a:r>
              <a:rPr spc="-30" dirty="0">
                <a:solidFill>
                  <a:srgbClr val="252525"/>
                </a:solidFill>
                <a:latin typeface="Arial"/>
                <a:cs typeface="Arial"/>
              </a:rPr>
              <a:t>art.</a:t>
            </a:r>
            <a:r>
              <a:rPr spc="-83" dirty="0">
                <a:solidFill>
                  <a:srgbClr val="252525"/>
                </a:solidFill>
                <a:latin typeface="Arial"/>
                <a:cs typeface="Arial"/>
              </a:rPr>
              <a:t> </a:t>
            </a:r>
            <a:r>
              <a:rPr spc="-86" dirty="0">
                <a:solidFill>
                  <a:srgbClr val="252525"/>
                </a:solidFill>
                <a:latin typeface="Arial"/>
                <a:cs typeface="Arial"/>
              </a:rPr>
              <a:t>236</a:t>
            </a:r>
            <a:endParaRPr>
              <a:latin typeface="Arial"/>
              <a:cs typeface="Arial"/>
            </a:endParaRPr>
          </a:p>
        </p:txBody>
      </p:sp>
      <p:sp>
        <p:nvSpPr>
          <p:cNvPr id="4" name="object 4"/>
          <p:cNvSpPr/>
          <p:nvPr/>
        </p:nvSpPr>
        <p:spPr>
          <a:xfrm>
            <a:off x="7184899" y="868681"/>
            <a:ext cx="1959101" cy="1305305"/>
          </a:xfrm>
          <a:prstGeom prst="rect">
            <a:avLst/>
          </a:prstGeom>
          <a:blipFill>
            <a:blip r:embed="rId2" cstate="print"/>
            <a:stretch>
              <a:fillRect/>
            </a:stretch>
          </a:blipFill>
        </p:spPr>
        <p:txBody>
          <a:bodyPr wrap="square" lIns="0" tIns="0" rIns="0" bIns="0" rtlCol="0"/>
          <a:lstStyle/>
          <a:p>
            <a:endParaRPr sz="135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8399" y="854344"/>
            <a:ext cx="7306151" cy="1060707"/>
          </a:xfrm>
          <a:prstGeom prst="rect">
            <a:avLst/>
          </a:prstGeom>
        </p:spPr>
        <p:txBody>
          <a:bodyPr vert="horz" wrap="square" lIns="0" tIns="9049" rIns="0" bIns="0" rtlCol="0" anchor="ctr">
            <a:spAutoFit/>
          </a:bodyPr>
          <a:lstStyle/>
          <a:p>
            <a:pPr marL="9525">
              <a:lnSpc>
                <a:spcPts val="4076"/>
              </a:lnSpc>
              <a:spcBef>
                <a:spcPts val="71"/>
              </a:spcBef>
            </a:pPr>
            <a:r>
              <a:rPr sz="3675" spc="-360" dirty="0"/>
              <a:t>Przeszukanie </a:t>
            </a:r>
            <a:r>
              <a:rPr sz="3675" spc="-217" dirty="0"/>
              <a:t>– </a:t>
            </a:r>
            <a:r>
              <a:rPr sz="3675" spc="-251" dirty="0"/>
              <a:t>podstawy </a:t>
            </a:r>
            <a:r>
              <a:rPr sz="3675" spc="-233" dirty="0"/>
              <a:t>prawne,</a:t>
            </a:r>
            <a:r>
              <a:rPr sz="3675" spc="-559" dirty="0"/>
              <a:t> </a:t>
            </a:r>
            <a:r>
              <a:rPr sz="3675" spc="-307" dirty="0"/>
              <a:t>sposób</a:t>
            </a:r>
            <a:endParaRPr sz="3675"/>
          </a:p>
          <a:p>
            <a:pPr marL="9525">
              <a:lnSpc>
                <a:spcPts val="4076"/>
              </a:lnSpc>
            </a:pPr>
            <a:r>
              <a:rPr sz="3675" spc="-266" dirty="0"/>
              <a:t>dokonania</a:t>
            </a:r>
            <a:endParaRPr sz="3675"/>
          </a:p>
        </p:txBody>
      </p:sp>
      <p:sp>
        <p:nvSpPr>
          <p:cNvPr id="3" name="object 3"/>
          <p:cNvSpPr txBox="1"/>
          <p:nvPr/>
        </p:nvSpPr>
        <p:spPr>
          <a:xfrm>
            <a:off x="298285" y="1800488"/>
            <a:ext cx="8531543" cy="3739871"/>
          </a:xfrm>
          <a:prstGeom prst="rect">
            <a:avLst/>
          </a:prstGeom>
        </p:spPr>
        <p:txBody>
          <a:bodyPr vert="horz" wrap="square" lIns="0" tIns="103823" rIns="0" bIns="0" rtlCol="0">
            <a:spAutoFit/>
          </a:bodyPr>
          <a:lstStyle/>
          <a:p>
            <a:pPr marL="78104">
              <a:spcBef>
                <a:spcPts val="818"/>
              </a:spcBef>
            </a:pPr>
            <a:r>
              <a:rPr sz="1350" spc="-105" dirty="0">
                <a:solidFill>
                  <a:srgbClr val="252525"/>
                </a:solidFill>
                <a:latin typeface="Arial"/>
                <a:cs typeface="Arial"/>
              </a:rPr>
              <a:t>Poszukiwawcza </a:t>
            </a:r>
            <a:r>
              <a:rPr sz="1350" spc="-75" dirty="0">
                <a:solidFill>
                  <a:srgbClr val="252525"/>
                </a:solidFill>
                <a:latin typeface="Arial"/>
                <a:cs typeface="Arial"/>
              </a:rPr>
              <a:t>(wykrywcza) </a:t>
            </a:r>
            <a:r>
              <a:rPr sz="1350" spc="-94" dirty="0">
                <a:solidFill>
                  <a:srgbClr val="252525"/>
                </a:solidFill>
                <a:latin typeface="Arial"/>
                <a:cs typeface="Arial"/>
              </a:rPr>
              <a:t>czynność </a:t>
            </a:r>
            <a:r>
              <a:rPr sz="1350" spc="-64" dirty="0">
                <a:solidFill>
                  <a:srgbClr val="252525"/>
                </a:solidFill>
                <a:latin typeface="Arial"/>
                <a:cs typeface="Arial"/>
              </a:rPr>
              <a:t>dowodowa </a:t>
            </a:r>
            <a:r>
              <a:rPr sz="1350" spc="-4" dirty="0">
                <a:solidFill>
                  <a:srgbClr val="252525"/>
                </a:solidFill>
                <a:latin typeface="Arial"/>
                <a:cs typeface="Arial"/>
              </a:rPr>
              <a:t>i </a:t>
            </a:r>
            <a:r>
              <a:rPr sz="1350" spc="-79" dirty="0">
                <a:solidFill>
                  <a:srgbClr val="252525"/>
                </a:solidFill>
                <a:latin typeface="Arial"/>
                <a:cs typeface="Arial"/>
              </a:rPr>
              <a:t>jednocześnie </a:t>
            </a:r>
            <a:r>
              <a:rPr sz="1350" spc="-71" dirty="0">
                <a:solidFill>
                  <a:srgbClr val="252525"/>
                </a:solidFill>
                <a:latin typeface="Arial"/>
                <a:cs typeface="Arial"/>
              </a:rPr>
              <a:t>środek </a:t>
            </a:r>
            <a:r>
              <a:rPr sz="1350" spc="-75" dirty="0">
                <a:solidFill>
                  <a:srgbClr val="252525"/>
                </a:solidFill>
                <a:latin typeface="Arial"/>
                <a:cs typeface="Arial"/>
              </a:rPr>
              <a:t>przymusu </a:t>
            </a:r>
            <a:r>
              <a:rPr sz="1350" spc="-26" dirty="0">
                <a:solidFill>
                  <a:srgbClr val="252525"/>
                </a:solidFill>
                <a:latin typeface="Arial"/>
                <a:cs typeface="Arial"/>
              </a:rPr>
              <a:t>(art. </a:t>
            </a:r>
            <a:r>
              <a:rPr sz="1350" spc="-71" dirty="0">
                <a:solidFill>
                  <a:srgbClr val="252525"/>
                </a:solidFill>
                <a:latin typeface="Arial"/>
                <a:cs typeface="Arial"/>
              </a:rPr>
              <a:t>219 </a:t>
            </a:r>
            <a:r>
              <a:rPr sz="1350" spc="-79" dirty="0">
                <a:solidFill>
                  <a:srgbClr val="252525"/>
                </a:solidFill>
                <a:latin typeface="Arial"/>
                <a:cs typeface="Arial"/>
              </a:rPr>
              <a:t>– </a:t>
            </a:r>
            <a:r>
              <a:rPr sz="1350" spc="-71" dirty="0">
                <a:solidFill>
                  <a:srgbClr val="252525"/>
                </a:solidFill>
                <a:latin typeface="Arial"/>
                <a:cs typeface="Arial"/>
              </a:rPr>
              <a:t>231</a:t>
            </a:r>
            <a:r>
              <a:rPr sz="1350" spc="-15" dirty="0">
                <a:solidFill>
                  <a:srgbClr val="252525"/>
                </a:solidFill>
                <a:latin typeface="Arial"/>
                <a:cs typeface="Arial"/>
              </a:rPr>
              <a:t> </a:t>
            </a:r>
            <a:r>
              <a:rPr sz="1350" spc="-64" dirty="0">
                <a:solidFill>
                  <a:srgbClr val="252525"/>
                </a:solidFill>
                <a:latin typeface="Arial"/>
                <a:cs typeface="Arial"/>
              </a:rPr>
              <a:t>k.p.k)</a:t>
            </a:r>
            <a:endParaRPr sz="1350">
              <a:latin typeface="Arial"/>
              <a:cs typeface="Arial"/>
            </a:endParaRPr>
          </a:p>
          <a:p>
            <a:pPr marL="78104">
              <a:spcBef>
                <a:spcPts val="739"/>
              </a:spcBef>
            </a:pPr>
            <a:r>
              <a:rPr sz="1350" spc="-75" dirty="0">
                <a:solidFill>
                  <a:srgbClr val="252525"/>
                </a:solidFill>
                <a:latin typeface="Arial"/>
                <a:cs typeface="Arial"/>
              </a:rPr>
              <a:t>Wkroczenie </a:t>
            </a:r>
            <a:r>
              <a:rPr sz="1350" spc="-34" dirty="0">
                <a:solidFill>
                  <a:srgbClr val="252525"/>
                </a:solidFill>
                <a:latin typeface="Arial"/>
                <a:cs typeface="Arial"/>
              </a:rPr>
              <a:t>w </a:t>
            </a:r>
            <a:r>
              <a:rPr sz="1350" spc="-53" dirty="0">
                <a:solidFill>
                  <a:srgbClr val="252525"/>
                </a:solidFill>
                <a:latin typeface="Arial"/>
                <a:cs typeface="Arial"/>
              </a:rPr>
              <a:t>konstytucyjnie chronione </a:t>
            </a:r>
            <a:r>
              <a:rPr sz="1350" spc="-71" dirty="0">
                <a:solidFill>
                  <a:srgbClr val="252525"/>
                </a:solidFill>
                <a:latin typeface="Arial"/>
                <a:cs typeface="Arial"/>
              </a:rPr>
              <a:t>prawa</a:t>
            </a:r>
            <a:r>
              <a:rPr sz="1350" spc="-127" dirty="0">
                <a:solidFill>
                  <a:srgbClr val="252525"/>
                </a:solidFill>
                <a:latin typeface="Arial"/>
                <a:cs typeface="Arial"/>
              </a:rPr>
              <a:t> </a:t>
            </a:r>
            <a:r>
              <a:rPr sz="1350" spc="-45" dirty="0">
                <a:solidFill>
                  <a:srgbClr val="252525"/>
                </a:solidFill>
                <a:latin typeface="Arial"/>
                <a:cs typeface="Arial"/>
              </a:rPr>
              <a:t>jednostki:</a:t>
            </a:r>
            <a:endParaRPr sz="1350">
              <a:latin typeface="Arial"/>
              <a:cs typeface="Arial"/>
            </a:endParaRPr>
          </a:p>
          <a:p>
            <a:pPr marL="270034">
              <a:spcBef>
                <a:spcPts val="240"/>
              </a:spcBef>
            </a:pPr>
            <a:r>
              <a:rPr sz="1200" spc="-53" dirty="0">
                <a:solidFill>
                  <a:srgbClr val="252525"/>
                </a:solidFill>
                <a:latin typeface="Arial"/>
                <a:cs typeface="Arial"/>
              </a:rPr>
              <a:t>nietykalność </a:t>
            </a:r>
            <a:r>
              <a:rPr sz="1200" spc="-56" dirty="0">
                <a:solidFill>
                  <a:srgbClr val="252525"/>
                </a:solidFill>
                <a:latin typeface="Arial"/>
                <a:cs typeface="Arial"/>
              </a:rPr>
              <a:t>osobistą </a:t>
            </a:r>
            <a:r>
              <a:rPr sz="1200" spc="-23" dirty="0">
                <a:solidFill>
                  <a:srgbClr val="252525"/>
                </a:solidFill>
                <a:latin typeface="Arial"/>
                <a:cs typeface="Arial"/>
              </a:rPr>
              <a:t>(art. </a:t>
            </a:r>
            <a:r>
              <a:rPr sz="1200" spc="-60" dirty="0">
                <a:solidFill>
                  <a:srgbClr val="252525"/>
                </a:solidFill>
                <a:latin typeface="Arial"/>
                <a:cs typeface="Arial"/>
              </a:rPr>
              <a:t>41 </a:t>
            </a:r>
            <a:r>
              <a:rPr sz="1200" spc="-45" dirty="0">
                <a:solidFill>
                  <a:srgbClr val="252525"/>
                </a:solidFill>
                <a:latin typeface="Arial"/>
                <a:cs typeface="Arial"/>
              </a:rPr>
              <a:t>ust. </a:t>
            </a:r>
            <a:r>
              <a:rPr sz="1200" spc="-56" dirty="0">
                <a:solidFill>
                  <a:srgbClr val="252525"/>
                </a:solidFill>
                <a:latin typeface="Arial"/>
                <a:cs typeface="Arial"/>
              </a:rPr>
              <a:t>1</a:t>
            </a:r>
            <a:r>
              <a:rPr sz="1200" spc="-248" dirty="0">
                <a:solidFill>
                  <a:srgbClr val="252525"/>
                </a:solidFill>
                <a:latin typeface="Arial"/>
                <a:cs typeface="Arial"/>
              </a:rPr>
              <a:t> </a:t>
            </a:r>
            <a:r>
              <a:rPr sz="1200" spc="-45" dirty="0">
                <a:solidFill>
                  <a:srgbClr val="252525"/>
                </a:solidFill>
                <a:latin typeface="Arial"/>
                <a:cs typeface="Arial"/>
              </a:rPr>
              <a:t>Konstytucji)</a:t>
            </a:r>
            <a:endParaRPr sz="1200">
              <a:latin typeface="Arial"/>
              <a:cs typeface="Arial"/>
            </a:endParaRPr>
          </a:p>
          <a:p>
            <a:pPr marL="270034">
              <a:spcBef>
                <a:spcPts val="236"/>
              </a:spcBef>
            </a:pPr>
            <a:r>
              <a:rPr sz="1200" spc="-68" dirty="0">
                <a:solidFill>
                  <a:srgbClr val="252525"/>
                </a:solidFill>
                <a:latin typeface="Arial"/>
                <a:cs typeface="Arial"/>
              </a:rPr>
              <a:t>nienaruszalność </a:t>
            </a:r>
            <a:r>
              <a:rPr sz="1200" spc="-71" dirty="0">
                <a:solidFill>
                  <a:srgbClr val="252525"/>
                </a:solidFill>
                <a:latin typeface="Arial"/>
                <a:cs typeface="Arial"/>
              </a:rPr>
              <a:t>mieszkania </a:t>
            </a:r>
            <a:r>
              <a:rPr sz="1200" spc="-23" dirty="0">
                <a:solidFill>
                  <a:srgbClr val="252525"/>
                </a:solidFill>
                <a:latin typeface="Arial"/>
                <a:cs typeface="Arial"/>
              </a:rPr>
              <a:t>(art. </a:t>
            </a:r>
            <a:r>
              <a:rPr sz="1200" spc="-56" dirty="0">
                <a:solidFill>
                  <a:srgbClr val="252525"/>
                </a:solidFill>
                <a:latin typeface="Arial"/>
                <a:cs typeface="Arial"/>
              </a:rPr>
              <a:t>50</a:t>
            </a:r>
            <a:r>
              <a:rPr sz="1200" spc="-229" dirty="0">
                <a:solidFill>
                  <a:srgbClr val="252525"/>
                </a:solidFill>
                <a:latin typeface="Arial"/>
                <a:cs typeface="Arial"/>
              </a:rPr>
              <a:t> </a:t>
            </a:r>
            <a:r>
              <a:rPr sz="1200" spc="-45" dirty="0">
                <a:solidFill>
                  <a:srgbClr val="252525"/>
                </a:solidFill>
                <a:latin typeface="Arial"/>
                <a:cs typeface="Arial"/>
              </a:rPr>
              <a:t>Konstytucji)</a:t>
            </a:r>
            <a:endParaRPr sz="1200">
              <a:latin typeface="Arial"/>
              <a:cs typeface="Arial"/>
            </a:endParaRPr>
          </a:p>
          <a:p>
            <a:pPr marL="267653">
              <a:spcBef>
                <a:spcPts val="101"/>
              </a:spcBef>
            </a:pPr>
            <a:r>
              <a:rPr spc="-143" dirty="0">
                <a:solidFill>
                  <a:srgbClr val="252525"/>
                </a:solidFill>
                <a:latin typeface="Arial"/>
                <a:cs typeface="Arial"/>
              </a:rPr>
              <a:t>Cele</a:t>
            </a:r>
            <a:r>
              <a:rPr spc="-98" dirty="0">
                <a:solidFill>
                  <a:srgbClr val="252525"/>
                </a:solidFill>
                <a:latin typeface="Arial"/>
                <a:cs typeface="Arial"/>
              </a:rPr>
              <a:t> </a:t>
            </a:r>
            <a:r>
              <a:rPr spc="-113" dirty="0">
                <a:solidFill>
                  <a:srgbClr val="252525"/>
                </a:solidFill>
                <a:latin typeface="Arial"/>
                <a:cs typeface="Arial"/>
              </a:rPr>
              <a:t>przeszukania:</a:t>
            </a:r>
            <a:endParaRPr>
              <a:latin typeface="Arial"/>
              <a:cs typeface="Arial"/>
            </a:endParaRPr>
          </a:p>
          <a:p>
            <a:pPr marL="542449" indent="-259080">
              <a:spcBef>
                <a:spcPts val="259"/>
              </a:spcBef>
              <a:buAutoNum type="arabicPeriod"/>
              <a:tabLst>
                <a:tab pos="542449" algn="l"/>
                <a:tab pos="542925" algn="l"/>
              </a:tabLst>
            </a:pPr>
            <a:r>
              <a:rPr sz="1200" i="1" spc="-83" dirty="0">
                <a:solidFill>
                  <a:srgbClr val="252525"/>
                </a:solidFill>
                <a:latin typeface="Trebuchet MS"/>
                <a:cs typeface="Trebuchet MS"/>
              </a:rPr>
              <a:t>wykrycie,</a:t>
            </a:r>
            <a:r>
              <a:rPr sz="1200" i="1" spc="-116" dirty="0">
                <a:solidFill>
                  <a:srgbClr val="252525"/>
                </a:solidFill>
                <a:latin typeface="Trebuchet MS"/>
                <a:cs typeface="Trebuchet MS"/>
              </a:rPr>
              <a:t> </a:t>
            </a:r>
            <a:r>
              <a:rPr sz="1200" i="1" spc="-75" dirty="0">
                <a:solidFill>
                  <a:srgbClr val="252525"/>
                </a:solidFill>
                <a:latin typeface="Trebuchet MS"/>
                <a:cs typeface="Trebuchet MS"/>
              </a:rPr>
              <a:t>zatrzymanie</a:t>
            </a:r>
            <a:r>
              <a:rPr sz="1200" i="1" spc="-131" dirty="0">
                <a:solidFill>
                  <a:srgbClr val="252525"/>
                </a:solidFill>
                <a:latin typeface="Trebuchet MS"/>
                <a:cs typeface="Trebuchet MS"/>
              </a:rPr>
              <a:t> </a:t>
            </a:r>
            <a:r>
              <a:rPr sz="1200" i="1" spc="-79" dirty="0">
                <a:solidFill>
                  <a:srgbClr val="252525"/>
                </a:solidFill>
                <a:latin typeface="Trebuchet MS"/>
                <a:cs typeface="Trebuchet MS"/>
              </a:rPr>
              <a:t>lub</a:t>
            </a:r>
            <a:r>
              <a:rPr sz="1200" i="1" spc="-109" dirty="0">
                <a:solidFill>
                  <a:srgbClr val="252525"/>
                </a:solidFill>
                <a:latin typeface="Trebuchet MS"/>
                <a:cs typeface="Trebuchet MS"/>
              </a:rPr>
              <a:t> </a:t>
            </a:r>
            <a:r>
              <a:rPr sz="1200" i="1" spc="-60" dirty="0">
                <a:solidFill>
                  <a:srgbClr val="252525"/>
                </a:solidFill>
                <a:latin typeface="Trebuchet MS"/>
                <a:cs typeface="Trebuchet MS"/>
              </a:rPr>
              <a:t>przymusowe</a:t>
            </a:r>
            <a:r>
              <a:rPr sz="1200" i="1" spc="-131" dirty="0">
                <a:solidFill>
                  <a:srgbClr val="252525"/>
                </a:solidFill>
                <a:latin typeface="Trebuchet MS"/>
                <a:cs typeface="Trebuchet MS"/>
              </a:rPr>
              <a:t> </a:t>
            </a:r>
            <a:r>
              <a:rPr sz="1200" i="1" spc="-64" dirty="0">
                <a:solidFill>
                  <a:srgbClr val="252525"/>
                </a:solidFill>
                <a:latin typeface="Trebuchet MS"/>
                <a:cs typeface="Trebuchet MS"/>
              </a:rPr>
              <a:t>doprowadzenie</a:t>
            </a:r>
            <a:r>
              <a:rPr sz="1200" i="1" spc="-150" dirty="0">
                <a:solidFill>
                  <a:srgbClr val="252525"/>
                </a:solidFill>
                <a:latin typeface="Trebuchet MS"/>
                <a:cs typeface="Trebuchet MS"/>
              </a:rPr>
              <a:t> </a:t>
            </a:r>
            <a:r>
              <a:rPr sz="1200" i="1" spc="-45" dirty="0">
                <a:solidFill>
                  <a:srgbClr val="252525"/>
                </a:solidFill>
                <a:latin typeface="Trebuchet MS"/>
                <a:cs typeface="Trebuchet MS"/>
              </a:rPr>
              <a:t>osoby</a:t>
            </a:r>
            <a:r>
              <a:rPr sz="1200" i="1" spc="-90" dirty="0">
                <a:solidFill>
                  <a:srgbClr val="252525"/>
                </a:solidFill>
                <a:latin typeface="Trebuchet MS"/>
                <a:cs typeface="Trebuchet MS"/>
              </a:rPr>
              <a:t> podejrzanej;</a:t>
            </a:r>
            <a:endParaRPr sz="1200">
              <a:latin typeface="Trebuchet MS"/>
              <a:cs typeface="Trebuchet MS"/>
            </a:endParaRPr>
          </a:p>
          <a:p>
            <a:pPr marL="542449" indent="-259080">
              <a:spcBef>
                <a:spcPts val="236"/>
              </a:spcBef>
              <a:buAutoNum type="arabicPeriod"/>
              <a:tabLst>
                <a:tab pos="542449" algn="l"/>
                <a:tab pos="542925" algn="l"/>
              </a:tabLst>
            </a:pPr>
            <a:r>
              <a:rPr sz="1200" i="1" spc="-83" dirty="0">
                <a:solidFill>
                  <a:srgbClr val="252525"/>
                </a:solidFill>
                <a:latin typeface="Trebuchet MS"/>
                <a:cs typeface="Trebuchet MS"/>
              </a:rPr>
              <a:t>znalezienie</a:t>
            </a:r>
            <a:r>
              <a:rPr sz="1200" i="1" spc="-116" dirty="0">
                <a:solidFill>
                  <a:srgbClr val="252525"/>
                </a:solidFill>
                <a:latin typeface="Trebuchet MS"/>
                <a:cs typeface="Trebuchet MS"/>
              </a:rPr>
              <a:t> </a:t>
            </a:r>
            <a:r>
              <a:rPr sz="1200" i="1" spc="-90" dirty="0">
                <a:solidFill>
                  <a:srgbClr val="252525"/>
                </a:solidFill>
                <a:latin typeface="Trebuchet MS"/>
                <a:cs typeface="Trebuchet MS"/>
              </a:rPr>
              <a:t>rzeczy</a:t>
            </a:r>
            <a:r>
              <a:rPr sz="1200" i="1" spc="-94" dirty="0">
                <a:solidFill>
                  <a:srgbClr val="252525"/>
                </a:solidFill>
                <a:latin typeface="Trebuchet MS"/>
                <a:cs typeface="Trebuchet MS"/>
              </a:rPr>
              <a:t> </a:t>
            </a:r>
            <a:r>
              <a:rPr sz="1200" i="1" spc="-41" dirty="0">
                <a:solidFill>
                  <a:srgbClr val="252525"/>
                </a:solidFill>
                <a:latin typeface="Trebuchet MS"/>
                <a:cs typeface="Trebuchet MS"/>
              </a:rPr>
              <a:t>mogących</a:t>
            </a:r>
            <a:r>
              <a:rPr sz="1200" i="1" spc="-113" dirty="0">
                <a:solidFill>
                  <a:srgbClr val="252525"/>
                </a:solidFill>
                <a:latin typeface="Trebuchet MS"/>
                <a:cs typeface="Trebuchet MS"/>
              </a:rPr>
              <a:t> </a:t>
            </a:r>
            <a:r>
              <a:rPr sz="1200" i="1" spc="-60" dirty="0">
                <a:solidFill>
                  <a:srgbClr val="252525"/>
                </a:solidFill>
                <a:latin typeface="Trebuchet MS"/>
                <a:cs typeface="Trebuchet MS"/>
              </a:rPr>
              <a:t>stanowić</a:t>
            </a:r>
            <a:r>
              <a:rPr sz="1200" i="1" spc="-113" dirty="0">
                <a:solidFill>
                  <a:srgbClr val="252525"/>
                </a:solidFill>
                <a:latin typeface="Trebuchet MS"/>
                <a:cs typeface="Trebuchet MS"/>
              </a:rPr>
              <a:t> </a:t>
            </a:r>
            <a:r>
              <a:rPr sz="1200" i="1" spc="-49" dirty="0">
                <a:solidFill>
                  <a:srgbClr val="252525"/>
                </a:solidFill>
                <a:latin typeface="Trebuchet MS"/>
                <a:cs typeface="Trebuchet MS"/>
              </a:rPr>
              <a:t>dowód</a:t>
            </a:r>
            <a:r>
              <a:rPr sz="1200" i="1" spc="-105" dirty="0">
                <a:solidFill>
                  <a:srgbClr val="252525"/>
                </a:solidFill>
                <a:latin typeface="Trebuchet MS"/>
                <a:cs typeface="Trebuchet MS"/>
              </a:rPr>
              <a:t> </a:t>
            </a:r>
            <a:r>
              <a:rPr sz="1200" i="1" spc="-53" dirty="0">
                <a:solidFill>
                  <a:srgbClr val="252525"/>
                </a:solidFill>
                <a:latin typeface="Trebuchet MS"/>
                <a:cs typeface="Trebuchet MS"/>
              </a:rPr>
              <a:t>w</a:t>
            </a:r>
            <a:r>
              <a:rPr sz="1200" i="1" spc="-109" dirty="0">
                <a:solidFill>
                  <a:srgbClr val="252525"/>
                </a:solidFill>
                <a:latin typeface="Trebuchet MS"/>
                <a:cs typeface="Trebuchet MS"/>
              </a:rPr>
              <a:t> </a:t>
            </a:r>
            <a:r>
              <a:rPr sz="1200" i="1" spc="-68" dirty="0">
                <a:solidFill>
                  <a:srgbClr val="252525"/>
                </a:solidFill>
                <a:latin typeface="Trebuchet MS"/>
                <a:cs typeface="Trebuchet MS"/>
              </a:rPr>
              <a:t>sprawie;</a:t>
            </a:r>
            <a:endParaRPr sz="1200">
              <a:latin typeface="Trebuchet MS"/>
              <a:cs typeface="Trebuchet MS"/>
            </a:endParaRPr>
          </a:p>
          <a:p>
            <a:pPr marL="542449" indent="-259080">
              <a:spcBef>
                <a:spcPts val="236"/>
              </a:spcBef>
              <a:buAutoNum type="arabicPeriod"/>
              <a:tabLst>
                <a:tab pos="542449" algn="l"/>
                <a:tab pos="542925" algn="l"/>
              </a:tabLst>
            </a:pPr>
            <a:r>
              <a:rPr sz="1200" i="1" spc="-83" dirty="0">
                <a:solidFill>
                  <a:srgbClr val="252525"/>
                </a:solidFill>
                <a:latin typeface="Trebuchet MS"/>
                <a:cs typeface="Trebuchet MS"/>
              </a:rPr>
              <a:t>znalezienie </a:t>
            </a:r>
            <a:r>
              <a:rPr sz="1200" i="1" spc="-90" dirty="0">
                <a:solidFill>
                  <a:srgbClr val="252525"/>
                </a:solidFill>
                <a:latin typeface="Trebuchet MS"/>
                <a:cs typeface="Trebuchet MS"/>
              </a:rPr>
              <a:t>rzeczy </a:t>
            </a:r>
            <a:r>
              <a:rPr sz="1200" i="1" spc="-60" dirty="0">
                <a:solidFill>
                  <a:srgbClr val="252525"/>
                </a:solidFill>
                <a:latin typeface="Trebuchet MS"/>
                <a:cs typeface="Trebuchet MS"/>
              </a:rPr>
              <a:t>podlegających </a:t>
            </a:r>
            <a:r>
              <a:rPr sz="1200" i="1" spc="-90" dirty="0">
                <a:solidFill>
                  <a:srgbClr val="252525"/>
                </a:solidFill>
                <a:latin typeface="Trebuchet MS"/>
                <a:cs typeface="Trebuchet MS"/>
              </a:rPr>
              <a:t>zajęciu </a:t>
            </a:r>
            <a:r>
              <a:rPr sz="1200" i="1" spc="-53" dirty="0">
                <a:solidFill>
                  <a:srgbClr val="252525"/>
                </a:solidFill>
                <a:latin typeface="Trebuchet MS"/>
                <a:cs typeface="Trebuchet MS"/>
              </a:rPr>
              <a:t>w </a:t>
            </a:r>
            <a:r>
              <a:rPr sz="1200" i="1" spc="-60" dirty="0">
                <a:solidFill>
                  <a:srgbClr val="252525"/>
                </a:solidFill>
                <a:latin typeface="Trebuchet MS"/>
                <a:cs typeface="Trebuchet MS"/>
              </a:rPr>
              <a:t>postępowaniu</a:t>
            </a:r>
            <a:r>
              <a:rPr sz="1200" i="1" spc="-248" dirty="0">
                <a:solidFill>
                  <a:srgbClr val="252525"/>
                </a:solidFill>
                <a:latin typeface="Trebuchet MS"/>
                <a:cs typeface="Trebuchet MS"/>
              </a:rPr>
              <a:t> </a:t>
            </a:r>
            <a:r>
              <a:rPr sz="1200" i="1" spc="-68" dirty="0">
                <a:solidFill>
                  <a:srgbClr val="252525"/>
                </a:solidFill>
                <a:latin typeface="Trebuchet MS"/>
                <a:cs typeface="Trebuchet MS"/>
              </a:rPr>
              <a:t>karnym</a:t>
            </a:r>
            <a:endParaRPr sz="1200">
              <a:latin typeface="Trebuchet MS"/>
              <a:cs typeface="Trebuchet MS"/>
            </a:endParaRPr>
          </a:p>
          <a:p>
            <a:pPr>
              <a:spcBef>
                <a:spcPts val="8"/>
              </a:spcBef>
            </a:pPr>
            <a:endParaRPr sz="1613">
              <a:latin typeface="Trebuchet MS"/>
              <a:cs typeface="Trebuchet MS"/>
            </a:endParaRPr>
          </a:p>
          <a:p>
            <a:pPr marL="9525">
              <a:lnSpc>
                <a:spcPts val="1496"/>
              </a:lnSpc>
              <a:spcBef>
                <a:spcPts val="4"/>
              </a:spcBef>
            </a:pPr>
            <a:r>
              <a:rPr sz="1350" i="1" spc="-98" dirty="0">
                <a:solidFill>
                  <a:srgbClr val="252525"/>
                </a:solidFill>
                <a:latin typeface="Trebuchet MS"/>
                <a:cs typeface="Trebuchet MS"/>
              </a:rPr>
              <a:t>Przeszukanie </a:t>
            </a:r>
            <a:r>
              <a:rPr sz="1350" i="1" spc="-120" dirty="0">
                <a:solidFill>
                  <a:srgbClr val="252525"/>
                </a:solidFill>
                <a:latin typeface="Trebuchet MS"/>
                <a:cs typeface="Trebuchet MS"/>
              </a:rPr>
              <a:t>jest </a:t>
            </a:r>
            <a:r>
              <a:rPr sz="1350" i="1" spc="-86" dirty="0">
                <a:solidFill>
                  <a:srgbClr val="252525"/>
                </a:solidFill>
                <a:latin typeface="Trebuchet MS"/>
                <a:cs typeface="Trebuchet MS"/>
              </a:rPr>
              <a:t>dopuszczalne </a:t>
            </a:r>
            <a:r>
              <a:rPr sz="1350" i="1" spc="-131" dirty="0">
                <a:solidFill>
                  <a:srgbClr val="252525"/>
                </a:solidFill>
                <a:latin typeface="Trebuchet MS"/>
                <a:cs typeface="Trebuchet MS"/>
              </a:rPr>
              <a:t>jeżeli </a:t>
            </a:r>
            <a:r>
              <a:rPr sz="1350" i="1" spc="-105" dirty="0">
                <a:solidFill>
                  <a:srgbClr val="252525"/>
                </a:solidFill>
                <a:latin typeface="Trebuchet MS"/>
                <a:cs typeface="Trebuchet MS"/>
              </a:rPr>
              <a:t>istnieją </a:t>
            </a:r>
            <a:r>
              <a:rPr sz="1350" i="1" u="sng" spc="-75" dirty="0">
                <a:solidFill>
                  <a:srgbClr val="252525"/>
                </a:solidFill>
                <a:uFill>
                  <a:solidFill>
                    <a:srgbClr val="252525"/>
                  </a:solidFill>
                </a:uFill>
                <a:latin typeface="Trebuchet MS"/>
                <a:cs typeface="Trebuchet MS"/>
              </a:rPr>
              <a:t>uzasadnione </a:t>
            </a:r>
            <a:r>
              <a:rPr sz="1350" i="1" u="sng" spc="-79" dirty="0">
                <a:solidFill>
                  <a:srgbClr val="252525"/>
                </a:solidFill>
                <a:uFill>
                  <a:solidFill>
                    <a:srgbClr val="252525"/>
                  </a:solidFill>
                </a:uFill>
                <a:latin typeface="Trebuchet MS"/>
                <a:cs typeface="Trebuchet MS"/>
              </a:rPr>
              <a:t>podstawy </a:t>
            </a:r>
            <a:r>
              <a:rPr sz="1350" i="1" u="sng" spc="-56" dirty="0">
                <a:solidFill>
                  <a:srgbClr val="252525"/>
                </a:solidFill>
                <a:uFill>
                  <a:solidFill>
                    <a:srgbClr val="252525"/>
                  </a:solidFill>
                </a:uFill>
                <a:latin typeface="Trebuchet MS"/>
                <a:cs typeface="Trebuchet MS"/>
              </a:rPr>
              <a:t>do </a:t>
            </a:r>
            <a:r>
              <a:rPr sz="1350" i="1" u="sng" spc="-94" dirty="0">
                <a:solidFill>
                  <a:srgbClr val="252525"/>
                </a:solidFill>
                <a:uFill>
                  <a:solidFill>
                    <a:srgbClr val="252525"/>
                  </a:solidFill>
                </a:uFill>
                <a:latin typeface="Trebuchet MS"/>
                <a:cs typeface="Trebuchet MS"/>
              </a:rPr>
              <a:t>przypuszczania, </a:t>
            </a:r>
            <a:r>
              <a:rPr sz="1350" i="1" u="sng" spc="-116" dirty="0">
                <a:solidFill>
                  <a:srgbClr val="252525"/>
                </a:solidFill>
                <a:uFill>
                  <a:solidFill>
                    <a:srgbClr val="252525"/>
                  </a:solidFill>
                </a:uFill>
                <a:latin typeface="Trebuchet MS"/>
                <a:cs typeface="Trebuchet MS"/>
              </a:rPr>
              <a:t>że </a:t>
            </a:r>
            <a:r>
              <a:rPr sz="1350" i="1" u="sng" spc="-49" dirty="0">
                <a:solidFill>
                  <a:srgbClr val="252525"/>
                </a:solidFill>
                <a:uFill>
                  <a:solidFill>
                    <a:srgbClr val="252525"/>
                  </a:solidFill>
                </a:uFill>
                <a:latin typeface="Trebuchet MS"/>
                <a:cs typeface="Trebuchet MS"/>
              </a:rPr>
              <a:t>osoba </a:t>
            </a:r>
            <a:r>
              <a:rPr sz="1350" i="1" u="sng" spc="-90" dirty="0">
                <a:solidFill>
                  <a:srgbClr val="252525"/>
                </a:solidFill>
                <a:uFill>
                  <a:solidFill>
                    <a:srgbClr val="252525"/>
                  </a:solidFill>
                </a:uFill>
                <a:latin typeface="Trebuchet MS"/>
                <a:cs typeface="Trebuchet MS"/>
              </a:rPr>
              <a:t>podejrzana </a:t>
            </a:r>
            <a:r>
              <a:rPr sz="1350" i="1" u="sng" spc="-101" dirty="0">
                <a:solidFill>
                  <a:srgbClr val="252525"/>
                </a:solidFill>
                <a:uFill>
                  <a:solidFill>
                    <a:srgbClr val="252525"/>
                  </a:solidFill>
                </a:uFill>
                <a:latin typeface="Trebuchet MS"/>
                <a:cs typeface="Trebuchet MS"/>
              </a:rPr>
              <a:t>lub</a:t>
            </a:r>
            <a:r>
              <a:rPr sz="1350" i="1" u="sng" spc="176" dirty="0">
                <a:solidFill>
                  <a:srgbClr val="252525"/>
                </a:solidFill>
                <a:uFill>
                  <a:solidFill>
                    <a:srgbClr val="252525"/>
                  </a:solidFill>
                </a:uFill>
                <a:latin typeface="Trebuchet MS"/>
                <a:cs typeface="Trebuchet MS"/>
              </a:rPr>
              <a:t> </a:t>
            </a:r>
            <a:r>
              <a:rPr sz="1350" i="1" u="sng" spc="-105" dirty="0">
                <a:solidFill>
                  <a:srgbClr val="252525"/>
                </a:solidFill>
                <a:uFill>
                  <a:solidFill>
                    <a:srgbClr val="252525"/>
                  </a:solidFill>
                </a:uFill>
                <a:latin typeface="Trebuchet MS"/>
                <a:cs typeface="Trebuchet MS"/>
              </a:rPr>
              <a:t>rzeczy</a:t>
            </a:r>
            <a:endParaRPr sz="1350">
              <a:latin typeface="Trebuchet MS"/>
              <a:cs typeface="Trebuchet MS"/>
            </a:endParaRPr>
          </a:p>
          <a:p>
            <a:pPr marL="9525">
              <a:lnSpc>
                <a:spcPts val="1496"/>
              </a:lnSpc>
            </a:pPr>
            <a:r>
              <a:rPr sz="1350" b="1" u="sng" spc="-338" dirty="0">
                <a:solidFill>
                  <a:srgbClr val="252525"/>
                </a:solidFill>
                <a:uFill>
                  <a:solidFill>
                    <a:srgbClr val="252525"/>
                  </a:solidFill>
                </a:uFill>
                <a:latin typeface="Times New Roman"/>
                <a:cs typeface="Times New Roman"/>
              </a:rPr>
              <a:t> </a:t>
            </a:r>
            <a:r>
              <a:rPr sz="1350" i="1" u="sng" spc="-94" dirty="0">
                <a:solidFill>
                  <a:srgbClr val="252525"/>
                </a:solidFill>
                <a:uFill>
                  <a:solidFill>
                    <a:srgbClr val="252525"/>
                  </a:solidFill>
                </a:uFill>
                <a:latin typeface="Trebuchet MS"/>
                <a:cs typeface="Trebuchet MS"/>
              </a:rPr>
              <a:t>znajdują</a:t>
            </a:r>
            <a:r>
              <a:rPr sz="1350" i="1" u="sng" spc="-153" dirty="0">
                <a:solidFill>
                  <a:srgbClr val="252525"/>
                </a:solidFill>
                <a:uFill>
                  <a:solidFill>
                    <a:srgbClr val="252525"/>
                  </a:solidFill>
                </a:uFill>
                <a:latin typeface="Trebuchet MS"/>
                <a:cs typeface="Trebuchet MS"/>
              </a:rPr>
              <a:t> </a:t>
            </a:r>
            <a:r>
              <a:rPr sz="1350" i="1" u="sng" spc="-71" dirty="0">
                <a:solidFill>
                  <a:srgbClr val="252525"/>
                </a:solidFill>
                <a:uFill>
                  <a:solidFill>
                    <a:srgbClr val="252525"/>
                  </a:solidFill>
                </a:uFill>
                <a:latin typeface="Trebuchet MS"/>
                <a:cs typeface="Trebuchet MS"/>
              </a:rPr>
              <a:t>się</a:t>
            </a:r>
            <a:r>
              <a:rPr sz="1350" i="1" u="sng" spc="-158" dirty="0">
                <a:solidFill>
                  <a:srgbClr val="252525"/>
                </a:solidFill>
                <a:uFill>
                  <a:solidFill>
                    <a:srgbClr val="252525"/>
                  </a:solidFill>
                </a:uFill>
                <a:latin typeface="Trebuchet MS"/>
                <a:cs typeface="Trebuchet MS"/>
              </a:rPr>
              <a:t> </a:t>
            </a:r>
            <a:r>
              <a:rPr sz="1350" i="1" u="sng" spc="-64" dirty="0">
                <a:solidFill>
                  <a:srgbClr val="252525"/>
                </a:solidFill>
                <a:uFill>
                  <a:solidFill>
                    <a:srgbClr val="252525"/>
                  </a:solidFill>
                </a:uFill>
                <a:latin typeface="Trebuchet MS"/>
                <a:cs typeface="Trebuchet MS"/>
              </a:rPr>
              <a:t>w</a:t>
            </a:r>
            <a:r>
              <a:rPr sz="1350" i="1" u="sng" spc="-127" dirty="0">
                <a:solidFill>
                  <a:srgbClr val="252525"/>
                </a:solidFill>
                <a:uFill>
                  <a:solidFill>
                    <a:srgbClr val="252525"/>
                  </a:solidFill>
                </a:uFill>
                <a:latin typeface="Trebuchet MS"/>
                <a:cs typeface="Trebuchet MS"/>
              </a:rPr>
              <a:t> </a:t>
            </a:r>
            <a:r>
              <a:rPr sz="1350" i="1" u="sng" spc="-83" dirty="0">
                <a:solidFill>
                  <a:srgbClr val="252525"/>
                </a:solidFill>
                <a:uFill>
                  <a:solidFill>
                    <a:srgbClr val="252525"/>
                  </a:solidFill>
                </a:uFill>
                <a:latin typeface="Trebuchet MS"/>
                <a:cs typeface="Trebuchet MS"/>
              </a:rPr>
              <a:t>określonym</a:t>
            </a:r>
            <a:r>
              <a:rPr sz="1350" i="1" u="sng" spc="-169" dirty="0">
                <a:solidFill>
                  <a:srgbClr val="252525"/>
                </a:solidFill>
                <a:uFill>
                  <a:solidFill>
                    <a:srgbClr val="252525"/>
                  </a:solidFill>
                </a:uFill>
                <a:latin typeface="Trebuchet MS"/>
                <a:cs typeface="Trebuchet MS"/>
              </a:rPr>
              <a:t> </a:t>
            </a:r>
            <a:r>
              <a:rPr sz="1350" i="1" u="sng" spc="-90" dirty="0">
                <a:solidFill>
                  <a:srgbClr val="252525"/>
                </a:solidFill>
                <a:uFill>
                  <a:solidFill>
                    <a:srgbClr val="252525"/>
                  </a:solidFill>
                </a:uFill>
                <a:latin typeface="Trebuchet MS"/>
                <a:cs typeface="Trebuchet MS"/>
              </a:rPr>
              <a:t>miejscu!</a:t>
            </a:r>
            <a:endParaRPr sz="1350">
              <a:latin typeface="Trebuchet MS"/>
              <a:cs typeface="Trebuchet MS"/>
            </a:endParaRPr>
          </a:p>
          <a:p>
            <a:pPr>
              <a:spcBef>
                <a:spcPts val="30"/>
              </a:spcBef>
            </a:pPr>
            <a:endParaRPr sz="1725">
              <a:latin typeface="Trebuchet MS"/>
              <a:cs typeface="Trebuchet MS"/>
            </a:endParaRPr>
          </a:p>
          <a:p>
            <a:pPr marL="9525"/>
            <a:r>
              <a:rPr sz="1350" spc="-153" dirty="0">
                <a:solidFill>
                  <a:srgbClr val="252525"/>
                </a:solidFill>
                <a:latin typeface="Arial"/>
                <a:cs typeface="Arial"/>
              </a:rPr>
              <a:t>Co </a:t>
            </a:r>
            <a:r>
              <a:rPr sz="1350" spc="-86" dirty="0">
                <a:solidFill>
                  <a:srgbClr val="252525"/>
                </a:solidFill>
                <a:latin typeface="Arial"/>
                <a:cs typeface="Arial"/>
              </a:rPr>
              <a:t>można</a:t>
            </a:r>
            <a:r>
              <a:rPr sz="1350" spc="-199" dirty="0">
                <a:solidFill>
                  <a:srgbClr val="252525"/>
                </a:solidFill>
                <a:latin typeface="Arial"/>
                <a:cs typeface="Arial"/>
              </a:rPr>
              <a:t> </a:t>
            </a:r>
            <a:r>
              <a:rPr sz="1350" spc="-101" dirty="0">
                <a:solidFill>
                  <a:srgbClr val="252525"/>
                </a:solidFill>
                <a:latin typeface="Arial"/>
                <a:cs typeface="Arial"/>
              </a:rPr>
              <a:t>przeszukać?</a:t>
            </a:r>
            <a:endParaRPr sz="1350">
              <a:latin typeface="Arial"/>
              <a:cs typeface="Arial"/>
            </a:endParaRPr>
          </a:p>
          <a:p>
            <a:pPr marL="775335" indent="-80486">
              <a:spcBef>
                <a:spcPts val="368"/>
              </a:spcBef>
              <a:buChar char="-"/>
              <a:tabLst>
                <a:tab pos="775811" algn="l"/>
              </a:tabLst>
            </a:pPr>
            <a:r>
              <a:rPr sz="1200" spc="-79" dirty="0">
                <a:solidFill>
                  <a:srgbClr val="252525"/>
                </a:solidFill>
                <a:latin typeface="Arial"/>
                <a:cs typeface="Arial"/>
              </a:rPr>
              <a:t>pomieszczenia </a:t>
            </a:r>
            <a:r>
              <a:rPr sz="1200" spc="-71" dirty="0">
                <a:solidFill>
                  <a:srgbClr val="252525"/>
                </a:solidFill>
                <a:latin typeface="Arial"/>
                <a:cs typeface="Arial"/>
              </a:rPr>
              <a:t>(mieszkania </a:t>
            </a:r>
            <a:r>
              <a:rPr sz="1200" spc="-4" dirty="0">
                <a:solidFill>
                  <a:srgbClr val="252525"/>
                </a:solidFill>
                <a:latin typeface="Arial"/>
                <a:cs typeface="Arial"/>
              </a:rPr>
              <a:t>i </a:t>
            </a:r>
            <a:r>
              <a:rPr sz="1200" spc="-38" dirty="0">
                <a:solidFill>
                  <a:srgbClr val="252525"/>
                </a:solidFill>
                <a:latin typeface="Arial"/>
                <a:cs typeface="Arial"/>
              </a:rPr>
              <a:t>inne</a:t>
            </a:r>
            <a:r>
              <a:rPr sz="1200" spc="-206" dirty="0">
                <a:solidFill>
                  <a:srgbClr val="252525"/>
                </a:solidFill>
                <a:latin typeface="Arial"/>
                <a:cs typeface="Arial"/>
              </a:rPr>
              <a:t> </a:t>
            </a:r>
            <a:r>
              <a:rPr sz="1200" spc="-49" dirty="0">
                <a:solidFill>
                  <a:srgbClr val="252525"/>
                </a:solidFill>
                <a:latin typeface="Arial"/>
                <a:cs typeface="Arial"/>
              </a:rPr>
              <a:t>lokale)</a:t>
            </a:r>
            <a:endParaRPr sz="1200">
              <a:latin typeface="Arial"/>
              <a:cs typeface="Arial"/>
            </a:endParaRPr>
          </a:p>
          <a:p>
            <a:pPr marL="775335" indent="-80486">
              <a:spcBef>
                <a:spcPts val="270"/>
              </a:spcBef>
              <a:buChar char="-"/>
              <a:tabLst>
                <a:tab pos="775811" algn="l"/>
              </a:tabLst>
            </a:pPr>
            <a:r>
              <a:rPr sz="1200" spc="-38" dirty="0">
                <a:solidFill>
                  <a:srgbClr val="252525"/>
                </a:solidFill>
                <a:latin typeface="Arial"/>
                <a:cs typeface="Arial"/>
              </a:rPr>
              <a:t>inne </a:t>
            </a:r>
            <a:r>
              <a:rPr sz="1200" spc="-64" dirty="0">
                <a:solidFill>
                  <a:srgbClr val="252525"/>
                </a:solidFill>
                <a:latin typeface="Arial"/>
                <a:cs typeface="Arial"/>
              </a:rPr>
              <a:t>miejsca </a:t>
            </a:r>
            <a:r>
              <a:rPr sz="1200" spc="-41" dirty="0">
                <a:solidFill>
                  <a:srgbClr val="252525"/>
                </a:solidFill>
                <a:latin typeface="Arial"/>
                <a:cs typeface="Arial"/>
              </a:rPr>
              <a:t>(np. </a:t>
            </a:r>
            <a:r>
              <a:rPr sz="1200" spc="-49" dirty="0">
                <a:solidFill>
                  <a:srgbClr val="252525"/>
                </a:solidFill>
                <a:latin typeface="Arial"/>
                <a:cs typeface="Arial"/>
              </a:rPr>
              <a:t>środki</a:t>
            </a:r>
            <a:r>
              <a:rPr sz="1200" spc="-184" dirty="0">
                <a:solidFill>
                  <a:srgbClr val="252525"/>
                </a:solidFill>
                <a:latin typeface="Arial"/>
                <a:cs typeface="Arial"/>
              </a:rPr>
              <a:t> </a:t>
            </a:r>
            <a:r>
              <a:rPr sz="1200" spc="-30" dirty="0">
                <a:solidFill>
                  <a:srgbClr val="252525"/>
                </a:solidFill>
                <a:latin typeface="Arial"/>
                <a:cs typeface="Arial"/>
              </a:rPr>
              <a:t>transportu)</a:t>
            </a:r>
            <a:endParaRPr sz="1200">
              <a:latin typeface="Arial"/>
              <a:cs typeface="Arial"/>
            </a:endParaRPr>
          </a:p>
          <a:p>
            <a:pPr marL="775335" indent="-80486">
              <a:spcBef>
                <a:spcPts val="236"/>
              </a:spcBef>
              <a:buChar char="-"/>
              <a:tabLst>
                <a:tab pos="775811" algn="l"/>
              </a:tabLst>
            </a:pPr>
            <a:r>
              <a:rPr sz="1200" spc="-64" dirty="0">
                <a:solidFill>
                  <a:srgbClr val="252525"/>
                </a:solidFill>
                <a:latin typeface="Arial"/>
                <a:cs typeface="Arial"/>
              </a:rPr>
              <a:t>osobę, </a:t>
            </a:r>
            <a:r>
              <a:rPr sz="1200" spc="-71" dirty="0">
                <a:solidFill>
                  <a:srgbClr val="252525"/>
                </a:solidFill>
                <a:latin typeface="Arial"/>
                <a:cs typeface="Arial"/>
              </a:rPr>
              <a:t>odzież</a:t>
            </a:r>
            <a:r>
              <a:rPr sz="1200" spc="-79" dirty="0">
                <a:solidFill>
                  <a:srgbClr val="252525"/>
                </a:solidFill>
                <a:latin typeface="Arial"/>
                <a:cs typeface="Arial"/>
              </a:rPr>
              <a:t> </a:t>
            </a:r>
            <a:r>
              <a:rPr sz="1200" spc="-4" dirty="0">
                <a:solidFill>
                  <a:srgbClr val="252525"/>
                </a:solidFill>
                <a:latin typeface="Arial"/>
                <a:cs typeface="Arial"/>
              </a:rPr>
              <a:t>itp.</a:t>
            </a:r>
            <a:endParaRPr sz="1200">
              <a:latin typeface="Arial"/>
              <a:cs typeface="Aria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92861" y="1095860"/>
            <a:ext cx="7308056" cy="1060707"/>
          </a:xfrm>
          <a:prstGeom prst="rect">
            <a:avLst/>
          </a:prstGeom>
        </p:spPr>
        <p:txBody>
          <a:bodyPr vert="horz" wrap="square" lIns="0" tIns="9049" rIns="0" bIns="0" rtlCol="0" anchor="ctr">
            <a:spAutoFit/>
          </a:bodyPr>
          <a:lstStyle/>
          <a:p>
            <a:pPr marL="9525">
              <a:lnSpc>
                <a:spcPts val="4076"/>
              </a:lnSpc>
              <a:spcBef>
                <a:spcPts val="71"/>
              </a:spcBef>
            </a:pPr>
            <a:r>
              <a:rPr sz="3675" spc="-360" dirty="0"/>
              <a:t>Przeszukanie </a:t>
            </a:r>
            <a:r>
              <a:rPr sz="3675" spc="-217" dirty="0"/>
              <a:t>– </a:t>
            </a:r>
            <a:r>
              <a:rPr sz="3675" spc="-251" dirty="0"/>
              <a:t>podstawy </a:t>
            </a:r>
            <a:r>
              <a:rPr sz="3675" spc="-233" dirty="0"/>
              <a:t>prawne,</a:t>
            </a:r>
            <a:r>
              <a:rPr sz="3675" spc="-548" dirty="0"/>
              <a:t> </a:t>
            </a:r>
            <a:r>
              <a:rPr sz="3675" spc="-307" dirty="0"/>
              <a:t>sposób</a:t>
            </a:r>
            <a:endParaRPr sz="3675"/>
          </a:p>
          <a:p>
            <a:pPr marL="9525">
              <a:lnSpc>
                <a:spcPts val="4076"/>
              </a:lnSpc>
            </a:pPr>
            <a:r>
              <a:rPr sz="3675" spc="-266" dirty="0"/>
              <a:t>dokonania</a:t>
            </a:r>
            <a:endParaRPr sz="3675"/>
          </a:p>
        </p:txBody>
      </p:sp>
      <p:sp>
        <p:nvSpPr>
          <p:cNvPr id="3" name="object 3"/>
          <p:cNvSpPr txBox="1"/>
          <p:nvPr/>
        </p:nvSpPr>
        <p:spPr>
          <a:xfrm>
            <a:off x="266395" y="2201014"/>
            <a:ext cx="8500586" cy="2336858"/>
          </a:xfrm>
          <a:prstGeom prst="rect">
            <a:avLst/>
          </a:prstGeom>
        </p:spPr>
        <p:txBody>
          <a:bodyPr vert="horz" wrap="square" lIns="0" tIns="101918" rIns="0" bIns="0" rtlCol="0">
            <a:spAutoFit/>
          </a:bodyPr>
          <a:lstStyle/>
          <a:p>
            <a:pPr marL="9525">
              <a:spcBef>
                <a:spcPts val="803"/>
              </a:spcBef>
            </a:pPr>
            <a:r>
              <a:rPr spc="-79" dirty="0">
                <a:solidFill>
                  <a:srgbClr val="252525"/>
                </a:solidFill>
                <a:latin typeface="Arial"/>
                <a:cs typeface="Arial"/>
              </a:rPr>
              <a:t>Podmioty </a:t>
            </a:r>
            <a:r>
              <a:rPr spc="-68" dirty="0">
                <a:solidFill>
                  <a:srgbClr val="252525"/>
                </a:solidFill>
                <a:latin typeface="Arial"/>
                <a:cs typeface="Arial"/>
              </a:rPr>
              <a:t>uprawnione do </a:t>
            </a:r>
            <a:r>
              <a:rPr spc="-94" dirty="0">
                <a:solidFill>
                  <a:srgbClr val="252525"/>
                </a:solidFill>
                <a:latin typeface="Arial"/>
                <a:cs typeface="Arial"/>
              </a:rPr>
              <a:t>dokonania </a:t>
            </a:r>
            <a:r>
              <a:rPr spc="-120" dirty="0">
                <a:solidFill>
                  <a:srgbClr val="252525"/>
                </a:solidFill>
                <a:latin typeface="Arial"/>
                <a:cs typeface="Arial"/>
              </a:rPr>
              <a:t>przeszukania </a:t>
            </a:r>
            <a:r>
              <a:rPr spc="-38" dirty="0">
                <a:solidFill>
                  <a:srgbClr val="252525"/>
                </a:solidFill>
                <a:latin typeface="Arial"/>
                <a:cs typeface="Arial"/>
              </a:rPr>
              <a:t>(art. </a:t>
            </a:r>
            <a:r>
              <a:rPr spc="-86" dirty="0">
                <a:solidFill>
                  <a:srgbClr val="252525"/>
                </a:solidFill>
                <a:latin typeface="Arial"/>
                <a:cs typeface="Arial"/>
              </a:rPr>
              <a:t>220</a:t>
            </a:r>
            <a:r>
              <a:rPr spc="-229" dirty="0">
                <a:solidFill>
                  <a:srgbClr val="252525"/>
                </a:solidFill>
                <a:latin typeface="Arial"/>
                <a:cs typeface="Arial"/>
              </a:rPr>
              <a:t> </a:t>
            </a:r>
            <a:r>
              <a:rPr spc="-75" dirty="0">
                <a:solidFill>
                  <a:srgbClr val="252525"/>
                </a:solidFill>
                <a:latin typeface="Arial"/>
                <a:cs typeface="Arial"/>
              </a:rPr>
              <a:t>k.p.k.):</a:t>
            </a:r>
            <a:endParaRPr>
              <a:latin typeface="Arial"/>
              <a:cs typeface="Arial"/>
            </a:endParaRPr>
          </a:p>
          <a:p>
            <a:pPr marL="352425" indent="-343376">
              <a:spcBef>
                <a:spcPts val="671"/>
              </a:spcBef>
              <a:buAutoNum type="arabicPeriod"/>
              <a:tabLst>
                <a:tab pos="352425" algn="l"/>
                <a:tab pos="352901" algn="l"/>
              </a:tabLst>
            </a:pPr>
            <a:r>
              <a:rPr sz="1650" spc="-45" dirty="0">
                <a:solidFill>
                  <a:srgbClr val="252525"/>
                </a:solidFill>
                <a:latin typeface="Arial"/>
                <a:cs typeface="Arial"/>
              </a:rPr>
              <a:t>prokurator</a:t>
            </a:r>
            <a:endParaRPr sz="1650">
              <a:latin typeface="Arial"/>
              <a:cs typeface="Arial"/>
            </a:endParaRPr>
          </a:p>
          <a:p>
            <a:pPr marL="352425" indent="-343376">
              <a:spcBef>
                <a:spcPts val="686"/>
              </a:spcBef>
              <a:buAutoNum type="arabicPeriod"/>
              <a:tabLst>
                <a:tab pos="352425" algn="l"/>
                <a:tab pos="352901" algn="l"/>
              </a:tabLst>
            </a:pPr>
            <a:r>
              <a:rPr sz="1650" spc="-90" dirty="0">
                <a:solidFill>
                  <a:srgbClr val="252525"/>
                </a:solidFill>
                <a:latin typeface="Arial"/>
                <a:cs typeface="Arial"/>
              </a:rPr>
              <a:t>Policja </a:t>
            </a:r>
            <a:r>
              <a:rPr sz="1650" spc="-45" dirty="0">
                <a:solidFill>
                  <a:srgbClr val="252525"/>
                </a:solidFill>
                <a:latin typeface="Arial"/>
                <a:cs typeface="Arial"/>
              </a:rPr>
              <a:t>(lub </a:t>
            </a:r>
            <a:r>
              <a:rPr sz="1650" spc="-64" dirty="0">
                <a:solidFill>
                  <a:srgbClr val="252525"/>
                </a:solidFill>
                <a:latin typeface="Arial"/>
                <a:cs typeface="Arial"/>
              </a:rPr>
              <a:t>inny uprawniony </a:t>
            </a:r>
            <a:r>
              <a:rPr sz="1650" spc="-83" dirty="0">
                <a:solidFill>
                  <a:srgbClr val="252525"/>
                </a:solidFill>
                <a:latin typeface="Arial"/>
                <a:cs typeface="Arial"/>
              </a:rPr>
              <a:t>organ) </a:t>
            </a:r>
            <a:r>
              <a:rPr sz="1650" spc="-101" dirty="0">
                <a:solidFill>
                  <a:srgbClr val="252525"/>
                </a:solidFill>
                <a:latin typeface="Arial"/>
                <a:cs typeface="Arial"/>
              </a:rPr>
              <a:t>na </a:t>
            </a:r>
            <a:r>
              <a:rPr sz="1650" spc="-71" dirty="0">
                <a:solidFill>
                  <a:srgbClr val="252525"/>
                </a:solidFill>
                <a:latin typeface="Arial"/>
                <a:cs typeface="Arial"/>
              </a:rPr>
              <a:t>polecenie </a:t>
            </a:r>
            <a:r>
              <a:rPr sz="1650" spc="-56" dirty="0">
                <a:solidFill>
                  <a:srgbClr val="252525"/>
                </a:solidFill>
                <a:latin typeface="Arial"/>
                <a:cs typeface="Arial"/>
              </a:rPr>
              <a:t>prokuratora </a:t>
            </a:r>
            <a:r>
              <a:rPr sz="1650" spc="-41" dirty="0">
                <a:solidFill>
                  <a:srgbClr val="252525"/>
                </a:solidFill>
                <a:latin typeface="Arial"/>
                <a:cs typeface="Arial"/>
              </a:rPr>
              <a:t>lub</a:t>
            </a:r>
            <a:r>
              <a:rPr sz="1650" spc="-334" dirty="0">
                <a:solidFill>
                  <a:srgbClr val="252525"/>
                </a:solidFill>
                <a:latin typeface="Arial"/>
                <a:cs typeface="Arial"/>
              </a:rPr>
              <a:t> </a:t>
            </a:r>
            <a:r>
              <a:rPr sz="1650" spc="-113" dirty="0">
                <a:solidFill>
                  <a:srgbClr val="252525"/>
                </a:solidFill>
                <a:latin typeface="Arial"/>
                <a:cs typeface="Arial"/>
              </a:rPr>
              <a:t>sądu</a:t>
            </a:r>
            <a:endParaRPr sz="1650">
              <a:latin typeface="Arial"/>
              <a:cs typeface="Arial"/>
            </a:endParaRPr>
          </a:p>
          <a:p>
            <a:pPr marL="352425" indent="-343376">
              <a:lnSpc>
                <a:spcPts val="1830"/>
              </a:lnSpc>
              <a:spcBef>
                <a:spcPts val="686"/>
              </a:spcBef>
              <a:buAutoNum type="arabicPeriod"/>
              <a:tabLst>
                <a:tab pos="352425" algn="l"/>
                <a:tab pos="352901" algn="l"/>
              </a:tabLst>
            </a:pPr>
            <a:r>
              <a:rPr sz="1650" spc="-90" dirty="0">
                <a:solidFill>
                  <a:srgbClr val="252525"/>
                </a:solidFill>
                <a:latin typeface="Arial"/>
                <a:cs typeface="Arial"/>
              </a:rPr>
              <a:t>Policja </a:t>
            </a:r>
            <a:r>
              <a:rPr sz="1650" spc="-176" dirty="0">
                <a:solidFill>
                  <a:srgbClr val="252525"/>
                </a:solidFill>
                <a:latin typeface="Arial"/>
                <a:cs typeface="Arial"/>
              </a:rPr>
              <a:t>z </a:t>
            </a:r>
            <a:r>
              <a:rPr sz="1650" spc="-75" dirty="0">
                <a:solidFill>
                  <a:srgbClr val="252525"/>
                </a:solidFill>
                <a:latin typeface="Arial"/>
                <a:cs typeface="Arial"/>
              </a:rPr>
              <a:t>własnej </a:t>
            </a:r>
            <a:r>
              <a:rPr sz="1650" spc="-64" dirty="0">
                <a:solidFill>
                  <a:srgbClr val="252525"/>
                </a:solidFill>
                <a:latin typeface="Arial"/>
                <a:cs typeface="Arial"/>
              </a:rPr>
              <a:t>inicjatywy, </a:t>
            </a:r>
            <a:r>
              <a:rPr sz="1650" spc="-34" dirty="0">
                <a:solidFill>
                  <a:srgbClr val="252525"/>
                </a:solidFill>
                <a:latin typeface="Arial"/>
                <a:cs typeface="Arial"/>
              </a:rPr>
              <a:t>w </a:t>
            </a:r>
            <a:r>
              <a:rPr sz="1650" u="heavy" spc="-98" dirty="0">
                <a:solidFill>
                  <a:srgbClr val="252525"/>
                </a:solidFill>
                <a:uFill>
                  <a:solidFill>
                    <a:srgbClr val="252525"/>
                  </a:solidFill>
                </a:uFill>
                <a:latin typeface="Arial"/>
                <a:cs typeface="Arial"/>
              </a:rPr>
              <a:t>wypadkach </a:t>
            </a:r>
            <a:r>
              <a:rPr sz="1650" u="heavy" spc="-75" dirty="0">
                <a:solidFill>
                  <a:srgbClr val="252525"/>
                </a:solidFill>
                <a:uFill>
                  <a:solidFill>
                    <a:srgbClr val="252525"/>
                  </a:solidFill>
                </a:uFill>
                <a:latin typeface="Arial"/>
                <a:cs typeface="Arial"/>
              </a:rPr>
              <a:t>niecierpiących </a:t>
            </a:r>
            <a:r>
              <a:rPr sz="1650" u="heavy" spc="-60" dirty="0">
                <a:solidFill>
                  <a:srgbClr val="252525"/>
                </a:solidFill>
                <a:uFill>
                  <a:solidFill>
                    <a:srgbClr val="252525"/>
                  </a:solidFill>
                </a:uFill>
                <a:latin typeface="Arial"/>
                <a:cs typeface="Arial"/>
              </a:rPr>
              <a:t>zwłoki</a:t>
            </a:r>
            <a:r>
              <a:rPr sz="1650" spc="-60" dirty="0">
                <a:solidFill>
                  <a:srgbClr val="252525"/>
                </a:solidFill>
                <a:latin typeface="Arial"/>
                <a:cs typeface="Arial"/>
              </a:rPr>
              <a:t> </a:t>
            </a:r>
            <a:r>
              <a:rPr sz="1650" spc="-176" dirty="0">
                <a:solidFill>
                  <a:srgbClr val="252525"/>
                </a:solidFill>
                <a:latin typeface="Arial"/>
                <a:cs typeface="Arial"/>
              </a:rPr>
              <a:t>za </a:t>
            </a:r>
            <a:r>
              <a:rPr sz="1650" spc="-105" dirty="0">
                <a:solidFill>
                  <a:srgbClr val="252525"/>
                </a:solidFill>
                <a:latin typeface="Arial"/>
                <a:cs typeface="Arial"/>
              </a:rPr>
              <a:t>okazaniem </a:t>
            </a:r>
            <a:r>
              <a:rPr sz="1650" spc="-124" dirty="0">
                <a:solidFill>
                  <a:srgbClr val="252525"/>
                </a:solidFill>
                <a:latin typeface="Arial"/>
                <a:cs typeface="Arial"/>
              </a:rPr>
              <a:t>nakazu</a:t>
            </a:r>
            <a:r>
              <a:rPr sz="1650" spc="19" dirty="0">
                <a:solidFill>
                  <a:srgbClr val="252525"/>
                </a:solidFill>
                <a:latin typeface="Arial"/>
                <a:cs typeface="Arial"/>
              </a:rPr>
              <a:t> </a:t>
            </a:r>
            <a:r>
              <a:rPr sz="1650" spc="-68" dirty="0">
                <a:solidFill>
                  <a:srgbClr val="252525"/>
                </a:solidFill>
                <a:latin typeface="Arial"/>
                <a:cs typeface="Arial"/>
              </a:rPr>
              <a:t>kierownika</a:t>
            </a:r>
            <a:endParaRPr sz="1650">
              <a:latin typeface="Arial"/>
              <a:cs typeface="Arial"/>
            </a:endParaRPr>
          </a:p>
          <a:p>
            <a:pPr marL="352425">
              <a:lnSpc>
                <a:spcPts val="1830"/>
              </a:lnSpc>
            </a:pPr>
            <a:r>
              <a:rPr sz="1650" spc="-56" dirty="0">
                <a:solidFill>
                  <a:srgbClr val="252525"/>
                </a:solidFill>
                <a:latin typeface="Arial"/>
                <a:cs typeface="Arial"/>
              </a:rPr>
              <a:t>jednostki </a:t>
            </a:r>
            <a:r>
              <a:rPr sz="1650" spc="-68" dirty="0">
                <a:solidFill>
                  <a:srgbClr val="252525"/>
                </a:solidFill>
                <a:latin typeface="Arial"/>
                <a:cs typeface="Arial"/>
              </a:rPr>
              <a:t>albo </a:t>
            </a:r>
            <a:r>
              <a:rPr sz="1650" spc="-56" dirty="0">
                <a:solidFill>
                  <a:srgbClr val="252525"/>
                </a:solidFill>
                <a:latin typeface="Arial"/>
                <a:cs typeface="Arial"/>
              </a:rPr>
              <a:t>legitymacji</a:t>
            </a:r>
            <a:r>
              <a:rPr sz="1650" spc="-161" dirty="0">
                <a:solidFill>
                  <a:srgbClr val="252525"/>
                </a:solidFill>
                <a:latin typeface="Arial"/>
                <a:cs typeface="Arial"/>
              </a:rPr>
              <a:t> </a:t>
            </a:r>
            <a:r>
              <a:rPr sz="1650" spc="-75" dirty="0">
                <a:solidFill>
                  <a:srgbClr val="252525"/>
                </a:solidFill>
                <a:latin typeface="Arial"/>
                <a:cs typeface="Arial"/>
              </a:rPr>
              <a:t>służbowej</a:t>
            </a:r>
            <a:endParaRPr sz="1650">
              <a:latin typeface="Arial"/>
              <a:cs typeface="Arial"/>
            </a:endParaRPr>
          </a:p>
          <a:p>
            <a:pPr marL="270034" indent="-259080">
              <a:spcBef>
                <a:spcPts val="184"/>
              </a:spcBef>
              <a:buChar char="-"/>
              <a:tabLst>
                <a:tab pos="270034" algn="l"/>
                <a:tab pos="270510" algn="l"/>
              </a:tabLst>
            </a:pPr>
            <a:r>
              <a:rPr sz="1500" spc="-90" dirty="0">
                <a:solidFill>
                  <a:srgbClr val="252525"/>
                </a:solidFill>
                <a:latin typeface="Arial"/>
                <a:cs typeface="Arial"/>
              </a:rPr>
              <a:t>koniczne </a:t>
            </a:r>
            <a:r>
              <a:rPr sz="1500" spc="-75" dirty="0">
                <a:solidFill>
                  <a:srgbClr val="252525"/>
                </a:solidFill>
                <a:latin typeface="Arial"/>
                <a:cs typeface="Arial"/>
              </a:rPr>
              <a:t>zatwierdzenie </a:t>
            </a:r>
            <a:r>
              <a:rPr sz="1500" spc="-98" dirty="0">
                <a:solidFill>
                  <a:srgbClr val="252525"/>
                </a:solidFill>
                <a:latin typeface="Arial"/>
                <a:cs typeface="Arial"/>
              </a:rPr>
              <a:t>czynności </a:t>
            </a:r>
            <a:r>
              <a:rPr sz="1500" spc="-105" dirty="0">
                <a:solidFill>
                  <a:srgbClr val="252525"/>
                </a:solidFill>
                <a:latin typeface="Arial"/>
                <a:cs typeface="Arial"/>
              </a:rPr>
              <a:t>przez </a:t>
            </a:r>
            <a:r>
              <a:rPr sz="1500" spc="-124" dirty="0">
                <a:solidFill>
                  <a:srgbClr val="252525"/>
                </a:solidFill>
                <a:latin typeface="Arial"/>
                <a:cs typeface="Arial"/>
              </a:rPr>
              <a:t>sąd </a:t>
            </a:r>
            <a:r>
              <a:rPr sz="1500" spc="-45" dirty="0">
                <a:solidFill>
                  <a:srgbClr val="252525"/>
                </a:solidFill>
                <a:latin typeface="Arial"/>
                <a:cs typeface="Arial"/>
              </a:rPr>
              <a:t>lub</a:t>
            </a:r>
            <a:r>
              <a:rPr sz="1500" spc="105" dirty="0">
                <a:solidFill>
                  <a:srgbClr val="252525"/>
                </a:solidFill>
                <a:latin typeface="Arial"/>
                <a:cs typeface="Arial"/>
              </a:rPr>
              <a:t> </a:t>
            </a:r>
            <a:r>
              <a:rPr sz="1500" spc="-60" dirty="0">
                <a:solidFill>
                  <a:srgbClr val="252525"/>
                </a:solidFill>
                <a:latin typeface="Arial"/>
                <a:cs typeface="Arial"/>
              </a:rPr>
              <a:t>prokuratora</a:t>
            </a:r>
            <a:endParaRPr sz="1500">
              <a:latin typeface="Arial"/>
              <a:cs typeface="Arial"/>
            </a:endParaRPr>
          </a:p>
          <a:p>
            <a:pPr marL="270034" indent="-259080">
              <a:lnSpc>
                <a:spcPts val="1665"/>
              </a:lnSpc>
              <a:spcBef>
                <a:spcPts val="183"/>
              </a:spcBef>
              <a:buChar char="-"/>
              <a:tabLst>
                <a:tab pos="270034" algn="l"/>
                <a:tab pos="270510" algn="l"/>
              </a:tabLst>
            </a:pPr>
            <a:r>
              <a:rPr sz="1500" spc="-64" dirty="0">
                <a:solidFill>
                  <a:srgbClr val="252525"/>
                </a:solidFill>
                <a:latin typeface="Arial"/>
                <a:cs typeface="Arial"/>
              </a:rPr>
              <a:t>postanowienie</a:t>
            </a:r>
            <a:r>
              <a:rPr sz="1500" spc="-11" dirty="0">
                <a:solidFill>
                  <a:srgbClr val="252525"/>
                </a:solidFill>
                <a:latin typeface="Arial"/>
                <a:cs typeface="Arial"/>
              </a:rPr>
              <a:t> </a:t>
            </a:r>
            <a:r>
              <a:rPr sz="1500" spc="-109" dirty="0">
                <a:solidFill>
                  <a:srgbClr val="252525"/>
                </a:solidFill>
                <a:latin typeface="Arial"/>
                <a:cs typeface="Arial"/>
              </a:rPr>
              <a:t>sądu</a:t>
            </a:r>
            <a:r>
              <a:rPr sz="1500" spc="-19" dirty="0">
                <a:solidFill>
                  <a:srgbClr val="252525"/>
                </a:solidFill>
                <a:latin typeface="Arial"/>
                <a:cs typeface="Arial"/>
              </a:rPr>
              <a:t> </a:t>
            </a:r>
            <a:r>
              <a:rPr sz="1500" spc="-38" dirty="0">
                <a:solidFill>
                  <a:srgbClr val="252525"/>
                </a:solidFill>
                <a:latin typeface="Arial"/>
                <a:cs typeface="Arial"/>
              </a:rPr>
              <a:t>lub</a:t>
            </a:r>
            <a:r>
              <a:rPr sz="1500" spc="-19" dirty="0">
                <a:solidFill>
                  <a:srgbClr val="252525"/>
                </a:solidFill>
                <a:latin typeface="Arial"/>
                <a:cs typeface="Arial"/>
              </a:rPr>
              <a:t> </a:t>
            </a:r>
            <a:r>
              <a:rPr sz="1500" spc="-60" dirty="0">
                <a:solidFill>
                  <a:srgbClr val="252525"/>
                </a:solidFill>
                <a:latin typeface="Arial"/>
                <a:cs typeface="Arial"/>
              </a:rPr>
              <a:t>prokuratora</a:t>
            </a:r>
            <a:r>
              <a:rPr sz="1500" spc="-11" dirty="0">
                <a:solidFill>
                  <a:srgbClr val="252525"/>
                </a:solidFill>
                <a:latin typeface="Arial"/>
                <a:cs typeface="Arial"/>
              </a:rPr>
              <a:t> </a:t>
            </a:r>
            <a:r>
              <a:rPr sz="1500" spc="-90" dirty="0">
                <a:solidFill>
                  <a:srgbClr val="252525"/>
                </a:solidFill>
                <a:latin typeface="Arial"/>
                <a:cs typeface="Arial"/>
              </a:rPr>
              <a:t>należy</a:t>
            </a:r>
            <a:r>
              <a:rPr sz="1500" spc="-4" dirty="0">
                <a:solidFill>
                  <a:srgbClr val="252525"/>
                </a:solidFill>
                <a:latin typeface="Arial"/>
                <a:cs typeface="Arial"/>
              </a:rPr>
              <a:t> </a:t>
            </a:r>
            <a:r>
              <a:rPr sz="1500" spc="-86" dirty="0">
                <a:solidFill>
                  <a:srgbClr val="252525"/>
                </a:solidFill>
                <a:latin typeface="Arial"/>
                <a:cs typeface="Arial"/>
              </a:rPr>
              <a:t>doręczyć</a:t>
            </a:r>
            <a:r>
              <a:rPr sz="1500" spc="-34" dirty="0">
                <a:solidFill>
                  <a:srgbClr val="252525"/>
                </a:solidFill>
                <a:latin typeface="Arial"/>
                <a:cs typeface="Arial"/>
              </a:rPr>
              <a:t> </a:t>
            </a:r>
            <a:r>
              <a:rPr sz="1500" spc="-75" dirty="0">
                <a:solidFill>
                  <a:srgbClr val="252525"/>
                </a:solidFill>
                <a:latin typeface="Arial"/>
                <a:cs typeface="Arial"/>
              </a:rPr>
              <a:t>osobie,</a:t>
            </a:r>
            <a:r>
              <a:rPr sz="1500" spc="4" dirty="0">
                <a:solidFill>
                  <a:srgbClr val="252525"/>
                </a:solidFill>
                <a:latin typeface="Arial"/>
                <a:cs typeface="Arial"/>
              </a:rPr>
              <a:t> </a:t>
            </a:r>
            <a:r>
              <a:rPr sz="1500" spc="-60" dirty="0">
                <a:solidFill>
                  <a:srgbClr val="252525"/>
                </a:solidFill>
                <a:latin typeface="Arial"/>
                <a:cs typeface="Arial"/>
              </a:rPr>
              <a:t>u</a:t>
            </a:r>
            <a:r>
              <a:rPr sz="1500" spc="-23" dirty="0">
                <a:solidFill>
                  <a:srgbClr val="252525"/>
                </a:solidFill>
                <a:latin typeface="Arial"/>
                <a:cs typeface="Arial"/>
              </a:rPr>
              <a:t> </a:t>
            </a:r>
            <a:r>
              <a:rPr sz="1500" spc="-34" dirty="0">
                <a:solidFill>
                  <a:srgbClr val="252525"/>
                </a:solidFill>
                <a:latin typeface="Arial"/>
                <a:cs typeface="Arial"/>
              </a:rPr>
              <a:t>której</a:t>
            </a:r>
            <a:r>
              <a:rPr sz="1500" spc="-11" dirty="0">
                <a:solidFill>
                  <a:srgbClr val="252525"/>
                </a:solidFill>
                <a:latin typeface="Arial"/>
                <a:cs typeface="Arial"/>
              </a:rPr>
              <a:t> </a:t>
            </a:r>
            <a:r>
              <a:rPr sz="1500" spc="-79" dirty="0">
                <a:solidFill>
                  <a:srgbClr val="252525"/>
                </a:solidFill>
                <a:latin typeface="Arial"/>
                <a:cs typeface="Arial"/>
              </a:rPr>
              <a:t>dokonano</a:t>
            </a:r>
            <a:r>
              <a:rPr sz="1500" spc="-23" dirty="0">
                <a:solidFill>
                  <a:srgbClr val="252525"/>
                </a:solidFill>
                <a:latin typeface="Arial"/>
                <a:cs typeface="Arial"/>
              </a:rPr>
              <a:t> </a:t>
            </a:r>
            <a:r>
              <a:rPr sz="1500" spc="-101" dirty="0">
                <a:solidFill>
                  <a:srgbClr val="252525"/>
                </a:solidFill>
                <a:latin typeface="Arial"/>
                <a:cs typeface="Arial"/>
              </a:rPr>
              <a:t>przeszukania</a:t>
            </a:r>
            <a:r>
              <a:rPr sz="1500" spc="-11" dirty="0">
                <a:solidFill>
                  <a:srgbClr val="252525"/>
                </a:solidFill>
                <a:latin typeface="Arial"/>
                <a:cs typeface="Arial"/>
              </a:rPr>
              <a:t> </a:t>
            </a:r>
            <a:r>
              <a:rPr sz="1500" spc="-98" dirty="0">
                <a:solidFill>
                  <a:srgbClr val="252525"/>
                </a:solidFill>
                <a:latin typeface="Arial"/>
                <a:cs typeface="Arial"/>
              </a:rPr>
              <a:t>na</a:t>
            </a:r>
            <a:r>
              <a:rPr sz="1500" spc="-15" dirty="0">
                <a:solidFill>
                  <a:srgbClr val="252525"/>
                </a:solidFill>
                <a:latin typeface="Arial"/>
                <a:cs typeface="Arial"/>
              </a:rPr>
              <a:t> </a:t>
            </a:r>
            <a:r>
              <a:rPr sz="1500" spc="-26" dirty="0">
                <a:solidFill>
                  <a:srgbClr val="252525"/>
                </a:solidFill>
                <a:latin typeface="Arial"/>
                <a:cs typeface="Arial"/>
              </a:rPr>
              <a:t>jej</a:t>
            </a:r>
            <a:r>
              <a:rPr sz="1500" spc="-23" dirty="0">
                <a:solidFill>
                  <a:srgbClr val="252525"/>
                </a:solidFill>
                <a:latin typeface="Arial"/>
                <a:cs typeface="Arial"/>
              </a:rPr>
              <a:t> </a:t>
            </a:r>
            <a:r>
              <a:rPr sz="1500" spc="-94" dirty="0">
                <a:solidFill>
                  <a:srgbClr val="252525"/>
                </a:solidFill>
                <a:latin typeface="Arial"/>
                <a:cs typeface="Arial"/>
              </a:rPr>
              <a:t>żądanie</a:t>
            </a:r>
            <a:endParaRPr sz="1500">
              <a:latin typeface="Arial"/>
              <a:cs typeface="Arial"/>
            </a:endParaRPr>
          </a:p>
          <a:p>
            <a:pPr marL="270034">
              <a:lnSpc>
                <a:spcPts val="1665"/>
              </a:lnSpc>
            </a:pPr>
            <a:r>
              <a:rPr sz="1500" spc="2505" dirty="0">
                <a:solidFill>
                  <a:srgbClr val="252525"/>
                </a:solidFill>
                <a:latin typeface="Wingdings"/>
                <a:cs typeface="Wingdings"/>
              </a:rPr>
              <a:t>→</a:t>
            </a:r>
            <a:r>
              <a:rPr sz="1500" spc="-23" dirty="0">
                <a:solidFill>
                  <a:srgbClr val="252525"/>
                </a:solidFill>
                <a:latin typeface="Times New Roman"/>
                <a:cs typeface="Times New Roman"/>
              </a:rPr>
              <a:t> </a:t>
            </a:r>
            <a:r>
              <a:rPr sz="1500" spc="-86" dirty="0">
                <a:solidFill>
                  <a:srgbClr val="252525"/>
                </a:solidFill>
                <a:latin typeface="Arial"/>
                <a:cs typeface="Arial"/>
              </a:rPr>
              <a:t>obowiązek </a:t>
            </a:r>
            <a:r>
              <a:rPr sz="1500" spc="-90" dirty="0">
                <a:solidFill>
                  <a:srgbClr val="252525"/>
                </a:solidFill>
                <a:latin typeface="Arial"/>
                <a:cs typeface="Arial"/>
              </a:rPr>
              <a:t>pouczenia </a:t>
            </a:r>
            <a:r>
              <a:rPr sz="1500" spc="-56" dirty="0">
                <a:solidFill>
                  <a:srgbClr val="252525"/>
                </a:solidFill>
                <a:latin typeface="Arial"/>
                <a:cs typeface="Arial"/>
              </a:rPr>
              <a:t>o </a:t>
            </a:r>
            <a:r>
              <a:rPr sz="1500" spc="-30" dirty="0">
                <a:solidFill>
                  <a:srgbClr val="252525"/>
                </a:solidFill>
                <a:latin typeface="Arial"/>
                <a:cs typeface="Arial"/>
              </a:rPr>
              <a:t>tym </a:t>
            </a:r>
            <a:r>
              <a:rPr sz="1500" spc="-56" dirty="0">
                <a:solidFill>
                  <a:srgbClr val="252525"/>
                </a:solidFill>
                <a:latin typeface="Arial"/>
                <a:cs typeface="Arial"/>
              </a:rPr>
              <a:t>uprawnieniu</a:t>
            </a:r>
            <a:endParaRPr sz="1500">
              <a:latin typeface="Arial"/>
              <a:cs typeface="Aria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53146" y="936586"/>
            <a:ext cx="4871085" cy="574677"/>
          </a:xfrm>
          <a:prstGeom prst="rect">
            <a:avLst/>
          </a:prstGeom>
        </p:spPr>
        <p:txBody>
          <a:bodyPr vert="horz" wrap="square" lIns="0" tIns="9049" rIns="0" bIns="0" rtlCol="0" anchor="ctr">
            <a:spAutoFit/>
          </a:bodyPr>
          <a:lstStyle/>
          <a:p>
            <a:pPr marL="9525">
              <a:spcBef>
                <a:spcPts val="71"/>
              </a:spcBef>
            </a:pPr>
            <a:r>
              <a:rPr sz="3675" spc="-360" dirty="0"/>
              <a:t>Przeszukanie </a:t>
            </a:r>
            <a:r>
              <a:rPr sz="3675" spc="-217" dirty="0"/>
              <a:t>– </a:t>
            </a:r>
            <a:r>
              <a:rPr sz="3675" spc="-390" dirty="0"/>
              <a:t>zasady </a:t>
            </a:r>
            <a:r>
              <a:rPr sz="3675" spc="-8" dirty="0"/>
              <a:t>i</a:t>
            </a:r>
            <a:r>
              <a:rPr sz="3675" spc="-450" dirty="0"/>
              <a:t> </a:t>
            </a:r>
            <a:r>
              <a:rPr sz="3675" spc="-101" dirty="0"/>
              <a:t>tryb</a:t>
            </a:r>
            <a:endParaRPr sz="3675"/>
          </a:p>
        </p:txBody>
      </p:sp>
      <p:sp>
        <p:nvSpPr>
          <p:cNvPr id="3" name="object 3"/>
          <p:cNvSpPr txBox="1"/>
          <p:nvPr/>
        </p:nvSpPr>
        <p:spPr>
          <a:xfrm>
            <a:off x="282397" y="1592008"/>
            <a:ext cx="8579644" cy="4304063"/>
          </a:xfrm>
          <a:prstGeom prst="rect">
            <a:avLst/>
          </a:prstGeom>
        </p:spPr>
        <p:txBody>
          <a:bodyPr vert="horz" wrap="square" lIns="0" tIns="8573" rIns="0" bIns="0" rtlCol="0">
            <a:spAutoFit/>
          </a:bodyPr>
          <a:lstStyle/>
          <a:p>
            <a:pPr marL="9525">
              <a:lnSpc>
                <a:spcPts val="2318"/>
              </a:lnSpc>
              <a:spcBef>
                <a:spcPts val="68"/>
              </a:spcBef>
            </a:pPr>
            <a:r>
              <a:rPr sz="1950" i="1" spc="-86" dirty="0">
                <a:solidFill>
                  <a:srgbClr val="252525"/>
                </a:solidFill>
                <a:latin typeface="Trebuchet MS"/>
                <a:cs typeface="Trebuchet MS"/>
              </a:rPr>
              <a:t>Zasady </a:t>
            </a:r>
            <a:r>
              <a:rPr sz="1950" i="1" spc="-98" dirty="0">
                <a:solidFill>
                  <a:srgbClr val="252525"/>
                </a:solidFill>
                <a:latin typeface="Trebuchet MS"/>
                <a:cs typeface="Trebuchet MS"/>
              </a:rPr>
              <a:t>dokonywania</a:t>
            </a:r>
            <a:r>
              <a:rPr sz="1950" i="1" spc="-248" dirty="0">
                <a:solidFill>
                  <a:srgbClr val="252525"/>
                </a:solidFill>
                <a:latin typeface="Trebuchet MS"/>
                <a:cs typeface="Trebuchet MS"/>
              </a:rPr>
              <a:t> </a:t>
            </a:r>
            <a:r>
              <a:rPr sz="1950" i="1" spc="-124" dirty="0">
                <a:solidFill>
                  <a:srgbClr val="252525"/>
                </a:solidFill>
                <a:latin typeface="Trebuchet MS"/>
                <a:cs typeface="Trebuchet MS"/>
              </a:rPr>
              <a:t>przeszukania:</a:t>
            </a:r>
            <a:endParaRPr sz="1950">
              <a:latin typeface="Trebuchet MS"/>
              <a:cs typeface="Trebuchet MS"/>
            </a:endParaRPr>
          </a:p>
          <a:p>
            <a:pPr marL="473393" indent="-259080">
              <a:lnSpc>
                <a:spcPts val="1718"/>
              </a:lnSpc>
              <a:buAutoNum type="arabicPeriod"/>
              <a:tabLst>
                <a:tab pos="473393" algn="l"/>
                <a:tab pos="473869" algn="l"/>
              </a:tabLst>
            </a:pPr>
            <a:r>
              <a:rPr sz="1650" spc="-26" dirty="0">
                <a:solidFill>
                  <a:srgbClr val="252525"/>
                </a:solidFill>
                <a:latin typeface="Arial"/>
                <a:cs typeface="Arial"/>
              </a:rPr>
              <a:t>art. </a:t>
            </a:r>
            <a:r>
              <a:rPr sz="1650" spc="-83" dirty="0">
                <a:solidFill>
                  <a:srgbClr val="252525"/>
                </a:solidFill>
                <a:latin typeface="Arial"/>
                <a:cs typeface="Arial"/>
              </a:rPr>
              <a:t>223 </a:t>
            </a:r>
            <a:r>
              <a:rPr sz="1650" spc="-75" dirty="0">
                <a:solidFill>
                  <a:srgbClr val="252525"/>
                </a:solidFill>
                <a:latin typeface="Arial"/>
                <a:cs typeface="Arial"/>
              </a:rPr>
              <a:t>k.p.k. </a:t>
            </a:r>
            <a:r>
              <a:rPr sz="1650" spc="-94" dirty="0">
                <a:solidFill>
                  <a:srgbClr val="252525"/>
                </a:solidFill>
                <a:latin typeface="Arial"/>
                <a:cs typeface="Arial"/>
              </a:rPr>
              <a:t>– </a:t>
            </a:r>
            <a:r>
              <a:rPr sz="1650" spc="-109" dirty="0">
                <a:solidFill>
                  <a:srgbClr val="252525"/>
                </a:solidFill>
                <a:latin typeface="Arial"/>
                <a:cs typeface="Arial"/>
              </a:rPr>
              <a:t>przeszukania </a:t>
            </a:r>
            <a:r>
              <a:rPr sz="1650" spc="-98" dirty="0">
                <a:solidFill>
                  <a:srgbClr val="252525"/>
                </a:solidFill>
                <a:latin typeface="Arial"/>
                <a:cs typeface="Arial"/>
              </a:rPr>
              <a:t>osoby </a:t>
            </a:r>
            <a:r>
              <a:rPr sz="1650" spc="-4" dirty="0">
                <a:solidFill>
                  <a:srgbClr val="252525"/>
                </a:solidFill>
                <a:latin typeface="Arial"/>
                <a:cs typeface="Arial"/>
              </a:rPr>
              <a:t>i </a:t>
            </a:r>
            <a:r>
              <a:rPr sz="1650" spc="-30" dirty="0">
                <a:solidFill>
                  <a:srgbClr val="252525"/>
                </a:solidFill>
                <a:latin typeface="Arial"/>
                <a:cs typeface="Arial"/>
              </a:rPr>
              <a:t>jej </a:t>
            </a:r>
            <a:r>
              <a:rPr sz="1650" spc="-101" dirty="0">
                <a:solidFill>
                  <a:srgbClr val="252525"/>
                </a:solidFill>
                <a:latin typeface="Arial"/>
                <a:cs typeface="Arial"/>
              </a:rPr>
              <a:t>odzieży </a:t>
            </a:r>
            <a:r>
              <a:rPr sz="1650" spc="-68" dirty="0">
                <a:solidFill>
                  <a:srgbClr val="252525"/>
                </a:solidFill>
                <a:latin typeface="Arial"/>
                <a:cs typeface="Arial"/>
              </a:rPr>
              <a:t>powinna </a:t>
            </a:r>
            <a:r>
              <a:rPr sz="1650" spc="-41" dirty="0">
                <a:solidFill>
                  <a:srgbClr val="252525"/>
                </a:solidFill>
                <a:latin typeface="Arial"/>
                <a:cs typeface="Arial"/>
              </a:rPr>
              <a:t>(w </a:t>
            </a:r>
            <a:r>
              <a:rPr sz="1650" spc="-60" dirty="0">
                <a:solidFill>
                  <a:srgbClr val="252525"/>
                </a:solidFill>
                <a:latin typeface="Arial"/>
                <a:cs typeface="Arial"/>
              </a:rPr>
              <a:t>miarę </a:t>
            </a:r>
            <a:r>
              <a:rPr sz="1650" spc="-75" dirty="0">
                <a:solidFill>
                  <a:srgbClr val="252525"/>
                </a:solidFill>
                <a:latin typeface="Arial"/>
                <a:cs typeface="Arial"/>
              </a:rPr>
              <a:t>możliwości)</a:t>
            </a:r>
            <a:r>
              <a:rPr sz="1650" spc="98" dirty="0">
                <a:solidFill>
                  <a:srgbClr val="252525"/>
                </a:solidFill>
                <a:latin typeface="Arial"/>
                <a:cs typeface="Arial"/>
              </a:rPr>
              <a:t> </a:t>
            </a:r>
            <a:r>
              <a:rPr sz="1650" spc="-98" dirty="0">
                <a:solidFill>
                  <a:srgbClr val="252525"/>
                </a:solidFill>
                <a:latin typeface="Arial"/>
                <a:cs typeface="Arial"/>
              </a:rPr>
              <a:t>dokonywać</a:t>
            </a:r>
            <a:endParaRPr sz="1650">
              <a:latin typeface="Arial"/>
              <a:cs typeface="Arial"/>
            </a:endParaRPr>
          </a:p>
          <a:p>
            <a:pPr marL="473393">
              <a:lnSpc>
                <a:spcPts val="1710"/>
              </a:lnSpc>
            </a:pPr>
            <a:r>
              <a:rPr sz="1650" spc="-101" dirty="0">
                <a:solidFill>
                  <a:srgbClr val="252525"/>
                </a:solidFill>
                <a:latin typeface="Arial"/>
                <a:cs typeface="Arial"/>
              </a:rPr>
              <a:t>osoba </a:t>
            </a:r>
            <a:r>
              <a:rPr sz="1650" spc="-15" dirty="0">
                <a:solidFill>
                  <a:srgbClr val="252525"/>
                </a:solidFill>
                <a:latin typeface="Arial"/>
                <a:cs typeface="Arial"/>
              </a:rPr>
              <a:t>tej </a:t>
            </a:r>
            <a:r>
              <a:rPr sz="1650" spc="-98" dirty="0">
                <a:solidFill>
                  <a:srgbClr val="252525"/>
                </a:solidFill>
                <a:latin typeface="Arial"/>
                <a:cs typeface="Arial"/>
              </a:rPr>
              <a:t>samej</a:t>
            </a:r>
            <a:r>
              <a:rPr sz="1650" spc="-172" dirty="0">
                <a:solidFill>
                  <a:srgbClr val="252525"/>
                </a:solidFill>
                <a:latin typeface="Arial"/>
                <a:cs typeface="Arial"/>
              </a:rPr>
              <a:t> </a:t>
            </a:r>
            <a:r>
              <a:rPr sz="1650" spc="-41" dirty="0">
                <a:solidFill>
                  <a:srgbClr val="252525"/>
                </a:solidFill>
                <a:latin typeface="Arial"/>
                <a:cs typeface="Arial"/>
              </a:rPr>
              <a:t>płci</a:t>
            </a:r>
            <a:endParaRPr sz="1650">
              <a:latin typeface="Arial"/>
              <a:cs typeface="Arial"/>
            </a:endParaRPr>
          </a:p>
          <a:p>
            <a:pPr marL="473393" indent="-259080">
              <a:lnSpc>
                <a:spcPts val="1710"/>
              </a:lnSpc>
              <a:buAutoNum type="arabicPeriod" startAt="2"/>
              <a:tabLst>
                <a:tab pos="473393" algn="l"/>
                <a:tab pos="473869" algn="l"/>
              </a:tabLst>
            </a:pPr>
            <a:r>
              <a:rPr sz="1650" spc="-26" dirty="0">
                <a:solidFill>
                  <a:srgbClr val="252525"/>
                </a:solidFill>
                <a:latin typeface="Arial"/>
                <a:cs typeface="Arial"/>
              </a:rPr>
              <a:t>art. </a:t>
            </a:r>
            <a:r>
              <a:rPr sz="1650" spc="-83" dirty="0">
                <a:solidFill>
                  <a:srgbClr val="252525"/>
                </a:solidFill>
                <a:latin typeface="Arial"/>
                <a:cs typeface="Arial"/>
              </a:rPr>
              <a:t>221 </a:t>
            </a:r>
            <a:r>
              <a:rPr sz="1650" spc="-94" dirty="0">
                <a:solidFill>
                  <a:srgbClr val="252525"/>
                </a:solidFill>
                <a:latin typeface="Arial"/>
                <a:cs typeface="Arial"/>
              </a:rPr>
              <a:t>§ </a:t>
            </a:r>
            <a:r>
              <a:rPr sz="1650" spc="-79" dirty="0">
                <a:solidFill>
                  <a:srgbClr val="252525"/>
                </a:solidFill>
                <a:latin typeface="Arial"/>
                <a:cs typeface="Arial"/>
              </a:rPr>
              <a:t>1 </a:t>
            </a:r>
            <a:r>
              <a:rPr sz="1650" spc="-4" dirty="0">
                <a:solidFill>
                  <a:srgbClr val="252525"/>
                </a:solidFill>
                <a:latin typeface="Arial"/>
                <a:cs typeface="Arial"/>
              </a:rPr>
              <a:t>i </a:t>
            </a:r>
            <a:r>
              <a:rPr sz="1650" spc="-79" dirty="0">
                <a:solidFill>
                  <a:srgbClr val="252525"/>
                </a:solidFill>
                <a:latin typeface="Arial"/>
                <a:cs typeface="Arial"/>
              </a:rPr>
              <a:t>2 </a:t>
            </a:r>
            <a:r>
              <a:rPr sz="1650" spc="-75" dirty="0">
                <a:solidFill>
                  <a:srgbClr val="252525"/>
                </a:solidFill>
                <a:latin typeface="Arial"/>
                <a:cs typeface="Arial"/>
              </a:rPr>
              <a:t>k.p.k. </a:t>
            </a:r>
            <a:r>
              <a:rPr sz="1650" spc="-94" dirty="0">
                <a:solidFill>
                  <a:srgbClr val="252525"/>
                </a:solidFill>
                <a:latin typeface="Arial"/>
                <a:cs typeface="Arial"/>
              </a:rPr>
              <a:t>– </a:t>
            </a:r>
            <a:r>
              <a:rPr sz="1650" spc="-116" dirty="0">
                <a:solidFill>
                  <a:srgbClr val="252525"/>
                </a:solidFill>
                <a:latin typeface="Arial"/>
                <a:cs typeface="Arial"/>
              </a:rPr>
              <a:t>pomieszczeń </a:t>
            </a:r>
            <a:r>
              <a:rPr sz="1650" spc="-113" dirty="0">
                <a:solidFill>
                  <a:srgbClr val="252525"/>
                </a:solidFill>
                <a:latin typeface="Arial"/>
                <a:cs typeface="Arial"/>
              </a:rPr>
              <a:t>zamieszkałych </a:t>
            </a:r>
            <a:r>
              <a:rPr sz="1650" spc="-101" dirty="0">
                <a:solidFill>
                  <a:srgbClr val="252525"/>
                </a:solidFill>
                <a:latin typeface="Arial"/>
                <a:cs typeface="Arial"/>
              </a:rPr>
              <a:t>co </a:t>
            </a:r>
            <a:r>
              <a:rPr sz="1650" spc="-64" dirty="0">
                <a:solidFill>
                  <a:srgbClr val="252525"/>
                </a:solidFill>
                <a:latin typeface="Arial"/>
                <a:cs typeface="Arial"/>
              </a:rPr>
              <a:t>do </a:t>
            </a:r>
            <a:r>
              <a:rPr sz="1650" spc="-143" dirty="0">
                <a:solidFill>
                  <a:srgbClr val="252525"/>
                </a:solidFill>
                <a:latin typeface="Arial"/>
                <a:cs typeface="Arial"/>
              </a:rPr>
              <a:t>zasady </a:t>
            </a:r>
            <a:r>
              <a:rPr sz="1650" spc="-56" dirty="0">
                <a:solidFill>
                  <a:srgbClr val="252525"/>
                </a:solidFill>
                <a:latin typeface="Arial"/>
                <a:cs typeface="Arial"/>
              </a:rPr>
              <a:t>nie </a:t>
            </a:r>
            <a:r>
              <a:rPr sz="1650" spc="-49" dirty="0">
                <a:solidFill>
                  <a:srgbClr val="252525"/>
                </a:solidFill>
                <a:latin typeface="Arial"/>
                <a:cs typeface="Arial"/>
              </a:rPr>
              <a:t>wolno </a:t>
            </a:r>
            <a:r>
              <a:rPr sz="1650" spc="-109" dirty="0">
                <a:solidFill>
                  <a:srgbClr val="252525"/>
                </a:solidFill>
                <a:latin typeface="Arial"/>
                <a:cs typeface="Arial"/>
              </a:rPr>
              <a:t>przeszukiwać </a:t>
            </a:r>
            <a:r>
              <a:rPr sz="1650" spc="-38" dirty="0">
                <a:solidFill>
                  <a:srgbClr val="252525"/>
                </a:solidFill>
                <a:latin typeface="Arial"/>
                <a:cs typeface="Arial"/>
              </a:rPr>
              <a:t>w</a:t>
            </a:r>
            <a:r>
              <a:rPr sz="1650" spc="240" dirty="0">
                <a:solidFill>
                  <a:srgbClr val="252525"/>
                </a:solidFill>
                <a:latin typeface="Arial"/>
                <a:cs typeface="Arial"/>
              </a:rPr>
              <a:t> </a:t>
            </a:r>
            <a:r>
              <a:rPr sz="1650" spc="-79" dirty="0">
                <a:solidFill>
                  <a:srgbClr val="252525"/>
                </a:solidFill>
                <a:latin typeface="Arial"/>
                <a:cs typeface="Arial"/>
              </a:rPr>
              <a:t>porze</a:t>
            </a:r>
            <a:endParaRPr sz="1650">
              <a:latin typeface="Arial"/>
              <a:cs typeface="Arial"/>
            </a:endParaRPr>
          </a:p>
          <a:p>
            <a:pPr marL="473393">
              <a:lnSpc>
                <a:spcPts val="1710"/>
              </a:lnSpc>
            </a:pPr>
            <a:r>
              <a:rPr sz="1650" spc="-64" dirty="0">
                <a:solidFill>
                  <a:srgbClr val="252525"/>
                </a:solidFill>
                <a:latin typeface="Arial"/>
                <a:cs typeface="Arial"/>
              </a:rPr>
              <a:t>nocnej </a:t>
            </a:r>
            <a:r>
              <a:rPr sz="1650" spc="-56" dirty="0">
                <a:solidFill>
                  <a:srgbClr val="252525"/>
                </a:solidFill>
                <a:latin typeface="Arial"/>
                <a:cs typeface="Arial"/>
              </a:rPr>
              <a:t>(od </a:t>
            </a:r>
            <a:r>
              <a:rPr sz="1650" spc="-79" dirty="0">
                <a:solidFill>
                  <a:srgbClr val="252525"/>
                </a:solidFill>
                <a:latin typeface="Arial"/>
                <a:cs typeface="Arial"/>
              </a:rPr>
              <a:t>22 </a:t>
            </a:r>
            <a:r>
              <a:rPr sz="1650" spc="-56" dirty="0">
                <a:solidFill>
                  <a:srgbClr val="252525"/>
                </a:solidFill>
                <a:latin typeface="Arial"/>
                <a:cs typeface="Arial"/>
              </a:rPr>
              <a:t>do </a:t>
            </a:r>
            <a:r>
              <a:rPr sz="1650" spc="-79" dirty="0">
                <a:solidFill>
                  <a:srgbClr val="252525"/>
                </a:solidFill>
                <a:latin typeface="Arial"/>
                <a:cs typeface="Arial"/>
              </a:rPr>
              <a:t>6 </a:t>
            </a:r>
            <a:r>
              <a:rPr sz="1650" spc="-56" dirty="0">
                <a:solidFill>
                  <a:srgbClr val="252525"/>
                </a:solidFill>
                <a:latin typeface="Arial"/>
                <a:cs typeface="Arial"/>
              </a:rPr>
              <a:t>rano); </a:t>
            </a:r>
            <a:r>
              <a:rPr sz="1650" spc="-101" dirty="0">
                <a:solidFill>
                  <a:srgbClr val="252525"/>
                </a:solidFill>
                <a:latin typeface="Arial"/>
                <a:cs typeface="Arial"/>
              </a:rPr>
              <a:t>chyba</a:t>
            </a:r>
            <a:r>
              <a:rPr sz="1650" spc="-330" dirty="0">
                <a:solidFill>
                  <a:srgbClr val="252525"/>
                </a:solidFill>
                <a:latin typeface="Arial"/>
                <a:cs typeface="Arial"/>
              </a:rPr>
              <a:t> </a:t>
            </a:r>
            <a:r>
              <a:rPr sz="1650" spc="-105" dirty="0">
                <a:solidFill>
                  <a:srgbClr val="252525"/>
                </a:solidFill>
                <a:latin typeface="Arial"/>
                <a:cs typeface="Arial"/>
              </a:rPr>
              <a:t>że:</a:t>
            </a:r>
            <a:endParaRPr sz="1650">
              <a:latin typeface="Arial"/>
              <a:cs typeface="Arial"/>
            </a:endParaRPr>
          </a:p>
          <a:p>
            <a:pPr marL="807244" lvl="1" indent="-112395">
              <a:lnSpc>
                <a:spcPts val="1935"/>
              </a:lnSpc>
              <a:buChar char="-"/>
              <a:tabLst>
                <a:tab pos="807720" algn="l"/>
              </a:tabLst>
            </a:pPr>
            <a:r>
              <a:rPr sz="1650" spc="-105" dirty="0">
                <a:solidFill>
                  <a:srgbClr val="252525"/>
                </a:solidFill>
                <a:latin typeface="Arial"/>
                <a:cs typeface="Arial"/>
              </a:rPr>
              <a:t>zachodzi </a:t>
            </a:r>
            <a:r>
              <a:rPr sz="1650" spc="-86" dirty="0">
                <a:solidFill>
                  <a:srgbClr val="252525"/>
                </a:solidFill>
                <a:latin typeface="Arial"/>
                <a:cs typeface="Arial"/>
              </a:rPr>
              <a:t>wypadek </a:t>
            </a:r>
            <a:r>
              <a:rPr sz="1650" spc="-71" dirty="0">
                <a:solidFill>
                  <a:srgbClr val="252525"/>
                </a:solidFill>
                <a:latin typeface="Arial"/>
                <a:cs typeface="Arial"/>
              </a:rPr>
              <a:t>niecierpiący</a:t>
            </a:r>
            <a:r>
              <a:rPr sz="1650" spc="-79" dirty="0">
                <a:solidFill>
                  <a:srgbClr val="252525"/>
                </a:solidFill>
                <a:latin typeface="Arial"/>
                <a:cs typeface="Arial"/>
              </a:rPr>
              <a:t> </a:t>
            </a:r>
            <a:r>
              <a:rPr sz="1650" spc="-60" dirty="0">
                <a:solidFill>
                  <a:srgbClr val="252525"/>
                </a:solidFill>
                <a:latin typeface="Arial"/>
                <a:cs typeface="Arial"/>
              </a:rPr>
              <a:t>zwłoki</a:t>
            </a:r>
            <a:endParaRPr sz="1650">
              <a:latin typeface="Arial"/>
              <a:cs typeface="Arial"/>
            </a:endParaRPr>
          </a:p>
          <a:p>
            <a:pPr marL="807244" lvl="1" indent="-112395">
              <a:lnSpc>
                <a:spcPts val="1935"/>
              </a:lnSpc>
              <a:buChar char="-"/>
              <a:tabLst>
                <a:tab pos="807720" algn="l"/>
              </a:tabLst>
            </a:pPr>
            <a:r>
              <a:rPr sz="1650" spc="-71" dirty="0">
                <a:solidFill>
                  <a:srgbClr val="252525"/>
                </a:solidFill>
                <a:latin typeface="Arial"/>
                <a:cs typeface="Arial"/>
              </a:rPr>
              <a:t>kontynuowane </a:t>
            </a:r>
            <a:r>
              <a:rPr sz="1650" spc="-53" dirty="0">
                <a:solidFill>
                  <a:srgbClr val="252525"/>
                </a:solidFill>
                <a:latin typeface="Arial"/>
                <a:cs typeface="Arial"/>
              </a:rPr>
              <a:t>jest </a:t>
            </a:r>
            <a:r>
              <a:rPr sz="1650" spc="-101" dirty="0">
                <a:solidFill>
                  <a:srgbClr val="252525"/>
                </a:solidFill>
                <a:latin typeface="Arial"/>
                <a:cs typeface="Arial"/>
              </a:rPr>
              <a:t>przeszukanie </a:t>
            </a:r>
            <a:r>
              <a:rPr sz="1650" spc="-83" dirty="0">
                <a:solidFill>
                  <a:srgbClr val="252525"/>
                </a:solidFill>
                <a:latin typeface="Arial"/>
                <a:cs typeface="Arial"/>
              </a:rPr>
              <a:t>rozpoczęte </a:t>
            </a:r>
            <a:r>
              <a:rPr sz="1650" spc="-34" dirty="0">
                <a:solidFill>
                  <a:srgbClr val="252525"/>
                </a:solidFill>
                <a:latin typeface="Arial"/>
                <a:cs typeface="Arial"/>
              </a:rPr>
              <a:t>w </a:t>
            </a:r>
            <a:r>
              <a:rPr sz="1650" spc="-83" dirty="0">
                <a:solidFill>
                  <a:srgbClr val="252525"/>
                </a:solidFill>
                <a:latin typeface="Arial"/>
                <a:cs typeface="Arial"/>
              </a:rPr>
              <a:t>porze</a:t>
            </a:r>
            <a:r>
              <a:rPr sz="1650" spc="-330" dirty="0">
                <a:solidFill>
                  <a:srgbClr val="252525"/>
                </a:solidFill>
                <a:latin typeface="Arial"/>
                <a:cs typeface="Arial"/>
              </a:rPr>
              <a:t> </a:t>
            </a:r>
            <a:r>
              <a:rPr sz="1650" spc="-71" dirty="0">
                <a:solidFill>
                  <a:srgbClr val="252525"/>
                </a:solidFill>
                <a:latin typeface="Arial"/>
                <a:cs typeface="Arial"/>
              </a:rPr>
              <a:t>dziennej</a:t>
            </a:r>
            <a:endParaRPr sz="1650">
              <a:latin typeface="Arial"/>
              <a:cs typeface="Arial"/>
            </a:endParaRPr>
          </a:p>
          <a:p>
            <a:pPr marL="469106" indent="-259080">
              <a:lnSpc>
                <a:spcPts val="1710"/>
              </a:lnSpc>
              <a:buAutoNum type="arabicPeriod" startAt="3"/>
              <a:tabLst>
                <a:tab pos="469106" algn="l"/>
                <a:tab pos="469583" algn="l"/>
              </a:tabLst>
            </a:pPr>
            <a:r>
              <a:rPr sz="1650" spc="-26" dirty="0">
                <a:solidFill>
                  <a:srgbClr val="252525"/>
                </a:solidFill>
                <a:latin typeface="Arial"/>
                <a:cs typeface="Arial"/>
              </a:rPr>
              <a:t>art. </a:t>
            </a:r>
            <a:r>
              <a:rPr sz="1650" spc="-90" dirty="0">
                <a:solidFill>
                  <a:srgbClr val="252525"/>
                </a:solidFill>
                <a:latin typeface="Arial"/>
                <a:cs typeface="Arial"/>
              </a:rPr>
              <a:t>221 </a:t>
            </a:r>
            <a:r>
              <a:rPr sz="1650" spc="-94" dirty="0">
                <a:solidFill>
                  <a:srgbClr val="252525"/>
                </a:solidFill>
                <a:latin typeface="Arial"/>
                <a:cs typeface="Arial"/>
              </a:rPr>
              <a:t>§ </a:t>
            </a:r>
            <a:r>
              <a:rPr sz="1650" spc="-79" dirty="0">
                <a:solidFill>
                  <a:srgbClr val="252525"/>
                </a:solidFill>
                <a:latin typeface="Arial"/>
                <a:cs typeface="Arial"/>
              </a:rPr>
              <a:t>3 </a:t>
            </a:r>
            <a:r>
              <a:rPr sz="1650" spc="-75" dirty="0">
                <a:solidFill>
                  <a:srgbClr val="252525"/>
                </a:solidFill>
                <a:latin typeface="Arial"/>
                <a:cs typeface="Arial"/>
              </a:rPr>
              <a:t>k.p.k. </a:t>
            </a:r>
            <a:r>
              <a:rPr sz="1650" spc="-94" dirty="0">
                <a:solidFill>
                  <a:srgbClr val="252525"/>
                </a:solidFill>
                <a:latin typeface="Arial"/>
                <a:cs typeface="Arial"/>
              </a:rPr>
              <a:t>– </a:t>
            </a:r>
            <a:r>
              <a:rPr sz="1650" spc="-38" dirty="0">
                <a:solidFill>
                  <a:srgbClr val="252525"/>
                </a:solidFill>
                <a:latin typeface="Arial"/>
                <a:cs typeface="Arial"/>
              </a:rPr>
              <a:t>w </a:t>
            </a:r>
            <a:r>
              <a:rPr sz="1650" spc="-86" dirty="0">
                <a:solidFill>
                  <a:srgbClr val="252525"/>
                </a:solidFill>
                <a:latin typeface="Arial"/>
                <a:cs typeface="Arial"/>
              </a:rPr>
              <a:t>porze </a:t>
            </a:r>
            <a:r>
              <a:rPr sz="1650" spc="-68" dirty="0">
                <a:solidFill>
                  <a:srgbClr val="252525"/>
                </a:solidFill>
                <a:latin typeface="Arial"/>
                <a:cs typeface="Arial"/>
              </a:rPr>
              <a:t>nocnej </a:t>
            </a:r>
            <a:r>
              <a:rPr sz="1650" spc="-101" dirty="0">
                <a:solidFill>
                  <a:srgbClr val="252525"/>
                </a:solidFill>
                <a:latin typeface="Arial"/>
                <a:cs typeface="Arial"/>
              </a:rPr>
              <a:t>można </a:t>
            </a:r>
            <a:r>
              <a:rPr sz="1650" spc="-124" dirty="0">
                <a:solidFill>
                  <a:srgbClr val="252525"/>
                </a:solidFill>
                <a:latin typeface="Arial"/>
                <a:cs typeface="Arial"/>
              </a:rPr>
              <a:t>przeszukać </a:t>
            </a:r>
            <a:r>
              <a:rPr sz="1650" spc="-79" dirty="0">
                <a:solidFill>
                  <a:srgbClr val="252525"/>
                </a:solidFill>
                <a:latin typeface="Arial"/>
                <a:cs typeface="Arial"/>
              </a:rPr>
              <a:t>lokale </a:t>
            </a:r>
            <a:r>
              <a:rPr sz="1650" spc="-71" dirty="0">
                <a:solidFill>
                  <a:srgbClr val="252525"/>
                </a:solidFill>
                <a:latin typeface="Arial"/>
                <a:cs typeface="Arial"/>
              </a:rPr>
              <a:t>dostępne </a:t>
            </a:r>
            <a:r>
              <a:rPr sz="1650" spc="-68" dirty="0">
                <a:solidFill>
                  <a:srgbClr val="252525"/>
                </a:solidFill>
                <a:latin typeface="Arial"/>
                <a:cs typeface="Arial"/>
              </a:rPr>
              <a:t>dla </a:t>
            </a:r>
            <a:r>
              <a:rPr sz="1650" spc="-79" dirty="0">
                <a:solidFill>
                  <a:srgbClr val="252525"/>
                </a:solidFill>
                <a:latin typeface="Arial"/>
                <a:cs typeface="Arial"/>
              </a:rPr>
              <a:t>nieograniczonej</a:t>
            </a:r>
            <a:r>
              <a:rPr sz="1650" spc="101" dirty="0">
                <a:solidFill>
                  <a:srgbClr val="252525"/>
                </a:solidFill>
                <a:latin typeface="Arial"/>
                <a:cs typeface="Arial"/>
              </a:rPr>
              <a:t> </a:t>
            </a:r>
            <a:r>
              <a:rPr sz="1650" spc="-83" dirty="0">
                <a:solidFill>
                  <a:srgbClr val="252525"/>
                </a:solidFill>
                <a:latin typeface="Arial"/>
                <a:cs typeface="Arial"/>
              </a:rPr>
              <a:t>liczby</a:t>
            </a:r>
            <a:endParaRPr sz="1650">
              <a:latin typeface="Arial"/>
              <a:cs typeface="Arial"/>
            </a:endParaRPr>
          </a:p>
          <a:p>
            <a:pPr marL="469106">
              <a:lnSpc>
                <a:spcPts val="1710"/>
              </a:lnSpc>
            </a:pPr>
            <a:r>
              <a:rPr sz="1650" spc="-90" dirty="0">
                <a:solidFill>
                  <a:srgbClr val="252525"/>
                </a:solidFill>
                <a:latin typeface="Arial"/>
                <a:cs typeface="Arial"/>
              </a:rPr>
              <a:t>osób </a:t>
            </a:r>
            <a:r>
              <a:rPr sz="1650" spc="-68" dirty="0">
                <a:solidFill>
                  <a:srgbClr val="252525"/>
                </a:solidFill>
                <a:latin typeface="Arial"/>
                <a:cs typeface="Arial"/>
              </a:rPr>
              <a:t>albo </a:t>
            </a:r>
            <a:r>
              <a:rPr sz="1650" spc="-109" dirty="0">
                <a:solidFill>
                  <a:srgbClr val="252525"/>
                </a:solidFill>
                <a:latin typeface="Arial"/>
                <a:cs typeface="Arial"/>
              </a:rPr>
              <a:t>służące </a:t>
            </a:r>
            <a:r>
              <a:rPr sz="1650" spc="-56" dirty="0">
                <a:solidFill>
                  <a:srgbClr val="252525"/>
                </a:solidFill>
                <a:latin typeface="Arial"/>
                <a:cs typeface="Arial"/>
              </a:rPr>
              <a:t>do </a:t>
            </a:r>
            <a:r>
              <a:rPr sz="1650" spc="-83" dirty="0">
                <a:solidFill>
                  <a:srgbClr val="252525"/>
                </a:solidFill>
                <a:latin typeface="Arial"/>
                <a:cs typeface="Arial"/>
              </a:rPr>
              <a:t>przechowywania</a:t>
            </a:r>
            <a:r>
              <a:rPr sz="1650" spc="-184" dirty="0">
                <a:solidFill>
                  <a:srgbClr val="252525"/>
                </a:solidFill>
                <a:latin typeface="Arial"/>
                <a:cs typeface="Arial"/>
              </a:rPr>
              <a:t> </a:t>
            </a:r>
            <a:r>
              <a:rPr sz="1650" spc="-53" dirty="0">
                <a:solidFill>
                  <a:srgbClr val="252525"/>
                </a:solidFill>
                <a:latin typeface="Arial"/>
                <a:cs typeface="Arial"/>
              </a:rPr>
              <a:t>przedmiotów</a:t>
            </a:r>
            <a:endParaRPr sz="1650">
              <a:latin typeface="Arial"/>
              <a:cs typeface="Arial"/>
            </a:endParaRPr>
          </a:p>
          <a:p>
            <a:pPr marL="469106" indent="-259080">
              <a:lnSpc>
                <a:spcPts val="1710"/>
              </a:lnSpc>
              <a:buAutoNum type="arabicPeriod" startAt="4"/>
              <a:tabLst>
                <a:tab pos="469106" algn="l"/>
                <a:tab pos="469583" algn="l"/>
              </a:tabLst>
            </a:pPr>
            <a:r>
              <a:rPr sz="1650" spc="-26" dirty="0">
                <a:solidFill>
                  <a:srgbClr val="252525"/>
                </a:solidFill>
                <a:latin typeface="Arial"/>
                <a:cs typeface="Arial"/>
              </a:rPr>
              <a:t>art.</a:t>
            </a:r>
            <a:r>
              <a:rPr sz="1650" spc="38" dirty="0">
                <a:solidFill>
                  <a:srgbClr val="252525"/>
                </a:solidFill>
                <a:latin typeface="Arial"/>
                <a:cs typeface="Arial"/>
              </a:rPr>
              <a:t> </a:t>
            </a:r>
            <a:r>
              <a:rPr sz="1650" spc="-83" dirty="0">
                <a:solidFill>
                  <a:srgbClr val="252525"/>
                </a:solidFill>
                <a:latin typeface="Arial"/>
                <a:cs typeface="Arial"/>
              </a:rPr>
              <a:t>222</a:t>
            </a:r>
            <a:r>
              <a:rPr sz="1650" spc="23" dirty="0">
                <a:solidFill>
                  <a:srgbClr val="252525"/>
                </a:solidFill>
                <a:latin typeface="Arial"/>
                <a:cs typeface="Arial"/>
              </a:rPr>
              <a:t> </a:t>
            </a:r>
            <a:r>
              <a:rPr sz="1650" spc="-94" dirty="0">
                <a:solidFill>
                  <a:srgbClr val="252525"/>
                </a:solidFill>
                <a:latin typeface="Arial"/>
                <a:cs typeface="Arial"/>
              </a:rPr>
              <a:t>§</a:t>
            </a:r>
            <a:r>
              <a:rPr sz="1650" spc="23" dirty="0">
                <a:solidFill>
                  <a:srgbClr val="252525"/>
                </a:solidFill>
                <a:latin typeface="Arial"/>
                <a:cs typeface="Arial"/>
              </a:rPr>
              <a:t> </a:t>
            </a:r>
            <a:r>
              <a:rPr sz="1650" spc="-79" dirty="0">
                <a:solidFill>
                  <a:srgbClr val="252525"/>
                </a:solidFill>
                <a:latin typeface="Arial"/>
                <a:cs typeface="Arial"/>
              </a:rPr>
              <a:t>1</a:t>
            </a:r>
            <a:r>
              <a:rPr sz="1650" spc="38" dirty="0">
                <a:solidFill>
                  <a:srgbClr val="252525"/>
                </a:solidFill>
                <a:latin typeface="Arial"/>
                <a:cs typeface="Arial"/>
              </a:rPr>
              <a:t> </a:t>
            </a:r>
            <a:r>
              <a:rPr sz="1650" spc="-75" dirty="0">
                <a:solidFill>
                  <a:srgbClr val="252525"/>
                </a:solidFill>
                <a:latin typeface="Arial"/>
                <a:cs typeface="Arial"/>
              </a:rPr>
              <a:t>k.p.k.</a:t>
            </a:r>
            <a:r>
              <a:rPr sz="1650" spc="41" dirty="0">
                <a:solidFill>
                  <a:srgbClr val="252525"/>
                </a:solidFill>
                <a:latin typeface="Arial"/>
                <a:cs typeface="Arial"/>
              </a:rPr>
              <a:t> </a:t>
            </a:r>
            <a:r>
              <a:rPr sz="1650" spc="-94" dirty="0">
                <a:solidFill>
                  <a:srgbClr val="252525"/>
                </a:solidFill>
                <a:latin typeface="Arial"/>
                <a:cs typeface="Arial"/>
              </a:rPr>
              <a:t>–</a:t>
            </a:r>
            <a:r>
              <a:rPr sz="1650" spc="19" dirty="0">
                <a:solidFill>
                  <a:srgbClr val="252525"/>
                </a:solidFill>
                <a:latin typeface="Arial"/>
                <a:cs typeface="Arial"/>
              </a:rPr>
              <a:t> </a:t>
            </a:r>
            <a:r>
              <a:rPr sz="1650" spc="-105" dirty="0">
                <a:solidFill>
                  <a:srgbClr val="252525"/>
                </a:solidFill>
                <a:latin typeface="Arial"/>
                <a:cs typeface="Arial"/>
              </a:rPr>
              <a:t>przeszukanie</a:t>
            </a:r>
            <a:r>
              <a:rPr sz="1650" spc="19" dirty="0">
                <a:solidFill>
                  <a:srgbClr val="252525"/>
                </a:solidFill>
                <a:latin typeface="Arial"/>
                <a:cs typeface="Arial"/>
              </a:rPr>
              <a:t> </a:t>
            </a:r>
            <a:r>
              <a:rPr sz="1650" spc="-79" dirty="0">
                <a:solidFill>
                  <a:srgbClr val="252525"/>
                </a:solidFill>
                <a:latin typeface="Arial"/>
                <a:cs typeface="Arial"/>
              </a:rPr>
              <a:t>miejsc</a:t>
            </a:r>
            <a:r>
              <a:rPr sz="1650" spc="38" dirty="0">
                <a:solidFill>
                  <a:srgbClr val="252525"/>
                </a:solidFill>
                <a:latin typeface="Arial"/>
                <a:cs typeface="Arial"/>
              </a:rPr>
              <a:t> </a:t>
            </a:r>
            <a:r>
              <a:rPr sz="1650" spc="-86" dirty="0">
                <a:solidFill>
                  <a:srgbClr val="252525"/>
                </a:solidFill>
                <a:latin typeface="Arial"/>
                <a:cs typeface="Arial"/>
              </a:rPr>
              <a:t>zamkniętych</a:t>
            </a:r>
            <a:r>
              <a:rPr sz="1650" spc="15" dirty="0">
                <a:solidFill>
                  <a:srgbClr val="252525"/>
                </a:solidFill>
                <a:latin typeface="Arial"/>
                <a:cs typeface="Arial"/>
              </a:rPr>
              <a:t> </a:t>
            </a:r>
            <a:r>
              <a:rPr sz="1650" spc="-68" dirty="0">
                <a:solidFill>
                  <a:srgbClr val="252525"/>
                </a:solidFill>
                <a:latin typeface="Arial"/>
                <a:cs typeface="Arial"/>
              </a:rPr>
              <a:t>albo</a:t>
            </a:r>
            <a:r>
              <a:rPr sz="1650" spc="34" dirty="0">
                <a:solidFill>
                  <a:srgbClr val="252525"/>
                </a:solidFill>
                <a:latin typeface="Arial"/>
                <a:cs typeface="Arial"/>
              </a:rPr>
              <a:t> </a:t>
            </a:r>
            <a:r>
              <a:rPr sz="1650" spc="-109" dirty="0">
                <a:solidFill>
                  <a:srgbClr val="252525"/>
                </a:solidFill>
                <a:latin typeface="Arial"/>
                <a:cs typeface="Arial"/>
              </a:rPr>
              <a:t>należących</a:t>
            </a:r>
            <a:r>
              <a:rPr sz="1650" spc="19" dirty="0">
                <a:solidFill>
                  <a:srgbClr val="252525"/>
                </a:solidFill>
                <a:latin typeface="Arial"/>
                <a:cs typeface="Arial"/>
              </a:rPr>
              <a:t> </a:t>
            </a:r>
            <a:r>
              <a:rPr sz="1650" spc="-56" dirty="0">
                <a:solidFill>
                  <a:srgbClr val="252525"/>
                </a:solidFill>
                <a:latin typeface="Arial"/>
                <a:cs typeface="Arial"/>
              </a:rPr>
              <a:t>do</a:t>
            </a:r>
            <a:r>
              <a:rPr sz="1650" spc="34" dirty="0">
                <a:solidFill>
                  <a:srgbClr val="252525"/>
                </a:solidFill>
                <a:latin typeface="Arial"/>
                <a:cs typeface="Arial"/>
              </a:rPr>
              <a:t> </a:t>
            </a:r>
            <a:r>
              <a:rPr sz="1650" spc="-41" dirty="0">
                <a:solidFill>
                  <a:srgbClr val="252525"/>
                </a:solidFill>
                <a:latin typeface="Arial"/>
                <a:cs typeface="Arial"/>
              </a:rPr>
              <a:t>instytucji</a:t>
            </a:r>
            <a:r>
              <a:rPr sz="1650" spc="23" dirty="0">
                <a:solidFill>
                  <a:srgbClr val="252525"/>
                </a:solidFill>
                <a:latin typeface="Arial"/>
                <a:cs typeface="Arial"/>
              </a:rPr>
              <a:t> </a:t>
            </a:r>
            <a:r>
              <a:rPr sz="1650" spc="-68" dirty="0">
                <a:solidFill>
                  <a:srgbClr val="252525"/>
                </a:solidFill>
                <a:latin typeface="Arial"/>
                <a:cs typeface="Arial"/>
              </a:rPr>
              <a:t>państwowej</a:t>
            </a:r>
            <a:endParaRPr sz="1650">
              <a:latin typeface="Arial"/>
              <a:cs typeface="Arial"/>
            </a:endParaRPr>
          </a:p>
          <a:p>
            <a:pPr marL="469106">
              <a:lnSpc>
                <a:spcPts val="1485"/>
              </a:lnSpc>
              <a:tabLst>
                <a:tab pos="7299008" algn="l"/>
              </a:tabLst>
            </a:pPr>
            <a:r>
              <a:rPr sz="1650" spc="-41" dirty="0">
                <a:solidFill>
                  <a:srgbClr val="252525"/>
                </a:solidFill>
                <a:latin typeface="Arial"/>
                <a:cs typeface="Arial"/>
              </a:rPr>
              <a:t>lub </a:t>
            </a:r>
            <a:r>
              <a:rPr sz="1650" spc="-90" dirty="0">
                <a:solidFill>
                  <a:srgbClr val="252525"/>
                </a:solidFill>
                <a:latin typeface="Arial"/>
                <a:cs typeface="Arial"/>
              </a:rPr>
              <a:t>samorządowej </a:t>
            </a:r>
            <a:r>
              <a:rPr sz="1650" spc="-109" dirty="0">
                <a:solidFill>
                  <a:srgbClr val="252525"/>
                </a:solidFill>
                <a:latin typeface="Arial"/>
                <a:cs typeface="Arial"/>
              </a:rPr>
              <a:t>wymaga </a:t>
            </a:r>
            <a:r>
              <a:rPr sz="1650" spc="-79" dirty="0">
                <a:solidFill>
                  <a:srgbClr val="252525"/>
                </a:solidFill>
                <a:latin typeface="Arial"/>
                <a:cs typeface="Arial"/>
              </a:rPr>
              <a:t>uprzedniego </a:t>
            </a:r>
            <a:r>
              <a:rPr sz="1650" spc="-83" dirty="0">
                <a:solidFill>
                  <a:srgbClr val="252525"/>
                </a:solidFill>
                <a:latin typeface="Arial"/>
                <a:cs typeface="Arial"/>
              </a:rPr>
              <a:t>zawiadomienia </a:t>
            </a:r>
            <a:r>
              <a:rPr sz="1650" spc="-68" dirty="0">
                <a:solidFill>
                  <a:srgbClr val="252525"/>
                </a:solidFill>
                <a:latin typeface="Arial"/>
                <a:cs typeface="Arial"/>
              </a:rPr>
              <a:t>kierownika</a:t>
            </a:r>
            <a:r>
              <a:rPr sz="1650" spc="109" dirty="0">
                <a:solidFill>
                  <a:srgbClr val="252525"/>
                </a:solidFill>
                <a:latin typeface="Arial"/>
                <a:cs typeface="Arial"/>
              </a:rPr>
              <a:t> </a:t>
            </a:r>
            <a:r>
              <a:rPr sz="1650" spc="-15" dirty="0">
                <a:solidFill>
                  <a:srgbClr val="252525"/>
                </a:solidFill>
                <a:latin typeface="Arial"/>
                <a:cs typeface="Arial"/>
              </a:rPr>
              <a:t>tej</a:t>
            </a:r>
            <a:r>
              <a:rPr sz="1650" spc="-34" dirty="0">
                <a:solidFill>
                  <a:srgbClr val="252525"/>
                </a:solidFill>
                <a:latin typeface="Arial"/>
                <a:cs typeface="Arial"/>
              </a:rPr>
              <a:t> </a:t>
            </a:r>
            <a:r>
              <a:rPr sz="1650" spc="-38" dirty="0">
                <a:solidFill>
                  <a:srgbClr val="252525"/>
                </a:solidFill>
                <a:latin typeface="Arial"/>
                <a:cs typeface="Arial"/>
              </a:rPr>
              <a:t>instytucji	</a:t>
            </a:r>
            <a:r>
              <a:rPr sz="1650" spc="-64" dirty="0">
                <a:solidFill>
                  <a:srgbClr val="252525"/>
                </a:solidFill>
                <a:latin typeface="Arial"/>
                <a:cs typeface="Arial"/>
              </a:rPr>
              <a:t>(jego</a:t>
            </a:r>
            <a:r>
              <a:rPr sz="1650" spc="-86" dirty="0">
                <a:solidFill>
                  <a:srgbClr val="252525"/>
                </a:solidFill>
                <a:latin typeface="Arial"/>
                <a:cs typeface="Arial"/>
              </a:rPr>
              <a:t> </a:t>
            </a:r>
            <a:r>
              <a:rPr sz="1650" spc="-109" dirty="0">
                <a:solidFill>
                  <a:srgbClr val="252525"/>
                </a:solidFill>
                <a:latin typeface="Arial"/>
                <a:cs typeface="Arial"/>
              </a:rPr>
              <a:t>zastępcę)</a:t>
            </a:r>
            <a:endParaRPr sz="1650">
              <a:latin typeface="Arial"/>
              <a:cs typeface="Arial"/>
            </a:endParaRPr>
          </a:p>
          <a:p>
            <a:pPr marL="469106">
              <a:lnSpc>
                <a:spcPts val="1710"/>
              </a:lnSpc>
            </a:pPr>
            <a:r>
              <a:rPr sz="1650" spc="-68" dirty="0">
                <a:solidFill>
                  <a:srgbClr val="252525"/>
                </a:solidFill>
                <a:latin typeface="Arial"/>
                <a:cs typeface="Arial"/>
              </a:rPr>
              <a:t>albo </a:t>
            </a:r>
            <a:r>
              <a:rPr sz="1650" spc="-90" dirty="0">
                <a:solidFill>
                  <a:srgbClr val="252525"/>
                </a:solidFill>
                <a:latin typeface="Arial"/>
                <a:cs typeface="Arial"/>
              </a:rPr>
              <a:t>organ</a:t>
            </a:r>
            <a:r>
              <a:rPr sz="1650" spc="-113" dirty="0">
                <a:solidFill>
                  <a:srgbClr val="252525"/>
                </a:solidFill>
                <a:latin typeface="Arial"/>
                <a:cs typeface="Arial"/>
              </a:rPr>
              <a:t> </a:t>
            </a:r>
            <a:r>
              <a:rPr sz="1650" spc="-86" dirty="0">
                <a:solidFill>
                  <a:srgbClr val="252525"/>
                </a:solidFill>
                <a:latin typeface="Arial"/>
                <a:cs typeface="Arial"/>
              </a:rPr>
              <a:t>nadrzędny</a:t>
            </a:r>
            <a:endParaRPr sz="1650">
              <a:latin typeface="Arial"/>
              <a:cs typeface="Arial"/>
            </a:endParaRPr>
          </a:p>
          <a:p>
            <a:pPr marL="469106" indent="-259080">
              <a:lnSpc>
                <a:spcPts val="1710"/>
              </a:lnSpc>
              <a:buAutoNum type="arabicPeriod" startAt="5"/>
              <a:tabLst>
                <a:tab pos="469106" algn="l"/>
                <a:tab pos="469583" algn="l"/>
              </a:tabLst>
            </a:pPr>
            <a:r>
              <a:rPr sz="1650" spc="-26" dirty="0">
                <a:solidFill>
                  <a:srgbClr val="252525"/>
                </a:solidFill>
                <a:latin typeface="Arial"/>
                <a:cs typeface="Arial"/>
              </a:rPr>
              <a:t>art. </a:t>
            </a:r>
            <a:r>
              <a:rPr sz="1650" spc="-83" dirty="0">
                <a:solidFill>
                  <a:srgbClr val="252525"/>
                </a:solidFill>
                <a:latin typeface="Arial"/>
                <a:cs typeface="Arial"/>
              </a:rPr>
              <a:t>222 </a:t>
            </a:r>
            <a:r>
              <a:rPr sz="1650" spc="-94" dirty="0">
                <a:solidFill>
                  <a:srgbClr val="252525"/>
                </a:solidFill>
                <a:latin typeface="Arial"/>
                <a:cs typeface="Arial"/>
              </a:rPr>
              <a:t>§ </a:t>
            </a:r>
            <a:r>
              <a:rPr sz="1650" spc="-79" dirty="0">
                <a:solidFill>
                  <a:srgbClr val="252525"/>
                </a:solidFill>
                <a:latin typeface="Arial"/>
                <a:cs typeface="Arial"/>
              </a:rPr>
              <a:t>2 </a:t>
            </a:r>
            <a:r>
              <a:rPr sz="1650" spc="-75" dirty="0">
                <a:solidFill>
                  <a:srgbClr val="252525"/>
                </a:solidFill>
                <a:latin typeface="Arial"/>
                <a:cs typeface="Arial"/>
              </a:rPr>
              <a:t>k.p.k. </a:t>
            </a:r>
            <a:r>
              <a:rPr sz="1650" spc="-94" dirty="0">
                <a:solidFill>
                  <a:srgbClr val="252525"/>
                </a:solidFill>
                <a:latin typeface="Arial"/>
                <a:cs typeface="Arial"/>
              </a:rPr>
              <a:t>– </a:t>
            </a:r>
            <a:r>
              <a:rPr sz="1650" spc="-105" dirty="0">
                <a:solidFill>
                  <a:srgbClr val="252525"/>
                </a:solidFill>
                <a:latin typeface="Arial"/>
                <a:cs typeface="Arial"/>
              </a:rPr>
              <a:t>przeszukanie </a:t>
            </a:r>
            <a:r>
              <a:rPr sz="1650" spc="-79" dirty="0">
                <a:solidFill>
                  <a:srgbClr val="252525"/>
                </a:solidFill>
                <a:latin typeface="Arial"/>
                <a:cs typeface="Arial"/>
              </a:rPr>
              <a:t>miejsc </a:t>
            </a:r>
            <a:r>
              <a:rPr sz="1650" spc="-86" dirty="0">
                <a:solidFill>
                  <a:srgbClr val="252525"/>
                </a:solidFill>
                <a:latin typeface="Arial"/>
                <a:cs typeface="Arial"/>
              </a:rPr>
              <a:t>zajętych </a:t>
            </a:r>
            <a:r>
              <a:rPr sz="1650" spc="-116" dirty="0">
                <a:solidFill>
                  <a:srgbClr val="252525"/>
                </a:solidFill>
                <a:latin typeface="Arial"/>
                <a:cs typeface="Arial"/>
              </a:rPr>
              <a:t>przez </a:t>
            </a:r>
            <a:r>
              <a:rPr sz="1650" spc="-86" dirty="0">
                <a:solidFill>
                  <a:srgbClr val="252525"/>
                </a:solidFill>
                <a:latin typeface="Arial"/>
                <a:cs typeface="Arial"/>
              </a:rPr>
              <a:t>wojsko </a:t>
            </a:r>
            <a:r>
              <a:rPr sz="1650" spc="-101" dirty="0">
                <a:solidFill>
                  <a:srgbClr val="252525"/>
                </a:solidFill>
                <a:latin typeface="Arial"/>
                <a:cs typeface="Arial"/>
              </a:rPr>
              <a:t>może </a:t>
            </a:r>
            <a:r>
              <a:rPr sz="1650" spc="-83" dirty="0">
                <a:solidFill>
                  <a:srgbClr val="252525"/>
                </a:solidFill>
                <a:latin typeface="Arial"/>
                <a:cs typeface="Arial"/>
              </a:rPr>
              <a:t>nastąpić </a:t>
            </a:r>
            <a:r>
              <a:rPr sz="1650" spc="-38" dirty="0">
                <a:solidFill>
                  <a:srgbClr val="252525"/>
                </a:solidFill>
                <a:latin typeface="Arial"/>
                <a:cs typeface="Arial"/>
              </a:rPr>
              <a:t>w</a:t>
            </a:r>
            <a:r>
              <a:rPr sz="1650" spc="-240" dirty="0">
                <a:solidFill>
                  <a:srgbClr val="252525"/>
                </a:solidFill>
                <a:latin typeface="Arial"/>
                <a:cs typeface="Arial"/>
              </a:rPr>
              <a:t> </a:t>
            </a:r>
            <a:r>
              <a:rPr sz="1650" spc="-90" dirty="0">
                <a:solidFill>
                  <a:srgbClr val="252525"/>
                </a:solidFill>
                <a:latin typeface="Arial"/>
                <a:cs typeface="Arial"/>
              </a:rPr>
              <a:t>obecności</a:t>
            </a:r>
            <a:endParaRPr sz="1650">
              <a:latin typeface="Arial"/>
              <a:cs typeface="Arial"/>
            </a:endParaRPr>
          </a:p>
          <a:p>
            <a:pPr marL="469106">
              <a:lnSpc>
                <a:spcPts val="1729"/>
              </a:lnSpc>
            </a:pPr>
            <a:r>
              <a:rPr sz="1650" spc="-75" dirty="0">
                <a:solidFill>
                  <a:srgbClr val="252525"/>
                </a:solidFill>
                <a:latin typeface="Arial"/>
                <a:cs typeface="Arial"/>
              </a:rPr>
              <a:t>dowódcy </a:t>
            </a:r>
            <a:r>
              <a:rPr sz="1650" spc="-53" dirty="0">
                <a:solidFill>
                  <a:srgbClr val="252525"/>
                </a:solidFill>
                <a:latin typeface="Arial"/>
                <a:cs typeface="Arial"/>
              </a:rPr>
              <a:t>jednostki </a:t>
            </a:r>
            <a:r>
              <a:rPr sz="1650" spc="-64" dirty="0">
                <a:solidFill>
                  <a:srgbClr val="252525"/>
                </a:solidFill>
                <a:latin typeface="Arial"/>
                <a:cs typeface="Arial"/>
              </a:rPr>
              <a:t>(albo </a:t>
            </a:r>
            <a:r>
              <a:rPr sz="1650" spc="-90" dirty="0">
                <a:solidFill>
                  <a:srgbClr val="252525"/>
                </a:solidFill>
                <a:latin typeface="Arial"/>
                <a:cs typeface="Arial"/>
              </a:rPr>
              <a:t>osoby </a:t>
            </a:r>
            <a:r>
              <a:rPr sz="1650" spc="-113" dirty="0">
                <a:solidFill>
                  <a:srgbClr val="252525"/>
                </a:solidFill>
                <a:latin typeface="Arial"/>
                <a:cs typeface="Arial"/>
              </a:rPr>
              <a:t>przez </a:t>
            </a:r>
            <a:r>
              <a:rPr sz="1650" spc="-75" dirty="0">
                <a:solidFill>
                  <a:srgbClr val="252525"/>
                </a:solidFill>
                <a:latin typeface="Arial"/>
                <a:cs typeface="Arial"/>
              </a:rPr>
              <a:t>niego</a:t>
            </a:r>
            <a:r>
              <a:rPr sz="1650" spc="-229" dirty="0">
                <a:solidFill>
                  <a:srgbClr val="252525"/>
                </a:solidFill>
                <a:latin typeface="Arial"/>
                <a:cs typeface="Arial"/>
              </a:rPr>
              <a:t> </a:t>
            </a:r>
            <a:r>
              <a:rPr sz="1650" spc="-101" dirty="0">
                <a:solidFill>
                  <a:srgbClr val="252525"/>
                </a:solidFill>
                <a:latin typeface="Arial"/>
                <a:cs typeface="Arial"/>
              </a:rPr>
              <a:t>wyznaczonej</a:t>
            </a:r>
            <a:endParaRPr sz="1650">
              <a:latin typeface="Arial"/>
              <a:cs typeface="Arial"/>
            </a:endParaRPr>
          </a:p>
          <a:p>
            <a:pPr>
              <a:spcBef>
                <a:spcPts val="38"/>
              </a:spcBef>
            </a:pPr>
            <a:endParaRPr sz="1613">
              <a:latin typeface="Arial"/>
              <a:cs typeface="Arial"/>
            </a:endParaRPr>
          </a:p>
          <a:p>
            <a:pPr marL="210503" algn="just">
              <a:lnSpc>
                <a:spcPts val="1961"/>
              </a:lnSpc>
            </a:pPr>
            <a:r>
              <a:rPr sz="1650" spc="-113" dirty="0">
                <a:solidFill>
                  <a:srgbClr val="252525"/>
                </a:solidFill>
                <a:latin typeface="Arial"/>
                <a:cs typeface="Arial"/>
              </a:rPr>
              <a:t>Tryb </a:t>
            </a:r>
            <a:r>
              <a:rPr sz="1650" spc="-105" dirty="0">
                <a:solidFill>
                  <a:srgbClr val="252525"/>
                </a:solidFill>
                <a:latin typeface="Arial"/>
                <a:cs typeface="Arial"/>
              </a:rPr>
              <a:t>przeszukania </a:t>
            </a:r>
            <a:r>
              <a:rPr sz="1650" spc="-94" dirty="0">
                <a:solidFill>
                  <a:srgbClr val="252525"/>
                </a:solidFill>
                <a:latin typeface="Arial"/>
                <a:cs typeface="Arial"/>
              </a:rPr>
              <a:t>– </a:t>
            </a:r>
            <a:r>
              <a:rPr sz="1650" spc="-23" dirty="0">
                <a:solidFill>
                  <a:srgbClr val="252525"/>
                </a:solidFill>
                <a:latin typeface="Arial"/>
                <a:cs typeface="Arial"/>
              </a:rPr>
              <a:t>art. </a:t>
            </a:r>
            <a:r>
              <a:rPr sz="1650" spc="-75" dirty="0">
                <a:solidFill>
                  <a:srgbClr val="252525"/>
                </a:solidFill>
                <a:latin typeface="Arial"/>
                <a:cs typeface="Arial"/>
              </a:rPr>
              <a:t>224 </a:t>
            </a:r>
            <a:r>
              <a:rPr sz="1650" spc="-94" dirty="0">
                <a:solidFill>
                  <a:srgbClr val="252525"/>
                </a:solidFill>
                <a:latin typeface="Arial"/>
                <a:cs typeface="Arial"/>
              </a:rPr>
              <a:t>– </a:t>
            </a:r>
            <a:r>
              <a:rPr sz="1650" spc="-75" dirty="0">
                <a:solidFill>
                  <a:srgbClr val="252525"/>
                </a:solidFill>
                <a:latin typeface="Arial"/>
                <a:cs typeface="Arial"/>
              </a:rPr>
              <a:t>226</a:t>
            </a:r>
            <a:r>
              <a:rPr sz="1650" spc="-221" dirty="0">
                <a:solidFill>
                  <a:srgbClr val="252525"/>
                </a:solidFill>
                <a:latin typeface="Arial"/>
                <a:cs typeface="Arial"/>
              </a:rPr>
              <a:t> </a:t>
            </a:r>
            <a:r>
              <a:rPr sz="1650" spc="-64" dirty="0">
                <a:solidFill>
                  <a:srgbClr val="252525"/>
                </a:solidFill>
                <a:latin typeface="Arial"/>
                <a:cs typeface="Arial"/>
              </a:rPr>
              <a:t>k.p.k.</a:t>
            </a:r>
            <a:endParaRPr sz="1650">
              <a:latin typeface="Arial"/>
              <a:cs typeface="Arial"/>
            </a:endParaRPr>
          </a:p>
          <a:p>
            <a:pPr marL="210503" marR="4286" algn="just">
              <a:lnSpc>
                <a:spcPct val="75000"/>
              </a:lnSpc>
              <a:spcBef>
                <a:spcPts val="480"/>
              </a:spcBef>
            </a:pPr>
            <a:r>
              <a:rPr sz="1650" spc="-94" dirty="0">
                <a:solidFill>
                  <a:srgbClr val="252525"/>
                </a:solidFill>
                <a:latin typeface="Arial"/>
                <a:cs typeface="Arial"/>
              </a:rPr>
              <a:t>Ważne! </a:t>
            </a:r>
            <a:r>
              <a:rPr sz="1650" spc="2790" dirty="0">
                <a:solidFill>
                  <a:srgbClr val="252525"/>
                </a:solidFill>
                <a:latin typeface="Wingdings"/>
                <a:cs typeface="Wingdings"/>
              </a:rPr>
              <a:t>→</a:t>
            </a:r>
            <a:r>
              <a:rPr sz="1650" spc="2790" dirty="0">
                <a:solidFill>
                  <a:srgbClr val="252525"/>
                </a:solidFill>
                <a:latin typeface="Times New Roman"/>
                <a:cs typeface="Times New Roman"/>
              </a:rPr>
              <a:t> </a:t>
            </a:r>
            <a:r>
              <a:rPr sz="1650" spc="-116" dirty="0">
                <a:solidFill>
                  <a:srgbClr val="252525"/>
                </a:solidFill>
                <a:latin typeface="Arial"/>
                <a:cs typeface="Arial"/>
              </a:rPr>
              <a:t>dopuszczalność </a:t>
            </a:r>
            <a:r>
              <a:rPr sz="1650" spc="-90" dirty="0">
                <a:solidFill>
                  <a:srgbClr val="252525"/>
                </a:solidFill>
                <a:latin typeface="Arial"/>
                <a:cs typeface="Arial"/>
              </a:rPr>
              <a:t>wykorzystania jako </a:t>
            </a:r>
            <a:r>
              <a:rPr sz="1650" spc="-60" dirty="0">
                <a:solidFill>
                  <a:srgbClr val="252525"/>
                </a:solidFill>
                <a:latin typeface="Arial"/>
                <a:cs typeface="Arial"/>
              </a:rPr>
              <a:t>dowodów dokumentów </a:t>
            </a:r>
            <a:r>
              <a:rPr sz="1650" spc="-98" dirty="0">
                <a:solidFill>
                  <a:srgbClr val="252525"/>
                </a:solidFill>
                <a:latin typeface="Arial"/>
                <a:cs typeface="Arial"/>
              </a:rPr>
              <a:t>znalezionych</a:t>
            </a:r>
            <a:r>
              <a:rPr sz="1650" spc="-124" dirty="0">
                <a:solidFill>
                  <a:srgbClr val="252525"/>
                </a:solidFill>
                <a:latin typeface="Arial"/>
                <a:cs typeface="Arial"/>
              </a:rPr>
              <a:t> </a:t>
            </a:r>
            <a:r>
              <a:rPr sz="1650" spc="-510" dirty="0">
                <a:solidFill>
                  <a:srgbClr val="252525"/>
                </a:solidFill>
                <a:latin typeface="Arial"/>
                <a:cs typeface="Arial"/>
              </a:rPr>
              <a:t>podczas </a:t>
            </a:r>
            <a:r>
              <a:rPr sz="1650" spc="-450" dirty="0">
                <a:solidFill>
                  <a:srgbClr val="252525"/>
                </a:solidFill>
                <a:latin typeface="Arial"/>
                <a:cs typeface="Arial"/>
              </a:rPr>
              <a:t> </a:t>
            </a:r>
            <a:r>
              <a:rPr sz="1650" spc="-105" dirty="0">
                <a:solidFill>
                  <a:srgbClr val="252525"/>
                </a:solidFill>
                <a:latin typeface="Arial"/>
                <a:cs typeface="Arial"/>
              </a:rPr>
              <a:t>przeszukania, </a:t>
            </a:r>
            <a:r>
              <a:rPr sz="1650" spc="-98" dirty="0">
                <a:solidFill>
                  <a:srgbClr val="252525"/>
                </a:solidFill>
                <a:latin typeface="Arial"/>
                <a:cs typeface="Arial"/>
              </a:rPr>
              <a:t>zawierających </a:t>
            </a:r>
            <a:r>
              <a:rPr sz="1650" spc="-56" dirty="0">
                <a:solidFill>
                  <a:srgbClr val="252525"/>
                </a:solidFill>
                <a:latin typeface="Arial"/>
                <a:cs typeface="Arial"/>
              </a:rPr>
              <a:t>informacje </a:t>
            </a:r>
            <a:r>
              <a:rPr sz="1650" spc="-64" dirty="0">
                <a:solidFill>
                  <a:srgbClr val="252525"/>
                </a:solidFill>
                <a:latin typeface="Arial"/>
                <a:cs typeface="Arial"/>
              </a:rPr>
              <a:t>niejawne </a:t>
            </a:r>
            <a:r>
              <a:rPr sz="1650" spc="-49" dirty="0">
                <a:solidFill>
                  <a:srgbClr val="252525"/>
                </a:solidFill>
                <a:latin typeface="Arial"/>
                <a:cs typeface="Arial"/>
              </a:rPr>
              <a:t>lub </a:t>
            </a:r>
            <a:r>
              <a:rPr sz="1650" spc="-45" dirty="0">
                <a:solidFill>
                  <a:srgbClr val="252525"/>
                </a:solidFill>
                <a:latin typeface="Arial"/>
                <a:cs typeface="Arial"/>
              </a:rPr>
              <a:t>objęte </a:t>
            </a:r>
            <a:r>
              <a:rPr sz="1650" spc="-64" dirty="0">
                <a:solidFill>
                  <a:srgbClr val="252525"/>
                </a:solidFill>
                <a:latin typeface="Arial"/>
                <a:cs typeface="Arial"/>
              </a:rPr>
              <a:t>tajemnicą </a:t>
            </a:r>
            <a:r>
              <a:rPr sz="1650" spc="-101" dirty="0">
                <a:solidFill>
                  <a:srgbClr val="252525"/>
                </a:solidFill>
                <a:latin typeface="Arial"/>
                <a:cs typeface="Arial"/>
              </a:rPr>
              <a:t>zawodową </a:t>
            </a:r>
            <a:r>
              <a:rPr sz="1650" spc="-26" dirty="0">
                <a:solidFill>
                  <a:srgbClr val="252525"/>
                </a:solidFill>
                <a:latin typeface="Arial"/>
                <a:cs typeface="Arial"/>
              </a:rPr>
              <a:t>art. </a:t>
            </a:r>
            <a:r>
              <a:rPr sz="1650" spc="-90" dirty="0">
                <a:solidFill>
                  <a:srgbClr val="252525"/>
                </a:solidFill>
                <a:latin typeface="Arial"/>
                <a:cs typeface="Arial"/>
              </a:rPr>
              <a:t>226 </a:t>
            </a:r>
            <a:r>
              <a:rPr sz="1650" spc="-83" dirty="0">
                <a:solidFill>
                  <a:srgbClr val="252525"/>
                </a:solidFill>
                <a:latin typeface="Arial"/>
                <a:cs typeface="Arial"/>
              </a:rPr>
              <a:t>k.p.k. </a:t>
            </a:r>
            <a:r>
              <a:rPr sz="1650" spc="-4" dirty="0">
                <a:solidFill>
                  <a:srgbClr val="252525"/>
                </a:solidFill>
                <a:latin typeface="Arial"/>
                <a:cs typeface="Arial"/>
              </a:rPr>
              <a:t>i  </a:t>
            </a:r>
            <a:r>
              <a:rPr sz="1650" spc="-19" dirty="0">
                <a:solidFill>
                  <a:srgbClr val="252525"/>
                </a:solidFill>
                <a:latin typeface="Arial"/>
                <a:cs typeface="Arial"/>
              </a:rPr>
              <a:t>art.</a:t>
            </a:r>
            <a:r>
              <a:rPr sz="1650" spc="-169" dirty="0">
                <a:solidFill>
                  <a:srgbClr val="252525"/>
                </a:solidFill>
                <a:latin typeface="Arial"/>
                <a:cs typeface="Arial"/>
              </a:rPr>
              <a:t> </a:t>
            </a:r>
            <a:r>
              <a:rPr sz="1650" spc="-75" dirty="0">
                <a:solidFill>
                  <a:srgbClr val="252525"/>
                </a:solidFill>
                <a:latin typeface="Arial"/>
                <a:cs typeface="Arial"/>
              </a:rPr>
              <a:t>179</a:t>
            </a:r>
            <a:r>
              <a:rPr sz="1650" spc="-150" dirty="0">
                <a:solidFill>
                  <a:srgbClr val="252525"/>
                </a:solidFill>
                <a:latin typeface="Arial"/>
                <a:cs typeface="Arial"/>
              </a:rPr>
              <a:t> </a:t>
            </a:r>
            <a:r>
              <a:rPr sz="1650" spc="-4" dirty="0">
                <a:solidFill>
                  <a:srgbClr val="252525"/>
                </a:solidFill>
                <a:latin typeface="Arial"/>
                <a:cs typeface="Arial"/>
              </a:rPr>
              <a:t>i</a:t>
            </a:r>
            <a:r>
              <a:rPr sz="1650" spc="-105" dirty="0">
                <a:solidFill>
                  <a:srgbClr val="252525"/>
                </a:solidFill>
                <a:latin typeface="Arial"/>
                <a:cs typeface="Arial"/>
              </a:rPr>
              <a:t> </a:t>
            </a:r>
            <a:r>
              <a:rPr sz="1650" spc="-75" dirty="0">
                <a:solidFill>
                  <a:srgbClr val="252525"/>
                </a:solidFill>
                <a:latin typeface="Arial"/>
                <a:cs typeface="Arial"/>
              </a:rPr>
              <a:t>180</a:t>
            </a:r>
            <a:r>
              <a:rPr sz="1650" spc="-146" dirty="0">
                <a:solidFill>
                  <a:srgbClr val="252525"/>
                </a:solidFill>
                <a:latin typeface="Arial"/>
                <a:cs typeface="Arial"/>
              </a:rPr>
              <a:t> </a:t>
            </a:r>
            <a:r>
              <a:rPr sz="1650" spc="-75" dirty="0">
                <a:solidFill>
                  <a:srgbClr val="252525"/>
                </a:solidFill>
                <a:latin typeface="Arial"/>
                <a:cs typeface="Arial"/>
              </a:rPr>
              <a:t>k.p.k.</a:t>
            </a:r>
            <a:endParaRPr sz="1650">
              <a:latin typeface="Arial"/>
              <a:cs typeface="Aria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2145" y="1504044"/>
            <a:ext cx="7965758" cy="563616"/>
          </a:xfrm>
          <a:prstGeom prst="rect">
            <a:avLst/>
          </a:prstGeom>
        </p:spPr>
        <p:txBody>
          <a:bodyPr vert="horz" wrap="square" lIns="0" tIns="9525" rIns="0" bIns="0" rtlCol="0" anchor="ctr">
            <a:spAutoFit/>
          </a:bodyPr>
          <a:lstStyle/>
          <a:p>
            <a:pPr marL="9525">
              <a:spcBef>
                <a:spcPts val="75"/>
              </a:spcBef>
            </a:pPr>
            <a:r>
              <a:rPr sz="3600" spc="-344" dirty="0"/>
              <a:t>Osoby</a:t>
            </a:r>
            <a:r>
              <a:rPr sz="3600" spc="-356" dirty="0"/>
              <a:t> </a:t>
            </a:r>
            <a:r>
              <a:rPr sz="3600" spc="-255" dirty="0"/>
              <a:t>przybrane</a:t>
            </a:r>
            <a:r>
              <a:rPr sz="3600" spc="-368" dirty="0"/>
              <a:t> </a:t>
            </a:r>
            <a:r>
              <a:rPr sz="3600" spc="-191" dirty="0"/>
              <a:t>inne</a:t>
            </a:r>
            <a:r>
              <a:rPr sz="3600" spc="-349" dirty="0"/>
              <a:t> </a:t>
            </a:r>
            <a:r>
              <a:rPr sz="3600" spc="-236" dirty="0"/>
              <a:t>niż</a:t>
            </a:r>
            <a:r>
              <a:rPr sz="3600" spc="-349" dirty="0"/>
              <a:t> </a:t>
            </a:r>
            <a:r>
              <a:rPr sz="3600" spc="-360" dirty="0"/>
              <a:t>wskazane</a:t>
            </a:r>
            <a:r>
              <a:rPr sz="3600" spc="-349" dirty="0"/>
              <a:t> </a:t>
            </a:r>
            <a:r>
              <a:rPr sz="3600" spc="-86" dirty="0"/>
              <a:t>w</a:t>
            </a:r>
            <a:r>
              <a:rPr sz="3600" spc="-368" dirty="0"/>
              <a:t> </a:t>
            </a:r>
            <a:r>
              <a:rPr sz="3600" spc="-120" dirty="0"/>
              <a:t>art.</a:t>
            </a:r>
            <a:r>
              <a:rPr sz="3600" spc="-390" dirty="0"/>
              <a:t> </a:t>
            </a:r>
            <a:r>
              <a:rPr sz="3600" spc="-244" dirty="0"/>
              <a:t>224</a:t>
            </a:r>
            <a:endParaRPr sz="3600"/>
          </a:p>
        </p:txBody>
      </p:sp>
      <p:sp>
        <p:nvSpPr>
          <p:cNvPr id="3" name="object 3"/>
          <p:cNvSpPr txBox="1"/>
          <p:nvPr/>
        </p:nvSpPr>
        <p:spPr>
          <a:xfrm>
            <a:off x="1387888" y="2256017"/>
            <a:ext cx="7129463" cy="2617576"/>
          </a:xfrm>
          <a:prstGeom prst="rect">
            <a:avLst/>
          </a:prstGeom>
        </p:spPr>
        <p:txBody>
          <a:bodyPr vert="horz" wrap="square" lIns="0" tIns="92393" rIns="0" bIns="0" rtlCol="0">
            <a:spAutoFit/>
          </a:bodyPr>
          <a:lstStyle/>
          <a:p>
            <a:pPr marL="1193959" algn="just">
              <a:spcBef>
                <a:spcPts val="728"/>
              </a:spcBef>
            </a:pPr>
            <a:r>
              <a:rPr spc="-98" dirty="0">
                <a:solidFill>
                  <a:srgbClr val="252525"/>
                </a:solidFill>
                <a:latin typeface="Arial"/>
                <a:cs typeface="Arial"/>
              </a:rPr>
              <a:t>Wyrok </a:t>
            </a:r>
            <a:r>
              <a:rPr spc="-281" dirty="0">
                <a:solidFill>
                  <a:srgbClr val="252525"/>
                </a:solidFill>
                <a:latin typeface="Arial"/>
                <a:cs typeface="Arial"/>
              </a:rPr>
              <a:t>SA </a:t>
            </a:r>
            <a:r>
              <a:rPr spc="-41" dirty="0">
                <a:solidFill>
                  <a:srgbClr val="252525"/>
                </a:solidFill>
                <a:latin typeface="Arial"/>
                <a:cs typeface="Arial"/>
              </a:rPr>
              <a:t>w </a:t>
            </a:r>
            <a:r>
              <a:rPr spc="-98" dirty="0">
                <a:solidFill>
                  <a:srgbClr val="252525"/>
                </a:solidFill>
                <a:latin typeface="Arial"/>
                <a:cs typeface="Arial"/>
              </a:rPr>
              <a:t>Białymstoku </a:t>
            </a:r>
            <a:r>
              <a:rPr spc="-191" dirty="0">
                <a:solidFill>
                  <a:srgbClr val="252525"/>
                </a:solidFill>
                <a:latin typeface="Arial"/>
                <a:cs typeface="Arial"/>
              </a:rPr>
              <a:t>z </a:t>
            </a:r>
            <a:r>
              <a:rPr spc="-90" dirty="0">
                <a:solidFill>
                  <a:srgbClr val="252525"/>
                </a:solidFill>
                <a:latin typeface="Arial"/>
                <a:cs typeface="Arial"/>
              </a:rPr>
              <a:t>4.05.2015 </a:t>
            </a:r>
            <a:r>
              <a:rPr spc="-94" dirty="0">
                <a:solidFill>
                  <a:srgbClr val="252525"/>
                </a:solidFill>
                <a:latin typeface="Arial"/>
                <a:cs typeface="Arial"/>
              </a:rPr>
              <a:t>r., </a:t>
            </a:r>
            <a:r>
              <a:rPr spc="-60" dirty="0">
                <a:solidFill>
                  <a:srgbClr val="252525"/>
                </a:solidFill>
                <a:latin typeface="Arial"/>
                <a:cs typeface="Arial"/>
              </a:rPr>
              <a:t>II </a:t>
            </a:r>
            <a:r>
              <a:rPr spc="-225" dirty="0">
                <a:solidFill>
                  <a:srgbClr val="252525"/>
                </a:solidFill>
                <a:latin typeface="Arial"/>
                <a:cs typeface="Arial"/>
              </a:rPr>
              <a:t>AKa</a:t>
            </a:r>
            <a:r>
              <a:rPr spc="-360" dirty="0">
                <a:solidFill>
                  <a:srgbClr val="252525"/>
                </a:solidFill>
                <a:latin typeface="Arial"/>
                <a:cs typeface="Arial"/>
              </a:rPr>
              <a:t> </a:t>
            </a:r>
            <a:r>
              <a:rPr spc="-45" dirty="0">
                <a:solidFill>
                  <a:srgbClr val="252525"/>
                </a:solidFill>
                <a:latin typeface="Arial"/>
                <a:cs typeface="Arial"/>
              </a:rPr>
              <a:t>50/15</a:t>
            </a:r>
            <a:endParaRPr>
              <a:latin typeface="Arial"/>
              <a:cs typeface="Arial"/>
            </a:endParaRPr>
          </a:p>
          <a:p>
            <a:pPr marL="9525" marR="3810" algn="just">
              <a:lnSpc>
                <a:spcPct val="85000"/>
              </a:lnSpc>
              <a:spcBef>
                <a:spcPts val="971"/>
              </a:spcBef>
            </a:pPr>
            <a:r>
              <a:rPr spc="-98" dirty="0">
                <a:solidFill>
                  <a:srgbClr val="252525"/>
                </a:solidFill>
                <a:latin typeface="Arial"/>
                <a:cs typeface="Arial"/>
              </a:rPr>
              <a:t>Wprawdzie </a:t>
            </a:r>
            <a:r>
              <a:rPr spc="-45" dirty="0">
                <a:solidFill>
                  <a:srgbClr val="252525"/>
                </a:solidFill>
                <a:latin typeface="Arial"/>
                <a:cs typeface="Arial"/>
              </a:rPr>
              <a:t>w </a:t>
            </a:r>
            <a:r>
              <a:rPr spc="-90" dirty="0">
                <a:solidFill>
                  <a:srgbClr val="252525"/>
                </a:solidFill>
                <a:latin typeface="Arial"/>
                <a:cs typeface="Arial"/>
              </a:rPr>
              <a:t>przepisie </a:t>
            </a:r>
            <a:r>
              <a:rPr spc="-30" dirty="0">
                <a:solidFill>
                  <a:srgbClr val="252525"/>
                </a:solidFill>
                <a:latin typeface="Arial"/>
                <a:cs typeface="Arial"/>
              </a:rPr>
              <a:t>art. </a:t>
            </a:r>
            <a:r>
              <a:rPr spc="-86" dirty="0">
                <a:solidFill>
                  <a:srgbClr val="252525"/>
                </a:solidFill>
                <a:latin typeface="Arial"/>
                <a:cs typeface="Arial"/>
              </a:rPr>
              <a:t>224</a:t>
            </a:r>
            <a:r>
              <a:rPr spc="326" dirty="0">
                <a:solidFill>
                  <a:srgbClr val="252525"/>
                </a:solidFill>
                <a:latin typeface="Arial"/>
                <a:cs typeface="Arial"/>
              </a:rPr>
              <a:t> </a:t>
            </a:r>
            <a:r>
              <a:rPr spc="-105" dirty="0">
                <a:solidFill>
                  <a:srgbClr val="252525"/>
                </a:solidFill>
                <a:latin typeface="Arial"/>
                <a:cs typeface="Arial"/>
              </a:rPr>
              <a:t>§ </a:t>
            </a:r>
            <a:r>
              <a:rPr spc="-90" dirty="0">
                <a:solidFill>
                  <a:srgbClr val="252525"/>
                </a:solidFill>
                <a:latin typeface="Arial"/>
                <a:cs typeface="Arial"/>
              </a:rPr>
              <a:t>3 </a:t>
            </a:r>
            <a:r>
              <a:rPr spc="-79" dirty="0">
                <a:solidFill>
                  <a:srgbClr val="252525"/>
                </a:solidFill>
                <a:latin typeface="Arial"/>
                <a:cs typeface="Arial"/>
              </a:rPr>
              <a:t>k.p.k. </a:t>
            </a:r>
            <a:r>
              <a:rPr spc="-60" dirty="0">
                <a:solidFill>
                  <a:srgbClr val="252525"/>
                </a:solidFill>
                <a:latin typeface="Arial"/>
                <a:cs typeface="Arial"/>
              </a:rPr>
              <a:t>jest </a:t>
            </a:r>
            <a:r>
              <a:rPr spc="-90" dirty="0">
                <a:solidFill>
                  <a:srgbClr val="252525"/>
                </a:solidFill>
                <a:latin typeface="Arial"/>
                <a:cs typeface="Arial"/>
              </a:rPr>
              <a:t>mowa </a:t>
            </a:r>
            <a:r>
              <a:rPr spc="-64" dirty="0">
                <a:solidFill>
                  <a:srgbClr val="252525"/>
                </a:solidFill>
                <a:latin typeface="Arial"/>
                <a:cs typeface="Arial"/>
              </a:rPr>
              <a:t>o </a:t>
            </a:r>
            <a:r>
              <a:rPr spc="-75" dirty="0">
                <a:solidFill>
                  <a:srgbClr val="252525"/>
                </a:solidFill>
                <a:latin typeface="Arial"/>
                <a:cs typeface="Arial"/>
              </a:rPr>
              <a:t>przywołaniu  </a:t>
            </a:r>
            <a:r>
              <a:rPr spc="-71" dirty="0">
                <a:solidFill>
                  <a:srgbClr val="252525"/>
                </a:solidFill>
                <a:latin typeface="Arial"/>
                <a:cs typeface="Arial"/>
              </a:rPr>
              <a:t>przynajmniej </a:t>
            </a:r>
            <a:r>
              <a:rPr spc="-83" dirty="0">
                <a:solidFill>
                  <a:srgbClr val="252525"/>
                </a:solidFill>
                <a:latin typeface="Arial"/>
                <a:cs typeface="Arial"/>
              </a:rPr>
              <a:t>jednego dorosłego </a:t>
            </a:r>
            <a:r>
              <a:rPr spc="-79" dirty="0">
                <a:solidFill>
                  <a:srgbClr val="252525"/>
                </a:solidFill>
                <a:latin typeface="Arial"/>
                <a:cs typeface="Arial"/>
              </a:rPr>
              <a:t>domownika </a:t>
            </a:r>
            <a:r>
              <a:rPr spc="-53" dirty="0">
                <a:solidFill>
                  <a:srgbClr val="252525"/>
                </a:solidFill>
                <a:latin typeface="Arial"/>
                <a:cs typeface="Arial"/>
              </a:rPr>
              <a:t>lub </a:t>
            </a:r>
            <a:r>
              <a:rPr spc="-127" dirty="0">
                <a:solidFill>
                  <a:srgbClr val="252525"/>
                </a:solidFill>
                <a:latin typeface="Arial"/>
                <a:cs typeface="Arial"/>
              </a:rPr>
              <a:t>sąsiada, </a:t>
            </a:r>
            <a:r>
              <a:rPr spc="4" dirty="0">
                <a:solidFill>
                  <a:srgbClr val="252525"/>
                </a:solidFill>
                <a:latin typeface="Arial"/>
                <a:cs typeface="Arial"/>
              </a:rPr>
              <a:t>to </a:t>
            </a:r>
            <a:r>
              <a:rPr spc="-105" dirty="0">
                <a:solidFill>
                  <a:srgbClr val="252525"/>
                </a:solidFill>
                <a:latin typeface="Arial"/>
                <a:cs typeface="Arial"/>
              </a:rPr>
              <a:t>jednakże </a:t>
            </a:r>
            <a:r>
              <a:rPr spc="-60" dirty="0">
                <a:solidFill>
                  <a:srgbClr val="252525"/>
                </a:solidFill>
                <a:latin typeface="Arial"/>
                <a:cs typeface="Arial"/>
              </a:rPr>
              <a:t>nie  </a:t>
            </a:r>
            <a:r>
              <a:rPr spc="-113" dirty="0">
                <a:solidFill>
                  <a:srgbClr val="252525"/>
                </a:solidFill>
                <a:latin typeface="Arial"/>
                <a:cs typeface="Arial"/>
              </a:rPr>
              <a:t>sposób </a:t>
            </a:r>
            <a:r>
              <a:rPr spc="-116" dirty="0">
                <a:solidFill>
                  <a:srgbClr val="252525"/>
                </a:solidFill>
                <a:latin typeface="Arial"/>
                <a:cs typeface="Arial"/>
              </a:rPr>
              <a:t>uznać, </a:t>
            </a:r>
            <a:r>
              <a:rPr spc="-158" dirty="0">
                <a:solidFill>
                  <a:srgbClr val="252525"/>
                </a:solidFill>
                <a:latin typeface="Arial"/>
                <a:cs typeface="Arial"/>
              </a:rPr>
              <a:t>że </a:t>
            </a:r>
            <a:r>
              <a:rPr spc="-79" dirty="0">
                <a:solidFill>
                  <a:srgbClr val="252525"/>
                </a:solidFill>
                <a:latin typeface="Arial"/>
                <a:cs typeface="Arial"/>
              </a:rPr>
              <a:t>przybranie </a:t>
            </a:r>
            <a:r>
              <a:rPr spc="-68" dirty="0">
                <a:solidFill>
                  <a:srgbClr val="252525"/>
                </a:solidFill>
                <a:latin typeface="Arial"/>
                <a:cs typeface="Arial"/>
              </a:rPr>
              <a:t>do  </a:t>
            </a:r>
            <a:r>
              <a:rPr spc="-109" dirty="0">
                <a:solidFill>
                  <a:srgbClr val="252525"/>
                </a:solidFill>
                <a:latin typeface="Arial"/>
                <a:cs typeface="Arial"/>
              </a:rPr>
              <a:t>czynności </a:t>
            </a:r>
            <a:r>
              <a:rPr spc="-45" dirty="0">
                <a:solidFill>
                  <a:srgbClr val="252525"/>
                </a:solidFill>
                <a:latin typeface="Arial"/>
                <a:cs typeface="Arial"/>
              </a:rPr>
              <a:t>w </a:t>
            </a:r>
            <a:r>
              <a:rPr spc="-83" dirty="0">
                <a:solidFill>
                  <a:srgbClr val="252525"/>
                </a:solidFill>
                <a:latin typeface="Arial"/>
                <a:cs typeface="Arial"/>
              </a:rPr>
              <a:t>ogóle </a:t>
            </a:r>
            <a:r>
              <a:rPr spc="-64" dirty="0">
                <a:solidFill>
                  <a:srgbClr val="252525"/>
                </a:solidFill>
                <a:latin typeface="Arial"/>
                <a:cs typeface="Arial"/>
              </a:rPr>
              <a:t>nie </a:t>
            </a:r>
            <a:r>
              <a:rPr spc="-124" dirty="0">
                <a:solidFill>
                  <a:srgbClr val="252525"/>
                </a:solidFill>
                <a:latin typeface="Arial"/>
                <a:cs typeface="Arial"/>
              </a:rPr>
              <a:t>związanych </a:t>
            </a:r>
            <a:r>
              <a:rPr spc="-195" dirty="0">
                <a:solidFill>
                  <a:srgbClr val="252525"/>
                </a:solidFill>
                <a:latin typeface="Arial"/>
                <a:cs typeface="Arial"/>
              </a:rPr>
              <a:t>z  </a:t>
            </a:r>
            <a:r>
              <a:rPr spc="-68" dirty="0">
                <a:solidFill>
                  <a:srgbClr val="252525"/>
                </a:solidFill>
                <a:latin typeface="Arial"/>
                <a:cs typeface="Arial"/>
              </a:rPr>
              <a:t>jakimikolwiek </a:t>
            </a:r>
            <a:r>
              <a:rPr spc="-94" dirty="0">
                <a:solidFill>
                  <a:srgbClr val="252525"/>
                </a:solidFill>
                <a:latin typeface="Arial"/>
                <a:cs typeface="Arial"/>
              </a:rPr>
              <a:t>organami </a:t>
            </a:r>
            <a:r>
              <a:rPr spc="-116" dirty="0">
                <a:solidFill>
                  <a:srgbClr val="252525"/>
                </a:solidFill>
                <a:latin typeface="Arial"/>
                <a:cs typeface="Arial"/>
              </a:rPr>
              <a:t>ścigania </a:t>
            </a:r>
            <a:r>
              <a:rPr spc="-101" dirty="0">
                <a:solidFill>
                  <a:srgbClr val="252525"/>
                </a:solidFill>
                <a:latin typeface="Arial"/>
                <a:cs typeface="Arial"/>
              </a:rPr>
              <a:t>osób </a:t>
            </a:r>
            <a:r>
              <a:rPr spc="-98" dirty="0">
                <a:solidFill>
                  <a:srgbClr val="252525"/>
                </a:solidFill>
                <a:latin typeface="Arial"/>
                <a:cs typeface="Arial"/>
              </a:rPr>
              <a:t>pracujących </a:t>
            </a:r>
            <a:r>
              <a:rPr spc="-41" dirty="0">
                <a:solidFill>
                  <a:srgbClr val="252525"/>
                </a:solidFill>
                <a:latin typeface="Arial"/>
                <a:cs typeface="Arial"/>
              </a:rPr>
              <a:t>w </a:t>
            </a:r>
            <a:r>
              <a:rPr spc="-90" dirty="0">
                <a:solidFill>
                  <a:srgbClr val="252525"/>
                </a:solidFill>
                <a:latin typeface="Arial"/>
                <a:cs typeface="Arial"/>
              </a:rPr>
              <a:t>spółce zajmującej </a:t>
            </a:r>
            <a:r>
              <a:rPr spc="-113" dirty="0">
                <a:solidFill>
                  <a:srgbClr val="252525"/>
                </a:solidFill>
                <a:latin typeface="Arial"/>
                <a:cs typeface="Arial"/>
              </a:rPr>
              <a:t>się  </a:t>
            </a:r>
            <a:r>
              <a:rPr spc="-101" dirty="0">
                <a:solidFill>
                  <a:srgbClr val="252525"/>
                </a:solidFill>
                <a:latin typeface="Arial"/>
                <a:cs typeface="Arial"/>
              </a:rPr>
              <a:t>między </a:t>
            </a:r>
            <a:r>
              <a:rPr spc="-60" dirty="0">
                <a:solidFill>
                  <a:srgbClr val="252525"/>
                </a:solidFill>
                <a:latin typeface="Arial"/>
                <a:cs typeface="Arial"/>
              </a:rPr>
              <a:t>innymi </a:t>
            </a:r>
            <a:r>
              <a:rPr spc="-68" dirty="0">
                <a:solidFill>
                  <a:srgbClr val="252525"/>
                </a:solidFill>
                <a:latin typeface="Arial"/>
                <a:cs typeface="Arial"/>
              </a:rPr>
              <a:t>administrowaniem </a:t>
            </a:r>
            <a:r>
              <a:rPr spc="-83" dirty="0">
                <a:solidFill>
                  <a:srgbClr val="252525"/>
                </a:solidFill>
                <a:latin typeface="Arial"/>
                <a:cs typeface="Arial"/>
              </a:rPr>
              <a:t>budynku </a:t>
            </a:r>
            <a:r>
              <a:rPr spc="-113" dirty="0">
                <a:solidFill>
                  <a:srgbClr val="252525"/>
                </a:solidFill>
                <a:latin typeface="Arial"/>
                <a:cs typeface="Arial"/>
              </a:rPr>
              <a:t>mieszkalnego, </a:t>
            </a:r>
            <a:r>
              <a:rPr spc="-45" dirty="0">
                <a:solidFill>
                  <a:srgbClr val="252525"/>
                </a:solidFill>
                <a:latin typeface="Arial"/>
                <a:cs typeface="Arial"/>
              </a:rPr>
              <a:t>w którym  </a:t>
            </a:r>
            <a:r>
              <a:rPr spc="-94" dirty="0">
                <a:solidFill>
                  <a:srgbClr val="252525"/>
                </a:solidFill>
                <a:latin typeface="Arial"/>
                <a:cs typeface="Arial"/>
              </a:rPr>
              <a:t>dokonano </a:t>
            </a:r>
            <a:r>
              <a:rPr spc="-113" dirty="0">
                <a:solidFill>
                  <a:srgbClr val="252525"/>
                </a:solidFill>
                <a:latin typeface="Arial"/>
                <a:cs typeface="Arial"/>
              </a:rPr>
              <a:t>przeszukania, </a:t>
            </a:r>
            <a:r>
              <a:rPr spc="-60" dirty="0">
                <a:solidFill>
                  <a:srgbClr val="252525"/>
                </a:solidFill>
                <a:latin typeface="Arial"/>
                <a:cs typeface="Arial"/>
              </a:rPr>
              <a:t>nie </a:t>
            </a:r>
            <a:r>
              <a:rPr spc="-83" dirty="0">
                <a:solidFill>
                  <a:srgbClr val="252525"/>
                </a:solidFill>
                <a:latin typeface="Arial"/>
                <a:cs typeface="Arial"/>
              </a:rPr>
              <a:t>spełnia </a:t>
            </a:r>
            <a:r>
              <a:rPr spc="-71" dirty="0">
                <a:solidFill>
                  <a:srgbClr val="252525"/>
                </a:solidFill>
                <a:latin typeface="Arial"/>
                <a:cs typeface="Arial"/>
              </a:rPr>
              <a:t>celów </a:t>
            </a:r>
            <a:r>
              <a:rPr spc="-101" dirty="0">
                <a:solidFill>
                  <a:srgbClr val="252525"/>
                </a:solidFill>
                <a:latin typeface="Arial"/>
                <a:cs typeface="Arial"/>
              </a:rPr>
              <a:t>gwarancyjnych </a:t>
            </a:r>
            <a:r>
              <a:rPr spc="-68" dirty="0">
                <a:solidFill>
                  <a:srgbClr val="252525"/>
                </a:solidFill>
                <a:latin typeface="Arial"/>
                <a:cs typeface="Arial"/>
              </a:rPr>
              <a:t>tego </a:t>
            </a:r>
            <a:r>
              <a:rPr spc="-90" dirty="0">
                <a:solidFill>
                  <a:srgbClr val="252525"/>
                </a:solidFill>
                <a:latin typeface="Arial"/>
                <a:cs typeface="Arial"/>
              </a:rPr>
              <a:t>przepisu.  </a:t>
            </a:r>
            <a:r>
              <a:rPr spc="-135" dirty="0">
                <a:solidFill>
                  <a:srgbClr val="252525"/>
                </a:solidFill>
                <a:latin typeface="Arial"/>
                <a:cs typeface="Arial"/>
              </a:rPr>
              <a:t>Przepis </a:t>
            </a:r>
            <a:r>
              <a:rPr spc="-38" dirty="0">
                <a:solidFill>
                  <a:srgbClr val="252525"/>
                </a:solidFill>
                <a:latin typeface="Arial"/>
                <a:cs typeface="Arial"/>
              </a:rPr>
              <a:t>ten </a:t>
            </a:r>
            <a:r>
              <a:rPr spc="-98" dirty="0">
                <a:solidFill>
                  <a:srgbClr val="252525"/>
                </a:solidFill>
                <a:latin typeface="Arial"/>
                <a:cs typeface="Arial"/>
              </a:rPr>
              <a:t>wcale </a:t>
            </a:r>
            <a:r>
              <a:rPr spc="-83" dirty="0">
                <a:solidFill>
                  <a:srgbClr val="252525"/>
                </a:solidFill>
                <a:latin typeface="Arial"/>
                <a:cs typeface="Arial"/>
              </a:rPr>
              <a:t>też </a:t>
            </a:r>
            <a:r>
              <a:rPr spc="-64" dirty="0">
                <a:solidFill>
                  <a:srgbClr val="252525"/>
                </a:solidFill>
                <a:latin typeface="Arial"/>
                <a:cs typeface="Arial"/>
              </a:rPr>
              <a:t>nie </a:t>
            </a:r>
            <a:r>
              <a:rPr spc="-98" dirty="0">
                <a:solidFill>
                  <a:srgbClr val="252525"/>
                </a:solidFill>
                <a:latin typeface="Arial"/>
                <a:cs typeface="Arial"/>
              </a:rPr>
              <a:t>nakłada </a:t>
            </a:r>
            <a:r>
              <a:rPr spc="-113" dirty="0">
                <a:solidFill>
                  <a:srgbClr val="252525"/>
                </a:solidFill>
                <a:latin typeface="Arial"/>
                <a:cs typeface="Arial"/>
              </a:rPr>
              <a:t>na osoby </a:t>
            </a:r>
            <a:r>
              <a:rPr spc="-116" dirty="0">
                <a:solidFill>
                  <a:srgbClr val="252525"/>
                </a:solidFill>
                <a:latin typeface="Arial"/>
                <a:cs typeface="Arial"/>
              </a:rPr>
              <a:t>wezwane </a:t>
            </a:r>
            <a:r>
              <a:rPr spc="-68" dirty="0">
                <a:solidFill>
                  <a:srgbClr val="252525"/>
                </a:solidFill>
                <a:latin typeface="Arial"/>
                <a:cs typeface="Arial"/>
              </a:rPr>
              <a:t>do  </a:t>
            </a:r>
            <a:r>
              <a:rPr spc="-75" dirty="0">
                <a:solidFill>
                  <a:srgbClr val="252525"/>
                </a:solidFill>
                <a:latin typeface="Arial"/>
                <a:cs typeface="Arial"/>
              </a:rPr>
              <a:t>udziału </a:t>
            </a:r>
            <a:r>
              <a:rPr spc="-45" dirty="0">
                <a:solidFill>
                  <a:srgbClr val="252525"/>
                </a:solidFill>
                <a:latin typeface="Arial"/>
                <a:cs typeface="Arial"/>
              </a:rPr>
              <a:t>w  </a:t>
            </a:r>
            <a:r>
              <a:rPr spc="-113" dirty="0">
                <a:solidFill>
                  <a:srgbClr val="252525"/>
                </a:solidFill>
                <a:latin typeface="Arial"/>
                <a:cs typeface="Arial"/>
              </a:rPr>
              <a:t>przeszukaniu </a:t>
            </a:r>
            <a:r>
              <a:rPr spc="-83" dirty="0">
                <a:solidFill>
                  <a:srgbClr val="252525"/>
                </a:solidFill>
                <a:latin typeface="Arial"/>
                <a:cs typeface="Arial"/>
              </a:rPr>
              <a:t>aktywnego </a:t>
            </a:r>
            <a:r>
              <a:rPr spc="-105" dirty="0">
                <a:solidFill>
                  <a:srgbClr val="252525"/>
                </a:solidFill>
                <a:latin typeface="Arial"/>
                <a:cs typeface="Arial"/>
              </a:rPr>
              <a:t>uczestniczenia </a:t>
            </a:r>
            <a:r>
              <a:rPr spc="-45" dirty="0">
                <a:solidFill>
                  <a:srgbClr val="252525"/>
                </a:solidFill>
                <a:latin typeface="Arial"/>
                <a:cs typeface="Arial"/>
              </a:rPr>
              <a:t>w </a:t>
            </a:r>
            <a:r>
              <a:rPr spc="-19" dirty="0">
                <a:solidFill>
                  <a:srgbClr val="252525"/>
                </a:solidFill>
                <a:latin typeface="Arial"/>
                <a:cs typeface="Arial"/>
              </a:rPr>
              <a:t>tej </a:t>
            </a:r>
            <a:r>
              <a:rPr spc="-105" dirty="0">
                <a:solidFill>
                  <a:srgbClr val="252525"/>
                </a:solidFill>
                <a:latin typeface="Arial"/>
                <a:cs typeface="Arial"/>
              </a:rPr>
              <a:t>czynności. </a:t>
            </a:r>
            <a:r>
              <a:rPr spc="-94" dirty="0">
                <a:solidFill>
                  <a:srgbClr val="252525"/>
                </a:solidFill>
                <a:latin typeface="Arial"/>
                <a:cs typeface="Arial"/>
              </a:rPr>
              <a:t>Nie </a:t>
            </a:r>
            <a:r>
              <a:rPr spc="-180" dirty="0">
                <a:solidFill>
                  <a:srgbClr val="252525"/>
                </a:solidFill>
                <a:latin typeface="Arial"/>
                <a:cs typeface="Arial"/>
              </a:rPr>
              <a:t>są </a:t>
            </a:r>
            <a:r>
              <a:rPr spc="-83" dirty="0">
                <a:solidFill>
                  <a:srgbClr val="252525"/>
                </a:solidFill>
                <a:latin typeface="Arial"/>
                <a:cs typeface="Arial"/>
              </a:rPr>
              <a:t>one  </a:t>
            </a:r>
            <a:r>
              <a:rPr spc="-113" dirty="0">
                <a:solidFill>
                  <a:srgbClr val="252525"/>
                </a:solidFill>
                <a:latin typeface="Arial"/>
                <a:cs typeface="Arial"/>
              </a:rPr>
              <a:t>zobowiązane </a:t>
            </a:r>
            <a:r>
              <a:rPr spc="-68" dirty="0">
                <a:solidFill>
                  <a:srgbClr val="252525"/>
                </a:solidFill>
                <a:latin typeface="Arial"/>
                <a:cs typeface="Arial"/>
              </a:rPr>
              <a:t>do </a:t>
            </a:r>
            <a:r>
              <a:rPr spc="-109" dirty="0">
                <a:solidFill>
                  <a:srgbClr val="252525"/>
                </a:solidFill>
                <a:latin typeface="Arial"/>
                <a:cs typeface="Arial"/>
              </a:rPr>
              <a:t>śledzenia </a:t>
            </a:r>
            <a:r>
              <a:rPr spc="-131" dirty="0">
                <a:solidFill>
                  <a:srgbClr val="252525"/>
                </a:solidFill>
                <a:latin typeface="Arial"/>
                <a:cs typeface="Arial"/>
              </a:rPr>
              <a:t>każdego </a:t>
            </a:r>
            <a:r>
              <a:rPr spc="-64" dirty="0">
                <a:solidFill>
                  <a:srgbClr val="252525"/>
                </a:solidFill>
                <a:latin typeface="Arial"/>
                <a:cs typeface="Arial"/>
              </a:rPr>
              <a:t>ruchu</a:t>
            </a:r>
            <a:r>
              <a:rPr spc="-45" dirty="0">
                <a:solidFill>
                  <a:srgbClr val="252525"/>
                </a:solidFill>
                <a:latin typeface="Arial"/>
                <a:cs typeface="Arial"/>
              </a:rPr>
              <a:t> </a:t>
            </a:r>
            <a:r>
              <a:rPr spc="-60" dirty="0">
                <a:solidFill>
                  <a:srgbClr val="252525"/>
                </a:solidFill>
                <a:latin typeface="Arial"/>
                <a:cs typeface="Arial"/>
              </a:rPr>
              <a:t>policjantów.</a:t>
            </a:r>
            <a:endParaRPr>
              <a:latin typeface="Arial"/>
              <a:cs typeface="Arial"/>
            </a:endParaRPr>
          </a:p>
        </p:txBody>
      </p:sp>
      <p:sp>
        <p:nvSpPr>
          <p:cNvPr id="4" name="object 4"/>
          <p:cNvSpPr/>
          <p:nvPr/>
        </p:nvSpPr>
        <p:spPr>
          <a:xfrm>
            <a:off x="0" y="4327397"/>
            <a:ext cx="1385316" cy="1673351"/>
          </a:xfrm>
          <a:prstGeom prst="rect">
            <a:avLst/>
          </a:prstGeom>
          <a:blipFill>
            <a:blip r:embed="rId2" cstate="print"/>
            <a:stretch>
              <a:fillRect/>
            </a:stretch>
          </a:blipFill>
        </p:spPr>
        <p:txBody>
          <a:bodyPr wrap="square" lIns="0" tIns="0" rIns="0" bIns="0" rtlCol="0"/>
          <a:lstStyle/>
          <a:p>
            <a:endParaRPr sz="135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5030" y="857250"/>
            <a:ext cx="8686800" cy="529568"/>
          </a:xfrm>
        </p:spPr>
        <p:txBody>
          <a:bodyPr>
            <a:normAutofit/>
          </a:bodyPr>
          <a:lstStyle/>
          <a:p>
            <a:r>
              <a:rPr lang="pl-PL" sz="2100" b="1" dirty="0"/>
              <a:t>Zatrzymanie właściwe – art. 244 k.p.k.</a:t>
            </a:r>
          </a:p>
        </p:txBody>
      </p:sp>
      <p:sp>
        <p:nvSpPr>
          <p:cNvPr id="3" name="Symbol zastępczy zawartości 2"/>
          <p:cNvSpPr>
            <a:spLocks noGrp="1"/>
          </p:cNvSpPr>
          <p:nvPr>
            <p:ph idx="1"/>
          </p:nvPr>
        </p:nvSpPr>
        <p:spPr>
          <a:xfrm>
            <a:off x="323529" y="1646803"/>
            <a:ext cx="8363272" cy="3805070"/>
          </a:xfrm>
        </p:spPr>
        <p:txBody>
          <a:bodyPr>
            <a:normAutofit fontScale="55000" lnSpcReduction="20000"/>
          </a:bodyPr>
          <a:lstStyle/>
          <a:p>
            <a:pPr algn="just"/>
            <a:r>
              <a:rPr lang="pl-PL" b="1" dirty="0"/>
              <a:t>Art. 244.</a:t>
            </a:r>
            <a:r>
              <a:rPr lang="pl-PL" dirty="0"/>
              <a:t> § 1. Policja </a:t>
            </a:r>
            <a:r>
              <a:rPr lang="pl-PL" b="1" u="sng" dirty="0"/>
              <a:t>ma prawo </a:t>
            </a:r>
            <a:r>
              <a:rPr lang="pl-PL" dirty="0"/>
              <a:t>zatrzymać </a:t>
            </a:r>
            <a:r>
              <a:rPr lang="pl-PL" b="1" dirty="0"/>
              <a:t>osobę podejrzaną</a:t>
            </a:r>
            <a:r>
              <a:rPr lang="pl-PL" dirty="0"/>
              <a:t>, jeżeli istnieje </a:t>
            </a:r>
            <a:r>
              <a:rPr lang="pl-PL" b="1" dirty="0"/>
              <a:t>uzasadnione przypuszczenie</a:t>
            </a:r>
            <a:r>
              <a:rPr lang="pl-PL" dirty="0"/>
              <a:t>, że popełniła ona przestępstwo, a zachodzi </a:t>
            </a:r>
            <a:r>
              <a:rPr lang="pl-PL" b="1" dirty="0"/>
              <a:t>obawa ucieczki lub ukrycia się tej osoby albo zatarcia śladów przestępstwa bądź też nie można ustalić jej tożsamości albo istnieją przesłanki do przeprowadzenia przeciwko tej osobie postępowania w trybie przyspieszonym.</a:t>
            </a:r>
          </a:p>
          <a:p>
            <a:pPr algn="just"/>
            <a:r>
              <a:rPr lang="pl-PL" dirty="0"/>
              <a:t>§ 1a. Policja </a:t>
            </a:r>
            <a:r>
              <a:rPr lang="pl-PL" b="1" u="sng" dirty="0"/>
              <a:t>ma prawo </a:t>
            </a:r>
            <a:r>
              <a:rPr lang="pl-PL" dirty="0"/>
              <a:t>zatrzymać osobę podejrzaną, jeżeli istnieje </a:t>
            </a:r>
            <a:r>
              <a:rPr lang="pl-PL" b="1" dirty="0"/>
              <a:t>uzasadnione prz</a:t>
            </a:r>
            <a:r>
              <a:rPr lang="pl-PL" dirty="0"/>
              <a:t>ypuszczenie, że popełniła ona </a:t>
            </a:r>
            <a:r>
              <a:rPr lang="pl-PL" b="1" dirty="0"/>
              <a:t>przestępstwo z użyciem przemocy na szkodę osoby wspólnie zamieszkującej</a:t>
            </a:r>
            <a:r>
              <a:rPr lang="pl-PL" dirty="0"/>
              <a:t>, a zachodzi </a:t>
            </a:r>
            <a:r>
              <a:rPr lang="pl-PL" b="1" dirty="0"/>
              <a:t>obawa, że ponownie popełni przestępstwo z użyciem przemocy wobec tej osoby, </a:t>
            </a:r>
            <a:r>
              <a:rPr lang="pl-PL" dirty="0"/>
              <a:t>zwłaszcza gdy popełnieniem takiego przestępstwa grozi.</a:t>
            </a:r>
          </a:p>
          <a:p>
            <a:pPr algn="just"/>
            <a:r>
              <a:rPr lang="pl-PL" dirty="0"/>
              <a:t>§ 1b. Policja </a:t>
            </a:r>
            <a:r>
              <a:rPr lang="pl-PL" b="1" u="sng" dirty="0"/>
              <a:t>zatrzymuje</a:t>
            </a:r>
            <a:r>
              <a:rPr lang="pl-PL" dirty="0"/>
              <a:t> osobę podejrzaną, jeśli przestępstwo, o którym mowa w § 1a, zostało popełnione przy </a:t>
            </a:r>
            <a:r>
              <a:rPr lang="pl-PL" b="1" u="sng" dirty="0"/>
              <a:t>użyciu broni palnej, noża lub innego niebezpiecznego przedmiotu, a zachodzi obawa, że ponownie popełni ona przestępstwo z użyciem przemocy wobec osoby wspólnie zamieszkującej</a:t>
            </a:r>
            <a:r>
              <a:rPr lang="pl-PL" dirty="0"/>
              <a:t>, zwłaszcza gdy popełnieniem takiego przestępstwa grozi.</a:t>
            </a:r>
          </a:p>
          <a:p>
            <a:pPr algn="just"/>
            <a:endParaRPr lang="pl-PL" dirty="0"/>
          </a:p>
          <a:p>
            <a:pPr algn="just"/>
            <a:endParaRPr lang="pl-PL" dirty="0"/>
          </a:p>
          <a:p>
            <a:endParaRPr lang="pl-PL" dirty="0"/>
          </a:p>
        </p:txBody>
      </p:sp>
    </p:spTree>
    <p:extLst>
      <p:ext uri="{BB962C8B-B14F-4D97-AF65-F5344CB8AC3E}">
        <p14:creationId xmlns:p14="http://schemas.microsoft.com/office/powerpoint/2010/main" val="1119699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484784"/>
            <a:ext cx="8640960" cy="4266474"/>
          </a:xfrm>
        </p:spPr>
        <p:txBody>
          <a:bodyPr>
            <a:normAutofit/>
          </a:bodyPr>
          <a:lstStyle/>
          <a:p>
            <a:pPr algn="just"/>
            <a:r>
              <a:rPr lang="pl-PL" sz="1800" dirty="0"/>
              <a:t>Spełnia cele procesowe – zbliżone do tych realizowanych przez środki zapobiegawcze – ponieważ celem zatrzymania jest </a:t>
            </a:r>
            <a:r>
              <a:rPr lang="pl-PL" sz="1800" u="sng" dirty="0"/>
              <a:t>zapewnienie prawidłowego toku postępowania</a:t>
            </a:r>
            <a:r>
              <a:rPr lang="pl-PL" sz="1800" dirty="0"/>
              <a:t>. </a:t>
            </a:r>
          </a:p>
          <a:p>
            <a:pPr algn="just"/>
            <a:r>
              <a:rPr lang="pl-PL" sz="1800" dirty="0"/>
              <a:t>Faktyczne pozbawienie wolności niewymagające uprzedniej decyzji procesowej. </a:t>
            </a:r>
          </a:p>
          <a:p>
            <a:pPr algn="just"/>
            <a:r>
              <a:rPr lang="pl-PL" sz="1800" dirty="0"/>
              <a:t>Podmiotem uprawnionym do zatrzymania osoby podejrzanej jest przede wszystkim Policja (lub inne organy wskazane w ustawie) a w odniesieniu do osób podlegających orzecznictwu sądów wojskowych – Żandarmeria Wojskowa. </a:t>
            </a:r>
          </a:p>
          <a:p>
            <a:pPr algn="just"/>
            <a:r>
              <a:rPr lang="pl-PL" sz="1800" dirty="0"/>
              <a:t>Zatrzymanie można stosować względem osoby podejrzanej, czyli osoby, której nie postawiono jeszcze zarzutów. </a:t>
            </a:r>
          </a:p>
          <a:p>
            <a:pPr algn="just"/>
            <a:r>
              <a:rPr lang="pl-PL" sz="1800" dirty="0"/>
              <a:t>Zatrzymanie zasadniczo jest fakultatywne. Obligatoryjne zatrzymanie osoby podejrzanej wynika z art. 244 § 1b. </a:t>
            </a:r>
          </a:p>
          <a:p>
            <a:pPr algn="just"/>
            <a:endParaRPr lang="pl-PL" sz="1800" dirty="0"/>
          </a:p>
          <a:p>
            <a:endParaRPr lang="pl-PL" sz="1800" dirty="0"/>
          </a:p>
        </p:txBody>
      </p:sp>
    </p:spTree>
    <p:extLst>
      <p:ext uri="{BB962C8B-B14F-4D97-AF65-F5344CB8AC3E}">
        <p14:creationId xmlns:p14="http://schemas.microsoft.com/office/powerpoint/2010/main" val="4229433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200150" y="180853"/>
            <a:ext cx="11544300" cy="1088068"/>
          </a:xfrm>
        </p:spPr>
        <p:txBody>
          <a:bodyPr/>
          <a:lstStyle/>
          <a:p>
            <a:r>
              <a:rPr lang="pl-PL" dirty="0"/>
              <a:t>Przesłanki zatrzymania – art. 244</a:t>
            </a:r>
          </a:p>
        </p:txBody>
      </p:sp>
      <p:sp>
        <p:nvSpPr>
          <p:cNvPr id="5" name="Symbol zastępczy tekstu 4"/>
          <p:cNvSpPr txBox="1">
            <a:spLocks/>
          </p:cNvSpPr>
          <p:nvPr/>
        </p:nvSpPr>
        <p:spPr>
          <a:xfrm>
            <a:off x="-324544" y="1525384"/>
            <a:ext cx="5953125" cy="552212"/>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sz="2400" dirty="0"/>
              <a:t>Materialna (dowodowe) </a:t>
            </a:r>
          </a:p>
        </p:txBody>
      </p:sp>
      <p:sp>
        <p:nvSpPr>
          <p:cNvPr id="6" name="Symbol zastępczy zawartości 5"/>
          <p:cNvSpPr>
            <a:spLocks noGrp="1"/>
          </p:cNvSpPr>
          <p:nvPr>
            <p:ph sz="half" idx="4294967295"/>
          </p:nvPr>
        </p:nvSpPr>
        <p:spPr>
          <a:xfrm>
            <a:off x="-48320" y="2102278"/>
            <a:ext cx="5400675" cy="3421062"/>
          </a:xfrm>
          <a:prstGeom prst="rect">
            <a:avLst/>
          </a:prstGeom>
        </p:spPr>
        <p:txBody>
          <a:bodyPr>
            <a:normAutofit/>
          </a:bodyPr>
          <a:lstStyle/>
          <a:p>
            <a:pPr algn="just"/>
            <a:r>
              <a:rPr lang="pl-PL" sz="1350" dirty="0"/>
              <a:t>Istnienie uzasadnionego przypuszczenia popełnienia przestępstwa (art. 244 § 1)</a:t>
            </a:r>
          </a:p>
          <a:p>
            <a:pPr algn="just"/>
            <a:r>
              <a:rPr lang="pl-PL" sz="1350" dirty="0"/>
              <a:t>Istnienie uzasadnionego przypuszczenia popełnienia przestępstwa z użyciem przemocy na szkodę osoby wspólnie zamieszkującej (art. 244 § 1a i 1b)</a:t>
            </a:r>
          </a:p>
          <a:p>
            <a:pPr algn="just"/>
            <a:r>
              <a:rPr lang="pl-PL" sz="1350" dirty="0"/>
              <a:t>Przypuszczenie - przekonanie oparte na konkretnych dowodach, co prawda nie takich, które świadczą o pewności tego, że dana osoba popełniła przestępstwo, i nie jest to duże prawdopodobieństwo, graniczące z pewnością, ale </a:t>
            </a:r>
            <a:r>
              <a:rPr lang="pl-PL" sz="1350" b="1" dirty="0"/>
              <a:t>nie jest to też przypuszczenie mające oparcie tylko w intuicji</a:t>
            </a:r>
            <a:r>
              <a:rPr lang="pl-PL" sz="1350" dirty="0"/>
              <a:t>. Dotyczy  faktu popełnienia przestępstwa i osoby sprawcy.</a:t>
            </a:r>
          </a:p>
          <a:p>
            <a:pPr algn="just"/>
            <a:endParaRPr lang="pl-PL" sz="1350" dirty="0"/>
          </a:p>
        </p:txBody>
      </p:sp>
      <p:sp>
        <p:nvSpPr>
          <p:cNvPr id="7" name="Symbol zastępczy tekstu 6"/>
          <p:cNvSpPr txBox="1">
            <a:spLocks/>
          </p:cNvSpPr>
          <p:nvPr/>
        </p:nvSpPr>
        <p:spPr>
          <a:xfrm>
            <a:off x="4572000" y="1525384"/>
            <a:ext cx="5591175" cy="55221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sz="2400" dirty="0"/>
              <a:t>Formalne (szczególne)</a:t>
            </a:r>
          </a:p>
        </p:txBody>
      </p:sp>
      <p:sp>
        <p:nvSpPr>
          <p:cNvPr id="8" name="Symbol zastępczy zawartości 7"/>
          <p:cNvSpPr>
            <a:spLocks noGrp="1"/>
          </p:cNvSpPr>
          <p:nvPr>
            <p:ph sz="quarter" idx="4294967295"/>
          </p:nvPr>
        </p:nvSpPr>
        <p:spPr>
          <a:xfrm>
            <a:off x="5292081" y="2038310"/>
            <a:ext cx="3851920" cy="3442919"/>
          </a:xfrm>
          <a:prstGeom prst="rect">
            <a:avLst/>
          </a:prstGeom>
        </p:spPr>
        <p:txBody>
          <a:bodyPr>
            <a:normAutofit fontScale="40000" lnSpcReduction="20000"/>
          </a:bodyPr>
          <a:lstStyle/>
          <a:p>
            <a:pPr algn="just"/>
            <a:r>
              <a:rPr lang="pl-PL" dirty="0"/>
              <a:t>1. obawa ucieczki </a:t>
            </a:r>
          </a:p>
          <a:p>
            <a:pPr algn="just"/>
            <a:r>
              <a:rPr lang="pl-PL" dirty="0"/>
              <a:t>2. ukrycia się osoby podejrzanej </a:t>
            </a:r>
          </a:p>
          <a:p>
            <a:pPr algn="just"/>
            <a:r>
              <a:rPr lang="pl-PL" dirty="0"/>
              <a:t>3. zatarcia śladów przestępstwa </a:t>
            </a:r>
          </a:p>
          <a:p>
            <a:pPr algn="just"/>
            <a:r>
              <a:rPr lang="pl-PL" dirty="0"/>
              <a:t>4. nie można ustalić tożsamości osoby podejrzanej</a:t>
            </a:r>
          </a:p>
          <a:p>
            <a:pPr algn="just"/>
            <a:r>
              <a:rPr lang="pl-PL" dirty="0"/>
              <a:t>5. istnieją przesłanki do przeprowadzenia przeciwko tej osobie postępowania w trybie przyspieszonym (art. 244 § 1)</a:t>
            </a:r>
          </a:p>
          <a:p>
            <a:pPr algn="just"/>
            <a:r>
              <a:rPr lang="pl-PL" dirty="0"/>
              <a:t>obawa ponownego popełnienia przestępstwa z użyciem przemocy na szkodę osoby wspólnie zamieszkującej, zwłaszcza jeżeli osoba podejrzana grozi popełnieniem takiego przestępstwa (art. 244 § 1a)</a:t>
            </a:r>
          </a:p>
          <a:p>
            <a:pPr algn="just"/>
            <a:r>
              <a:rPr lang="pl-PL" dirty="0"/>
              <a:t>obawa ponownego popełnienia przestępstwa z użyciem przemocy na szkodę osoby wspólnie zamieszkującej przy użyciu broni palnej, noża lub innego niebezpiecznego przedmiotu, zwłaszcza jeżeli osoba podejrzana grozi popełnieniem takiego przestępstwa (art. 244 § 1b) </a:t>
            </a:r>
          </a:p>
          <a:p>
            <a:pPr algn="just"/>
            <a:endParaRPr lang="pl-PL" dirty="0"/>
          </a:p>
          <a:p>
            <a:pPr algn="just"/>
            <a:endParaRPr lang="pl-PL" dirty="0"/>
          </a:p>
        </p:txBody>
      </p:sp>
      <p:sp>
        <p:nvSpPr>
          <p:cNvPr id="10" name="pole tekstowe 9"/>
          <p:cNvSpPr txBox="1"/>
          <p:nvPr/>
        </p:nvSpPr>
        <p:spPr>
          <a:xfrm>
            <a:off x="0" y="5373217"/>
            <a:ext cx="9144000" cy="300082"/>
          </a:xfrm>
          <a:prstGeom prst="rect">
            <a:avLst/>
          </a:prstGeom>
          <a:noFill/>
        </p:spPr>
        <p:txBody>
          <a:bodyPr wrap="square" rtlCol="0">
            <a:spAutoFit/>
          </a:bodyPr>
          <a:lstStyle/>
          <a:p>
            <a:pPr algn="ctr"/>
            <a:r>
              <a:rPr lang="pl-PL" sz="1350" b="1" dirty="0">
                <a:solidFill>
                  <a:srgbClr val="FF0000"/>
                </a:solidFill>
              </a:rPr>
              <a:t>Ponowne zatrzymanie osoby podejrzanej na podstawie tych samych faktów i dowodów jest niedopuszczalne (art. 248 § 3) </a:t>
            </a:r>
          </a:p>
        </p:txBody>
      </p:sp>
    </p:spTree>
    <p:extLst>
      <p:ext uri="{BB962C8B-B14F-4D97-AF65-F5344CB8AC3E}">
        <p14:creationId xmlns:p14="http://schemas.microsoft.com/office/powerpoint/2010/main" val="255583524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998</TotalTime>
  <Words>9460</Words>
  <Application>Microsoft Office PowerPoint</Application>
  <PresentationFormat>Pokaz na ekranie (4:3)</PresentationFormat>
  <Paragraphs>560</Paragraphs>
  <Slides>66</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66</vt:i4>
      </vt:variant>
    </vt:vector>
  </HeadingPairs>
  <TitlesOfParts>
    <vt:vector size="72" baseType="lpstr">
      <vt:lpstr>Arial</vt:lpstr>
      <vt:lpstr>Calibri</vt:lpstr>
      <vt:lpstr>Times New Roman</vt:lpstr>
      <vt:lpstr>Trebuchet MS</vt:lpstr>
      <vt:lpstr>Wingdings</vt:lpstr>
      <vt:lpstr>Motyw pakietu Office</vt:lpstr>
      <vt:lpstr>Podstawy procesu karnego Kryminologia Zajęcia nr 3: Środki przymusu – pojęcie i rodzaje. Zatrzymanie i tymczasowe aresztowanie. Przeszukanie. </vt:lpstr>
      <vt:lpstr>Pojęcie i cechy środków przymusu </vt:lpstr>
      <vt:lpstr>Katalog środków przymusu w kpk (dział VI)</vt:lpstr>
      <vt:lpstr>Zatrzymanie</vt:lpstr>
      <vt:lpstr>Konstytucyjne zasady stosowania zatrzymania </vt:lpstr>
      <vt:lpstr>Ujęcie obywatelskie – art. 243</vt:lpstr>
      <vt:lpstr>Zatrzymanie właściwe – art. 244 k.p.k.</vt:lpstr>
      <vt:lpstr>Prezentacja programu PowerPoint</vt:lpstr>
      <vt:lpstr>Przesłanki zatrzymania – art. 244</vt:lpstr>
      <vt:lpstr>Czas trwania</vt:lpstr>
      <vt:lpstr>Zatrzymanie prokuratorskie – art. 247 k.p.k.</vt:lpstr>
      <vt:lpstr>Zażalenie na zatrzymanie</vt:lpstr>
      <vt:lpstr>Prezentacja programu PowerPoint</vt:lpstr>
      <vt:lpstr>Kogo nie można zatrzymać?</vt:lpstr>
      <vt:lpstr>ŚRODKI ZAPOBIEGAWCZE</vt:lpstr>
      <vt:lpstr>Katalog środków zapobiegawczych</vt:lpstr>
      <vt:lpstr>Pojęcie środków zapobiegawczych </vt:lpstr>
      <vt:lpstr>Cele stosowania środków zapobiegawczych</vt:lpstr>
      <vt:lpstr>Funkcje środków zapobiegawczych </vt:lpstr>
      <vt:lpstr>Funkcje stosowania środków zapobiegawczych </vt:lpstr>
      <vt:lpstr>Funkcje Środków zapobiegawczych</vt:lpstr>
      <vt:lpstr>Stosowanie środków zapobiegawczych </vt:lpstr>
      <vt:lpstr>Stosowanie środków zapobiegawczych </vt:lpstr>
      <vt:lpstr>Stosowanie środków zapobiegawczych cd. </vt:lpstr>
      <vt:lpstr>Dyrektywy Stosowania środków zapobiegawczych </vt:lpstr>
      <vt:lpstr>Dyrektywy stosowania środków zapobiegawczych </vt:lpstr>
      <vt:lpstr>Dyrektywy stosowania środków zapobiegawczych </vt:lpstr>
      <vt:lpstr>Dyrektywy stosowania środków zapobiegawczych </vt:lpstr>
      <vt:lpstr>Stosowanie środków zapobiegawczych – wymogi formalne </vt:lpstr>
      <vt:lpstr>Organy, które stosują środki zapobiegawcze </vt:lpstr>
      <vt:lpstr>Prezentacja programu PowerPoint</vt:lpstr>
      <vt:lpstr>Tymczasowe aresztowanie – pojęcie</vt:lpstr>
      <vt:lpstr>Cele stosowania i podstawa dowodowa orzeczenia o tymczasowym aresztowaniu</vt:lpstr>
      <vt:lpstr>Funkcje tymczasowego aresztowania </vt:lpstr>
      <vt:lpstr>Zasady stosowania tymczasowego aresztowania </vt:lpstr>
      <vt:lpstr>Tymczasowe aresztowanie – organ stosujący</vt:lpstr>
      <vt:lpstr>Pozytywne przesłanki stosowania tymczasowego aresztowania </vt:lpstr>
      <vt:lpstr>art. 258 § 2 </vt:lpstr>
      <vt:lpstr>Wyrok SA w Krakowie z 5.05.2016 r. II AKz 151/16 </vt:lpstr>
      <vt:lpstr>Prezentacja programu PowerPoint</vt:lpstr>
      <vt:lpstr>Zakazy stosowania tymczasowego aresztowania</vt:lpstr>
      <vt:lpstr>Obowiązki sądu w przypadku stosowania tymczasowego aresztowania </vt:lpstr>
      <vt:lpstr>Tymczasowe aresztowanie – czas trwania </vt:lpstr>
      <vt:lpstr>Tymczasowe aresztowanie – czas trwania </vt:lpstr>
      <vt:lpstr>Tymczasowe aresztowanie – czas trwania </vt:lpstr>
      <vt:lpstr>Posiedzenie aresztowe  </vt:lpstr>
      <vt:lpstr>Tymczasowe aresztowanie – tryb stosowania</vt:lpstr>
      <vt:lpstr>Wymogi formalne postanowienia o zastosowaniu tymczasowego aresztowania </vt:lpstr>
      <vt:lpstr>Tymczasowe aresztowanie – zaskarżalność postanowień</vt:lpstr>
      <vt:lpstr>Tymczasowe aresztowanie – zaskarżalność postanowień</vt:lpstr>
      <vt:lpstr>Tymczasowe aresztowanie – zaskarżalność postanowień</vt:lpstr>
      <vt:lpstr>Warunkowe tymczasowe aresztowanie </vt:lpstr>
      <vt:lpstr>KAZUS</vt:lpstr>
      <vt:lpstr>KAZUS</vt:lpstr>
      <vt:lpstr>Prezentacja programu PowerPoint</vt:lpstr>
      <vt:lpstr>Rodzaje czynności dowodowych</vt:lpstr>
      <vt:lpstr>Rodzaje czynności dowodowych</vt:lpstr>
      <vt:lpstr>Wrażliwe czynności dowodowe</vt:lpstr>
      <vt:lpstr>Zatrzymanie rzeczy. Przeszukanie. Zabezpieczenie danych  informatycznych</vt:lpstr>
      <vt:lpstr>Zatrzymanie rzeczy</vt:lpstr>
      <vt:lpstr>Zatrzymanie rzeczy</vt:lpstr>
      <vt:lpstr>Zatrzymanie i kontrola    korespondencji</vt:lpstr>
      <vt:lpstr>Przeszukanie – podstawy prawne, sposób dokonania</vt:lpstr>
      <vt:lpstr>Przeszukanie – podstawy prawne, sposób dokonania</vt:lpstr>
      <vt:lpstr>Przeszukanie – zasady i tryb</vt:lpstr>
      <vt:lpstr>Osoby przybrane inne niż wskazane w art. 224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dc:title>
  <dc:creator>Blazej</dc:creator>
  <cp:lastModifiedBy>Karol Jarząbek</cp:lastModifiedBy>
  <cp:revision>36</cp:revision>
  <dcterms:created xsi:type="dcterms:W3CDTF">2017-04-04T15:55:38Z</dcterms:created>
  <dcterms:modified xsi:type="dcterms:W3CDTF">2023-01-08T19:13:37Z</dcterms:modified>
</cp:coreProperties>
</file>