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4" r:id="rId3"/>
    <p:sldId id="265" r:id="rId4"/>
    <p:sldId id="270" r:id="rId5"/>
    <p:sldId id="266" r:id="rId6"/>
    <p:sldId id="267" r:id="rId7"/>
    <p:sldId id="268" r:id="rId8"/>
    <p:sldId id="269"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8" r:id="rId26"/>
    <p:sldId id="287" r:id="rId27"/>
    <p:sldId id="289" r:id="rId28"/>
    <p:sldId id="290" r:id="rId29"/>
    <p:sldId id="291" r:id="rId30"/>
    <p:sldId id="292" r:id="rId31"/>
    <p:sldId id="293" r:id="rId32"/>
    <p:sldId id="294" r:id="rId33"/>
    <p:sldId id="295" r:id="rId34"/>
    <p:sldId id="297" r:id="rId35"/>
    <p:sldId id="298" r:id="rId36"/>
    <p:sldId id="296" r:id="rId37"/>
    <p:sldId id="299" r:id="rId38"/>
    <p:sldId id="300" r:id="rId39"/>
    <p:sldId id="301" r:id="rId40"/>
    <p:sldId id="302" r:id="rId41"/>
    <p:sldId id="305" r:id="rId42"/>
    <p:sldId id="304" r:id="rId43"/>
    <p:sldId id="303"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93" autoAdjust="0"/>
    <p:restoredTop sz="94660"/>
  </p:normalViewPr>
  <p:slideViewPr>
    <p:cSldViewPr snapToGrid="0">
      <p:cViewPr varScale="1">
        <p:scale>
          <a:sx n="68" d="100"/>
          <a:sy n="68" d="100"/>
        </p:scale>
        <p:origin x="9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10486B-155A-4475-A00F-7067EC14EDE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507EA115-19CD-490B-9B43-888E2FBCF247}">
      <dgm:prSet phldrT="[Tekst]"/>
      <dgm:spPr/>
      <dgm:t>
        <a:bodyPr/>
        <a:lstStyle/>
        <a:p>
          <a:r>
            <a:rPr lang="pl-PL" dirty="0"/>
            <a:t>Określenie osoby</a:t>
          </a:r>
        </a:p>
      </dgm:t>
    </dgm:pt>
    <dgm:pt modelId="{112D9875-6709-4FA7-8743-33A86083404F}" type="parTrans" cxnId="{3A440B27-AA45-41BB-A88F-C9BBBA2F19C5}">
      <dgm:prSet/>
      <dgm:spPr/>
      <dgm:t>
        <a:bodyPr/>
        <a:lstStyle/>
        <a:p>
          <a:endParaRPr lang="pl-PL"/>
        </a:p>
      </dgm:t>
    </dgm:pt>
    <dgm:pt modelId="{61204467-DAE5-46B8-862C-A82615B13768}" type="sibTrans" cxnId="{3A440B27-AA45-41BB-A88F-C9BBBA2F19C5}">
      <dgm:prSet/>
      <dgm:spPr/>
      <dgm:t>
        <a:bodyPr/>
        <a:lstStyle/>
        <a:p>
          <a:endParaRPr lang="pl-PL"/>
        </a:p>
      </dgm:t>
    </dgm:pt>
    <dgm:pt modelId="{C332FAAA-0BBB-40A5-9771-4F7CF0C46A7B}">
      <dgm:prSet phldrT="[Tekst]"/>
      <dgm:spPr/>
      <dgm:t>
        <a:bodyPr/>
        <a:lstStyle/>
        <a:p>
          <a:r>
            <a:rPr lang="pl-PL" dirty="0"/>
            <a:t>„Jana Kowalskiego, syna Mariana i Anny z domu Nowak, urodzonego dnia 27 lipca 1990 r. we Wrocławiu” </a:t>
          </a:r>
        </a:p>
      </dgm:t>
    </dgm:pt>
    <dgm:pt modelId="{D938170F-BC35-49DC-AA66-7E2B095A72A6}" type="parTrans" cxnId="{7A9373D4-8A1B-4852-BB9D-8291220622FD}">
      <dgm:prSet/>
      <dgm:spPr/>
      <dgm:t>
        <a:bodyPr/>
        <a:lstStyle/>
        <a:p>
          <a:endParaRPr lang="pl-PL"/>
        </a:p>
      </dgm:t>
    </dgm:pt>
    <dgm:pt modelId="{54D55263-A0D9-4CD0-883A-F825FE8E6C03}" type="sibTrans" cxnId="{7A9373D4-8A1B-4852-BB9D-8291220622FD}">
      <dgm:prSet/>
      <dgm:spPr/>
      <dgm:t>
        <a:bodyPr/>
        <a:lstStyle/>
        <a:p>
          <a:endParaRPr lang="pl-PL"/>
        </a:p>
      </dgm:t>
    </dgm:pt>
    <dgm:pt modelId="{796DDCDC-7232-41FE-B82D-9E904B634F3E}">
      <dgm:prSet phldrT="[Tekst]" phldr="1"/>
      <dgm:spPr/>
      <dgm:t>
        <a:bodyPr/>
        <a:lstStyle/>
        <a:p>
          <a:endParaRPr lang="pl-PL" dirty="0"/>
        </a:p>
      </dgm:t>
    </dgm:pt>
    <dgm:pt modelId="{6596C2BF-99E9-40ED-A89D-E0701E3AB3F8}" type="parTrans" cxnId="{14E928A1-4937-4514-A5F1-FDDD3C8CB040}">
      <dgm:prSet/>
      <dgm:spPr/>
      <dgm:t>
        <a:bodyPr/>
        <a:lstStyle/>
        <a:p>
          <a:endParaRPr lang="pl-PL"/>
        </a:p>
      </dgm:t>
    </dgm:pt>
    <dgm:pt modelId="{C7E03154-2F6F-40F2-ABD5-D32469985E21}" type="sibTrans" cxnId="{14E928A1-4937-4514-A5F1-FDDD3C8CB040}">
      <dgm:prSet/>
      <dgm:spPr/>
      <dgm:t>
        <a:bodyPr/>
        <a:lstStyle/>
        <a:p>
          <a:endParaRPr lang="pl-PL"/>
        </a:p>
      </dgm:t>
    </dgm:pt>
    <dgm:pt modelId="{ADD2F57C-AD8C-40E7-ACA7-0368740B9662}">
      <dgm:prSet phldrT="[Tekst]"/>
      <dgm:spPr/>
      <dgm:t>
        <a:bodyPr/>
        <a:lstStyle/>
        <a:p>
          <a:r>
            <a:rPr lang="pl-PL" dirty="0"/>
            <a:t>Zarzucany jej czyn</a:t>
          </a:r>
        </a:p>
      </dgm:t>
    </dgm:pt>
    <dgm:pt modelId="{5416DACA-E95D-4505-99F0-35689431282D}" type="parTrans" cxnId="{2A94F2E6-1061-4BEF-932D-D6D61C7A3AB5}">
      <dgm:prSet/>
      <dgm:spPr/>
      <dgm:t>
        <a:bodyPr/>
        <a:lstStyle/>
        <a:p>
          <a:endParaRPr lang="pl-PL"/>
        </a:p>
      </dgm:t>
    </dgm:pt>
    <dgm:pt modelId="{69528930-D7F2-433B-9484-E04478696F51}" type="sibTrans" cxnId="{2A94F2E6-1061-4BEF-932D-D6D61C7A3AB5}">
      <dgm:prSet/>
      <dgm:spPr/>
      <dgm:t>
        <a:bodyPr/>
        <a:lstStyle/>
        <a:p>
          <a:endParaRPr lang="pl-PL"/>
        </a:p>
      </dgm:t>
    </dgm:pt>
    <dgm:pt modelId="{4BD10E6F-D83E-4CE5-BFA6-954A80960622}">
      <dgm:prSet phldrT="[Tekst]"/>
      <dgm:spPr/>
      <dgm:t>
        <a:bodyPr/>
        <a:lstStyle/>
        <a:p>
          <a:r>
            <a:rPr lang="pl-PL" dirty="0"/>
            <a:t>„Podejrzanego o to, że w dniu 25 stycznia 2019 r. doprowadzając Marcina Nowaka do stanu bezradności poprzez zaaplikowanie mu środka nasennego zabrał Marcinowi Nowakowi telefon komórkowy marki Nokia model 3310”</a:t>
          </a:r>
        </a:p>
      </dgm:t>
    </dgm:pt>
    <dgm:pt modelId="{79D68270-D262-492A-8776-E0C54F64A0CF}" type="parTrans" cxnId="{C3E87941-3EBE-48DE-81CE-D6CE5375D417}">
      <dgm:prSet/>
      <dgm:spPr/>
      <dgm:t>
        <a:bodyPr/>
        <a:lstStyle/>
        <a:p>
          <a:endParaRPr lang="pl-PL"/>
        </a:p>
      </dgm:t>
    </dgm:pt>
    <dgm:pt modelId="{217B8C69-E503-48A9-8589-2944BBACB7A4}" type="sibTrans" cxnId="{C3E87941-3EBE-48DE-81CE-D6CE5375D417}">
      <dgm:prSet/>
      <dgm:spPr/>
      <dgm:t>
        <a:bodyPr/>
        <a:lstStyle/>
        <a:p>
          <a:endParaRPr lang="pl-PL"/>
        </a:p>
      </dgm:t>
    </dgm:pt>
    <dgm:pt modelId="{22BC9481-F245-447D-81DC-766ED600EBA5}">
      <dgm:prSet phldrT="[Tekst]" phldr="1"/>
      <dgm:spPr/>
      <dgm:t>
        <a:bodyPr/>
        <a:lstStyle/>
        <a:p>
          <a:endParaRPr lang="pl-PL"/>
        </a:p>
      </dgm:t>
    </dgm:pt>
    <dgm:pt modelId="{D3550E5A-AA98-401C-ABC8-347B7478BEC1}" type="parTrans" cxnId="{845A8C5A-D43F-48BF-99CC-2ECCB1B96819}">
      <dgm:prSet/>
      <dgm:spPr/>
      <dgm:t>
        <a:bodyPr/>
        <a:lstStyle/>
        <a:p>
          <a:endParaRPr lang="pl-PL"/>
        </a:p>
      </dgm:t>
    </dgm:pt>
    <dgm:pt modelId="{DE9E61FA-A211-4340-8C0F-649082AE0F5E}" type="sibTrans" cxnId="{845A8C5A-D43F-48BF-99CC-2ECCB1B96819}">
      <dgm:prSet/>
      <dgm:spPr/>
      <dgm:t>
        <a:bodyPr/>
        <a:lstStyle/>
        <a:p>
          <a:endParaRPr lang="pl-PL"/>
        </a:p>
      </dgm:t>
    </dgm:pt>
    <dgm:pt modelId="{8D6AB674-32EF-4D22-AF73-797742D24E4E}">
      <dgm:prSet phldrT="[Tekst]"/>
      <dgm:spPr/>
      <dgm:t>
        <a:bodyPr/>
        <a:lstStyle/>
        <a:p>
          <a:r>
            <a:rPr lang="pl-PL" dirty="0"/>
            <a:t>Kwalifikacja prawna czynu</a:t>
          </a:r>
        </a:p>
      </dgm:t>
    </dgm:pt>
    <dgm:pt modelId="{D6F3F312-4E50-41AD-9573-BFCF6588B3AF}" type="parTrans" cxnId="{78313901-8CA3-464A-B5B9-B9338DDE0754}">
      <dgm:prSet/>
      <dgm:spPr/>
      <dgm:t>
        <a:bodyPr/>
        <a:lstStyle/>
        <a:p>
          <a:endParaRPr lang="pl-PL"/>
        </a:p>
      </dgm:t>
    </dgm:pt>
    <dgm:pt modelId="{9D45E27E-C24F-4210-AD42-491A405ADF16}" type="sibTrans" cxnId="{78313901-8CA3-464A-B5B9-B9338DDE0754}">
      <dgm:prSet/>
      <dgm:spPr/>
      <dgm:t>
        <a:bodyPr/>
        <a:lstStyle/>
        <a:p>
          <a:endParaRPr lang="pl-PL"/>
        </a:p>
      </dgm:t>
    </dgm:pt>
    <dgm:pt modelId="{A55CCE27-BC8E-4BAF-BD9C-242DEE51037F}">
      <dgm:prSet phldrT="[Tekst]"/>
      <dgm:spPr/>
      <dgm:t>
        <a:bodyPr/>
        <a:lstStyle/>
        <a:p>
          <a:r>
            <a:rPr lang="pl-PL" dirty="0"/>
            <a:t>Tj. o czyn z art. 280 par. 1 k.k. </a:t>
          </a:r>
        </a:p>
      </dgm:t>
    </dgm:pt>
    <dgm:pt modelId="{41916EDA-1701-41ED-9FA0-C993AE00F883}" type="parTrans" cxnId="{257AE88A-031A-43DD-8A8F-64479406E7C0}">
      <dgm:prSet/>
      <dgm:spPr/>
      <dgm:t>
        <a:bodyPr/>
        <a:lstStyle/>
        <a:p>
          <a:endParaRPr lang="pl-PL"/>
        </a:p>
      </dgm:t>
    </dgm:pt>
    <dgm:pt modelId="{3B64AB1E-6082-4E54-B5D9-F5FBF9755CF5}" type="sibTrans" cxnId="{257AE88A-031A-43DD-8A8F-64479406E7C0}">
      <dgm:prSet/>
      <dgm:spPr/>
      <dgm:t>
        <a:bodyPr/>
        <a:lstStyle/>
        <a:p>
          <a:endParaRPr lang="pl-PL"/>
        </a:p>
      </dgm:t>
    </dgm:pt>
    <dgm:pt modelId="{69C0498D-27AD-4E6F-A460-6052D482F184}">
      <dgm:prSet phldrT="[Tekst]" phldr="1"/>
      <dgm:spPr/>
      <dgm:t>
        <a:bodyPr/>
        <a:lstStyle/>
        <a:p>
          <a:endParaRPr lang="pl-PL"/>
        </a:p>
      </dgm:t>
    </dgm:pt>
    <dgm:pt modelId="{085399A5-FA86-41B7-BED3-9D0B01E15289}" type="parTrans" cxnId="{9BB352F6-8963-42AA-8A23-24628762781B}">
      <dgm:prSet/>
      <dgm:spPr/>
      <dgm:t>
        <a:bodyPr/>
        <a:lstStyle/>
        <a:p>
          <a:endParaRPr lang="pl-PL"/>
        </a:p>
      </dgm:t>
    </dgm:pt>
    <dgm:pt modelId="{9AB67365-4CAE-4241-A2D5-A2267ABECCF5}" type="sibTrans" cxnId="{9BB352F6-8963-42AA-8A23-24628762781B}">
      <dgm:prSet/>
      <dgm:spPr/>
      <dgm:t>
        <a:bodyPr/>
        <a:lstStyle/>
        <a:p>
          <a:endParaRPr lang="pl-PL"/>
        </a:p>
      </dgm:t>
    </dgm:pt>
    <dgm:pt modelId="{9CE413B6-B0EB-4879-8C15-AAC4D11B7575}" type="pres">
      <dgm:prSet presAssocID="{2510486B-155A-4475-A00F-7067EC14EDE3}" presName="Name0" presStyleCnt="0">
        <dgm:presLayoutVars>
          <dgm:dir/>
          <dgm:animLvl val="lvl"/>
          <dgm:resizeHandles val="exact"/>
        </dgm:presLayoutVars>
      </dgm:prSet>
      <dgm:spPr/>
    </dgm:pt>
    <dgm:pt modelId="{6363455B-ADE5-4310-8D2A-E1410F066284}" type="pres">
      <dgm:prSet presAssocID="{507EA115-19CD-490B-9B43-888E2FBCF247}" presName="linNode" presStyleCnt="0"/>
      <dgm:spPr/>
    </dgm:pt>
    <dgm:pt modelId="{DA87EDF9-731B-4B70-AB79-0B87DC08CB37}" type="pres">
      <dgm:prSet presAssocID="{507EA115-19CD-490B-9B43-888E2FBCF247}" presName="parentText" presStyleLbl="node1" presStyleIdx="0" presStyleCnt="3">
        <dgm:presLayoutVars>
          <dgm:chMax val="1"/>
          <dgm:bulletEnabled val="1"/>
        </dgm:presLayoutVars>
      </dgm:prSet>
      <dgm:spPr/>
    </dgm:pt>
    <dgm:pt modelId="{C1DFFE04-5FF8-4077-9D7F-F32135EBC8B1}" type="pres">
      <dgm:prSet presAssocID="{507EA115-19CD-490B-9B43-888E2FBCF247}" presName="descendantText" presStyleLbl="alignAccFollowNode1" presStyleIdx="0" presStyleCnt="3">
        <dgm:presLayoutVars>
          <dgm:bulletEnabled val="1"/>
        </dgm:presLayoutVars>
      </dgm:prSet>
      <dgm:spPr/>
    </dgm:pt>
    <dgm:pt modelId="{D44B4E41-7E62-46E8-A556-08393641D31B}" type="pres">
      <dgm:prSet presAssocID="{61204467-DAE5-46B8-862C-A82615B13768}" presName="sp" presStyleCnt="0"/>
      <dgm:spPr/>
    </dgm:pt>
    <dgm:pt modelId="{AD3AB1D4-635B-4322-8168-767F4F6D3945}" type="pres">
      <dgm:prSet presAssocID="{ADD2F57C-AD8C-40E7-ACA7-0368740B9662}" presName="linNode" presStyleCnt="0"/>
      <dgm:spPr/>
    </dgm:pt>
    <dgm:pt modelId="{F33BF32E-DEA0-4905-B405-996457E84400}" type="pres">
      <dgm:prSet presAssocID="{ADD2F57C-AD8C-40E7-ACA7-0368740B9662}" presName="parentText" presStyleLbl="node1" presStyleIdx="1" presStyleCnt="3">
        <dgm:presLayoutVars>
          <dgm:chMax val="1"/>
          <dgm:bulletEnabled val="1"/>
        </dgm:presLayoutVars>
      </dgm:prSet>
      <dgm:spPr/>
    </dgm:pt>
    <dgm:pt modelId="{39D5B283-799C-4156-9494-3E6075389067}" type="pres">
      <dgm:prSet presAssocID="{ADD2F57C-AD8C-40E7-ACA7-0368740B9662}" presName="descendantText" presStyleLbl="alignAccFollowNode1" presStyleIdx="1" presStyleCnt="3" custLinFactNeighborX="351">
        <dgm:presLayoutVars>
          <dgm:bulletEnabled val="1"/>
        </dgm:presLayoutVars>
      </dgm:prSet>
      <dgm:spPr/>
    </dgm:pt>
    <dgm:pt modelId="{9D282FCD-D4E8-41E6-9492-9FCD18E8DA6E}" type="pres">
      <dgm:prSet presAssocID="{69528930-D7F2-433B-9484-E04478696F51}" presName="sp" presStyleCnt="0"/>
      <dgm:spPr/>
    </dgm:pt>
    <dgm:pt modelId="{C47821B3-C626-4CEC-83A6-4CBC37B6380B}" type="pres">
      <dgm:prSet presAssocID="{8D6AB674-32EF-4D22-AF73-797742D24E4E}" presName="linNode" presStyleCnt="0"/>
      <dgm:spPr/>
    </dgm:pt>
    <dgm:pt modelId="{B1B2F06C-6E5C-4D99-9638-C2BFEC25DF86}" type="pres">
      <dgm:prSet presAssocID="{8D6AB674-32EF-4D22-AF73-797742D24E4E}" presName="parentText" presStyleLbl="node1" presStyleIdx="2" presStyleCnt="3">
        <dgm:presLayoutVars>
          <dgm:chMax val="1"/>
          <dgm:bulletEnabled val="1"/>
        </dgm:presLayoutVars>
      </dgm:prSet>
      <dgm:spPr/>
    </dgm:pt>
    <dgm:pt modelId="{B5D2B4CD-43A6-456F-A1C0-E505E2D5F7CC}" type="pres">
      <dgm:prSet presAssocID="{8D6AB674-32EF-4D22-AF73-797742D24E4E}" presName="descendantText" presStyleLbl="alignAccFollowNode1" presStyleIdx="2" presStyleCnt="3">
        <dgm:presLayoutVars>
          <dgm:bulletEnabled val="1"/>
        </dgm:presLayoutVars>
      </dgm:prSet>
      <dgm:spPr/>
    </dgm:pt>
  </dgm:ptLst>
  <dgm:cxnLst>
    <dgm:cxn modelId="{78313901-8CA3-464A-B5B9-B9338DDE0754}" srcId="{2510486B-155A-4475-A00F-7067EC14EDE3}" destId="{8D6AB674-32EF-4D22-AF73-797742D24E4E}" srcOrd="2" destOrd="0" parTransId="{D6F3F312-4E50-41AD-9573-BFCF6588B3AF}" sibTransId="{9D45E27E-C24F-4210-AD42-491A405ADF16}"/>
    <dgm:cxn modelId="{0AB7A206-CEB8-461B-AD34-0AF17DB21185}" type="presOf" srcId="{A55CCE27-BC8E-4BAF-BD9C-242DEE51037F}" destId="{B5D2B4CD-43A6-456F-A1C0-E505E2D5F7CC}" srcOrd="0" destOrd="0" presId="urn:microsoft.com/office/officeart/2005/8/layout/vList5"/>
    <dgm:cxn modelId="{A5B43811-F16C-4BFB-B783-81042B7217F9}" type="presOf" srcId="{796DDCDC-7232-41FE-B82D-9E904B634F3E}" destId="{C1DFFE04-5FF8-4077-9D7F-F32135EBC8B1}" srcOrd="0" destOrd="1" presId="urn:microsoft.com/office/officeart/2005/8/layout/vList5"/>
    <dgm:cxn modelId="{3A440B27-AA45-41BB-A88F-C9BBBA2F19C5}" srcId="{2510486B-155A-4475-A00F-7067EC14EDE3}" destId="{507EA115-19CD-490B-9B43-888E2FBCF247}" srcOrd="0" destOrd="0" parTransId="{112D9875-6709-4FA7-8743-33A86083404F}" sibTransId="{61204467-DAE5-46B8-862C-A82615B13768}"/>
    <dgm:cxn modelId="{B2771C61-0572-42E3-881C-30F2AC22ED87}" type="presOf" srcId="{507EA115-19CD-490B-9B43-888E2FBCF247}" destId="{DA87EDF9-731B-4B70-AB79-0B87DC08CB37}" srcOrd="0" destOrd="0" presId="urn:microsoft.com/office/officeart/2005/8/layout/vList5"/>
    <dgm:cxn modelId="{C3E87941-3EBE-48DE-81CE-D6CE5375D417}" srcId="{ADD2F57C-AD8C-40E7-ACA7-0368740B9662}" destId="{4BD10E6F-D83E-4CE5-BFA6-954A80960622}" srcOrd="0" destOrd="0" parTransId="{79D68270-D262-492A-8776-E0C54F64A0CF}" sibTransId="{217B8C69-E503-48A9-8589-2944BBACB7A4}"/>
    <dgm:cxn modelId="{A8CD3167-4EDB-4DA0-A857-008E739C4DE2}" type="presOf" srcId="{2510486B-155A-4475-A00F-7067EC14EDE3}" destId="{9CE413B6-B0EB-4879-8C15-AAC4D11B7575}" srcOrd="0" destOrd="0" presId="urn:microsoft.com/office/officeart/2005/8/layout/vList5"/>
    <dgm:cxn modelId="{4A973B48-4159-48D0-8A12-62EFE505D621}" type="presOf" srcId="{69C0498D-27AD-4E6F-A460-6052D482F184}" destId="{B5D2B4CD-43A6-456F-A1C0-E505E2D5F7CC}" srcOrd="0" destOrd="1" presId="urn:microsoft.com/office/officeart/2005/8/layout/vList5"/>
    <dgm:cxn modelId="{3AB07D70-317A-401D-B068-A496D93A6D92}" type="presOf" srcId="{22BC9481-F245-447D-81DC-766ED600EBA5}" destId="{39D5B283-799C-4156-9494-3E6075389067}" srcOrd="0" destOrd="1" presId="urn:microsoft.com/office/officeart/2005/8/layout/vList5"/>
    <dgm:cxn modelId="{845A8C5A-D43F-48BF-99CC-2ECCB1B96819}" srcId="{ADD2F57C-AD8C-40E7-ACA7-0368740B9662}" destId="{22BC9481-F245-447D-81DC-766ED600EBA5}" srcOrd="1" destOrd="0" parTransId="{D3550E5A-AA98-401C-ABC8-347B7478BEC1}" sibTransId="{DE9E61FA-A211-4340-8C0F-649082AE0F5E}"/>
    <dgm:cxn modelId="{DD690A86-5D49-4B31-99DF-638A5C0BD7D2}" type="presOf" srcId="{8D6AB674-32EF-4D22-AF73-797742D24E4E}" destId="{B1B2F06C-6E5C-4D99-9638-C2BFEC25DF86}" srcOrd="0" destOrd="0" presId="urn:microsoft.com/office/officeart/2005/8/layout/vList5"/>
    <dgm:cxn modelId="{257AE88A-031A-43DD-8A8F-64479406E7C0}" srcId="{8D6AB674-32EF-4D22-AF73-797742D24E4E}" destId="{A55CCE27-BC8E-4BAF-BD9C-242DEE51037F}" srcOrd="0" destOrd="0" parTransId="{41916EDA-1701-41ED-9FA0-C993AE00F883}" sibTransId="{3B64AB1E-6082-4E54-B5D9-F5FBF9755CF5}"/>
    <dgm:cxn modelId="{14E928A1-4937-4514-A5F1-FDDD3C8CB040}" srcId="{507EA115-19CD-490B-9B43-888E2FBCF247}" destId="{796DDCDC-7232-41FE-B82D-9E904B634F3E}" srcOrd="1" destOrd="0" parTransId="{6596C2BF-99E9-40ED-A89D-E0701E3AB3F8}" sibTransId="{C7E03154-2F6F-40F2-ABD5-D32469985E21}"/>
    <dgm:cxn modelId="{3FD4ACAB-67F3-4F57-AF3B-5CCD6DC2BEF1}" type="presOf" srcId="{C332FAAA-0BBB-40A5-9771-4F7CF0C46A7B}" destId="{C1DFFE04-5FF8-4077-9D7F-F32135EBC8B1}" srcOrd="0" destOrd="0" presId="urn:microsoft.com/office/officeart/2005/8/layout/vList5"/>
    <dgm:cxn modelId="{7A9373D4-8A1B-4852-BB9D-8291220622FD}" srcId="{507EA115-19CD-490B-9B43-888E2FBCF247}" destId="{C332FAAA-0BBB-40A5-9771-4F7CF0C46A7B}" srcOrd="0" destOrd="0" parTransId="{D938170F-BC35-49DC-AA66-7E2B095A72A6}" sibTransId="{54D55263-A0D9-4CD0-883A-F825FE8E6C03}"/>
    <dgm:cxn modelId="{2A94F2E6-1061-4BEF-932D-D6D61C7A3AB5}" srcId="{2510486B-155A-4475-A00F-7067EC14EDE3}" destId="{ADD2F57C-AD8C-40E7-ACA7-0368740B9662}" srcOrd="1" destOrd="0" parTransId="{5416DACA-E95D-4505-99F0-35689431282D}" sibTransId="{69528930-D7F2-433B-9484-E04478696F51}"/>
    <dgm:cxn modelId="{3B73FCED-8B04-4A6C-8BAA-F9C6A29D79CA}" type="presOf" srcId="{ADD2F57C-AD8C-40E7-ACA7-0368740B9662}" destId="{F33BF32E-DEA0-4905-B405-996457E84400}" srcOrd="0" destOrd="0" presId="urn:microsoft.com/office/officeart/2005/8/layout/vList5"/>
    <dgm:cxn modelId="{DDC406F4-F565-475F-8DD4-C6762D0342BE}" type="presOf" srcId="{4BD10E6F-D83E-4CE5-BFA6-954A80960622}" destId="{39D5B283-799C-4156-9494-3E6075389067}" srcOrd="0" destOrd="0" presId="urn:microsoft.com/office/officeart/2005/8/layout/vList5"/>
    <dgm:cxn modelId="{9BB352F6-8963-42AA-8A23-24628762781B}" srcId="{8D6AB674-32EF-4D22-AF73-797742D24E4E}" destId="{69C0498D-27AD-4E6F-A460-6052D482F184}" srcOrd="1" destOrd="0" parTransId="{085399A5-FA86-41B7-BED3-9D0B01E15289}" sibTransId="{9AB67365-4CAE-4241-A2D5-A2267ABECCF5}"/>
    <dgm:cxn modelId="{2FAB5B3C-8780-4BCD-B1F7-6FE9B230FDA2}" type="presParOf" srcId="{9CE413B6-B0EB-4879-8C15-AAC4D11B7575}" destId="{6363455B-ADE5-4310-8D2A-E1410F066284}" srcOrd="0" destOrd="0" presId="urn:microsoft.com/office/officeart/2005/8/layout/vList5"/>
    <dgm:cxn modelId="{1608D07A-F247-44CB-8220-CC897F0C7FBA}" type="presParOf" srcId="{6363455B-ADE5-4310-8D2A-E1410F066284}" destId="{DA87EDF9-731B-4B70-AB79-0B87DC08CB37}" srcOrd="0" destOrd="0" presId="urn:microsoft.com/office/officeart/2005/8/layout/vList5"/>
    <dgm:cxn modelId="{A3BA1E65-8040-4489-99A2-7DBB5015E8CD}" type="presParOf" srcId="{6363455B-ADE5-4310-8D2A-E1410F066284}" destId="{C1DFFE04-5FF8-4077-9D7F-F32135EBC8B1}" srcOrd="1" destOrd="0" presId="urn:microsoft.com/office/officeart/2005/8/layout/vList5"/>
    <dgm:cxn modelId="{0E7119EE-04B1-4A81-BE76-6432BBBD4178}" type="presParOf" srcId="{9CE413B6-B0EB-4879-8C15-AAC4D11B7575}" destId="{D44B4E41-7E62-46E8-A556-08393641D31B}" srcOrd="1" destOrd="0" presId="urn:microsoft.com/office/officeart/2005/8/layout/vList5"/>
    <dgm:cxn modelId="{6C421CDC-3EFE-4514-A106-EA8CF1E54448}" type="presParOf" srcId="{9CE413B6-B0EB-4879-8C15-AAC4D11B7575}" destId="{AD3AB1D4-635B-4322-8168-767F4F6D3945}" srcOrd="2" destOrd="0" presId="urn:microsoft.com/office/officeart/2005/8/layout/vList5"/>
    <dgm:cxn modelId="{0BD454ED-D9DC-4FAB-91A8-A32C46C4A758}" type="presParOf" srcId="{AD3AB1D4-635B-4322-8168-767F4F6D3945}" destId="{F33BF32E-DEA0-4905-B405-996457E84400}" srcOrd="0" destOrd="0" presId="urn:microsoft.com/office/officeart/2005/8/layout/vList5"/>
    <dgm:cxn modelId="{7D4DFD5A-6C23-47EE-90CE-B0F2CC300954}" type="presParOf" srcId="{AD3AB1D4-635B-4322-8168-767F4F6D3945}" destId="{39D5B283-799C-4156-9494-3E6075389067}" srcOrd="1" destOrd="0" presId="urn:microsoft.com/office/officeart/2005/8/layout/vList5"/>
    <dgm:cxn modelId="{26DC6B59-3529-43B2-AADE-B3CF7BB3C7E5}" type="presParOf" srcId="{9CE413B6-B0EB-4879-8C15-AAC4D11B7575}" destId="{9D282FCD-D4E8-41E6-9492-9FCD18E8DA6E}" srcOrd="3" destOrd="0" presId="urn:microsoft.com/office/officeart/2005/8/layout/vList5"/>
    <dgm:cxn modelId="{A9136496-A39E-4ABA-A4EA-E9AF23391550}" type="presParOf" srcId="{9CE413B6-B0EB-4879-8C15-AAC4D11B7575}" destId="{C47821B3-C626-4CEC-83A6-4CBC37B6380B}" srcOrd="4" destOrd="0" presId="urn:microsoft.com/office/officeart/2005/8/layout/vList5"/>
    <dgm:cxn modelId="{DAF2917B-448C-4C45-AF32-30F68E7CDB9C}" type="presParOf" srcId="{C47821B3-C626-4CEC-83A6-4CBC37B6380B}" destId="{B1B2F06C-6E5C-4D99-9638-C2BFEC25DF86}" srcOrd="0" destOrd="0" presId="urn:microsoft.com/office/officeart/2005/8/layout/vList5"/>
    <dgm:cxn modelId="{5C78CDD0-9292-4A7F-B27D-A61B62C746EE}" type="presParOf" srcId="{C47821B3-C626-4CEC-83A6-4CBC37B6380B}" destId="{B5D2B4CD-43A6-456F-A1C0-E505E2D5F7C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10486B-155A-4475-A00F-7067EC14EDE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507EA115-19CD-490B-9B43-888E2FBCF247}">
      <dgm:prSet phldrT="[Tekst]"/>
      <dgm:spPr/>
      <dgm:t>
        <a:bodyPr/>
        <a:lstStyle/>
        <a:p>
          <a:r>
            <a:rPr lang="pl-PL" dirty="0"/>
            <a:t>Podstawa</a:t>
          </a:r>
          <a:r>
            <a:rPr lang="pl-PL" baseline="0" dirty="0"/>
            <a:t> prawna zastosowania środka</a:t>
          </a:r>
          <a:endParaRPr lang="pl-PL" dirty="0"/>
        </a:p>
      </dgm:t>
    </dgm:pt>
    <dgm:pt modelId="{112D9875-6709-4FA7-8743-33A86083404F}" type="parTrans" cxnId="{3A440B27-AA45-41BB-A88F-C9BBBA2F19C5}">
      <dgm:prSet/>
      <dgm:spPr/>
      <dgm:t>
        <a:bodyPr/>
        <a:lstStyle/>
        <a:p>
          <a:endParaRPr lang="pl-PL"/>
        </a:p>
      </dgm:t>
    </dgm:pt>
    <dgm:pt modelId="{61204467-DAE5-46B8-862C-A82615B13768}" type="sibTrans" cxnId="{3A440B27-AA45-41BB-A88F-C9BBBA2F19C5}">
      <dgm:prSet/>
      <dgm:spPr/>
      <dgm:t>
        <a:bodyPr/>
        <a:lstStyle/>
        <a:p>
          <a:endParaRPr lang="pl-PL"/>
        </a:p>
      </dgm:t>
    </dgm:pt>
    <dgm:pt modelId="{C332FAAA-0BBB-40A5-9771-4F7CF0C46A7B}">
      <dgm:prSet phldrT="[Tekst]"/>
      <dgm:spPr/>
      <dgm:t>
        <a:bodyPr/>
        <a:lstStyle/>
        <a:p>
          <a:r>
            <a:rPr lang="pl-PL" dirty="0"/>
            <a:t>na podstawie art. 249 par. 1 k.p.k. (podstawa ogólna)</a:t>
          </a:r>
        </a:p>
      </dgm:t>
    </dgm:pt>
    <dgm:pt modelId="{D938170F-BC35-49DC-AA66-7E2B095A72A6}" type="parTrans" cxnId="{7A9373D4-8A1B-4852-BB9D-8291220622FD}">
      <dgm:prSet/>
      <dgm:spPr/>
      <dgm:t>
        <a:bodyPr/>
        <a:lstStyle/>
        <a:p>
          <a:endParaRPr lang="pl-PL"/>
        </a:p>
      </dgm:t>
    </dgm:pt>
    <dgm:pt modelId="{54D55263-A0D9-4CD0-883A-F825FE8E6C03}" type="sibTrans" cxnId="{7A9373D4-8A1B-4852-BB9D-8291220622FD}">
      <dgm:prSet/>
      <dgm:spPr/>
      <dgm:t>
        <a:bodyPr/>
        <a:lstStyle/>
        <a:p>
          <a:endParaRPr lang="pl-PL"/>
        </a:p>
      </dgm:t>
    </dgm:pt>
    <dgm:pt modelId="{ADD2F57C-AD8C-40E7-ACA7-0368740B9662}">
      <dgm:prSet phldrT="[Tekst]"/>
      <dgm:spPr/>
      <dgm:t>
        <a:bodyPr/>
        <a:lstStyle/>
        <a:p>
          <a:endParaRPr lang="pl-PL" dirty="0"/>
        </a:p>
      </dgm:t>
    </dgm:pt>
    <dgm:pt modelId="{5416DACA-E95D-4505-99F0-35689431282D}" type="parTrans" cxnId="{2A94F2E6-1061-4BEF-932D-D6D61C7A3AB5}">
      <dgm:prSet/>
      <dgm:spPr/>
      <dgm:t>
        <a:bodyPr/>
        <a:lstStyle/>
        <a:p>
          <a:endParaRPr lang="pl-PL"/>
        </a:p>
      </dgm:t>
    </dgm:pt>
    <dgm:pt modelId="{69528930-D7F2-433B-9484-E04478696F51}" type="sibTrans" cxnId="{2A94F2E6-1061-4BEF-932D-D6D61C7A3AB5}">
      <dgm:prSet/>
      <dgm:spPr/>
      <dgm:t>
        <a:bodyPr/>
        <a:lstStyle/>
        <a:p>
          <a:endParaRPr lang="pl-PL"/>
        </a:p>
      </dgm:t>
    </dgm:pt>
    <dgm:pt modelId="{4BD10E6F-D83E-4CE5-BFA6-954A80960622}">
      <dgm:prSet phldrT="[Tekst]"/>
      <dgm:spPr/>
      <dgm:t>
        <a:bodyPr/>
        <a:lstStyle/>
        <a:p>
          <a:endParaRPr lang="pl-PL" dirty="0"/>
        </a:p>
      </dgm:t>
    </dgm:pt>
    <dgm:pt modelId="{79D68270-D262-492A-8776-E0C54F64A0CF}" type="parTrans" cxnId="{C3E87941-3EBE-48DE-81CE-D6CE5375D417}">
      <dgm:prSet/>
      <dgm:spPr/>
      <dgm:t>
        <a:bodyPr/>
        <a:lstStyle/>
        <a:p>
          <a:endParaRPr lang="pl-PL"/>
        </a:p>
      </dgm:t>
    </dgm:pt>
    <dgm:pt modelId="{217B8C69-E503-48A9-8589-2944BBACB7A4}" type="sibTrans" cxnId="{C3E87941-3EBE-48DE-81CE-D6CE5375D417}">
      <dgm:prSet/>
      <dgm:spPr/>
      <dgm:t>
        <a:bodyPr/>
        <a:lstStyle/>
        <a:p>
          <a:endParaRPr lang="pl-PL"/>
        </a:p>
      </dgm:t>
    </dgm:pt>
    <dgm:pt modelId="{8D6AB674-32EF-4D22-AF73-797742D24E4E}">
      <dgm:prSet phldrT="[Tekst]"/>
      <dgm:spPr/>
      <dgm:t>
        <a:bodyPr/>
        <a:lstStyle/>
        <a:p>
          <a:endParaRPr lang="pl-PL" dirty="0"/>
        </a:p>
      </dgm:t>
    </dgm:pt>
    <dgm:pt modelId="{D6F3F312-4E50-41AD-9573-BFCF6588B3AF}" type="parTrans" cxnId="{78313901-8CA3-464A-B5B9-B9338DDE0754}">
      <dgm:prSet/>
      <dgm:spPr/>
      <dgm:t>
        <a:bodyPr/>
        <a:lstStyle/>
        <a:p>
          <a:endParaRPr lang="pl-PL"/>
        </a:p>
      </dgm:t>
    </dgm:pt>
    <dgm:pt modelId="{9D45E27E-C24F-4210-AD42-491A405ADF16}" type="sibTrans" cxnId="{78313901-8CA3-464A-B5B9-B9338DDE0754}">
      <dgm:prSet/>
      <dgm:spPr/>
      <dgm:t>
        <a:bodyPr/>
        <a:lstStyle/>
        <a:p>
          <a:endParaRPr lang="pl-PL"/>
        </a:p>
      </dgm:t>
    </dgm:pt>
    <dgm:pt modelId="{A55CCE27-BC8E-4BAF-BD9C-242DEE51037F}">
      <dgm:prSet phldrT="[Tekst]"/>
      <dgm:spPr/>
      <dgm:t>
        <a:bodyPr/>
        <a:lstStyle/>
        <a:p>
          <a:endParaRPr lang="pl-PL" dirty="0"/>
        </a:p>
      </dgm:t>
    </dgm:pt>
    <dgm:pt modelId="{41916EDA-1701-41ED-9FA0-C993AE00F883}" type="parTrans" cxnId="{257AE88A-031A-43DD-8A8F-64479406E7C0}">
      <dgm:prSet/>
      <dgm:spPr/>
      <dgm:t>
        <a:bodyPr/>
        <a:lstStyle/>
        <a:p>
          <a:endParaRPr lang="pl-PL"/>
        </a:p>
      </dgm:t>
    </dgm:pt>
    <dgm:pt modelId="{3B64AB1E-6082-4E54-B5D9-F5FBF9755CF5}" type="sibTrans" cxnId="{257AE88A-031A-43DD-8A8F-64479406E7C0}">
      <dgm:prSet/>
      <dgm:spPr/>
      <dgm:t>
        <a:bodyPr/>
        <a:lstStyle/>
        <a:p>
          <a:endParaRPr lang="pl-PL"/>
        </a:p>
      </dgm:t>
    </dgm:pt>
    <dgm:pt modelId="{FF3F31F3-D64E-44F8-957D-3F85D7A48734}">
      <dgm:prSet/>
      <dgm:spPr/>
      <dgm:t>
        <a:bodyPr/>
        <a:lstStyle/>
        <a:p>
          <a:r>
            <a:rPr lang="pl-PL" dirty="0"/>
            <a:t>258 par. 1 pkt 2 k.p.k. (podstawa szczególna -  obawa matactwa)</a:t>
          </a:r>
        </a:p>
      </dgm:t>
    </dgm:pt>
    <dgm:pt modelId="{3DFE3D63-59FB-4C39-8D9C-29F6E078B50B}" type="parTrans" cxnId="{BE1E634B-F59B-490E-9784-11157CC56485}">
      <dgm:prSet/>
      <dgm:spPr/>
      <dgm:t>
        <a:bodyPr/>
        <a:lstStyle/>
        <a:p>
          <a:endParaRPr lang="pl-PL"/>
        </a:p>
      </dgm:t>
    </dgm:pt>
    <dgm:pt modelId="{267CB286-5379-4FB3-8B08-C5BB54B8C32B}" type="sibTrans" cxnId="{BE1E634B-F59B-490E-9784-11157CC56485}">
      <dgm:prSet/>
      <dgm:spPr/>
      <dgm:t>
        <a:bodyPr/>
        <a:lstStyle/>
        <a:p>
          <a:endParaRPr lang="pl-PL"/>
        </a:p>
      </dgm:t>
    </dgm:pt>
    <dgm:pt modelId="{97C9FA85-81BB-4E87-AFE9-023498C12EDF}">
      <dgm:prSet/>
      <dgm:spPr/>
      <dgm:t>
        <a:bodyPr/>
        <a:lstStyle/>
        <a:p>
          <a:r>
            <a:rPr lang="pl-PL"/>
            <a:t>art. 275 par. 1 i 2 k.p.k.  (podstawa zastosowania określonego środka zapobiegawczego)</a:t>
          </a:r>
          <a:endParaRPr lang="pl-PL" dirty="0"/>
        </a:p>
      </dgm:t>
    </dgm:pt>
    <dgm:pt modelId="{FA60D568-20EB-4053-B8CE-91364DBC34EA}" type="parTrans" cxnId="{1FC6EED7-417E-4C7C-A1CD-BF5E4F707F9A}">
      <dgm:prSet/>
      <dgm:spPr/>
      <dgm:t>
        <a:bodyPr/>
        <a:lstStyle/>
        <a:p>
          <a:endParaRPr lang="pl-PL"/>
        </a:p>
      </dgm:t>
    </dgm:pt>
    <dgm:pt modelId="{17D6401A-9EEB-4ACB-9113-214EC0570542}" type="sibTrans" cxnId="{1FC6EED7-417E-4C7C-A1CD-BF5E4F707F9A}">
      <dgm:prSet/>
      <dgm:spPr/>
      <dgm:t>
        <a:bodyPr/>
        <a:lstStyle/>
        <a:p>
          <a:endParaRPr lang="pl-PL"/>
        </a:p>
      </dgm:t>
    </dgm:pt>
    <dgm:pt modelId="{9CE413B6-B0EB-4879-8C15-AAC4D11B7575}" type="pres">
      <dgm:prSet presAssocID="{2510486B-155A-4475-A00F-7067EC14EDE3}" presName="Name0" presStyleCnt="0">
        <dgm:presLayoutVars>
          <dgm:dir/>
          <dgm:animLvl val="lvl"/>
          <dgm:resizeHandles val="exact"/>
        </dgm:presLayoutVars>
      </dgm:prSet>
      <dgm:spPr/>
    </dgm:pt>
    <dgm:pt modelId="{6363455B-ADE5-4310-8D2A-E1410F066284}" type="pres">
      <dgm:prSet presAssocID="{507EA115-19CD-490B-9B43-888E2FBCF247}" presName="linNode" presStyleCnt="0"/>
      <dgm:spPr/>
    </dgm:pt>
    <dgm:pt modelId="{DA87EDF9-731B-4B70-AB79-0B87DC08CB37}" type="pres">
      <dgm:prSet presAssocID="{507EA115-19CD-490B-9B43-888E2FBCF247}" presName="parentText" presStyleLbl="node1" presStyleIdx="0" presStyleCnt="3" custLinFactY="2295" custLinFactNeighborX="-2" custLinFactNeighborY="100000">
        <dgm:presLayoutVars>
          <dgm:chMax val="1"/>
          <dgm:bulletEnabled val="1"/>
        </dgm:presLayoutVars>
      </dgm:prSet>
      <dgm:spPr/>
    </dgm:pt>
    <dgm:pt modelId="{C1DFFE04-5FF8-4077-9D7F-F32135EBC8B1}" type="pres">
      <dgm:prSet presAssocID="{507EA115-19CD-490B-9B43-888E2FBCF247}" presName="descendantText" presStyleLbl="alignAccFollowNode1" presStyleIdx="0" presStyleCnt="3">
        <dgm:presLayoutVars>
          <dgm:bulletEnabled val="1"/>
        </dgm:presLayoutVars>
      </dgm:prSet>
      <dgm:spPr/>
    </dgm:pt>
    <dgm:pt modelId="{D44B4E41-7E62-46E8-A556-08393641D31B}" type="pres">
      <dgm:prSet presAssocID="{61204467-DAE5-46B8-862C-A82615B13768}" presName="sp" presStyleCnt="0"/>
      <dgm:spPr/>
    </dgm:pt>
    <dgm:pt modelId="{AD3AB1D4-635B-4322-8168-767F4F6D3945}" type="pres">
      <dgm:prSet presAssocID="{ADD2F57C-AD8C-40E7-ACA7-0368740B9662}" presName="linNode" presStyleCnt="0"/>
      <dgm:spPr/>
    </dgm:pt>
    <dgm:pt modelId="{F33BF32E-DEA0-4905-B405-996457E84400}" type="pres">
      <dgm:prSet presAssocID="{ADD2F57C-AD8C-40E7-ACA7-0368740B9662}" presName="parentText" presStyleLbl="node1" presStyleIdx="1" presStyleCnt="3" custLinFactY="-7214" custLinFactNeighborX="-97" custLinFactNeighborY="-100000">
        <dgm:presLayoutVars>
          <dgm:chMax val="1"/>
          <dgm:bulletEnabled val="1"/>
        </dgm:presLayoutVars>
      </dgm:prSet>
      <dgm:spPr/>
    </dgm:pt>
    <dgm:pt modelId="{39D5B283-799C-4156-9494-3E6075389067}" type="pres">
      <dgm:prSet presAssocID="{ADD2F57C-AD8C-40E7-ACA7-0368740B9662}" presName="descendantText" presStyleLbl="alignAccFollowNode1" presStyleIdx="1" presStyleCnt="3" custLinFactNeighborX="351">
        <dgm:presLayoutVars>
          <dgm:bulletEnabled val="1"/>
        </dgm:presLayoutVars>
      </dgm:prSet>
      <dgm:spPr/>
    </dgm:pt>
    <dgm:pt modelId="{9D282FCD-D4E8-41E6-9492-9FCD18E8DA6E}" type="pres">
      <dgm:prSet presAssocID="{69528930-D7F2-433B-9484-E04478696F51}" presName="sp" presStyleCnt="0"/>
      <dgm:spPr/>
    </dgm:pt>
    <dgm:pt modelId="{C47821B3-C626-4CEC-83A6-4CBC37B6380B}" type="pres">
      <dgm:prSet presAssocID="{8D6AB674-32EF-4D22-AF73-797742D24E4E}" presName="linNode" presStyleCnt="0"/>
      <dgm:spPr/>
    </dgm:pt>
    <dgm:pt modelId="{B1B2F06C-6E5C-4D99-9638-C2BFEC25DF86}" type="pres">
      <dgm:prSet presAssocID="{8D6AB674-32EF-4D22-AF73-797742D24E4E}" presName="parentText" presStyleLbl="node1" presStyleIdx="2" presStyleCnt="3">
        <dgm:presLayoutVars>
          <dgm:chMax val="1"/>
          <dgm:bulletEnabled val="1"/>
        </dgm:presLayoutVars>
      </dgm:prSet>
      <dgm:spPr/>
    </dgm:pt>
    <dgm:pt modelId="{B5D2B4CD-43A6-456F-A1C0-E505E2D5F7CC}" type="pres">
      <dgm:prSet presAssocID="{8D6AB674-32EF-4D22-AF73-797742D24E4E}" presName="descendantText" presStyleLbl="alignAccFollowNode1" presStyleIdx="2" presStyleCnt="3">
        <dgm:presLayoutVars>
          <dgm:bulletEnabled val="1"/>
        </dgm:presLayoutVars>
      </dgm:prSet>
      <dgm:spPr/>
    </dgm:pt>
  </dgm:ptLst>
  <dgm:cxnLst>
    <dgm:cxn modelId="{78313901-8CA3-464A-B5B9-B9338DDE0754}" srcId="{2510486B-155A-4475-A00F-7067EC14EDE3}" destId="{8D6AB674-32EF-4D22-AF73-797742D24E4E}" srcOrd="2" destOrd="0" parTransId="{D6F3F312-4E50-41AD-9573-BFCF6588B3AF}" sibTransId="{9D45E27E-C24F-4210-AD42-491A405ADF16}"/>
    <dgm:cxn modelId="{0AB7A206-CEB8-461B-AD34-0AF17DB21185}" type="presOf" srcId="{A55CCE27-BC8E-4BAF-BD9C-242DEE51037F}" destId="{B5D2B4CD-43A6-456F-A1C0-E505E2D5F7CC}" srcOrd="0" destOrd="0" presId="urn:microsoft.com/office/officeart/2005/8/layout/vList5"/>
    <dgm:cxn modelId="{C1779924-13B7-48A1-BFC2-88F23C2349F0}" type="presOf" srcId="{97C9FA85-81BB-4E87-AFE9-023498C12EDF}" destId="{B5D2B4CD-43A6-456F-A1C0-E505E2D5F7CC}" srcOrd="0" destOrd="1" presId="urn:microsoft.com/office/officeart/2005/8/layout/vList5"/>
    <dgm:cxn modelId="{3A440B27-AA45-41BB-A88F-C9BBBA2F19C5}" srcId="{2510486B-155A-4475-A00F-7067EC14EDE3}" destId="{507EA115-19CD-490B-9B43-888E2FBCF247}" srcOrd="0" destOrd="0" parTransId="{112D9875-6709-4FA7-8743-33A86083404F}" sibTransId="{61204467-DAE5-46B8-862C-A82615B13768}"/>
    <dgm:cxn modelId="{B2771C61-0572-42E3-881C-30F2AC22ED87}" type="presOf" srcId="{507EA115-19CD-490B-9B43-888E2FBCF247}" destId="{DA87EDF9-731B-4B70-AB79-0B87DC08CB37}" srcOrd="0" destOrd="0" presId="urn:microsoft.com/office/officeart/2005/8/layout/vList5"/>
    <dgm:cxn modelId="{C3E87941-3EBE-48DE-81CE-D6CE5375D417}" srcId="{ADD2F57C-AD8C-40E7-ACA7-0368740B9662}" destId="{4BD10E6F-D83E-4CE5-BFA6-954A80960622}" srcOrd="0" destOrd="0" parTransId="{79D68270-D262-492A-8776-E0C54F64A0CF}" sibTransId="{217B8C69-E503-48A9-8589-2944BBACB7A4}"/>
    <dgm:cxn modelId="{A8CD3167-4EDB-4DA0-A857-008E739C4DE2}" type="presOf" srcId="{2510486B-155A-4475-A00F-7067EC14EDE3}" destId="{9CE413B6-B0EB-4879-8C15-AAC4D11B7575}" srcOrd="0" destOrd="0" presId="urn:microsoft.com/office/officeart/2005/8/layout/vList5"/>
    <dgm:cxn modelId="{BE1E634B-F59B-490E-9784-11157CC56485}" srcId="{ADD2F57C-AD8C-40E7-ACA7-0368740B9662}" destId="{FF3F31F3-D64E-44F8-957D-3F85D7A48734}" srcOrd="1" destOrd="0" parTransId="{3DFE3D63-59FB-4C39-8D9C-29F6E078B50B}" sibTransId="{267CB286-5379-4FB3-8B08-C5BB54B8C32B}"/>
    <dgm:cxn modelId="{DD690A86-5D49-4B31-99DF-638A5C0BD7D2}" type="presOf" srcId="{8D6AB674-32EF-4D22-AF73-797742D24E4E}" destId="{B1B2F06C-6E5C-4D99-9638-C2BFEC25DF86}" srcOrd="0" destOrd="0" presId="urn:microsoft.com/office/officeart/2005/8/layout/vList5"/>
    <dgm:cxn modelId="{257AE88A-031A-43DD-8A8F-64479406E7C0}" srcId="{8D6AB674-32EF-4D22-AF73-797742D24E4E}" destId="{A55CCE27-BC8E-4BAF-BD9C-242DEE51037F}" srcOrd="0" destOrd="0" parTransId="{41916EDA-1701-41ED-9FA0-C993AE00F883}" sibTransId="{3B64AB1E-6082-4E54-B5D9-F5FBF9755CF5}"/>
    <dgm:cxn modelId="{8D6E3D90-ADDE-4929-B758-7FEA24CAB529}" type="presOf" srcId="{FF3F31F3-D64E-44F8-957D-3F85D7A48734}" destId="{39D5B283-799C-4156-9494-3E6075389067}" srcOrd="0" destOrd="1" presId="urn:microsoft.com/office/officeart/2005/8/layout/vList5"/>
    <dgm:cxn modelId="{3FD4ACAB-67F3-4F57-AF3B-5CCD6DC2BEF1}" type="presOf" srcId="{C332FAAA-0BBB-40A5-9771-4F7CF0C46A7B}" destId="{C1DFFE04-5FF8-4077-9D7F-F32135EBC8B1}" srcOrd="0" destOrd="0" presId="urn:microsoft.com/office/officeart/2005/8/layout/vList5"/>
    <dgm:cxn modelId="{7A9373D4-8A1B-4852-BB9D-8291220622FD}" srcId="{507EA115-19CD-490B-9B43-888E2FBCF247}" destId="{C332FAAA-0BBB-40A5-9771-4F7CF0C46A7B}" srcOrd="0" destOrd="0" parTransId="{D938170F-BC35-49DC-AA66-7E2B095A72A6}" sibTransId="{54D55263-A0D9-4CD0-883A-F825FE8E6C03}"/>
    <dgm:cxn modelId="{1FC6EED7-417E-4C7C-A1CD-BF5E4F707F9A}" srcId="{8D6AB674-32EF-4D22-AF73-797742D24E4E}" destId="{97C9FA85-81BB-4E87-AFE9-023498C12EDF}" srcOrd="1" destOrd="0" parTransId="{FA60D568-20EB-4053-B8CE-91364DBC34EA}" sibTransId="{17D6401A-9EEB-4ACB-9113-214EC0570542}"/>
    <dgm:cxn modelId="{2A94F2E6-1061-4BEF-932D-D6D61C7A3AB5}" srcId="{2510486B-155A-4475-A00F-7067EC14EDE3}" destId="{ADD2F57C-AD8C-40E7-ACA7-0368740B9662}" srcOrd="1" destOrd="0" parTransId="{5416DACA-E95D-4505-99F0-35689431282D}" sibTransId="{69528930-D7F2-433B-9484-E04478696F51}"/>
    <dgm:cxn modelId="{3B73FCED-8B04-4A6C-8BAA-F9C6A29D79CA}" type="presOf" srcId="{ADD2F57C-AD8C-40E7-ACA7-0368740B9662}" destId="{F33BF32E-DEA0-4905-B405-996457E84400}" srcOrd="0" destOrd="0" presId="urn:microsoft.com/office/officeart/2005/8/layout/vList5"/>
    <dgm:cxn modelId="{DDC406F4-F565-475F-8DD4-C6762D0342BE}" type="presOf" srcId="{4BD10E6F-D83E-4CE5-BFA6-954A80960622}" destId="{39D5B283-799C-4156-9494-3E6075389067}" srcOrd="0" destOrd="0" presId="urn:microsoft.com/office/officeart/2005/8/layout/vList5"/>
    <dgm:cxn modelId="{2FAB5B3C-8780-4BCD-B1F7-6FE9B230FDA2}" type="presParOf" srcId="{9CE413B6-B0EB-4879-8C15-AAC4D11B7575}" destId="{6363455B-ADE5-4310-8D2A-E1410F066284}" srcOrd="0" destOrd="0" presId="urn:microsoft.com/office/officeart/2005/8/layout/vList5"/>
    <dgm:cxn modelId="{1608D07A-F247-44CB-8220-CC897F0C7FBA}" type="presParOf" srcId="{6363455B-ADE5-4310-8D2A-E1410F066284}" destId="{DA87EDF9-731B-4B70-AB79-0B87DC08CB37}" srcOrd="0" destOrd="0" presId="urn:microsoft.com/office/officeart/2005/8/layout/vList5"/>
    <dgm:cxn modelId="{A3BA1E65-8040-4489-99A2-7DBB5015E8CD}" type="presParOf" srcId="{6363455B-ADE5-4310-8D2A-E1410F066284}" destId="{C1DFFE04-5FF8-4077-9D7F-F32135EBC8B1}" srcOrd="1" destOrd="0" presId="urn:microsoft.com/office/officeart/2005/8/layout/vList5"/>
    <dgm:cxn modelId="{0E7119EE-04B1-4A81-BE76-6432BBBD4178}" type="presParOf" srcId="{9CE413B6-B0EB-4879-8C15-AAC4D11B7575}" destId="{D44B4E41-7E62-46E8-A556-08393641D31B}" srcOrd="1" destOrd="0" presId="urn:microsoft.com/office/officeart/2005/8/layout/vList5"/>
    <dgm:cxn modelId="{6C421CDC-3EFE-4514-A106-EA8CF1E54448}" type="presParOf" srcId="{9CE413B6-B0EB-4879-8C15-AAC4D11B7575}" destId="{AD3AB1D4-635B-4322-8168-767F4F6D3945}" srcOrd="2" destOrd="0" presId="urn:microsoft.com/office/officeart/2005/8/layout/vList5"/>
    <dgm:cxn modelId="{0BD454ED-D9DC-4FAB-91A8-A32C46C4A758}" type="presParOf" srcId="{AD3AB1D4-635B-4322-8168-767F4F6D3945}" destId="{F33BF32E-DEA0-4905-B405-996457E84400}" srcOrd="0" destOrd="0" presId="urn:microsoft.com/office/officeart/2005/8/layout/vList5"/>
    <dgm:cxn modelId="{7D4DFD5A-6C23-47EE-90CE-B0F2CC300954}" type="presParOf" srcId="{AD3AB1D4-635B-4322-8168-767F4F6D3945}" destId="{39D5B283-799C-4156-9494-3E6075389067}" srcOrd="1" destOrd="0" presId="urn:microsoft.com/office/officeart/2005/8/layout/vList5"/>
    <dgm:cxn modelId="{26DC6B59-3529-43B2-AADE-B3CF7BB3C7E5}" type="presParOf" srcId="{9CE413B6-B0EB-4879-8C15-AAC4D11B7575}" destId="{9D282FCD-D4E8-41E6-9492-9FCD18E8DA6E}" srcOrd="3" destOrd="0" presId="urn:microsoft.com/office/officeart/2005/8/layout/vList5"/>
    <dgm:cxn modelId="{A9136496-A39E-4ABA-A4EA-E9AF23391550}" type="presParOf" srcId="{9CE413B6-B0EB-4879-8C15-AAC4D11B7575}" destId="{C47821B3-C626-4CEC-83A6-4CBC37B6380B}" srcOrd="4" destOrd="0" presId="urn:microsoft.com/office/officeart/2005/8/layout/vList5"/>
    <dgm:cxn modelId="{DAF2917B-448C-4C45-AF32-30F68E7CDB9C}" type="presParOf" srcId="{C47821B3-C626-4CEC-83A6-4CBC37B6380B}" destId="{B1B2F06C-6E5C-4D99-9638-C2BFEC25DF86}" srcOrd="0" destOrd="0" presId="urn:microsoft.com/office/officeart/2005/8/layout/vList5"/>
    <dgm:cxn modelId="{5C78CDD0-9292-4A7F-B27D-A61B62C746EE}" type="presParOf" srcId="{C47821B3-C626-4CEC-83A6-4CBC37B6380B}" destId="{B5D2B4CD-43A6-456F-A1C0-E505E2D5F7C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35CA05-0A5A-4557-AEF8-96611CFA1CE5}"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pl-PL"/>
        </a:p>
      </dgm:t>
    </dgm:pt>
    <dgm:pt modelId="{8814C0C2-B60F-4B25-B8B6-556FB756B81D}">
      <dgm:prSet/>
      <dgm:spPr/>
      <dgm:t>
        <a:bodyPr/>
        <a:lstStyle/>
        <a:p>
          <a:r>
            <a:rPr lang="pl-PL" b="1" dirty="0"/>
            <a:t>W każdym wypadku, w którym organ postępowania rozważa zastosowanie środka zapobiegawczego, muszą zaistnieć: </a:t>
          </a:r>
          <a:endParaRPr lang="pl-PL" dirty="0"/>
        </a:p>
      </dgm:t>
    </dgm:pt>
    <dgm:pt modelId="{CEE9194B-1EA6-4803-89CD-9216434343B4}" type="parTrans" cxnId="{20CE595D-B7B1-42E0-9114-B5C7695BCF55}">
      <dgm:prSet/>
      <dgm:spPr/>
      <dgm:t>
        <a:bodyPr/>
        <a:lstStyle/>
        <a:p>
          <a:endParaRPr lang="pl-PL"/>
        </a:p>
      </dgm:t>
    </dgm:pt>
    <dgm:pt modelId="{5B53D24B-560B-40C3-9883-84AF47E7750A}" type="sibTrans" cxnId="{20CE595D-B7B1-42E0-9114-B5C7695BCF55}">
      <dgm:prSet/>
      <dgm:spPr/>
      <dgm:t>
        <a:bodyPr/>
        <a:lstStyle/>
        <a:p>
          <a:endParaRPr lang="pl-PL"/>
        </a:p>
      </dgm:t>
    </dgm:pt>
    <dgm:pt modelId="{58FD5571-D5CB-4AB6-A37B-1346C26CB6E6}">
      <dgm:prSet/>
      <dgm:spPr/>
      <dgm:t>
        <a:bodyPr/>
        <a:lstStyle/>
        <a:p>
          <a:r>
            <a:rPr lang="pl-PL" dirty="0"/>
            <a:t>Przesłanka ogólna zastosowania środka zapobiegawczego (art. 249 par. 1 k.p.k.)</a:t>
          </a:r>
        </a:p>
      </dgm:t>
    </dgm:pt>
    <dgm:pt modelId="{AC9CD14B-78A8-41CA-8F44-E8C04967EBCB}" type="parTrans" cxnId="{52C34CA4-D265-4A97-BCA0-E31FDBD9E52D}">
      <dgm:prSet/>
      <dgm:spPr/>
      <dgm:t>
        <a:bodyPr/>
        <a:lstStyle/>
        <a:p>
          <a:endParaRPr lang="pl-PL"/>
        </a:p>
      </dgm:t>
    </dgm:pt>
    <dgm:pt modelId="{2869A8D4-FFAC-42B6-AF17-A309FF93A82E}" type="sibTrans" cxnId="{52C34CA4-D265-4A97-BCA0-E31FDBD9E52D}">
      <dgm:prSet/>
      <dgm:spPr/>
      <dgm:t>
        <a:bodyPr/>
        <a:lstStyle/>
        <a:p>
          <a:endParaRPr lang="pl-PL"/>
        </a:p>
      </dgm:t>
    </dgm:pt>
    <dgm:pt modelId="{D52F8F17-C83D-4E09-A5C2-BDF59C63E4D1}">
      <dgm:prSet/>
      <dgm:spPr/>
      <dgm:t>
        <a:bodyPr/>
        <a:lstStyle/>
        <a:p>
          <a:r>
            <a:rPr lang="pl-PL" b="1" u="sng" dirty="0"/>
            <a:t>CO NAJMNIEJ JEDNA</a:t>
          </a:r>
          <a:r>
            <a:rPr lang="pl-PL" b="0" u="none" dirty="0"/>
            <a:t> przesłanka szczególna zastosowania środka zapobiegawczego (art. 258 par. 1 k.p.k.) </a:t>
          </a:r>
          <a:endParaRPr lang="pl-PL" b="1" u="sng" dirty="0"/>
        </a:p>
      </dgm:t>
    </dgm:pt>
    <dgm:pt modelId="{6612BA96-6B83-424C-AE41-05E58CF5B6AD}" type="parTrans" cxnId="{67C531C9-325A-4C7A-85B3-10C03BE7C745}">
      <dgm:prSet/>
      <dgm:spPr/>
      <dgm:t>
        <a:bodyPr/>
        <a:lstStyle/>
        <a:p>
          <a:endParaRPr lang="pl-PL"/>
        </a:p>
      </dgm:t>
    </dgm:pt>
    <dgm:pt modelId="{A6E45495-80D6-4D64-A01B-02CA59398095}" type="sibTrans" cxnId="{67C531C9-325A-4C7A-85B3-10C03BE7C745}">
      <dgm:prSet/>
      <dgm:spPr/>
      <dgm:t>
        <a:bodyPr/>
        <a:lstStyle/>
        <a:p>
          <a:endParaRPr lang="pl-PL"/>
        </a:p>
      </dgm:t>
    </dgm:pt>
    <dgm:pt modelId="{A8654C7D-4DE8-419F-90DF-039D652279CA}" type="pres">
      <dgm:prSet presAssocID="{8735CA05-0A5A-4557-AEF8-96611CFA1CE5}" presName="CompostProcess" presStyleCnt="0">
        <dgm:presLayoutVars>
          <dgm:dir/>
          <dgm:resizeHandles val="exact"/>
        </dgm:presLayoutVars>
      </dgm:prSet>
      <dgm:spPr/>
    </dgm:pt>
    <dgm:pt modelId="{96BC3520-03D3-4359-9215-CD33162CAE3E}" type="pres">
      <dgm:prSet presAssocID="{8735CA05-0A5A-4557-AEF8-96611CFA1CE5}" presName="arrow" presStyleLbl="bgShp" presStyleIdx="0" presStyleCnt="1"/>
      <dgm:spPr/>
    </dgm:pt>
    <dgm:pt modelId="{40F5811F-29E9-4CC8-97FA-53B69A8A8585}" type="pres">
      <dgm:prSet presAssocID="{8735CA05-0A5A-4557-AEF8-96611CFA1CE5}" presName="linearProcess" presStyleCnt="0"/>
      <dgm:spPr/>
    </dgm:pt>
    <dgm:pt modelId="{F2F26F96-58A0-4F41-B171-AA419C38987D}" type="pres">
      <dgm:prSet presAssocID="{8814C0C2-B60F-4B25-B8B6-556FB756B81D}" presName="textNode" presStyleLbl="node1" presStyleIdx="0" presStyleCnt="3">
        <dgm:presLayoutVars>
          <dgm:bulletEnabled val="1"/>
        </dgm:presLayoutVars>
      </dgm:prSet>
      <dgm:spPr/>
    </dgm:pt>
    <dgm:pt modelId="{1A407099-726E-4FF0-9BFC-6C1A1EA1C9D6}" type="pres">
      <dgm:prSet presAssocID="{5B53D24B-560B-40C3-9883-84AF47E7750A}" presName="sibTrans" presStyleCnt="0"/>
      <dgm:spPr/>
    </dgm:pt>
    <dgm:pt modelId="{D18D7977-FE40-4503-8194-99AB1A0D2393}" type="pres">
      <dgm:prSet presAssocID="{58FD5571-D5CB-4AB6-A37B-1346C26CB6E6}" presName="textNode" presStyleLbl="node1" presStyleIdx="1" presStyleCnt="3" custLinFactNeighborX="5177">
        <dgm:presLayoutVars>
          <dgm:bulletEnabled val="1"/>
        </dgm:presLayoutVars>
      </dgm:prSet>
      <dgm:spPr/>
    </dgm:pt>
    <dgm:pt modelId="{ED114373-7588-45E8-83A1-F1A435D3EC16}" type="pres">
      <dgm:prSet presAssocID="{2869A8D4-FFAC-42B6-AF17-A309FF93A82E}" presName="sibTrans" presStyleCnt="0"/>
      <dgm:spPr/>
    </dgm:pt>
    <dgm:pt modelId="{6173F27D-2D37-459C-8FB4-5A0EB17AC3AC}" type="pres">
      <dgm:prSet presAssocID="{D52F8F17-C83D-4E09-A5C2-BDF59C63E4D1}" presName="textNode" presStyleLbl="node1" presStyleIdx="2" presStyleCnt="3">
        <dgm:presLayoutVars>
          <dgm:bulletEnabled val="1"/>
        </dgm:presLayoutVars>
      </dgm:prSet>
      <dgm:spPr/>
    </dgm:pt>
  </dgm:ptLst>
  <dgm:cxnLst>
    <dgm:cxn modelId="{CD49F50E-4B6B-4E45-A49E-4A34659E3F08}" type="presOf" srcId="{D52F8F17-C83D-4E09-A5C2-BDF59C63E4D1}" destId="{6173F27D-2D37-459C-8FB4-5A0EB17AC3AC}" srcOrd="0" destOrd="0" presId="urn:microsoft.com/office/officeart/2005/8/layout/hProcess9"/>
    <dgm:cxn modelId="{5550ED5C-7853-4221-A137-B1D7D837CAA9}" type="presOf" srcId="{8735CA05-0A5A-4557-AEF8-96611CFA1CE5}" destId="{A8654C7D-4DE8-419F-90DF-039D652279CA}" srcOrd="0" destOrd="0" presId="urn:microsoft.com/office/officeart/2005/8/layout/hProcess9"/>
    <dgm:cxn modelId="{20CE595D-B7B1-42E0-9114-B5C7695BCF55}" srcId="{8735CA05-0A5A-4557-AEF8-96611CFA1CE5}" destId="{8814C0C2-B60F-4B25-B8B6-556FB756B81D}" srcOrd="0" destOrd="0" parTransId="{CEE9194B-1EA6-4803-89CD-9216434343B4}" sibTransId="{5B53D24B-560B-40C3-9883-84AF47E7750A}"/>
    <dgm:cxn modelId="{52C34CA4-D265-4A97-BCA0-E31FDBD9E52D}" srcId="{8735CA05-0A5A-4557-AEF8-96611CFA1CE5}" destId="{58FD5571-D5CB-4AB6-A37B-1346C26CB6E6}" srcOrd="1" destOrd="0" parTransId="{AC9CD14B-78A8-41CA-8F44-E8C04967EBCB}" sibTransId="{2869A8D4-FFAC-42B6-AF17-A309FF93A82E}"/>
    <dgm:cxn modelId="{F2FE6FAC-7515-459C-824A-306F4CDC35B2}" type="presOf" srcId="{58FD5571-D5CB-4AB6-A37B-1346C26CB6E6}" destId="{D18D7977-FE40-4503-8194-99AB1A0D2393}" srcOrd="0" destOrd="0" presId="urn:microsoft.com/office/officeart/2005/8/layout/hProcess9"/>
    <dgm:cxn modelId="{67C531C9-325A-4C7A-85B3-10C03BE7C745}" srcId="{8735CA05-0A5A-4557-AEF8-96611CFA1CE5}" destId="{D52F8F17-C83D-4E09-A5C2-BDF59C63E4D1}" srcOrd="2" destOrd="0" parTransId="{6612BA96-6B83-424C-AE41-05E58CF5B6AD}" sibTransId="{A6E45495-80D6-4D64-A01B-02CA59398095}"/>
    <dgm:cxn modelId="{B345C1FD-7748-4E90-9A54-85BF711C9EB6}" type="presOf" srcId="{8814C0C2-B60F-4B25-B8B6-556FB756B81D}" destId="{F2F26F96-58A0-4F41-B171-AA419C38987D}" srcOrd="0" destOrd="0" presId="urn:microsoft.com/office/officeart/2005/8/layout/hProcess9"/>
    <dgm:cxn modelId="{588D2707-EE98-4286-B632-2912374E0C2F}" type="presParOf" srcId="{A8654C7D-4DE8-419F-90DF-039D652279CA}" destId="{96BC3520-03D3-4359-9215-CD33162CAE3E}" srcOrd="0" destOrd="0" presId="urn:microsoft.com/office/officeart/2005/8/layout/hProcess9"/>
    <dgm:cxn modelId="{ADDAD06D-1E9C-46DA-BD0D-0B4365018A95}" type="presParOf" srcId="{A8654C7D-4DE8-419F-90DF-039D652279CA}" destId="{40F5811F-29E9-4CC8-97FA-53B69A8A8585}" srcOrd="1" destOrd="0" presId="urn:microsoft.com/office/officeart/2005/8/layout/hProcess9"/>
    <dgm:cxn modelId="{A2BC62FB-BE55-45F2-9A59-7F76ED6A004F}" type="presParOf" srcId="{40F5811F-29E9-4CC8-97FA-53B69A8A8585}" destId="{F2F26F96-58A0-4F41-B171-AA419C38987D}" srcOrd="0" destOrd="0" presId="urn:microsoft.com/office/officeart/2005/8/layout/hProcess9"/>
    <dgm:cxn modelId="{678C684D-9B72-447E-96F2-6A8FAC74F362}" type="presParOf" srcId="{40F5811F-29E9-4CC8-97FA-53B69A8A8585}" destId="{1A407099-726E-4FF0-9BFC-6C1A1EA1C9D6}" srcOrd="1" destOrd="0" presId="urn:microsoft.com/office/officeart/2005/8/layout/hProcess9"/>
    <dgm:cxn modelId="{32535280-CAD6-4855-8F1C-44E8011A59DA}" type="presParOf" srcId="{40F5811F-29E9-4CC8-97FA-53B69A8A8585}" destId="{D18D7977-FE40-4503-8194-99AB1A0D2393}" srcOrd="2" destOrd="0" presId="urn:microsoft.com/office/officeart/2005/8/layout/hProcess9"/>
    <dgm:cxn modelId="{CFB58755-91F2-4D2C-BC79-362A1804617A}" type="presParOf" srcId="{40F5811F-29E9-4CC8-97FA-53B69A8A8585}" destId="{ED114373-7588-45E8-83A1-F1A435D3EC16}" srcOrd="3" destOrd="0" presId="urn:microsoft.com/office/officeart/2005/8/layout/hProcess9"/>
    <dgm:cxn modelId="{2D5CDA6D-36E1-42C0-AFC9-BC9D19D989CD}" type="presParOf" srcId="{40F5811F-29E9-4CC8-97FA-53B69A8A8585}" destId="{6173F27D-2D37-459C-8FB4-5A0EB17AC3AC}"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FFE04-5FF8-4077-9D7F-F32135EBC8B1}">
      <dsp:nvSpPr>
        <dsp:cNvPr id="0" name=""/>
        <dsp:cNvSpPr/>
      </dsp:nvSpPr>
      <dsp:spPr>
        <a:xfrm rot="5400000">
          <a:off x="6317474" y="-2563912"/>
          <a:ext cx="1044475" cy="64373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„Jana Kowalskiego, syna Mariana i Anny z domu Nowak, urodzonego dnia 27 lipca 1990 r. we Wrocławiu” </a:t>
          </a:r>
        </a:p>
        <a:p>
          <a:pPr marL="114300" lvl="1" indent="-114300" algn="l" defTabSz="622300">
            <a:lnSpc>
              <a:spcPct val="90000"/>
            </a:lnSpc>
            <a:spcBef>
              <a:spcPct val="0"/>
            </a:spcBef>
            <a:spcAft>
              <a:spcPct val="15000"/>
            </a:spcAft>
            <a:buChar char="•"/>
          </a:pPr>
          <a:endParaRPr lang="pl-PL" sz="1400" kern="1200" dirty="0"/>
        </a:p>
      </dsp:txBody>
      <dsp:txXfrm rot="-5400000">
        <a:off x="3621024" y="183525"/>
        <a:ext cx="6386389" cy="942501"/>
      </dsp:txXfrm>
    </dsp:sp>
    <dsp:sp modelId="{DA87EDF9-731B-4B70-AB79-0B87DC08CB37}">
      <dsp:nvSpPr>
        <dsp:cNvPr id="0" name=""/>
        <dsp:cNvSpPr/>
      </dsp:nvSpPr>
      <dsp:spPr>
        <a:xfrm>
          <a:off x="0" y="1978"/>
          <a:ext cx="3621024" cy="1305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pl-PL" sz="3800" kern="1200" dirty="0"/>
            <a:t>Określenie osoby</a:t>
          </a:r>
        </a:p>
      </dsp:txBody>
      <dsp:txXfrm>
        <a:off x="63734" y="65712"/>
        <a:ext cx="3493556" cy="1178126"/>
      </dsp:txXfrm>
    </dsp:sp>
    <dsp:sp modelId="{39D5B283-799C-4156-9494-3E6075389067}">
      <dsp:nvSpPr>
        <dsp:cNvPr id="0" name=""/>
        <dsp:cNvSpPr/>
      </dsp:nvSpPr>
      <dsp:spPr>
        <a:xfrm rot="5400000">
          <a:off x="6317474" y="-1193038"/>
          <a:ext cx="1044475" cy="64373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„Podejrzanego o to, że w dniu 25 stycznia 2019 r. doprowadzając Marcina Nowaka do stanu bezradności poprzez zaaplikowanie mu środka nasennego zabrał Marcinowi Nowakowi telefon komórkowy marki Nokia model 3310”</a:t>
          </a:r>
        </a:p>
        <a:p>
          <a:pPr marL="114300" lvl="1" indent="-114300" algn="l" defTabSz="622300">
            <a:lnSpc>
              <a:spcPct val="90000"/>
            </a:lnSpc>
            <a:spcBef>
              <a:spcPct val="0"/>
            </a:spcBef>
            <a:spcAft>
              <a:spcPct val="15000"/>
            </a:spcAft>
            <a:buChar char="•"/>
          </a:pPr>
          <a:endParaRPr lang="pl-PL" sz="1400" kern="1200"/>
        </a:p>
      </dsp:txBody>
      <dsp:txXfrm rot="-5400000">
        <a:off x="3621024" y="1554399"/>
        <a:ext cx="6386389" cy="942501"/>
      </dsp:txXfrm>
    </dsp:sp>
    <dsp:sp modelId="{F33BF32E-DEA0-4905-B405-996457E84400}">
      <dsp:nvSpPr>
        <dsp:cNvPr id="0" name=""/>
        <dsp:cNvSpPr/>
      </dsp:nvSpPr>
      <dsp:spPr>
        <a:xfrm>
          <a:off x="0" y="1372852"/>
          <a:ext cx="3621024" cy="1305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pl-PL" sz="3800" kern="1200" dirty="0"/>
            <a:t>Zarzucany jej czyn</a:t>
          </a:r>
        </a:p>
      </dsp:txBody>
      <dsp:txXfrm>
        <a:off x="63734" y="1436586"/>
        <a:ext cx="3493556" cy="1178126"/>
      </dsp:txXfrm>
    </dsp:sp>
    <dsp:sp modelId="{B5D2B4CD-43A6-456F-A1C0-E505E2D5F7CC}">
      <dsp:nvSpPr>
        <dsp:cNvPr id="0" name=""/>
        <dsp:cNvSpPr/>
      </dsp:nvSpPr>
      <dsp:spPr>
        <a:xfrm rot="5400000">
          <a:off x="6317474" y="177836"/>
          <a:ext cx="1044475" cy="64373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Tj. o czyn z art. 280 par. 1 k.k. </a:t>
          </a:r>
        </a:p>
        <a:p>
          <a:pPr marL="114300" lvl="1" indent="-114300" algn="l" defTabSz="622300">
            <a:lnSpc>
              <a:spcPct val="90000"/>
            </a:lnSpc>
            <a:spcBef>
              <a:spcPct val="0"/>
            </a:spcBef>
            <a:spcAft>
              <a:spcPct val="15000"/>
            </a:spcAft>
            <a:buChar char="•"/>
          </a:pPr>
          <a:endParaRPr lang="pl-PL" sz="1400" kern="1200"/>
        </a:p>
      </dsp:txBody>
      <dsp:txXfrm rot="-5400000">
        <a:off x="3621024" y="2925274"/>
        <a:ext cx="6386389" cy="942501"/>
      </dsp:txXfrm>
    </dsp:sp>
    <dsp:sp modelId="{B1B2F06C-6E5C-4D99-9638-C2BFEC25DF86}">
      <dsp:nvSpPr>
        <dsp:cNvPr id="0" name=""/>
        <dsp:cNvSpPr/>
      </dsp:nvSpPr>
      <dsp:spPr>
        <a:xfrm>
          <a:off x="0" y="2743727"/>
          <a:ext cx="3621024" cy="1305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marL="0" lvl="0" indent="0" algn="ctr" defTabSz="1689100">
            <a:lnSpc>
              <a:spcPct val="90000"/>
            </a:lnSpc>
            <a:spcBef>
              <a:spcPct val="0"/>
            </a:spcBef>
            <a:spcAft>
              <a:spcPct val="35000"/>
            </a:spcAft>
            <a:buNone/>
          </a:pPr>
          <a:r>
            <a:rPr lang="pl-PL" sz="3800" kern="1200" dirty="0"/>
            <a:t>Kwalifikacja prawna czynu</a:t>
          </a:r>
        </a:p>
      </dsp:txBody>
      <dsp:txXfrm>
        <a:off x="63734" y="2807461"/>
        <a:ext cx="3493556" cy="11781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FFE04-5FF8-4077-9D7F-F32135EBC8B1}">
      <dsp:nvSpPr>
        <dsp:cNvPr id="0" name=""/>
        <dsp:cNvSpPr/>
      </dsp:nvSpPr>
      <dsp:spPr>
        <a:xfrm rot="5400000">
          <a:off x="6317474" y="-2563912"/>
          <a:ext cx="1044475" cy="64373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pl-PL" sz="2000" kern="1200" dirty="0"/>
            <a:t>na podstawie art. 249 par. 1 k.p.k. (podstawa ogólna)</a:t>
          </a:r>
        </a:p>
      </dsp:txBody>
      <dsp:txXfrm rot="-5400000">
        <a:off x="3621024" y="183525"/>
        <a:ext cx="6386389" cy="942501"/>
      </dsp:txXfrm>
    </dsp:sp>
    <dsp:sp modelId="{DA87EDF9-731B-4B70-AB79-0B87DC08CB37}">
      <dsp:nvSpPr>
        <dsp:cNvPr id="0" name=""/>
        <dsp:cNvSpPr/>
      </dsp:nvSpPr>
      <dsp:spPr>
        <a:xfrm>
          <a:off x="0" y="1337536"/>
          <a:ext cx="3621024" cy="1305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pl-PL" sz="2700" kern="1200" dirty="0"/>
            <a:t>Podstawa</a:t>
          </a:r>
          <a:r>
            <a:rPr lang="pl-PL" sz="2700" kern="1200" baseline="0" dirty="0"/>
            <a:t> prawna zastosowania środka</a:t>
          </a:r>
          <a:endParaRPr lang="pl-PL" sz="2700" kern="1200" dirty="0"/>
        </a:p>
      </dsp:txBody>
      <dsp:txXfrm>
        <a:off x="63734" y="1401270"/>
        <a:ext cx="3493556" cy="1178126"/>
      </dsp:txXfrm>
    </dsp:sp>
    <dsp:sp modelId="{39D5B283-799C-4156-9494-3E6075389067}">
      <dsp:nvSpPr>
        <dsp:cNvPr id="0" name=""/>
        <dsp:cNvSpPr/>
      </dsp:nvSpPr>
      <dsp:spPr>
        <a:xfrm rot="5400000">
          <a:off x="6317474" y="-1193038"/>
          <a:ext cx="1044475" cy="64373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endParaRPr lang="pl-PL" sz="2000" kern="1200" dirty="0"/>
        </a:p>
        <a:p>
          <a:pPr marL="228600" lvl="1" indent="-228600" algn="l" defTabSz="889000">
            <a:lnSpc>
              <a:spcPct val="90000"/>
            </a:lnSpc>
            <a:spcBef>
              <a:spcPct val="0"/>
            </a:spcBef>
            <a:spcAft>
              <a:spcPct val="15000"/>
            </a:spcAft>
            <a:buChar char="•"/>
          </a:pPr>
          <a:r>
            <a:rPr lang="pl-PL" sz="2000" kern="1200" dirty="0"/>
            <a:t>258 par. 1 pkt 2 k.p.k. (podstawa szczególna -  obawa matactwa)</a:t>
          </a:r>
        </a:p>
      </dsp:txBody>
      <dsp:txXfrm rot="-5400000">
        <a:off x="3621024" y="1554399"/>
        <a:ext cx="6386389" cy="942501"/>
      </dsp:txXfrm>
    </dsp:sp>
    <dsp:sp modelId="{F33BF32E-DEA0-4905-B405-996457E84400}">
      <dsp:nvSpPr>
        <dsp:cNvPr id="0" name=""/>
        <dsp:cNvSpPr/>
      </dsp:nvSpPr>
      <dsp:spPr>
        <a:xfrm>
          <a:off x="0" y="0"/>
          <a:ext cx="3621024" cy="1305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endParaRPr lang="pl-PL" sz="2700" kern="1200" dirty="0"/>
        </a:p>
      </dsp:txBody>
      <dsp:txXfrm>
        <a:off x="63734" y="63734"/>
        <a:ext cx="3493556" cy="1178126"/>
      </dsp:txXfrm>
    </dsp:sp>
    <dsp:sp modelId="{B5D2B4CD-43A6-456F-A1C0-E505E2D5F7CC}">
      <dsp:nvSpPr>
        <dsp:cNvPr id="0" name=""/>
        <dsp:cNvSpPr/>
      </dsp:nvSpPr>
      <dsp:spPr>
        <a:xfrm rot="5400000">
          <a:off x="6317474" y="177836"/>
          <a:ext cx="1044475" cy="6437376"/>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endParaRPr lang="pl-PL" sz="2000" kern="1200" dirty="0"/>
        </a:p>
        <a:p>
          <a:pPr marL="228600" lvl="1" indent="-228600" algn="l" defTabSz="889000">
            <a:lnSpc>
              <a:spcPct val="90000"/>
            </a:lnSpc>
            <a:spcBef>
              <a:spcPct val="0"/>
            </a:spcBef>
            <a:spcAft>
              <a:spcPct val="15000"/>
            </a:spcAft>
            <a:buChar char="•"/>
          </a:pPr>
          <a:r>
            <a:rPr lang="pl-PL" sz="2000" kern="1200"/>
            <a:t>art. 275 par. 1 i 2 k.p.k.  (podstawa zastosowania określonego środka zapobiegawczego)</a:t>
          </a:r>
          <a:endParaRPr lang="pl-PL" sz="2000" kern="1200" dirty="0"/>
        </a:p>
      </dsp:txBody>
      <dsp:txXfrm rot="-5400000">
        <a:off x="3621024" y="2925274"/>
        <a:ext cx="6386389" cy="942501"/>
      </dsp:txXfrm>
    </dsp:sp>
    <dsp:sp modelId="{B1B2F06C-6E5C-4D99-9638-C2BFEC25DF86}">
      <dsp:nvSpPr>
        <dsp:cNvPr id="0" name=""/>
        <dsp:cNvSpPr/>
      </dsp:nvSpPr>
      <dsp:spPr>
        <a:xfrm>
          <a:off x="0" y="2743727"/>
          <a:ext cx="3621024" cy="130559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endParaRPr lang="pl-PL" sz="2700" kern="1200" dirty="0"/>
        </a:p>
      </dsp:txBody>
      <dsp:txXfrm>
        <a:off x="63734" y="2807461"/>
        <a:ext cx="3493556" cy="11781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C3520-03D3-4359-9215-CD33162CAE3E}">
      <dsp:nvSpPr>
        <dsp:cNvPr id="0" name=""/>
        <dsp:cNvSpPr/>
      </dsp:nvSpPr>
      <dsp:spPr>
        <a:xfrm>
          <a:off x="754379" y="0"/>
          <a:ext cx="8549640" cy="405079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F26F96-58A0-4F41-B171-AA419C38987D}">
      <dsp:nvSpPr>
        <dsp:cNvPr id="0" name=""/>
        <dsp:cNvSpPr/>
      </dsp:nvSpPr>
      <dsp:spPr>
        <a:xfrm>
          <a:off x="340846" y="1215237"/>
          <a:ext cx="3017520" cy="16203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1" kern="1200" dirty="0"/>
            <a:t>W każdym wypadku, w którym organ postępowania rozważa zastosowanie środka zapobiegawczego, muszą zaistnieć: </a:t>
          </a:r>
          <a:endParaRPr lang="pl-PL" sz="1600" kern="1200" dirty="0"/>
        </a:p>
      </dsp:txBody>
      <dsp:txXfrm>
        <a:off x="419943" y="1294334"/>
        <a:ext cx="2859326" cy="1462122"/>
      </dsp:txXfrm>
    </dsp:sp>
    <dsp:sp modelId="{D18D7977-FE40-4503-8194-99AB1A0D2393}">
      <dsp:nvSpPr>
        <dsp:cNvPr id="0" name=""/>
        <dsp:cNvSpPr/>
      </dsp:nvSpPr>
      <dsp:spPr>
        <a:xfrm>
          <a:off x="3528830" y="1215237"/>
          <a:ext cx="3017520" cy="16203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kern="1200" dirty="0"/>
            <a:t>Przesłanka ogólna zastosowania środka zapobiegawczego (art. 249 par. 1 k.p.k.)</a:t>
          </a:r>
        </a:p>
      </dsp:txBody>
      <dsp:txXfrm>
        <a:off x="3607927" y="1294334"/>
        <a:ext cx="2859326" cy="1462122"/>
      </dsp:txXfrm>
    </dsp:sp>
    <dsp:sp modelId="{6173F27D-2D37-459C-8FB4-5A0EB17AC3AC}">
      <dsp:nvSpPr>
        <dsp:cNvPr id="0" name=""/>
        <dsp:cNvSpPr/>
      </dsp:nvSpPr>
      <dsp:spPr>
        <a:xfrm>
          <a:off x="6700033" y="1215237"/>
          <a:ext cx="3017520" cy="16203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pl-PL" sz="1600" b="1" u="sng" kern="1200" dirty="0"/>
            <a:t>CO NAJMNIEJ JEDNA</a:t>
          </a:r>
          <a:r>
            <a:rPr lang="pl-PL" sz="1600" b="0" u="none" kern="1200" dirty="0"/>
            <a:t> przesłanka szczególna zastosowania środka zapobiegawczego (art. 258 par. 1 k.p.k.) </a:t>
          </a:r>
          <a:endParaRPr lang="pl-PL" sz="1600" b="1" u="sng" kern="1200" dirty="0"/>
        </a:p>
      </dsp:txBody>
      <dsp:txXfrm>
        <a:off x="6779130" y="1294334"/>
        <a:ext cx="2859326" cy="146212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l-PL"/>
              <a:t>Kliknij, aby edytować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2019-01-26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A341622-702F-4932-9441-EF91DD3210D7}" type="slidenum">
              <a:rPr lang="pl-PL" smtClean="0"/>
              <a:t>‹#›</a:t>
            </a:fld>
            <a:endParaRPr lang="pl-PL"/>
          </a:p>
        </p:txBody>
      </p:sp>
    </p:spTree>
    <p:extLst>
      <p:ext uri="{BB962C8B-B14F-4D97-AF65-F5344CB8AC3E}">
        <p14:creationId xmlns:p14="http://schemas.microsoft.com/office/powerpoint/2010/main" val="72021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2019-01-26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2516668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2019-01-26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139105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D5550B9-A87B-4DFC-BD09-8A541B360307}" type="datetimeFigureOut">
              <a:rPr lang="pl-PL" smtClean="0"/>
              <a:t>2019-01-26</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421669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l-PL"/>
              <a:t>Kliknij, aby edytować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593667" y="6272784"/>
            <a:ext cx="2644309" cy="365125"/>
          </a:xfrm>
        </p:spPr>
        <p:txBody>
          <a:bodyPr/>
          <a:lstStyle/>
          <a:p>
            <a:fld id="{BD5550B9-A87B-4DFC-BD09-8A541B360307}" type="datetimeFigureOut">
              <a:rPr lang="pl-PL" smtClean="0"/>
              <a:t>2019-01-26</a:t>
            </a:fld>
            <a:endParaRPr lang="pl-PL"/>
          </a:p>
        </p:txBody>
      </p:sp>
      <p:sp>
        <p:nvSpPr>
          <p:cNvPr id="5" name="Footer Placeholder 4"/>
          <p:cNvSpPr>
            <a:spLocks noGrp="1"/>
          </p:cNvSpPr>
          <p:nvPr>
            <p:ph type="ftr" sz="quarter" idx="11"/>
          </p:nvPr>
        </p:nvSpPr>
        <p:spPr>
          <a:xfrm>
            <a:off x="2182708" y="6272784"/>
            <a:ext cx="6327648" cy="365125"/>
          </a:xfrm>
        </p:spPr>
        <p:txBody>
          <a:bodyPr/>
          <a:lstStyle/>
          <a:p>
            <a:endParaRPr lang="pl-P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341622-702F-4932-9441-EF91DD3210D7}" type="slidenum">
              <a:rPr lang="pl-PL" smtClean="0"/>
              <a:t>‹#›</a:t>
            </a:fld>
            <a:endParaRPr lang="pl-PL"/>
          </a:p>
        </p:txBody>
      </p:sp>
    </p:spTree>
    <p:extLst>
      <p:ext uri="{BB962C8B-B14F-4D97-AF65-F5344CB8AC3E}">
        <p14:creationId xmlns:p14="http://schemas.microsoft.com/office/powerpoint/2010/main" val="196027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D5550B9-A87B-4DFC-BD09-8A541B360307}" type="datetimeFigureOut">
              <a:rPr lang="pl-PL" smtClean="0"/>
              <a:t>2019-01-26</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273404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D5550B9-A87B-4DFC-BD09-8A541B360307}" type="datetimeFigureOut">
              <a:rPr lang="pl-PL" smtClean="0"/>
              <a:t>2019-01-26</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4039802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D5550B9-A87B-4DFC-BD09-8A541B360307}" type="datetimeFigureOut">
              <a:rPr lang="pl-PL" smtClean="0"/>
              <a:t>2019-01-26</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3380569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550B9-A87B-4DFC-BD09-8A541B360307}" type="datetimeFigureOut">
              <a:rPr lang="pl-PL" smtClean="0"/>
              <a:t>2019-01-26</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3267022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D5550B9-A87B-4DFC-BD09-8A541B360307}" type="datetimeFigureOut">
              <a:rPr lang="pl-PL" smtClean="0"/>
              <a:t>2019-01-26</a:t>
            </a:fld>
            <a:endParaRPr lang="pl-PL"/>
          </a:p>
        </p:txBody>
      </p:sp>
      <p:sp>
        <p:nvSpPr>
          <p:cNvPr id="6" name="Footer Placeholder 5"/>
          <p:cNvSpPr>
            <a:spLocks noGrp="1"/>
          </p:cNvSpPr>
          <p:nvPr>
            <p:ph type="ftr" sz="quarter" idx="11"/>
          </p:nvPr>
        </p:nvSpPr>
        <p:spPr/>
        <p:txBody>
          <a:bodyPr/>
          <a:lstStyle/>
          <a:p>
            <a:endParaRPr lang="pl-P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1408288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D5550B9-A87B-4DFC-BD09-8A541B360307}" type="datetimeFigureOut">
              <a:rPr lang="pl-PL" smtClean="0"/>
              <a:t>2019-01-26</a:t>
            </a:fld>
            <a:endParaRPr lang="pl-P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341622-702F-4932-9441-EF91DD3210D7}" type="slidenum">
              <a:rPr lang="pl-PL" smtClean="0"/>
              <a:t>‹#›</a:t>
            </a:fld>
            <a:endParaRPr lang="pl-PL"/>
          </a:p>
        </p:txBody>
      </p:sp>
    </p:spTree>
    <p:extLst>
      <p:ext uri="{BB962C8B-B14F-4D97-AF65-F5344CB8AC3E}">
        <p14:creationId xmlns:p14="http://schemas.microsoft.com/office/powerpoint/2010/main" val="1313359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D5550B9-A87B-4DFC-BD09-8A541B360307}" type="datetimeFigureOut">
              <a:rPr lang="pl-PL" smtClean="0"/>
              <a:t>2019-01-26</a:t>
            </a:fld>
            <a:endParaRPr lang="pl-P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pl-P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341622-702F-4932-9441-EF91DD3210D7}" type="slidenum">
              <a:rPr lang="pl-PL" smtClean="0"/>
              <a:t>‹#›</a:t>
            </a:fld>
            <a:endParaRPr lang="pl-PL"/>
          </a:p>
        </p:txBody>
      </p:sp>
    </p:spTree>
    <p:extLst>
      <p:ext uri="{BB962C8B-B14F-4D97-AF65-F5344CB8AC3E}">
        <p14:creationId xmlns:p14="http://schemas.microsoft.com/office/powerpoint/2010/main" val="368790385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ip.legalis.pl/urlSearch.seam?HitlistCaption=Odes%C5%82ania&amp;pap_group=25009708&amp;sortField=document-date&amp;filterByUniqueVersionBaseId=true" TargetMode="External"/><Relationship Id="rId2" Type="http://schemas.openxmlformats.org/officeDocument/2006/relationships/hyperlink" Target="https://sip.legalis.pl/urlSearch.seam?HitlistCaption=Odes%C5%82ania&amp;pap_group=25009537&amp;sortField=document-date&amp;filterByUniqueVersionBaseId=tru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09542&amp;sortField=document-date&amp;filterByUniqueVersionBaseId=tru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09617&amp;sortField=document-date&amp;filterByUniqueVersionBaseId=tru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ip.legalis.pl/document-view.seam?documentId=mfrxilrtg4yteobqgqztqltqmfyc4nbuha2dcnbxgy" TargetMode="External"/><Relationship Id="rId2" Type="http://schemas.openxmlformats.org/officeDocument/2006/relationships/hyperlink" Target="https://sip.legalis.pl/document-view.seam?documentId=mfrxilrtg4yteobqgqztqltqmfyc4nbuha2dcnbtgu" TargetMode="External"/><Relationship Id="rId1" Type="http://schemas.openxmlformats.org/officeDocument/2006/relationships/slideLayout" Target="../slideLayouts/slideLayout2.xml"/><Relationship Id="rId4" Type="http://schemas.openxmlformats.org/officeDocument/2006/relationships/hyperlink" Target="https://sip.legalis.pl/document-view.seam?documentId=mfrxilrtg4yteobqgqztqltqmfyc4nbuha2dcnbygq"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09612&amp;sortField=document-date&amp;filterByUniqueVersionBaseId=tru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09649&amp;sortField=document-date&amp;filterByUniqueVersionBaseId=tru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sip.lex.pl/#/document/16795332?unitId=art(5)ust(1)lit(c)&amp;cm=DOCUMEN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EA086D-D163-40A2-A02C-795366150D14}"/>
              </a:ext>
            </a:extLst>
          </p:cNvPr>
          <p:cNvSpPr>
            <a:spLocks noGrp="1"/>
          </p:cNvSpPr>
          <p:nvPr>
            <p:ph type="ctrTitle"/>
          </p:nvPr>
        </p:nvSpPr>
        <p:spPr/>
        <p:txBody>
          <a:bodyPr/>
          <a:lstStyle/>
          <a:p>
            <a:r>
              <a:rPr lang="pl-PL" dirty="0"/>
              <a:t>Podstawy procesu karnego- kryminologia</a:t>
            </a:r>
            <a:br>
              <a:rPr lang="pl-PL" dirty="0"/>
            </a:br>
            <a:r>
              <a:rPr lang="pl-PL" sz="5000" dirty="0"/>
              <a:t>środki zapobiegawcze</a:t>
            </a:r>
          </a:p>
        </p:txBody>
      </p:sp>
      <p:sp>
        <p:nvSpPr>
          <p:cNvPr id="3" name="Podtytuł 2">
            <a:extLst>
              <a:ext uri="{FF2B5EF4-FFF2-40B4-BE49-F238E27FC236}">
                <a16:creationId xmlns:a16="http://schemas.microsoft.com/office/drawing/2014/main" id="{D33A84D0-836B-4DA9-AC5B-1A0424E9D833}"/>
              </a:ext>
            </a:extLst>
          </p:cNvPr>
          <p:cNvSpPr>
            <a:spLocks noGrp="1"/>
          </p:cNvSpPr>
          <p:nvPr>
            <p:ph type="subTitle" idx="1"/>
          </p:nvPr>
        </p:nvSpPr>
        <p:spPr>
          <a:xfrm>
            <a:off x="1051560" y="4712677"/>
            <a:ext cx="7891272" cy="1069848"/>
          </a:xfrm>
        </p:spPr>
        <p:txBody>
          <a:bodyPr>
            <a:normAutofit lnSpcReduction="10000"/>
          </a:bodyPr>
          <a:lstStyle/>
          <a:p>
            <a:endParaRPr lang="pl-PL" dirty="0"/>
          </a:p>
          <a:p>
            <a:r>
              <a:rPr lang="pl-PL" dirty="0"/>
              <a:t>mgr Michał Basa, Katedra Postępowania Karnego WPAE </a:t>
            </a:r>
            <a:r>
              <a:rPr lang="pl-PL" dirty="0" err="1"/>
              <a:t>UWr</a:t>
            </a:r>
            <a:endParaRPr lang="pl-PL" dirty="0"/>
          </a:p>
        </p:txBody>
      </p:sp>
    </p:spTree>
    <p:extLst>
      <p:ext uri="{BB962C8B-B14F-4D97-AF65-F5344CB8AC3E}">
        <p14:creationId xmlns:p14="http://schemas.microsoft.com/office/powerpoint/2010/main" val="102583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7A00FC-13E3-451A-A1C0-981C116EB296}"/>
              </a:ext>
            </a:extLst>
          </p:cNvPr>
          <p:cNvSpPr>
            <a:spLocks noGrp="1"/>
          </p:cNvSpPr>
          <p:nvPr>
            <p:ph type="title"/>
          </p:nvPr>
        </p:nvSpPr>
        <p:spPr/>
        <p:txBody>
          <a:bodyPr/>
          <a:lstStyle/>
          <a:p>
            <a:r>
              <a:rPr lang="pl-PL" dirty="0"/>
              <a:t>Duże prawdopodobieństwo	</a:t>
            </a:r>
          </a:p>
        </p:txBody>
      </p:sp>
      <p:sp>
        <p:nvSpPr>
          <p:cNvPr id="3" name="Symbol zastępczy zawartości 2">
            <a:extLst>
              <a:ext uri="{FF2B5EF4-FFF2-40B4-BE49-F238E27FC236}">
                <a16:creationId xmlns:a16="http://schemas.microsoft.com/office/drawing/2014/main" id="{42B7B82A-C9D0-4843-B949-CF886CE1F020}"/>
              </a:ext>
            </a:extLst>
          </p:cNvPr>
          <p:cNvSpPr>
            <a:spLocks noGrp="1"/>
          </p:cNvSpPr>
          <p:nvPr>
            <p:ph idx="1"/>
          </p:nvPr>
        </p:nvSpPr>
        <p:spPr/>
        <p:txBody>
          <a:bodyPr>
            <a:noAutofit/>
          </a:bodyPr>
          <a:lstStyle/>
          <a:p>
            <a:pPr algn="just"/>
            <a:r>
              <a:rPr lang="pl-PL" sz="2500" dirty="0"/>
              <a:t>Na prokuratorze spoczywa więc ciężar wykazania, że zebrane w sprawie dowody wskazują na duże prawdopodobieństwo, że podejrzany popełnił zarzucane mu przestępstwo (art. 249 § 1 KPK) oraz że zachodzi uzasadniona obawa bezprawnego utrudniania przez podejrzanego prawidłowego toku postępowania (art. 258 § 1 i 2 KPK). (…) prokurator obowiązany jest podać dowody wskazujące na duże prawdopodobieństwo popełnienia przez podejrzanego zarzuconego mu przestępstwa oraz okoliczności przemawiające za istnieniem zagrożeń dla prawidłowego toku postępowania (art. 250 § 2a KPK). </a:t>
            </a:r>
          </a:p>
          <a:p>
            <a:pPr algn="just"/>
            <a:r>
              <a:rPr lang="pl-PL" sz="2500" i="1" dirty="0"/>
              <a:t>Postanowienie Sądu Apelacyjnego we Wrocławiu - II Wydział Karny z dnia 16 maja 2018 r. II </a:t>
            </a:r>
            <a:r>
              <a:rPr lang="pl-PL" sz="2500" i="1" dirty="0" err="1"/>
              <a:t>AKz</a:t>
            </a:r>
            <a:r>
              <a:rPr lang="pl-PL" sz="2500" i="1" dirty="0"/>
              <a:t> 307/18</a:t>
            </a:r>
          </a:p>
        </p:txBody>
      </p:sp>
    </p:spTree>
    <p:extLst>
      <p:ext uri="{BB962C8B-B14F-4D97-AF65-F5344CB8AC3E}">
        <p14:creationId xmlns:p14="http://schemas.microsoft.com/office/powerpoint/2010/main" val="3196997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BC52E3-1B6F-4403-BB3C-0801BE5415C1}"/>
              </a:ext>
            </a:extLst>
          </p:cNvPr>
          <p:cNvSpPr>
            <a:spLocks noGrp="1"/>
          </p:cNvSpPr>
          <p:nvPr>
            <p:ph type="title"/>
          </p:nvPr>
        </p:nvSpPr>
        <p:spPr/>
        <p:txBody>
          <a:bodyPr/>
          <a:lstStyle/>
          <a:p>
            <a:r>
              <a:rPr lang="pl-PL" dirty="0"/>
              <a:t>Przykład sformułowania</a:t>
            </a:r>
          </a:p>
        </p:txBody>
      </p:sp>
      <p:sp>
        <p:nvSpPr>
          <p:cNvPr id="3" name="Symbol zastępczy zawartości 2">
            <a:extLst>
              <a:ext uri="{FF2B5EF4-FFF2-40B4-BE49-F238E27FC236}">
                <a16:creationId xmlns:a16="http://schemas.microsoft.com/office/drawing/2014/main" id="{21B1B868-B843-4194-8600-A623C6A73285}"/>
              </a:ext>
            </a:extLst>
          </p:cNvPr>
          <p:cNvSpPr>
            <a:spLocks noGrp="1"/>
          </p:cNvSpPr>
          <p:nvPr>
            <p:ph idx="1"/>
          </p:nvPr>
        </p:nvSpPr>
        <p:spPr/>
        <p:txBody>
          <a:bodyPr>
            <a:normAutofit fontScale="92500" lnSpcReduction="20000"/>
          </a:bodyPr>
          <a:lstStyle/>
          <a:p>
            <a:pPr algn="just"/>
            <a:r>
              <a:rPr lang="pl-PL" dirty="0"/>
              <a:t>Za istnieniem wymaganego przez przepis art. 249 § 1 k.p.k. stopnia prawdopodobieństwa </a:t>
            </a:r>
            <a:r>
              <a:rPr lang="pl-PL" b="1" u="sng" dirty="0"/>
              <a:t>przemawiają dowody zgromadzone w aktach sprawy na k: 3-5, 52-55, oraz 69-71. </a:t>
            </a:r>
            <a:r>
              <a:rPr lang="pl-PL" dirty="0"/>
              <a:t>Dokonując elementarnej reasumpcji zebranego przez organ ścigania materiału dowodowego, należy podnieść, że podejrzany został rozpoznany w trakcie okazania przez pokrzywdzonego, którego oświadczenia w pełni pokrywają się z oświadczeniami złożonymi podczas przesłuchania w charakterze zawiadamiającego, a nadto sam podejrzany przyznaje się do zarzucanego mu czynu. Wersja podejrzanego jest koherentna z informacjami pozyskanymi od pokrzywdzonego, a nadto, w zakresie tego, że czyn będący przedmiotem badania w postępowaniu miano popełnić wspólnie przemawiają także wyjaśnienia </a:t>
            </a:r>
            <a:r>
              <a:rPr lang="pl-PL" dirty="0" err="1"/>
              <a:t>współpodejrzanego</a:t>
            </a:r>
            <a:r>
              <a:rPr lang="pl-PL" dirty="0"/>
              <a:t>- Jana Kowalskiego. </a:t>
            </a:r>
            <a:r>
              <a:rPr lang="pl-PL" b="1" u="sng" dirty="0"/>
              <a:t>Powyżej przedstawiony materiał dowodowy w pełni uzasadnia zaaprobowanie tezy, że materiał ów pozwala na przyjęcie dużego prawdopodobieństwa, że podejrzany dopuścił się zarzucanego mu czynu</a:t>
            </a:r>
            <a:r>
              <a:rPr lang="pl-PL" dirty="0"/>
              <a:t>. Należy jednak podkreślić, że w sprawie sąd dostrzega nie więcej, niż „duże prawdopodobieństwo”, że podejrzany popełnił zarzucany mu czyn, </a:t>
            </a:r>
            <a:r>
              <a:rPr lang="pl-PL" b="1" u="sng" dirty="0"/>
              <a:t>nie przesądzając o jego odpowiedzialności, bowiem ostateczne rozstrzygnięcie o zakresie odpowiedzialności karnej, kwalifikacji prawnej, jest nie tylko niemożliwe, ale przede wszystkim niedopuszczalne, bo władny jest to uczynić dopiero sąd rozpoznający sprawę na etapie wyrokowania.</a:t>
            </a:r>
          </a:p>
          <a:p>
            <a:endParaRPr lang="pl-PL" dirty="0"/>
          </a:p>
        </p:txBody>
      </p:sp>
    </p:spTree>
    <p:extLst>
      <p:ext uri="{BB962C8B-B14F-4D97-AF65-F5344CB8AC3E}">
        <p14:creationId xmlns:p14="http://schemas.microsoft.com/office/powerpoint/2010/main" val="3472350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F1895E-9C55-427C-978D-D9CBB56AA432}"/>
              </a:ext>
            </a:extLst>
          </p:cNvPr>
          <p:cNvSpPr>
            <a:spLocks noGrp="1"/>
          </p:cNvSpPr>
          <p:nvPr>
            <p:ph type="title"/>
          </p:nvPr>
        </p:nvSpPr>
        <p:spPr/>
        <p:txBody>
          <a:bodyPr/>
          <a:lstStyle/>
          <a:p>
            <a:r>
              <a:rPr lang="pl-PL" dirty="0"/>
              <a:t>Warunki zastosowania środka zapobiegawczego</a:t>
            </a:r>
          </a:p>
        </p:txBody>
      </p:sp>
      <p:sp>
        <p:nvSpPr>
          <p:cNvPr id="3" name="Symbol zastępczy zawartości 2">
            <a:extLst>
              <a:ext uri="{FF2B5EF4-FFF2-40B4-BE49-F238E27FC236}">
                <a16:creationId xmlns:a16="http://schemas.microsoft.com/office/drawing/2014/main" id="{ED6A8E3F-BAC8-4205-939F-7AA5DAF482C2}"/>
              </a:ext>
            </a:extLst>
          </p:cNvPr>
          <p:cNvSpPr>
            <a:spLocks noGrp="1"/>
          </p:cNvSpPr>
          <p:nvPr>
            <p:ph idx="1"/>
          </p:nvPr>
        </p:nvSpPr>
        <p:spPr/>
        <p:txBody>
          <a:bodyPr>
            <a:normAutofit fontScale="92500" lnSpcReduction="20000"/>
          </a:bodyPr>
          <a:lstStyle/>
          <a:p>
            <a:pPr algn="just"/>
            <a:r>
              <a:rPr lang="pl-PL" dirty="0"/>
              <a:t>W </a:t>
            </a:r>
            <a:r>
              <a:rPr lang="pl-PL" dirty="0">
                <a:hlinkClick r:id="rId2">
                  <a:extLst>
                    <a:ext uri="{A12FA001-AC4F-418D-AE19-62706E023703}">
                      <ahyp:hlinkClr xmlns:ahyp="http://schemas.microsoft.com/office/drawing/2018/hyperlinkcolor" val="tx"/>
                    </a:ext>
                  </a:extLst>
                </a:hlinkClick>
              </a:rPr>
              <a:t>postępowaniu przygotowawczym</a:t>
            </a:r>
            <a:r>
              <a:rPr lang="pl-PL" dirty="0"/>
              <a:t> można stosować środki zapobiegawcze tylko względem osoby, </a:t>
            </a:r>
            <a:r>
              <a:rPr lang="pl-PL" b="1" u="sng" dirty="0"/>
              <a:t>wobec której wydano </a:t>
            </a:r>
            <a:r>
              <a:rPr lang="pl-PL" b="1" u="sng" dirty="0">
                <a:hlinkClick r:id="rId3">
                  <a:extLst>
                    <a:ext uri="{A12FA001-AC4F-418D-AE19-62706E023703}">
                      <ahyp:hlinkClr xmlns:ahyp="http://schemas.microsoft.com/office/drawing/2018/hyperlinkcolor" val="tx"/>
                    </a:ext>
                  </a:extLst>
                </a:hlinkClick>
              </a:rPr>
              <a:t>postanowienie</a:t>
            </a:r>
            <a:r>
              <a:rPr lang="pl-PL" b="1" u="sng" dirty="0"/>
              <a:t> o przedstawieniu zarzutów. </a:t>
            </a:r>
            <a:r>
              <a:rPr lang="pl-PL" dirty="0"/>
              <a:t>(art. 249 par. 2 k.p.k.), </a:t>
            </a:r>
          </a:p>
          <a:p>
            <a:pPr algn="just"/>
            <a:r>
              <a:rPr lang="pl-PL" dirty="0"/>
              <a:t>Przed zastosowaniem środka zapobiegawczego </a:t>
            </a:r>
            <a:r>
              <a:rPr lang="pl-PL" b="1" u="sng" dirty="0"/>
              <a:t>sąd albo prokurator stosujący środek przesłuchuje oskarżonego, </a:t>
            </a:r>
            <a:r>
              <a:rPr lang="pl-PL" dirty="0"/>
              <a:t>chyba że jest to niemożliwe z powodu jego ukrywania się lub jego nieobecności w kraju. </a:t>
            </a:r>
            <a:r>
              <a:rPr lang="pl-PL" b="1" u="sng" dirty="0"/>
              <a:t>Należy dopuścić do udziału w przesłuchaniu ustanowionego obrońcę, jeżeli się stawi</a:t>
            </a:r>
            <a:r>
              <a:rPr lang="pl-PL" dirty="0"/>
              <a:t>; zawiadomienie obrońcy o terminie przesłuchania nie jest obowiązkowe, chyba że oskarżony o to wnosi, a nie utrudni to przeprowadzenia czynności. O terminie przesłuchania sąd zawiadamia prokuratora (art. 249 par. 3 k.p.k.)</a:t>
            </a:r>
          </a:p>
          <a:p>
            <a:pPr algn="just"/>
            <a:r>
              <a:rPr lang="pl-PL" dirty="0"/>
              <a:t>Środki zapobiegawcze mogą być stosowane </a:t>
            </a:r>
            <a:r>
              <a:rPr lang="pl-PL" b="1" u="sng" dirty="0"/>
              <a:t>aż do chwili rozpoczęcia wykonania kary (</a:t>
            </a:r>
            <a:r>
              <a:rPr lang="pl-PL" dirty="0"/>
              <a:t>art. 249 par. 3 k.p.k.)</a:t>
            </a:r>
          </a:p>
          <a:p>
            <a:pPr algn="just"/>
            <a:br>
              <a:rPr lang="pl-PL" dirty="0"/>
            </a:br>
            <a:endParaRPr lang="pl-PL" dirty="0"/>
          </a:p>
          <a:p>
            <a:pPr marL="0" indent="0" algn="just">
              <a:buNone/>
            </a:pPr>
            <a:br>
              <a:rPr lang="pl-PL" dirty="0"/>
            </a:br>
            <a:endParaRPr lang="pl-PL" dirty="0"/>
          </a:p>
        </p:txBody>
      </p:sp>
    </p:spTree>
    <p:extLst>
      <p:ext uri="{BB962C8B-B14F-4D97-AF65-F5344CB8AC3E}">
        <p14:creationId xmlns:p14="http://schemas.microsoft.com/office/powerpoint/2010/main" val="1917201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C1DE39-2131-4E86-95D0-5EC487CA7FF3}"/>
              </a:ext>
            </a:extLst>
          </p:cNvPr>
          <p:cNvSpPr>
            <a:spLocks noGrp="1"/>
          </p:cNvSpPr>
          <p:nvPr>
            <p:ph type="title"/>
          </p:nvPr>
        </p:nvSpPr>
        <p:spPr/>
        <p:txBody>
          <a:bodyPr/>
          <a:lstStyle/>
          <a:p>
            <a:r>
              <a:rPr lang="pl-PL" dirty="0"/>
              <a:t>Treść postanowienia</a:t>
            </a:r>
          </a:p>
        </p:txBody>
      </p:sp>
      <p:sp>
        <p:nvSpPr>
          <p:cNvPr id="3" name="Symbol zastępczy zawartości 2">
            <a:extLst>
              <a:ext uri="{FF2B5EF4-FFF2-40B4-BE49-F238E27FC236}">
                <a16:creationId xmlns:a16="http://schemas.microsoft.com/office/drawing/2014/main" id="{A4CA66CC-CE1A-4ED6-8590-F29390A7F6F3}"/>
              </a:ext>
            </a:extLst>
          </p:cNvPr>
          <p:cNvSpPr>
            <a:spLocks noGrp="1"/>
          </p:cNvSpPr>
          <p:nvPr>
            <p:ph idx="1"/>
          </p:nvPr>
        </p:nvSpPr>
        <p:spPr>
          <a:xfrm>
            <a:off x="1063752" y="1784604"/>
            <a:ext cx="10058400" cy="4050792"/>
          </a:xfrm>
        </p:spPr>
        <p:txBody>
          <a:bodyPr>
            <a:noAutofit/>
          </a:bodyPr>
          <a:lstStyle/>
          <a:p>
            <a:pPr algn="just"/>
            <a:r>
              <a:rPr lang="pl-PL" b="1" dirty="0"/>
              <a:t>Art. 251 [Treść postanowienia]</a:t>
            </a:r>
            <a:endParaRPr lang="pl-PL" dirty="0"/>
          </a:p>
          <a:p>
            <a:pPr algn="just"/>
            <a:r>
              <a:rPr lang="pl-PL" dirty="0"/>
              <a:t>§ 1. W postanowieniu o zastosowaniu środka zapobiegawczego należy wymienić </a:t>
            </a:r>
            <a:r>
              <a:rPr lang="pl-PL" b="1" u="sng" dirty="0"/>
              <a:t>osobę</a:t>
            </a:r>
            <a:r>
              <a:rPr lang="pl-PL" dirty="0"/>
              <a:t>, </a:t>
            </a:r>
            <a:r>
              <a:rPr lang="pl-PL" b="1" u="sng" dirty="0"/>
              <a:t>zarzucany jej czyn</a:t>
            </a:r>
            <a:r>
              <a:rPr lang="pl-PL" dirty="0"/>
              <a:t>, jego </a:t>
            </a:r>
            <a:r>
              <a:rPr lang="pl-PL" b="1" u="sng" dirty="0"/>
              <a:t>kwalifikację prawną </a:t>
            </a:r>
            <a:r>
              <a:rPr lang="pl-PL" dirty="0"/>
              <a:t>oraz </a:t>
            </a:r>
            <a:r>
              <a:rPr lang="pl-PL" b="1" u="sng" dirty="0"/>
              <a:t>podstawę prawną zastosowania tego środka.</a:t>
            </a:r>
          </a:p>
          <a:p>
            <a:pPr algn="just"/>
            <a:r>
              <a:rPr lang="pl-PL" dirty="0"/>
              <a:t>§ 2. W postanowieniu o zastosowaniu tymczasowego aresztowania należy określić </a:t>
            </a:r>
            <a:r>
              <a:rPr lang="pl-PL" b="1" u="sng" dirty="0"/>
              <a:t>czas jego trwania</a:t>
            </a:r>
            <a:r>
              <a:rPr lang="pl-PL" dirty="0"/>
              <a:t>, a ponadto </a:t>
            </a:r>
            <a:r>
              <a:rPr lang="pl-PL" b="1" u="sng" dirty="0"/>
              <a:t>oznaczyć termin, do którego aresztowanie ma trwać</a:t>
            </a:r>
            <a:r>
              <a:rPr lang="pl-PL" dirty="0"/>
              <a:t>. Obowiązek każdorazowego oznaczenia terminu stosowania tymczasowego aresztowania trwa do uprawomocnienia się orzeczenia kończącego postępowanie. W przedmiocie tymczasowego aresztowania po wydaniu orzeczenia kończącego postępowanie orzeka sąd, który wydał to orzeczenie, a w razie przekazania sprawy do drugiej instancji - sąd odwoławczy.</a:t>
            </a:r>
          </a:p>
          <a:p>
            <a:pPr marL="0" indent="0">
              <a:buNone/>
            </a:pPr>
            <a:endParaRPr lang="pl-PL" dirty="0"/>
          </a:p>
        </p:txBody>
      </p:sp>
    </p:spTree>
    <p:extLst>
      <p:ext uri="{BB962C8B-B14F-4D97-AF65-F5344CB8AC3E}">
        <p14:creationId xmlns:p14="http://schemas.microsoft.com/office/powerpoint/2010/main" val="1774865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C1DE39-2131-4E86-95D0-5EC487CA7FF3}"/>
              </a:ext>
            </a:extLst>
          </p:cNvPr>
          <p:cNvSpPr>
            <a:spLocks noGrp="1"/>
          </p:cNvSpPr>
          <p:nvPr>
            <p:ph type="title"/>
          </p:nvPr>
        </p:nvSpPr>
        <p:spPr/>
        <p:txBody>
          <a:bodyPr/>
          <a:lstStyle/>
          <a:p>
            <a:r>
              <a:rPr lang="pl-PL" dirty="0"/>
              <a:t>Treść postanowienia</a:t>
            </a:r>
          </a:p>
        </p:txBody>
      </p:sp>
      <p:sp>
        <p:nvSpPr>
          <p:cNvPr id="3" name="Symbol zastępczy zawartości 2">
            <a:extLst>
              <a:ext uri="{FF2B5EF4-FFF2-40B4-BE49-F238E27FC236}">
                <a16:creationId xmlns:a16="http://schemas.microsoft.com/office/drawing/2014/main" id="{A4CA66CC-CE1A-4ED6-8590-F29390A7F6F3}"/>
              </a:ext>
            </a:extLst>
          </p:cNvPr>
          <p:cNvSpPr>
            <a:spLocks noGrp="1"/>
          </p:cNvSpPr>
          <p:nvPr>
            <p:ph idx="1"/>
          </p:nvPr>
        </p:nvSpPr>
        <p:spPr>
          <a:xfrm>
            <a:off x="1063752" y="1784604"/>
            <a:ext cx="10058400" cy="4050792"/>
          </a:xfrm>
        </p:spPr>
        <p:txBody>
          <a:bodyPr>
            <a:noAutofit/>
          </a:bodyPr>
          <a:lstStyle/>
          <a:p>
            <a:pPr algn="just"/>
            <a:r>
              <a:rPr lang="pl-PL" b="1" dirty="0"/>
              <a:t>Art. 251 [Treść postanowienia]</a:t>
            </a:r>
            <a:endParaRPr lang="pl-PL" dirty="0"/>
          </a:p>
          <a:p>
            <a:pPr algn="just"/>
            <a:r>
              <a:rPr lang="pl-PL" dirty="0"/>
              <a:t>§ 3. Uzasadnienie postanowienia o zastosowaniu środka zapobiegawczego powinno zawierać </a:t>
            </a:r>
            <a:r>
              <a:rPr lang="pl-PL" b="1" u="sng" dirty="0"/>
              <a:t>przedstawienie dowodów świadczących o popełnieniu przez oskarżonego przestępstwa</a:t>
            </a:r>
            <a:r>
              <a:rPr lang="pl-PL" dirty="0"/>
              <a:t>, </a:t>
            </a:r>
            <a:r>
              <a:rPr lang="pl-PL" b="1" u="sng" dirty="0"/>
              <a:t>wykazanie okoliczności wskazujących na istnienie zagrożeń </a:t>
            </a:r>
            <a:r>
              <a:rPr lang="pl-PL" dirty="0"/>
              <a:t>dla prawidłowego toku postępowania lub możliwości popełnienia przez oskarżonego nowego, ciężkiego przestępstwa w razie niezastosowania środka zapobiegawczego oraz </a:t>
            </a:r>
            <a:r>
              <a:rPr lang="pl-PL" b="1" u="sng" dirty="0"/>
              <a:t>określonej podstawy jego zastosowania i potrzeby zastosowania danego środka</a:t>
            </a:r>
            <a:r>
              <a:rPr lang="pl-PL" dirty="0"/>
              <a:t>. W wypadku tymczasowego aresztowania należy ponadto wyjaśnić, dlaczego nie uznano za wystarczające zastosowanie innego środka zapobiegawczego.</a:t>
            </a:r>
          </a:p>
          <a:p>
            <a:pPr marL="0" indent="0">
              <a:buNone/>
            </a:pPr>
            <a:endParaRPr lang="pl-PL" dirty="0"/>
          </a:p>
        </p:txBody>
      </p:sp>
    </p:spTree>
    <p:extLst>
      <p:ext uri="{BB962C8B-B14F-4D97-AF65-F5344CB8AC3E}">
        <p14:creationId xmlns:p14="http://schemas.microsoft.com/office/powerpoint/2010/main" val="760457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4C7A2A-7FE8-4A20-83F5-60FFA7769F64}"/>
              </a:ext>
            </a:extLst>
          </p:cNvPr>
          <p:cNvSpPr>
            <a:spLocks noGrp="1"/>
          </p:cNvSpPr>
          <p:nvPr>
            <p:ph type="title"/>
          </p:nvPr>
        </p:nvSpPr>
        <p:spPr/>
        <p:txBody>
          <a:bodyPr/>
          <a:lstStyle/>
          <a:p>
            <a:r>
              <a:rPr lang="pl-PL" dirty="0"/>
              <a:t>Elementy postanowienia</a:t>
            </a:r>
          </a:p>
        </p:txBody>
      </p:sp>
      <p:graphicFrame>
        <p:nvGraphicFramePr>
          <p:cNvPr id="6" name="Symbol zastępczy zawartości 5">
            <a:extLst>
              <a:ext uri="{FF2B5EF4-FFF2-40B4-BE49-F238E27FC236}">
                <a16:creationId xmlns:a16="http://schemas.microsoft.com/office/drawing/2014/main" id="{2E97380D-FED2-4A0E-8F16-4874628F3C3B}"/>
              </a:ext>
            </a:extLst>
          </p:cNvPr>
          <p:cNvGraphicFramePr>
            <a:graphicFrameLocks noGrp="1"/>
          </p:cNvGraphicFramePr>
          <p:nvPr>
            <p:ph idx="1"/>
            <p:extLst>
              <p:ext uri="{D42A27DB-BD31-4B8C-83A1-F6EECF244321}">
                <p14:modId xmlns:p14="http://schemas.microsoft.com/office/powerpoint/2010/main" val="3793341832"/>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4689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4C7A2A-7FE8-4A20-83F5-60FFA7769F64}"/>
              </a:ext>
            </a:extLst>
          </p:cNvPr>
          <p:cNvSpPr>
            <a:spLocks noGrp="1"/>
          </p:cNvSpPr>
          <p:nvPr>
            <p:ph type="title"/>
          </p:nvPr>
        </p:nvSpPr>
        <p:spPr/>
        <p:txBody>
          <a:bodyPr/>
          <a:lstStyle/>
          <a:p>
            <a:r>
              <a:rPr lang="pl-PL" dirty="0"/>
              <a:t>Elementy postanowienia – C.d. </a:t>
            </a:r>
          </a:p>
        </p:txBody>
      </p:sp>
      <p:graphicFrame>
        <p:nvGraphicFramePr>
          <p:cNvPr id="6" name="Symbol zastępczy zawartości 5">
            <a:extLst>
              <a:ext uri="{FF2B5EF4-FFF2-40B4-BE49-F238E27FC236}">
                <a16:creationId xmlns:a16="http://schemas.microsoft.com/office/drawing/2014/main" id="{2E97380D-FED2-4A0E-8F16-4874628F3C3B}"/>
              </a:ext>
            </a:extLst>
          </p:cNvPr>
          <p:cNvGraphicFramePr>
            <a:graphicFrameLocks noGrp="1"/>
          </p:cNvGraphicFramePr>
          <p:nvPr>
            <p:ph idx="1"/>
            <p:extLst>
              <p:ext uri="{D42A27DB-BD31-4B8C-83A1-F6EECF244321}">
                <p14:modId xmlns:p14="http://schemas.microsoft.com/office/powerpoint/2010/main" val="1548284821"/>
              </p:ext>
            </p:extLst>
          </p:nvPr>
        </p:nvGraphicFramePr>
        <p:xfrm>
          <a:off x="1069975" y="2120900"/>
          <a:ext cx="10058400" cy="4051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4443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591BBB-E6EB-4377-8B03-61AD09B83970}"/>
              </a:ext>
            </a:extLst>
          </p:cNvPr>
          <p:cNvSpPr>
            <a:spLocks noGrp="1"/>
          </p:cNvSpPr>
          <p:nvPr>
            <p:ph type="title"/>
          </p:nvPr>
        </p:nvSpPr>
        <p:spPr/>
        <p:txBody>
          <a:bodyPr/>
          <a:lstStyle/>
          <a:p>
            <a:r>
              <a:rPr lang="pl-PL" dirty="0"/>
              <a:t>Zażalenie na postanowienie o zastosowaniu środka</a:t>
            </a:r>
          </a:p>
        </p:txBody>
      </p:sp>
      <p:sp>
        <p:nvSpPr>
          <p:cNvPr id="3" name="Symbol zastępczy zawartości 2">
            <a:extLst>
              <a:ext uri="{FF2B5EF4-FFF2-40B4-BE49-F238E27FC236}">
                <a16:creationId xmlns:a16="http://schemas.microsoft.com/office/drawing/2014/main" id="{933E1555-05D2-486C-B491-3E11B6534963}"/>
              </a:ext>
            </a:extLst>
          </p:cNvPr>
          <p:cNvSpPr>
            <a:spLocks noGrp="1"/>
          </p:cNvSpPr>
          <p:nvPr>
            <p:ph idx="1"/>
          </p:nvPr>
        </p:nvSpPr>
        <p:spPr/>
        <p:txBody>
          <a:bodyPr>
            <a:normAutofit lnSpcReduction="10000"/>
          </a:bodyPr>
          <a:lstStyle/>
          <a:p>
            <a:pPr algn="just"/>
            <a:r>
              <a:rPr lang="pl-PL" b="1" dirty="0"/>
              <a:t>Art. 252 [Zażalenie na postanowienie w przedmiocie środka zapobiegawczego]</a:t>
            </a:r>
            <a:endParaRPr lang="pl-PL" dirty="0"/>
          </a:p>
          <a:p>
            <a:pPr algn="just"/>
            <a:r>
              <a:rPr lang="pl-PL" dirty="0"/>
              <a:t>§ 1. Na postanowienie w przedmiocie środka zapobiegawczego przysługuje </a:t>
            </a:r>
            <a:r>
              <a:rPr lang="pl-PL" b="1" u="sng" dirty="0">
                <a:hlinkClick r:id="rId2"/>
              </a:rPr>
              <a:t>zażalenie</a:t>
            </a:r>
            <a:r>
              <a:rPr lang="pl-PL" b="1" u="sng" dirty="0"/>
              <a:t> na zasadach ogólnych, chyba że ustawa stanowi inaczej.</a:t>
            </a:r>
          </a:p>
          <a:p>
            <a:pPr algn="just"/>
            <a:r>
              <a:rPr lang="pl-PL" dirty="0"/>
              <a:t>§ 2. Na </a:t>
            </a:r>
            <a:r>
              <a:rPr lang="pl-PL" b="1" u="sng" dirty="0"/>
              <a:t>postanowienie prokuratora </a:t>
            </a:r>
            <a:r>
              <a:rPr lang="pl-PL" dirty="0"/>
              <a:t>w przedmiocie środka zapobiegawczego </a:t>
            </a:r>
            <a:r>
              <a:rPr lang="pl-PL" b="1" u="sng" dirty="0"/>
              <a:t>zażalenie przysługuje do sądu rejonowego</a:t>
            </a:r>
            <a:r>
              <a:rPr lang="pl-PL" dirty="0"/>
              <a:t>, w którego okręgu prowadzi się postępowanie.</a:t>
            </a:r>
          </a:p>
          <a:p>
            <a:pPr algn="just"/>
            <a:r>
              <a:rPr lang="pl-PL" dirty="0"/>
              <a:t>§ 3. </a:t>
            </a:r>
            <a:r>
              <a:rPr lang="pl-PL" b="1" u="sng" dirty="0"/>
              <a:t>Zażalenie na postanowienie w przedmiocie środka zapobiegawczego sąd rozpoznaje niezwłocznie</a:t>
            </a:r>
            <a:r>
              <a:rPr lang="pl-PL" dirty="0"/>
              <a:t>, z tym że zażalenie na postanowienie w przedmiocie tymczasowego aresztowania nie później niż przed upływem 7 dni od przekazania sądowi zażalenia wraz z niezbędnymi aktami.</a:t>
            </a:r>
          </a:p>
          <a:p>
            <a:pPr algn="just"/>
            <a:br>
              <a:rPr lang="pl-PL" dirty="0"/>
            </a:br>
            <a:endParaRPr lang="pl-PL" dirty="0"/>
          </a:p>
        </p:txBody>
      </p:sp>
    </p:spTree>
    <p:extLst>
      <p:ext uri="{BB962C8B-B14F-4D97-AF65-F5344CB8AC3E}">
        <p14:creationId xmlns:p14="http://schemas.microsoft.com/office/powerpoint/2010/main" val="866463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AE3945-F135-44F7-B2AC-07B642465F1C}"/>
              </a:ext>
            </a:extLst>
          </p:cNvPr>
          <p:cNvSpPr>
            <a:spLocks noGrp="1"/>
          </p:cNvSpPr>
          <p:nvPr>
            <p:ph type="title"/>
          </p:nvPr>
        </p:nvSpPr>
        <p:spPr/>
        <p:txBody>
          <a:bodyPr/>
          <a:lstStyle/>
          <a:p>
            <a:r>
              <a:rPr lang="pl-PL" dirty="0"/>
              <a:t>„ZASADY OGÓLNE”</a:t>
            </a:r>
          </a:p>
        </p:txBody>
      </p:sp>
      <p:sp>
        <p:nvSpPr>
          <p:cNvPr id="3" name="Symbol zastępczy zawartości 2">
            <a:extLst>
              <a:ext uri="{FF2B5EF4-FFF2-40B4-BE49-F238E27FC236}">
                <a16:creationId xmlns:a16="http://schemas.microsoft.com/office/drawing/2014/main" id="{42467561-C44B-41B7-90F1-4ADC5E60C2C8}"/>
              </a:ext>
            </a:extLst>
          </p:cNvPr>
          <p:cNvSpPr>
            <a:spLocks noGrp="1"/>
          </p:cNvSpPr>
          <p:nvPr>
            <p:ph idx="1"/>
          </p:nvPr>
        </p:nvSpPr>
        <p:spPr/>
        <p:txBody>
          <a:bodyPr>
            <a:normAutofit fontScale="92500" lnSpcReduction="10000"/>
          </a:bodyPr>
          <a:lstStyle/>
          <a:p>
            <a:pPr algn="just"/>
            <a:r>
              <a:rPr lang="pl-PL" b="1" dirty="0"/>
              <a:t>Art. 460 [Termin do wniesienia zażalenia] </a:t>
            </a:r>
          </a:p>
          <a:p>
            <a:pPr algn="just"/>
            <a:r>
              <a:rPr lang="pl-PL" b="1" u="sng" dirty="0"/>
              <a:t>Zażalenie lub sprzeciw wnosi się w terminie 7 dni od daty ogłoszenia postanowienia, a jeżeli ustawa nakazuje doręczenie postanowienia - od daty doręczenia</a:t>
            </a:r>
            <a:r>
              <a:rPr lang="pl-PL" dirty="0"/>
              <a:t>. Dotyczy to również zażalenia na zawarte w wyroku rozstrzygnięcie w przedmiocie kosztów lub opłat; jeżeli jednak odwołujący się złoży wniosek o sporządzenie na piśmie oraz doręczenie uzasadnienia wyroku, zażalenie można wnieść w terminie przewidzianym do wniesienia apelacji.</a:t>
            </a:r>
          </a:p>
          <a:p>
            <a:pPr algn="just"/>
            <a:r>
              <a:rPr lang="pl-PL" b="1" dirty="0"/>
              <a:t>Art. 465 [Postępowanie przygotowawcze]</a:t>
            </a:r>
            <a:endParaRPr lang="pl-PL" dirty="0"/>
          </a:p>
          <a:p>
            <a:pPr algn="just"/>
            <a:r>
              <a:rPr lang="pl-PL" dirty="0"/>
              <a:t>§ 1. Przepisy dotyczące zażaleń na postanowienia sądu stosuje się odpowiednio do zażaleń na postanowienia prokuratora i prowadzącego postępowanie przygotowawcze.</a:t>
            </a:r>
          </a:p>
          <a:p>
            <a:pPr algn="just"/>
            <a:r>
              <a:rPr lang="pl-PL" dirty="0"/>
              <a:t>§ 2. Na postanowienie prokuratora przysługuje zażalenie do sądu właściwego do rozpoznania sprawy, chyba że ustawa stanowi inaczej.</a:t>
            </a:r>
            <a:br>
              <a:rPr lang="pl-PL" dirty="0"/>
            </a:br>
            <a:br>
              <a:rPr lang="pl-PL" dirty="0"/>
            </a:br>
            <a:endParaRPr lang="pl-PL" dirty="0"/>
          </a:p>
        </p:txBody>
      </p:sp>
    </p:spTree>
    <p:extLst>
      <p:ext uri="{BB962C8B-B14F-4D97-AF65-F5344CB8AC3E}">
        <p14:creationId xmlns:p14="http://schemas.microsoft.com/office/powerpoint/2010/main" val="3626333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AE3945-F135-44F7-B2AC-07B642465F1C}"/>
              </a:ext>
            </a:extLst>
          </p:cNvPr>
          <p:cNvSpPr>
            <a:spLocks noGrp="1"/>
          </p:cNvSpPr>
          <p:nvPr>
            <p:ph type="title"/>
          </p:nvPr>
        </p:nvSpPr>
        <p:spPr/>
        <p:txBody>
          <a:bodyPr/>
          <a:lstStyle/>
          <a:p>
            <a:r>
              <a:rPr lang="pl-PL" dirty="0"/>
              <a:t>„ZASADY OGÓLNE”</a:t>
            </a:r>
          </a:p>
        </p:txBody>
      </p:sp>
      <p:sp>
        <p:nvSpPr>
          <p:cNvPr id="3" name="Symbol zastępczy zawartości 2">
            <a:extLst>
              <a:ext uri="{FF2B5EF4-FFF2-40B4-BE49-F238E27FC236}">
                <a16:creationId xmlns:a16="http://schemas.microsoft.com/office/drawing/2014/main" id="{42467561-C44B-41B7-90F1-4ADC5E60C2C8}"/>
              </a:ext>
            </a:extLst>
          </p:cNvPr>
          <p:cNvSpPr>
            <a:spLocks noGrp="1"/>
          </p:cNvSpPr>
          <p:nvPr>
            <p:ph idx="1"/>
          </p:nvPr>
        </p:nvSpPr>
        <p:spPr/>
        <p:txBody>
          <a:bodyPr>
            <a:normAutofit fontScale="92500" lnSpcReduction="10000"/>
          </a:bodyPr>
          <a:lstStyle/>
          <a:p>
            <a:pPr algn="just"/>
            <a:r>
              <a:rPr lang="pl-PL" b="1" dirty="0"/>
              <a:t>Art. 425 [Zakres zaskarżania]</a:t>
            </a:r>
            <a:endParaRPr lang="pl-PL" dirty="0"/>
          </a:p>
          <a:p>
            <a:pPr algn="just"/>
            <a:r>
              <a:rPr lang="pl-PL" dirty="0"/>
              <a:t>§ 1. </a:t>
            </a:r>
            <a:r>
              <a:rPr lang="pl-PL" b="1" u="sng" dirty="0"/>
              <a:t>Od orzeczenia wydanego w pierwszej instancji przysługuje środek odwoławczy </a:t>
            </a:r>
            <a:r>
              <a:rPr lang="pl-PL" dirty="0"/>
              <a:t>stronom oraz innym osobom wskazanym w przepisach ustawy.</a:t>
            </a:r>
          </a:p>
          <a:p>
            <a:pPr algn="just"/>
            <a:r>
              <a:rPr lang="pl-PL" dirty="0"/>
              <a:t>§ 2. </a:t>
            </a:r>
            <a:r>
              <a:rPr lang="pl-PL" b="1" u="sng" dirty="0"/>
              <a:t>Orzeczenie można zaskarżyć w całości lub w części</a:t>
            </a:r>
            <a:r>
              <a:rPr lang="pl-PL" dirty="0"/>
              <a:t>. Można także zaskarżyć brak określonego rozstrzygnięcia. Przedmiotem zaskarżenia może być również samo uzasadnienie orzeczenia.</a:t>
            </a:r>
          </a:p>
          <a:p>
            <a:pPr algn="just"/>
            <a:r>
              <a:rPr lang="pl-PL" dirty="0"/>
              <a:t>§ 3. Odwołujący się może skarżyć jedynie rozstrzygnięcia lub ustalenia </a:t>
            </a:r>
            <a:r>
              <a:rPr lang="pl-PL" b="1" u="sng" dirty="0"/>
              <a:t>naruszające jego prawa lub szkodzące jego interesom</a:t>
            </a:r>
            <a:r>
              <a:rPr lang="pl-PL" dirty="0"/>
              <a:t>. Ograniczenie to nie dotyczy </a:t>
            </a:r>
            <a:r>
              <a:rPr lang="pl-PL" dirty="0">
                <a:hlinkClick r:id="rId2"/>
              </a:rPr>
              <a:t>oskarżyciela publicznego</a:t>
            </a:r>
            <a:r>
              <a:rPr lang="pl-PL" dirty="0"/>
              <a:t>. </a:t>
            </a:r>
            <a:r>
              <a:rPr lang="pl-PL" b="1" u="sng" dirty="0"/>
              <a:t>(POJĘCIE GRAVAMEN)</a:t>
            </a:r>
          </a:p>
          <a:p>
            <a:pPr algn="just"/>
            <a:r>
              <a:rPr lang="pl-PL" dirty="0"/>
              <a:t>§ 4. Oskarżyciel publiczny ma prawo wnieść środek odwoławczy także na korzyść oskarżonego.</a:t>
            </a:r>
            <a:br>
              <a:rPr lang="pl-PL" dirty="0"/>
            </a:br>
            <a:br>
              <a:rPr lang="pl-PL" dirty="0"/>
            </a:br>
            <a:endParaRPr lang="pl-PL" dirty="0"/>
          </a:p>
        </p:txBody>
      </p:sp>
    </p:spTree>
    <p:extLst>
      <p:ext uri="{BB962C8B-B14F-4D97-AF65-F5344CB8AC3E}">
        <p14:creationId xmlns:p14="http://schemas.microsoft.com/office/powerpoint/2010/main" val="20229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954E96-A085-4D0F-AF3A-5D682448892E}"/>
              </a:ext>
            </a:extLst>
          </p:cNvPr>
          <p:cNvSpPr>
            <a:spLocks noGrp="1"/>
          </p:cNvSpPr>
          <p:nvPr>
            <p:ph type="title"/>
          </p:nvPr>
        </p:nvSpPr>
        <p:spPr/>
        <p:txBody>
          <a:bodyPr/>
          <a:lstStyle/>
          <a:p>
            <a:r>
              <a:rPr lang="pl-PL" dirty="0"/>
              <a:t>Środki zapobiegawcze -  definicja </a:t>
            </a:r>
          </a:p>
        </p:txBody>
      </p:sp>
      <p:sp>
        <p:nvSpPr>
          <p:cNvPr id="3" name="Symbol zastępczy zawartości 2">
            <a:extLst>
              <a:ext uri="{FF2B5EF4-FFF2-40B4-BE49-F238E27FC236}">
                <a16:creationId xmlns:a16="http://schemas.microsoft.com/office/drawing/2014/main" id="{ADF36D64-E053-47CF-AD68-7E8C2F22BC56}"/>
              </a:ext>
            </a:extLst>
          </p:cNvPr>
          <p:cNvSpPr>
            <a:spLocks noGrp="1"/>
          </p:cNvSpPr>
          <p:nvPr>
            <p:ph idx="1"/>
          </p:nvPr>
        </p:nvSpPr>
        <p:spPr/>
        <p:txBody>
          <a:bodyPr>
            <a:normAutofit/>
          </a:bodyPr>
          <a:lstStyle/>
          <a:p>
            <a:pPr algn="just"/>
            <a:r>
              <a:rPr lang="pl-PL" sz="2500" dirty="0"/>
              <a:t>Środki zapobiegawcze to zespół środków prawnych o charakterze represyjnym, określanych przez przepisy k.p.k., mające na celu zabezpieczenie prawidłowego toku postępowania i przeciwdziałanie nadużyciom w postaci matactwa, ucieczki lub ukrycia się oskarżonego, a wyjątkowo także zapobiegające popełnieniu nowego, ciężkiego przestępstwa. </a:t>
            </a:r>
          </a:p>
        </p:txBody>
      </p:sp>
    </p:spTree>
    <p:extLst>
      <p:ext uri="{BB962C8B-B14F-4D97-AF65-F5344CB8AC3E}">
        <p14:creationId xmlns:p14="http://schemas.microsoft.com/office/powerpoint/2010/main" val="2314209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62DF2B-7EA6-4D12-8254-AC8CC334BA04}"/>
              </a:ext>
            </a:extLst>
          </p:cNvPr>
          <p:cNvSpPr>
            <a:spLocks noGrp="1"/>
          </p:cNvSpPr>
          <p:nvPr>
            <p:ph type="title"/>
          </p:nvPr>
        </p:nvSpPr>
        <p:spPr/>
        <p:txBody>
          <a:bodyPr/>
          <a:lstStyle/>
          <a:p>
            <a:r>
              <a:rPr lang="pl-PL" dirty="0"/>
              <a:t>Dyrektywa ADAPTACJI</a:t>
            </a:r>
          </a:p>
        </p:txBody>
      </p:sp>
      <p:sp>
        <p:nvSpPr>
          <p:cNvPr id="3" name="Symbol zastępczy zawartości 2">
            <a:extLst>
              <a:ext uri="{FF2B5EF4-FFF2-40B4-BE49-F238E27FC236}">
                <a16:creationId xmlns:a16="http://schemas.microsoft.com/office/drawing/2014/main" id="{75E3EBF1-2DF0-4A49-8C49-86DCE0C54F08}"/>
              </a:ext>
            </a:extLst>
          </p:cNvPr>
          <p:cNvSpPr>
            <a:spLocks noGrp="1"/>
          </p:cNvSpPr>
          <p:nvPr>
            <p:ph idx="1"/>
          </p:nvPr>
        </p:nvSpPr>
        <p:spPr/>
        <p:txBody>
          <a:bodyPr>
            <a:normAutofit fontScale="92500" lnSpcReduction="20000"/>
          </a:bodyPr>
          <a:lstStyle/>
          <a:p>
            <a:pPr algn="just"/>
            <a:r>
              <a:rPr lang="pl-PL" b="1" dirty="0"/>
              <a:t>Art. 253 [Uchylenie lub zmiana z urzędu]</a:t>
            </a:r>
            <a:endParaRPr lang="pl-PL" dirty="0"/>
          </a:p>
          <a:p>
            <a:pPr algn="just"/>
            <a:r>
              <a:rPr lang="pl-PL" dirty="0"/>
              <a:t>§ 1. Środek zapobiegawczy należy </a:t>
            </a:r>
            <a:r>
              <a:rPr lang="pl-PL" b="1" u="sng" dirty="0"/>
              <a:t>niezwłocznie uchylić lub zmienić, jeżeli ustaną przyczyny, wskutek których został on zastosowany, lub powstaną przyczyny uzasadniające jego uchylenie albo zmianę.</a:t>
            </a:r>
          </a:p>
          <a:p>
            <a:pPr algn="just"/>
            <a:r>
              <a:rPr lang="pl-PL" dirty="0"/>
              <a:t>§ 2. Zastosowany przez sąd środek zapobiegawczy może być w postępowaniu przygotowawczym </a:t>
            </a:r>
            <a:r>
              <a:rPr lang="pl-PL" b="1" u="sng" dirty="0"/>
              <a:t>uchylony lub zmieniony na łagodniejszy również przez prokuratora</a:t>
            </a:r>
            <a:r>
              <a:rPr lang="pl-PL" dirty="0"/>
              <a:t>.</a:t>
            </a:r>
          </a:p>
          <a:p>
            <a:pPr algn="just"/>
            <a:r>
              <a:rPr lang="pl-PL" dirty="0"/>
              <a:t>§ 3. Sąd lub prokurator </a:t>
            </a:r>
            <a:r>
              <a:rPr lang="pl-PL" b="1" u="sng" dirty="0"/>
              <a:t>niezwłocznie zawiadamia pokrzywdzonego</a:t>
            </a:r>
            <a:r>
              <a:rPr lang="pl-PL" dirty="0"/>
              <a:t>, jego przedstawiciela ustawowego lub osobę, pod której stałą pieczą pokrzywdzony pozostaje, o uchyleniu, nieprzedłużeniu lub zmianie tymczasowego aresztowania na inny środek zapobiegawczy, jak również o ucieczce oskarżonego z aresztu śledczego, chyba że pokrzywdzony oświadczy, iż z takiego uprawnienia rezygnuje.</a:t>
            </a:r>
          </a:p>
          <a:p>
            <a:pPr algn="just"/>
            <a:r>
              <a:rPr lang="pl-PL" dirty="0"/>
              <a:t>§ 4. W uzasadnionych przypadkach zawiadomienie, o którym mowa w § 3, przekazuje się również świadkowi.</a:t>
            </a:r>
            <a:br>
              <a:rPr lang="pl-PL" dirty="0"/>
            </a:br>
            <a:endParaRPr lang="pl-PL" dirty="0"/>
          </a:p>
        </p:txBody>
      </p:sp>
    </p:spTree>
    <p:extLst>
      <p:ext uri="{BB962C8B-B14F-4D97-AF65-F5344CB8AC3E}">
        <p14:creationId xmlns:p14="http://schemas.microsoft.com/office/powerpoint/2010/main" val="3501771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286B24-97A8-433B-AFA3-83290E5C067A}"/>
              </a:ext>
            </a:extLst>
          </p:cNvPr>
          <p:cNvSpPr>
            <a:spLocks noGrp="1"/>
          </p:cNvSpPr>
          <p:nvPr>
            <p:ph type="title"/>
          </p:nvPr>
        </p:nvSpPr>
        <p:spPr/>
        <p:txBody>
          <a:bodyPr/>
          <a:lstStyle/>
          <a:p>
            <a:r>
              <a:rPr lang="pl-PL" dirty="0"/>
              <a:t>Dyrektywa adaptacji</a:t>
            </a:r>
          </a:p>
        </p:txBody>
      </p:sp>
      <p:sp>
        <p:nvSpPr>
          <p:cNvPr id="3" name="Symbol zastępczy zawartości 2">
            <a:extLst>
              <a:ext uri="{FF2B5EF4-FFF2-40B4-BE49-F238E27FC236}">
                <a16:creationId xmlns:a16="http://schemas.microsoft.com/office/drawing/2014/main" id="{B4420F92-1B10-44CF-8849-2383FA2E5379}"/>
              </a:ext>
            </a:extLst>
          </p:cNvPr>
          <p:cNvSpPr>
            <a:spLocks noGrp="1"/>
          </p:cNvSpPr>
          <p:nvPr>
            <p:ph idx="1"/>
          </p:nvPr>
        </p:nvSpPr>
        <p:spPr/>
        <p:txBody>
          <a:bodyPr/>
          <a:lstStyle/>
          <a:p>
            <a:endParaRPr lang="pl-PL" b="1" dirty="0"/>
          </a:p>
          <a:p>
            <a:endParaRPr lang="pl-PL" b="1" dirty="0"/>
          </a:p>
          <a:p>
            <a:pPr algn="just"/>
            <a:r>
              <a:rPr lang="pl-PL" b="1" dirty="0"/>
              <a:t>Nakaz uchylenia</a:t>
            </a:r>
            <a:r>
              <a:rPr lang="pl-PL" dirty="0"/>
              <a:t> stosowanego środka zapobiegawczego odnosi się do sytuacji, w której ustaną podstawy jego stosowania (</a:t>
            </a:r>
            <a:r>
              <a:rPr lang="pl-PL" dirty="0">
                <a:hlinkClick r:id="rId2"/>
              </a:rPr>
              <a:t>art. 249 § 1</a:t>
            </a:r>
            <a:r>
              <a:rPr lang="pl-PL" dirty="0"/>
              <a:t> i </a:t>
            </a:r>
            <a:r>
              <a:rPr lang="pl-PL" dirty="0">
                <a:hlinkClick r:id="rId3"/>
              </a:rPr>
              <a:t>art. 258</a:t>
            </a:r>
            <a:r>
              <a:rPr lang="pl-PL" dirty="0"/>
              <a:t> KPK) albo gdy – pomimo istnienia podstaw – ujawnione zostaną okoliczności, które stoją na przeszkodzie stosowaniu środka zapobiegawczego (</a:t>
            </a:r>
            <a:r>
              <a:rPr lang="pl-PL" dirty="0">
                <a:hlinkClick r:id="rId4"/>
              </a:rPr>
              <a:t>art. 259</a:t>
            </a:r>
            <a:r>
              <a:rPr lang="pl-PL" dirty="0"/>
              <a:t> KPK)</a:t>
            </a:r>
          </a:p>
          <a:p>
            <a:pPr algn="just"/>
            <a:endParaRPr lang="pl-PL" dirty="0"/>
          </a:p>
          <a:p>
            <a:pPr algn="just"/>
            <a:r>
              <a:rPr lang="pl-PL" dirty="0"/>
              <a:t>J. Skorupka [w]: J. Skorupka (red.), </a:t>
            </a:r>
            <a:r>
              <a:rPr lang="pl-PL" i="1" dirty="0"/>
              <a:t>Kodeks postępowania karnego. Komentarz, </a:t>
            </a:r>
            <a:r>
              <a:rPr lang="pl-PL" dirty="0" err="1"/>
              <a:t>legalis</a:t>
            </a:r>
            <a:r>
              <a:rPr lang="pl-PL" dirty="0"/>
              <a:t> 2018, komentarz do art. 253 k.p.k. </a:t>
            </a:r>
          </a:p>
          <a:p>
            <a:pPr algn="just"/>
            <a:endParaRPr lang="pl-PL" dirty="0"/>
          </a:p>
        </p:txBody>
      </p:sp>
    </p:spTree>
    <p:extLst>
      <p:ext uri="{BB962C8B-B14F-4D97-AF65-F5344CB8AC3E}">
        <p14:creationId xmlns:p14="http://schemas.microsoft.com/office/powerpoint/2010/main" val="3340929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65B1CC-D6D7-43E6-AEB8-9E7112118191}"/>
              </a:ext>
            </a:extLst>
          </p:cNvPr>
          <p:cNvSpPr>
            <a:spLocks noGrp="1"/>
          </p:cNvSpPr>
          <p:nvPr>
            <p:ph type="title"/>
          </p:nvPr>
        </p:nvSpPr>
        <p:spPr/>
        <p:txBody>
          <a:bodyPr/>
          <a:lstStyle/>
          <a:p>
            <a:r>
              <a:rPr lang="pl-PL" dirty="0"/>
              <a:t>Przesłanki szczególne</a:t>
            </a:r>
          </a:p>
        </p:txBody>
      </p:sp>
      <p:sp>
        <p:nvSpPr>
          <p:cNvPr id="3" name="Symbol zastępczy zawartości 2">
            <a:extLst>
              <a:ext uri="{FF2B5EF4-FFF2-40B4-BE49-F238E27FC236}">
                <a16:creationId xmlns:a16="http://schemas.microsoft.com/office/drawing/2014/main" id="{27E357A1-66FB-455E-8040-A4012F256761}"/>
              </a:ext>
            </a:extLst>
          </p:cNvPr>
          <p:cNvSpPr>
            <a:spLocks noGrp="1"/>
          </p:cNvSpPr>
          <p:nvPr>
            <p:ph idx="1"/>
          </p:nvPr>
        </p:nvSpPr>
        <p:spPr/>
        <p:txBody>
          <a:bodyPr>
            <a:normAutofit/>
          </a:bodyPr>
          <a:lstStyle/>
          <a:p>
            <a:r>
              <a:rPr lang="pl-PL" b="1" dirty="0"/>
              <a:t>Art. 258 [Tymczasowe aresztowanie i pozostałe środki zapobiegawcze, przesłanki stosowania]</a:t>
            </a:r>
            <a:endParaRPr lang="pl-PL" dirty="0"/>
          </a:p>
          <a:p>
            <a:r>
              <a:rPr lang="pl-PL" dirty="0"/>
              <a:t>§ 1. Tymczasowe aresztowanie i pozostałe środki zapobiegawcze można stosować, jeżeli zachodzi:</a:t>
            </a:r>
          </a:p>
          <a:p>
            <a:r>
              <a:rPr lang="pl-PL" b="1" dirty="0"/>
              <a:t>1) </a:t>
            </a:r>
            <a:r>
              <a:rPr lang="pl-PL" b="1" u="sng" dirty="0"/>
              <a:t>uzasadniona obawa ucieczki lub ukrycia się oskarżonego</a:t>
            </a:r>
            <a:r>
              <a:rPr lang="pl-PL" dirty="0"/>
              <a:t>, zwłaszcza wtedy, gdy nie można ustalić jego tożsamości albo nie ma on w kraju stałego miejsca pobytu;</a:t>
            </a:r>
          </a:p>
          <a:p>
            <a:r>
              <a:rPr lang="pl-PL" b="1" dirty="0"/>
              <a:t>2) </a:t>
            </a:r>
            <a:r>
              <a:rPr lang="pl-PL" b="1" u="sng" dirty="0"/>
              <a:t> uzasadniona obawa, że oskarżony będzie nakłaniał do składania fałszywych zeznań lub wyjaśnień albo w inny bezprawny sposób utrudniał postępowanie karne</a:t>
            </a:r>
            <a:r>
              <a:rPr lang="pl-PL" dirty="0"/>
              <a:t>.</a:t>
            </a:r>
          </a:p>
          <a:p>
            <a:pPr marL="0" indent="0">
              <a:buNone/>
            </a:pPr>
            <a:br>
              <a:rPr lang="pl-PL" dirty="0"/>
            </a:br>
            <a:endParaRPr lang="pl-PL" dirty="0"/>
          </a:p>
        </p:txBody>
      </p:sp>
    </p:spTree>
    <p:extLst>
      <p:ext uri="{BB962C8B-B14F-4D97-AF65-F5344CB8AC3E}">
        <p14:creationId xmlns:p14="http://schemas.microsoft.com/office/powerpoint/2010/main" val="2398039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65B1CC-D6D7-43E6-AEB8-9E7112118191}"/>
              </a:ext>
            </a:extLst>
          </p:cNvPr>
          <p:cNvSpPr>
            <a:spLocks noGrp="1"/>
          </p:cNvSpPr>
          <p:nvPr>
            <p:ph type="title"/>
          </p:nvPr>
        </p:nvSpPr>
        <p:spPr/>
        <p:txBody>
          <a:bodyPr/>
          <a:lstStyle/>
          <a:p>
            <a:r>
              <a:rPr lang="pl-PL" dirty="0"/>
              <a:t>Przesłanki szczególne</a:t>
            </a:r>
          </a:p>
        </p:txBody>
      </p:sp>
      <p:sp>
        <p:nvSpPr>
          <p:cNvPr id="3" name="Symbol zastępczy zawartości 2">
            <a:extLst>
              <a:ext uri="{FF2B5EF4-FFF2-40B4-BE49-F238E27FC236}">
                <a16:creationId xmlns:a16="http://schemas.microsoft.com/office/drawing/2014/main" id="{27E357A1-66FB-455E-8040-A4012F256761}"/>
              </a:ext>
            </a:extLst>
          </p:cNvPr>
          <p:cNvSpPr>
            <a:spLocks noGrp="1"/>
          </p:cNvSpPr>
          <p:nvPr>
            <p:ph idx="1"/>
          </p:nvPr>
        </p:nvSpPr>
        <p:spPr/>
        <p:txBody>
          <a:bodyPr>
            <a:normAutofit fontScale="92500" lnSpcReduction="10000"/>
          </a:bodyPr>
          <a:lstStyle/>
          <a:p>
            <a:pPr algn="just"/>
            <a:r>
              <a:rPr lang="pl-PL" b="1" dirty="0"/>
              <a:t>Art. 258 [Tymczasowe aresztowanie i pozostałe środki zapobiegawcze, przesłanki stosowania]</a:t>
            </a:r>
            <a:endParaRPr lang="pl-PL" dirty="0"/>
          </a:p>
          <a:p>
            <a:pPr algn="just"/>
            <a:r>
              <a:rPr lang="pl-PL" dirty="0"/>
              <a:t>§ 2. Jeżeli oskarżonemu zarzuca się popełnienie zbrodni lub występku zagrożonego karą pozbawienia wolności, </a:t>
            </a:r>
            <a:r>
              <a:rPr lang="pl-PL" b="1" u="sng" dirty="0"/>
              <a:t>której górna granica wynosi co najmniej 8 lat, albo gdy sąd pierwszej instancji skazał go na karę pozbawienia wolności nie niższą niż 3 lata</a:t>
            </a:r>
            <a:r>
              <a:rPr lang="pl-PL" dirty="0"/>
              <a:t>, potrzeba zastosowania tymczasowego aresztowania w celu zabezpieczenia prawidłowego toku postępowania może być uzasadniona grożącą oskarżonemu surową karą.</a:t>
            </a:r>
          </a:p>
          <a:p>
            <a:pPr algn="just"/>
            <a:r>
              <a:rPr lang="pl-PL" dirty="0"/>
              <a:t>§ 3. Środek zapobiegawczy można </a:t>
            </a:r>
            <a:r>
              <a:rPr lang="pl-PL" b="1" u="sng" dirty="0">
                <a:highlight>
                  <a:srgbClr val="FF00FF"/>
                </a:highlight>
              </a:rPr>
              <a:t>wyjątkowo</a:t>
            </a:r>
            <a:r>
              <a:rPr lang="pl-PL" dirty="0"/>
              <a:t> zastosować także wtedy, gdy zachodzi </a:t>
            </a:r>
            <a:r>
              <a:rPr lang="pl-PL" b="1" u="sng" dirty="0"/>
              <a:t>uzasadniona obawa, że </a:t>
            </a:r>
            <a:r>
              <a:rPr lang="pl-PL" b="1" u="sng" dirty="0">
                <a:hlinkClick r:id="rId2"/>
              </a:rPr>
              <a:t>oskarżony</a:t>
            </a:r>
            <a:r>
              <a:rPr lang="pl-PL" b="1" u="sng" dirty="0"/>
              <a:t>, któremu zarzucono popełnienie zbrodni lub umyślnego występku, popełni przestępstwo przeciwko życiu, zdrowiu lub bezpieczeństwu powszechnemu, zwłaszcza gdy popełnieniem takiego przestępstwa groził.</a:t>
            </a:r>
          </a:p>
          <a:p>
            <a:pPr marL="0" indent="0" algn="just">
              <a:buNone/>
            </a:pPr>
            <a:br>
              <a:rPr lang="pl-PL" b="1" u="sng" dirty="0"/>
            </a:br>
            <a:endParaRPr lang="pl-PL" b="1" u="sng" dirty="0"/>
          </a:p>
        </p:txBody>
      </p:sp>
    </p:spTree>
    <p:extLst>
      <p:ext uri="{BB962C8B-B14F-4D97-AF65-F5344CB8AC3E}">
        <p14:creationId xmlns:p14="http://schemas.microsoft.com/office/powerpoint/2010/main" val="2142242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65B1CC-D6D7-43E6-AEB8-9E7112118191}"/>
              </a:ext>
            </a:extLst>
          </p:cNvPr>
          <p:cNvSpPr>
            <a:spLocks noGrp="1"/>
          </p:cNvSpPr>
          <p:nvPr>
            <p:ph type="title"/>
          </p:nvPr>
        </p:nvSpPr>
        <p:spPr/>
        <p:txBody>
          <a:bodyPr/>
          <a:lstStyle/>
          <a:p>
            <a:r>
              <a:rPr lang="pl-PL" dirty="0"/>
              <a:t>Przesłanki szczególne</a:t>
            </a:r>
          </a:p>
        </p:txBody>
      </p:sp>
      <p:sp>
        <p:nvSpPr>
          <p:cNvPr id="3" name="Symbol zastępczy zawartości 2">
            <a:extLst>
              <a:ext uri="{FF2B5EF4-FFF2-40B4-BE49-F238E27FC236}">
                <a16:creationId xmlns:a16="http://schemas.microsoft.com/office/drawing/2014/main" id="{27E357A1-66FB-455E-8040-A4012F256761}"/>
              </a:ext>
            </a:extLst>
          </p:cNvPr>
          <p:cNvSpPr>
            <a:spLocks noGrp="1"/>
          </p:cNvSpPr>
          <p:nvPr>
            <p:ph idx="1"/>
          </p:nvPr>
        </p:nvSpPr>
        <p:spPr/>
        <p:txBody>
          <a:bodyPr>
            <a:normAutofit/>
          </a:bodyPr>
          <a:lstStyle/>
          <a:p>
            <a:pPr algn="just"/>
            <a:r>
              <a:rPr lang="pl-PL" b="1" dirty="0"/>
              <a:t>Art. 258 [Tymczasowe aresztowanie i pozostałe środki zapobiegawcze, przesłanki stosowania]</a:t>
            </a:r>
            <a:endParaRPr lang="pl-PL" dirty="0"/>
          </a:p>
          <a:p>
            <a:pPr algn="just"/>
            <a:r>
              <a:rPr lang="pl-PL" dirty="0"/>
              <a:t>§ 4. Decydując o zastosowaniu określonego </a:t>
            </a:r>
            <a:r>
              <a:rPr lang="pl-PL" dirty="0">
                <a:hlinkClick r:id="rId2"/>
              </a:rPr>
              <a:t>środka zapobiegawczego</a:t>
            </a:r>
            <a:r>
              <a:rPr lang="pl-PL" dirty="0"/>
              <a:t>, </a:t>
            </a:r>
            <a:r>
              <a:rPr lang="pl-PL" b="1" u="sng" dirty="0"/>
              <a:t>uwzględnia się </a:t>
            </a:r>
            <a:r>
              <a:rPr lang="pl-PL" b="1" u="sng" dirty="0">
                <a:highlight>
                  <a:srgbClr val="FF00FF"/>
                </a:highlight>
              </a:rPr>
              <a:t>rodzaj i charakter obaw wskazanych w § 1-3, </a:t>
            </a:r>
            <a:r>
              <a:rPr lang="pl-PL" b="1" u="sng" dirty="0"/>
              <a:t>przyjętych za podstawę stosowania danego środka oraz nasilenie ich zagrożenia dla prawidłowego przebiegu postępowania w określonym jego stadium.</a:t>
            </a:r>
          </a:p>
          <a:p>
            <a:pPr marL="0" indent="0" algn="just">
              <a:buNone/>
            </a:pPr>
            <a:br>
              <a:rPr lang="pl-PL" dirty="0"/>
            </a:br>
            <a:endParaRPr lang="pl-PL" dirty="0"/>
          </a:p>
        </p:txBody>
      </p:sp>
    </p:spTree>
    <p:extLst>
      <p:ext uri="{BB962C8B-B14F-4D97-AF65-F5344CB8AC3E}">
        <p14:creationId xmlns:p14="http://schemas.microsoft.com/office/powerpoint/2010/main" val="251646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65B1CC-D6D7-43E6-AEB8-9E7112118191}"/>
              </a:ext>
            </a:extLst>
          </p:cNvPr>
          <p:cNvSpPr>
            <a:spLocks noGrp="1"/>
          </p:cNvSpPr>
          <p:nvPr>
            <p:ph type="title"/>
          </p:nvPr>
        </p:nvSpPr>
        <p:spPr/>
        <p:txBody>
          <a:bodyPr/>
          <a:lstStyle/>
          <a:p>
            <a:r>
              <a:rPr lang="pl-PL" dirty="0"/>
              <a:t>Przesłanki szczególne</a:t>
            </a:r>
          </a:p>
        </p:txBody>
      </p:sp>
      <p:graphicFrame>
        <p:nvGraphicFramePr>
          <p:cNvPr id="5" name="Symbol zastępczy zawartości 4">
            <a:extLst>
              <a:ext uri="{FF2B5EF4-FFF2-40B4-BE49-F238E27FC236}">
                <a16:creationId xmlns:a16="http://schemas.microsoft.com/office/drawing/2014/main" id="{98BA9F3C-A8AE-4CE6-8CEE-4E525D14C96F}"/>
              </a:ext>
            </a:extLst>
          </p:cNvPr>
          <p:cNvGraphicFramePr>
            <a:graphicFrameLocks noGrp="1"/>
          </p:cNvGraphicFramePr>
          <p:nvPr>
            <p:ph idx="1"/>
            <p:extLst>
              <p:ext uri="{D42A27DB-BD31-4B8C-83A1-F6EECF244321}">
                <p14:modId xmlns:p14="http://schemas.microsoft.com/office/powerpoint/2010/main" val="3902086948"/>
              </p:ext>
            </p:extLst>
          </p:nvPr>
        </p:nvGraphicFramePr>
        <p:xfrm>
          <a:off x="1069848" y="2121408"/>
          <a:ext cx="10058400" cy="4050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2837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65B1CC-D6D7-43E6-AEB8-9E7112118191}"/>
              </a:ext>
            </a:extLst>
          </p:cNvPr>
          <p:cNvSpPr>
            <a:spLocks noGrp="1"/>
          </p:cNvSpPr>
          <p:nvPr>
            <p:ph type="title"/>
          </p:nvPr>
        </p:nvSpPr>
        <p:spPr/>
        <p:txBody>
          <a:bodyPr/>
          <a:lstStyle/>
          <a:p>
            <a:r>
              <a:rPr lang="pl-PL" dirty="0"/>
              <a:t>Obawa Ucieczki lub ukrycia się</a:t>
            </a:r>
          </a:p>
        </p:txBody>
      </p:sp>
      <p:sp>
        <p:nvSpPr>
          <p:cNvPr id="3" name="Symbol zastępczy zawartości 2">
            <a:extLst>
              <a:ext uri="{FF2B5EF4-FFF2-40B4-BE49-F238E27FC236}">
                <a16:creationId xmlns:a16="http://schemas.microsoft.com/office/drawing/2014/main" id="{27E357A1-66FB-455E-8040-A4012F256761}"/>
              </a:ext>
            </a:extLst>
          </p:cNvPr>
          <p:cNvSpPr>
            <a:spLocks noGrp="1"/>
          </p:cNvSpPr>
          <p:nvPr>
            <p:ph idx="1"/>
          </p:nvPr>
        </p:nvSpPr>
        <p:spPr/>
        <p:txBody>
          <a:bodyPr>
            <a:normAutofit/>
          </a:bodyPr>
          <a:lstStyle/>
          <a:p>
            <a:pPr algn="just"/>
            <a:br>
              <a:rPr lang="pl-PL" i="1" dirty="0"/>
            </a:br>
            <a:r>
              <a:rPr lang="pl-PL" i="1" dirty="0"/>
              <a:t>Ukrywanie się jest definiowane jako </a:t>
            </a:r>
            <a:r>
              <a:rPr lang="pl-PL" b="1" i="1" u="sng" dirty="0"/>
              <a:t>unikanie kontaktu z organem procesowym</a:t>
            </a:r>
            <a:r>
              <a:rPr lang="pl-PL" i="1" dirty="0"/>
              <a:t>, czego konsekwencją jest </a:t>
            </a:r>
            <a:r>
              <a:rPr lang="pl-PL" b="1" i="1" u="sng" dirty="0"/>
              <a:t>niestawianie się na wezwania i niemożność skontaktowania się z oskarżonym z powodu nieznajomości aktualnego miejsca jego pobytu, świadomie przez niego wywołanej</a:t>
            </a:r>
            <a:r>
              <a:rPr lang="pl-PL" i="1" dirty="0"/>
              <a:t>. Ucieczka definiowana jest jako </a:t>
            </a:r>
            <a:r>
              <a:rPr lang="pl-PL" b="1" i="1" u="sng" dirty="0"/>
              <a:t>wydalenie się oskarżonego z miejsca pobytu znanego organowi procesowemu bez podania adresu i bez zamiaru rychłego powrotu.</a:t>
            </a:r>
          </a:p>
          <a:p>
            <a:pPr algn="just"/>
            <a:r>
              <a:rPr lang="pl-PL" i="1" dirty="0"/>
              <a:t>Postanowienie Sądu Apelacyjnego w Krakowie - II Wydział Karny z dnia 9 marca 2018 r. II </a:t>
            </a:r>
            <a:r>
              <a:rPr lang="pl-PL" i="1" dirty="0" err="1"/>
              <a:t>AKz</a:t>
            </a:r>
            <a:r>
              <a:rPr lang="pl-PL" i="1" dirty="0"/>
              <a:t> 105/18, KZS 2018 nr 3, poz. 35, </a:t>
            </a:r>
            <a:r>
              <a:rPr lang="pl-PL" i="1" dirty="0" err="1"/>
              <a:t>Legalis</a:t>
            </a:r>
            <a:endParaRPr lang="pl-PL" i="1" dirty="0"/>
          </a:p>
          <a:p>
            <a:pPr algn="just"/>
            <a:br>
              <a:rPr lang="pl-PL" i="1" dirty="0"/>
            </a:br>
            <a:endParaRPr lang="pl-PL" i="1" dirty="0"/>
          </a:p>
        </p:txBody>
      </p:sp>
      <p:pic>
        <p:nvPicPr>
          <p:cNvPr id="5" name="Grafika 4" descr="Bandyta">
            <a:extLst>
              <a:ext uri="{FF2B5EF4-FFF2-40B4-BE49-F238E27FC236}">
                <a16:creationId xmlns:a16="http://schemas.microsoft.com/office/drawing/2014/main" id="{53A75A6E-8B7C-401C-A21B-59AD9CFDAD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47000" y="4533900"/>
            <a:ext cx="1638300" cy="1638300"/>
          </a:xfrm>
          <a:prstGeom prst="rect">
            <a:avLst/>
          </a:prstGeom>
        </p:spPr>
      </p:pic>
    </p:spTree>
    <p:extLst>
      <p:ext uri="{BB962C8B-B14F-4D97-AF65-F5344CB8AC3E}">
        <p14:creationId xmlns:p14="http://schemas.microsoft.com/office/powerpoint/2010/main" val="4257892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65B1CC-D6D7-43E6-AEB8-9E7112118191}"/>
              </a:ext>
            </a:extLst>
          </p:cNvPr>
          <p:cNvSpPr>
            <a:spLocks noGrp="1"/>
          </p:cNvSpPr>
          <p:nvPr>
            <p:ph type="title"/>
          </p:nvPr>
        </p:nvSpPr>
        <p:spPr/>
        <p:txBody>
          <a:bodyPr/>
          <a:lstStyle/>
          <a:p>
            <a:r>
              <a:rPr lang="pl-PL" dirty="0"/>
              <a:t>Obawa Ucieczki lub ukrycia się</a:t>
            </a:r>
          </a:p>
        </p:txBody>
      </p:sp>
      <p:sp>
        <p:nvSpPr>
          <p:cNvPr id="3" name="Symbol zastępczy zawartości 2">
            <a:extLst>
              <a:ext uri="{FF2B5EF4-FFF2-40B4-BE49-F238E27FC236}">
                <a16:creationId xmlns:a16="http://schemas.microsoft.com/office/drawing/2014/main" id="{27E357A1-66FB-455E-8040-A4012F256761}"/>
              </a:ext>
            </a:extLst>
          </p:cNvPr>
          <p:cNvSpPr>
            <a:spLocks noGrp="1"/>
          </p:cNvSpPr>
          <p:nvPr>
            <p:ph idx="1"/>
          </p:nvPr>
        </p:nvSpPr>
        <p:spPr/>
        <p:txBody>
          <a:bodyPr>
            <a:normAutofit/>
          </a:bodyPr>
          <a:lstStyle/>
          <a:p>
            <a:pPr algn="just"/>
            <a:r>
              <a:rPr lang="pl-PL" i="1" dirty="0"/>
              <a:t>Niezasadnym okazał się zarzut naruszenia art. 258 § 1 pkt 1 KPK. Prawdą jest, że po ujawnieniu, że pokrzywdzony nie żyje oskarżony oczekiwał na przyjazd Policji. Fakt ten świadczy jednak tylko o tym, że oskarżony nie podjął ucieczki, czy też prób ukrywania się. </a:t>
            </a:r>
            <a:r>
              <a:rPr lang="pl-PL" b="1" i="1" u="sng" dirty="0"/>
              <a:t>Powołany wyżej przepis nie uzależnia jednak stosowania tymczasowego aresztowania od uprzedniego faktu ucieczki, czy ukrywania się oskarżonego, </a:t>
            </a:r>
            <a:r>
              <a:rPr lang="pl-PL" b="1" i="1" u="sng" dirty="0">
                <a:highlight>
                  <a:srgbClr val="FF00FF"/>
                </a:highlight>
              </a:rPr>
              <a:t>ale jedynie od samej obawy podjęcia przez niego tego typu form oddziaływania </a:t>
            </a:r>
            <a:r>
              <a:rPr lang="pl-PL" b="1" i="1" u="sng" dirty="0"/>
              <a:t>na postępowanie. </a:t>
            </a:r>
            <a:r>
              <a:rPr lang="pl-PL" i="1" dirty="0"/>
              <a:t>Zasadnie przy tym uznał Sąd I instancji, że obawy tej należy upatrywać w braku stałego miejsca zamieszkania oskarżonego, który z uwagi na konflikt z rodziną wyprowadził się z dotychczas zajmowanego zamieszkania.</a:t>
            </a:r>
          </a:p>
          <a:p>
            <a:pPr algn="just"/>
            <a:r>
              <a:rPr lang="pl-PL" i="1" dirty="0"/>
              <a:t>Postanowienie Sądu Apelacyjnego w Katowicach - II Wydział Karny z dnia 14 stycznia 2015 r. II </a:t>
            </a:r>
            <a:r>
              <a:rPr lang="pl-PL" i="1" dirty="0" err="1"/>
              <a:t>AKz</a:t>
            </a:r>
            <a:r>
              <a:rPr lang="pl-PL" i="1" dirty="0"/>
              <a:t> 813/14, </a:t>
            </a:r>
            <a:r>
              <a:rPr lang="pl-PL" i="1" dirty="0" err="1"/>
              <a:t>OSAKat</a:t>
            </a:r>
            <a:r>
              <a:rPr lang="pl-PL" i="1" dirty="0"/>
              <a:t> 2015 nr 1, poz. 5, KZS 2015 nr 5, poz. 103, </a:t>
            </a:r>
            <a:r>
              <a:rPr lang="pl-PL" i="1" dirty="0" err="1"/>
              <a:t>Legalis</a:t>
            </a:r>
            <a:br>
              <a:rPr lang="pl-PL" i="1" dirty="0"/>
            </a:br>
            <a:br>
              <a:rPr lang="pl-PL" i="1" dirty="0"/>
            </a:br>
            <a:endParaRPr lang="pl-PL" i="1" dirty="0"/>
          </a:p>
        </p:txBody>
      </p:sp>
    </p:spTree>
    <p:extLst>
      <p:ext uri="{BB962C8B-B14F-4D97-AF65-F5344CB8AC3E}">
        <p14:creationId xmlns:p14="http://schemas.microsoft.com/office/powerpoint/2010/main" val="28642764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4C4946-6B23-4C30-A488-7E877B02F989}"/>
              </a:ext>
            </a:extLst>
          </p:cNvPr>
          <p:cNvSpPr>
            <a:spLocks noGrp="1"/>
          </p:cNvSpPr>
          <p:nvPr>
            <p:ph type="title"/>
          </p:nvPr>
        </p:nvSpPr>
        <p:spPr/>
        <p:txBody>
          <a:bodyPr/>
          <a:lstStyle/>
          <a:p>
            <a:r>
              <a:rPr lang="pl-PL" dirty="0"/>
              <a:t>Obawa „Matactwa”</a:t>
            </a:r>
          </a:p>
        </p:txBody>
      </p:sp>
      <p:sp>
        <p:nvSpPr>
          <p:cNvPr id="3" name="Symbol zastępczy zawartości 2">
            <a:extLst>
              <a:ext uri="{FF2B5EF4-FFF2-40B4-BE49-F238E27FC236}">
                <a16:creationId xmlns:a16="http://schemas.microsoft.com/office/drawing/2014/main" id="{1A7E91F7-8EBA-450C-A0AF-30F0D47E54A4}"/>
              </a:ext>
            </a:extLst>
          </p:cNvPr>
          <p:cNvSpPr>
            <a:spLocks noGrp="1"/>
          </p:cNvSpPr>
          <p:nvPr>
            <p:ph idx="1"/>
          </p:nvPr>
        </p:nvSpPr>
        <p:spPr/>
        <p:txBody>
          <a:bodyPr>
            <a:normAutofit/>
          </a:bodyPr>
          <a:lstStyle/>
          <a:p>
            <a:pPr algn="just"/>
            <a:r>
              <a:rPr lang="pl-PL" i="1" dirty="0"/>
              <a:t>Sama znajomość podejrzanego ze świadkami czy </a:t>
            </a:r>
            <a:r>
              <a:rPr lang="pl-PL" i="1" dirty="0" err="1"/>
              <a:t>współpodejrzanymi</a:t>
            </a:r>
            <a:r>
              <a:rPr lang="pl-PL" i="1" dirty="0"/>
              <a:t>, nie rodzi jeszcze obawy, iż będzie on podejmował działania zmierzające do nakłaniania ich do składania fałszywych zeznań, czy też w inny bezprawny sposób będzie utrudniał postępowanie karne. Obawa, o której mowa w dyspozycji art. 258 § 1 pkt 2 k.p.k., co do zasady musi być uzasadniona konkretnymi okolicznościami wskazującymi na jej istnienie, a przede wszystkim wcześniejszym zachowaniem podejrzanego podjętym w tym właśnie celu, jak i zachowaniem innych osób 1 nie można jej istnienia jedynie wywodzić z hipotetycznego domniemania podejmowania przez podejrzanego takich działań.</a:t>
            </a:r>
          </a:p>
          <a:p>
            <a:pPr marL="0" indent="0" algn="just">
              <a:buNone/>
            </a:pPr>
            <a:r>
              <a:rPr lang="pl-PL" i="1" dirty="0"/>
              <a:t>Postanowienie Sądu Apelacyjnego w Katowicach z dnia 9 listopada 2016 r. II </a:t>
            </a:r>
            <a:r>
              <a:rPr lang="pl-PL" i="1" dirty="0" err="1"/>
              <a:t>AKz</a:t>
            </a:r>
            <a:r>
              <a:rPr lang="pl-PL" i="1" dirty="0"/>
              <a:t> 576/16, LEX nr 2242178</a:t>
            </a:r>
          </a:p>
          <a:p>
            <a:pPr algn="just"/>
            <a:br>
              <a:rPr lang="pl-PL" i="1" dirty="0"/>
            </a:br>
            <a:endParaRPr lang="pl-PL" i="1" dirty="0"/>
          </a:p>
        </p:txBody>
      </p:sp>
    </p:spTree>
    <p:extLst>
      <p:ext uri="{BB962C8B-B14F-4D97-AF65-F5344CB8AC3E}">
        <p14:creationId xmlns:p14="http://schemas.microsoft.com/office/powerpoint/2010/main" val="1891790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4C4946-6B23-4C30-A488-7E877B02F989}"/>
              </a:ext>
            </a:extLst>
          </p:cNvPr>
          <p:cNvSpPr>
            <a:spLocks noGrp="1"/>
          </p:cNvSpPr>
          <p:nvPr>
            <p:ph type="title"/>
          </p:nvPr>
        </p:nvSpPr>
        <p:spPr/>
        <p:txBody>
          <a:bodyPr/>
          <a:lstStyle/>
          <a:p>
            <a:r>
              <a:rPr lang="pl-PL" dirty="0"/>
              <a:t>Obawa „Matactwa”</a:t>
            </a:r>
          </a:p>
        </p:txBody>
      </p:sp>
      <p:sp>
        <p:nvSpPr>
          <p:cNvPr id="3" name="Symbol zastępczy zawartości 2">
            <a:extLst>
              <a:ext uri="{FF2B5EF4-FFF2-40B4-BE49-F238E27FC236}">
                <a16:creationId xmlns:a16="http://schemas.microsoft.com/office/drawing/2014/main" id="{1A7E91F7-8EBA-450C-A0AF-30F0D47E54A4}"/>
              </a:ext>
            </a:extLst>
          </p:cNvPr>
          <p:cNvSpPr>
            <a:spLocks noGrp="1"/>
          </p:cNvSpPr>
          <p:nvPr>
            <p:ph idx="1"/>
          </p:nvPr>
        </p:nvSpPr>
        <p:spPr/>
        <p:txBody>
          <a:bodyPr>
            <a:normAutofit fontScale="92500" lnSpcReduction="20000"/>
          </a:bodyPr>
          <a:lstStyle/>
          <a:p>
            <a:pPr algn="just"/>
            <a:r>
              <a:rPr lang="pl-PL" i="1" dirty="0"/>
              <a:t>1. Rację ma Sąd Okręgowy, że dla przyjęcia obawy matactwa </a:t>
            </a:r>
            <a:r>
              <a:rPr lang="pl-PL" b="1" i="1" u="sng" dirty="0"/>
              <a:t>nie jest konieczne, aby podejrzany podjął już konkretne zachowania utrudniające postępowanie</a:t>
            </a:r>
            <a:r>
              <a:rPr lang="pl-PL" i="1" dirty="0"/>
              <a:t>. Aresztowania nie stosuje się za to, że podejrzany wcześniej postępowanie utrudniał, ale stosuje się je dlatego, </a:t>
            </a:r>
            <a:r>
              <a:rPr lang="pl-PL" b="1" i="1" u="sng" dirty="0"/>
              <a:t>aby podejrzany nie miał szansy podjąć takich zachowań, to jest aby takim jego zachowaniom zapobiec.</a:t>
            </a:r>
          </a:p>
          <a:p>
            <a:pPr algn="just"/>
            <a:r>
              <a:rPr lang="pl-PL" i="1" dirty="0"/>
              <a:t>2. Fakty uzasadniające odstąpienie od tymczasowego aresztowania powinny zostać udowodnione, a ich wykazanie obciąża stronę, która je zgłasza. W badanej sprawie skarżący obrońca podejrzanego ani w petitum zażalenia, ani w jego uzasadnieniu nie zamieścił jakichkolwiek informacji wskazujących na istnienie okoliczności z art. 259 § 1 k.p.k., ani też Sąd Apelacyjny nie dostrzegł takich okoliczności, pozwalających odstąpić od aresztowania ze względów humanitarnych.</a:t>
            </a:r>
          </a:p>
          <a:p>
            <a:pPr marL="0" indent="0" algn="just">
              <a:buNone/>
            </a:pPr>
            <a:r>
              <a:rPr lang="pl-PL" dirty="0"/>
              <a:t>Postanowienie Sądu Apelacyjnego w Krakowie z dnia 29 grudnia 2015 r. II </a:t>
            </a:r>
            <a:r>
              <a:rPr lang="pl-PL" dirty="0" err="1"/>
              <a:t>AKz</a:t>
            </a:r>
            <a:r>
              <a:rPr lang="pl-PL" dirty="0"/>
              <a:t> 479/15, LEX nr 2062875</a:t>
            </a:r>
          </a:p>
          <a:p>
            <a:pPr algn="just"/>
            <a:br>
              <a:rPr lang="pl-PL" i="1" dirty="0"/>
            </a:br>
            <a:br>
              <a:rPr lang="pl-PL" i="1" dirty="0"/>
            </a:br>
            <a:endParaRPr lang="pl-PL" i="1" dirty="0"/>
          </a:p>
        </p:txBody>
      </p:sp>
    </p:spTree>
    <p:extLst>
      <p:ext uri="{BB962C8B-B14F-4D97-AF65-F5344CB8AC3E}">
        <p14:creationId xmlns:p14="http://schemas.microsoft.com/office/powerpoint/2010/main" val="3308428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F5DB49-891B-4CA7-AC75-BD798A423E0C}"/>
              </a:ext>
            </a:extLst>
          </p:cNvPr>
          <p:cNvSpPr>
            <a:spLocks noGrp="1"/>
          </p:cNvSpPr>
          <p:nvPr>
            <p:ph type="title"/>
          </p:nvPr>
        </p:nvSpPr>
        <p:spPr/>
        <p:txBody>
          <a:bodyPr/>
          <a:lstStyle/>
          <a:p>
            <a:r>
              <a:rPr lang="pl-PL" dirty="0"/>
              <a:t>Cele stosowania środków zapobiegawczych</a:t>
            </a:r>
          </a:p>
        </p:txBody>
      </p:sp>
      <p:sp>
        <p:nvSpPr>
          <p:cNvPr id="3" name="Symbol zastępczy zawartości 2">
            <a:extLst>
              <a:ext uri="{FF2B5EF4-FFF2-40B4-BE49-F238E27FC236}">
                <a16:creationId xmlns:a16="http://schemas.microsoft.com/office/drawing/2014/main" id="{3D1925D4-E3C6-4026-A383-D64D1C84C8DA}"/>
              </a:ext>
            </a:extLst>
          </p:cNvPr>
          <p:cNvSpPr>
            <a:spLocks noGrp="1"/>
          </p:cNvSpPr>
          <p:nvPr>
            <p:ph idx="1"/>
          </p:nvPr>
        </p:nvSpPr>
        <p:spPr/>
        <p:txBody>
          <a:bodyPr/>
          <a:lstStyle/>
          <a:p>
            <a:r>
              <a:rPr lang="pl-PL" dirty="0"/>
              <a:t>1) zabezpieczenie prawidłowego toku postępowania karnego </a:t>
            </a:r>
          </a:p>
          <a:p>
            <a:r>
              <a:rPr lang="pl-PL" dirty="0"/>
              <a:t>2) zapobiegnięcie popełnieniu przez oskarżonego (podejrzanego) nowego, ciężkiego przestępstwa</a:t>
            </a:r>
          </a:p>
          <a:p>
            <a:pPr marL="0" indent="0">
              <a:buNone/>
            </a:pPr>
            <a:r>
              <a:rPr lang="pl-PL" dirty="0"/>
              <a:t>Zgodnie z art. 5 ust. 1 lit c EKPC: </a:t>
            </a:r>
          </a:p>
          <a:p>
            <a:pPr marL="0" indent="0">
              <a:buNone/>
            </a:pPr>
            <a:r>
              <a:rPr lang="pl-PL" dirty="0"/>
              <a:t>1) postawienia aresztowanego przed właściwym organem; </a:t>
            </a:r>
          </a:p>
          <a:p>
            <a:pPr marL="0" indent="0">
              <a:buNone/>
            </a:pPr>
            <a:r>
              <a:rPr lang="pl-PL" dirty="0"/>
              <a:t>2) zapobieżenia popełnieniu czynu zagrożonego karą </a:t>
            </a:r>
          </a:p>
          <a:p>
            <a:pPr marL="0" indent="0">
              <a:buNone/>
            </a:pPr>
            <a:r>
              <a:rPr lang="pl-PL" dirty="0"/>
              <a:t>3) uniemożliwienia ucieczki po dokonaniu takiego czynu. </a:t>
            </a:r>
          </a:p>
          <a:p>
            <a:pPr marL="0" indent="0">
              <a:buNone/>
            </a:pPr>
            <a:endParaRPr lang="pl-PL" dirty="0"/>
          </a:p>
          <a:p>
            <a:pPr marL="0" indent="0">
              <a:buNone/>
            </a:pPr>
            <a:r>
              <a:rPr lang="pl-PL" b="1" u="sng" dirty="0"/>
              <a:t>Stosowanie środków zapobiegawczych dla realizacji innych celów jest prawnie niedopuszczalne. </a:t>
            </a:r>
          </a:p>
        </p:txBody>
      </p:sp>
    </p:spTree>
    <p:extLst>
      <p:ext uri="{BB962C8B-B14F-4D97-AF65-F5344CB8AC3E}">
        <p14:creationId xmlns:p14="http://schemas.microsoft.com/office/powerpoint/2010/main" val="893024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4C4946-6B23-4C30-A488-7E877B02F989}"/>
              </a:ext>
            </a:extLst>
          </p:cNvPr>
          <p:cNvSpPr>
            <a:spLocks noGrp="1"/>
          </p:cNvSpPr>
          <p:nvPr>
            <p:ph type="title"/>
          </p:nvPr>
        </p:nvSpPr>
        <p:spPr/>
        <p:txBody>
          <a:bodyPr/>
          <a:lstStyle/>
          <a:p>
            <a:r>
              <a:rPr lang="pl-PL" dirty="0"/>
              <a:t>Obawa „Matactwa”</a:t>
            </a:r>
          </a:p>
        </p:txBody>
      </p:sp>
      <p:sp>
        <p:nvSpPr>
          <p:cNvPr id="3" name="Symbol zastępczy zawartości 2">
            <a:extLst>
              <a:ext uri="{FF2B5EF4-FFF2-40B4-BE49-F238E27FC236}">
                <a16:creationId xmlns:a16="http://schemas.microsoft.com/office/drawing/2014/main" id="{1A7E91F7-8EBA-450C-A0AF-30F0D47E54A4}"/>
              </a:ext>
            </a:extLst>
          </p:cNvPr>
          <p:cNvSpPr>
            <a:spLocks noGrp="1"/>
          </p:cNvSpPr>
          <p:nvPr>
            <p:ph idx="1"/>
          </p:nvPr>
        </p:nvSpPr>
        <p:spPr/>
        <p:txBody>
          <a:bodyPr>
            <a:normAutofit fontScale="92500"/>
          </a:bodyPr>
          <a:lstStyle/>
          <a:p>
            <a:pPr algn="just"/>
            <a:r>
              <a:rPr lang="pl-PL" i="1" dirty="0"/>
              <a:t>Wprawdzie ma rację skarżący, że w sprawie brak jest dowodu na to, iż podejrzany podejmował próby bezprawnego wpływu na postępowanie karne. </a:t>
            </a:r>
            <a:r>
              <a:rPr lang="pl-PL" b="1" i="1" u="sng" dirty="0"/>
              <a:t>Gdyby jednak dowody te istniały mielibyśmy do czynienia z sytuacją, w której podejmowanie owych prób było faktem. </a:t>
            </a:r>
            <a:r>
              <a:rPr lang="pl-PL" b="1" i="1" dirty="0"/>
              <a:t>Powołany przepis stanowi jednak, iż przesłanką stosowania tymczasowego aresztowania jest istnienie "obawy" podejmowania czynności zmierzających do bezprawnego wpływu na postępowanie karne, a nie ich podejmowanie</a:t>
            </a:r>
            <a:r>
              <a:rPr lang="pl-PL" i="1" dirty="0"/>
              <a:t>. W przedmiotowej sprawie obawa ta jest realna, jeśli tylko uwzględni się, że zgromadzony w sprawie materiał dowodowy uprawdopodabnia w dużym stopniu, że podejrzany nie tylko brał udział w zorganizowanej grupie przestępczej, ale nią kierował.</a:t>
            </a:r>
          </a:p>
          <a:p>
            <a:pPr algn="just"/>
            <a:r>
              <a:rPr lang="pl-PL" dirty="0"/>
              <a:t>Postanowienie Sądu Apelacyjnego w Katowicach z dnia 30 lipca 2014 r. II </a:t>
            </a:r>
            <a:r>
              <a:rPr lang="pl-PL" dirty="0" err="1"/>
              <a:t>AKa</a:t>
            </a:r>
            <a:r>
              <a:rPr lang="pl-PL" dirty="0"/>
              <a:t> 466/14, LEX nr 1616052</a:t>
            </a:r>
          </a:p>
          <a:p>
            <a:pPr marL="0" indent="0" algn="just">
              <a:buNone/>
            </a:pPr>
            <a:br>
              <a:rPr lang="pl-PL" i="1" dirty="0"/>
            </a:br>
            <a:br>
              <a:rPr lang="pl-PL" i="1" dirty="0"/>
            </a:br>
            <a:endParaRPr lang="pl-PL" i="1" dirty="0"/>
          </a:p>
        </p:txBody>
      </p:sp>
    </p:spTree>
    <p:extLst>
      <p:ext uri="{BB962C8B-B14F-4D97-AF65-F5344CB8AC3E}">
        <p14:creationId xmlns:p14="http://schemas.microsoft.com/office/powerpoint/2010/main" val="20733277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045257-FAD7-4DCC-815A-DB8B4EB5CBE9}"/>
              </a:ext>
            </a:extLst>
          </p:cNvPr>
          <p:cNvSpPr>
            <a:spLocks noGrp="1"/>
          </p:cNvSpPr>
          <p:nvPr>
            <p:ph type="title"/>
          </p:nvPr>
        </p:nvSpPr>
        <p:spPr/>
        <p:txBody>
          <a:bodyPr/>
          <a:lstStyle/>
          <a:p>
            <a:r>
              <a:rPr lang="pl-PL" dirty="0"/>
              <a:t>Zagrożenie surową karą	</a:t>
            </a:r>
          </a:p>
        </p:txBody>
      </p:sp>
      <p:sp>
        <p:nvSpPr>
          <p:cNvPr id="3" name="Symbol zastępczy zawartości 2">
            <a:extLst>
              <a:ext uri="{FF2B5EF4-FFF2-40B4-BE49-F238E27FC236}">
                <a16:creationId xmlns:a16="http://schemas.microsoft.com/office/drawing/2014/main" id="{7253EA8E-9CBD-4B86-807F-EB9015CD9C29}"/>
              </a:ext>
            </a:extLst>
          </p:cNvPr>
          <p:cNvSpPr>
            <a:spLocks noGrp="1"/>
          </p:cNvSpPr>
          <p:nvPr>
            <p:ph idx="1"/>
          </p:nvPr>
        </p:nvSpPr>
        <p:spPr/>
        <p:txBody>
          <a:bodyPr>
            <a:normAutofit fontScale="92500" lnSpcReduction="10000"/>
          </a:bodyPr>
          <a:lstStyle/>
          <a:p>
            <a:pPr algn="just"/>
            <a:r>
              <a:rPr lang="pl-PL" dirty="0"/>
              <a:t>Podstawy stosowania tymczasowego aresztowania, określone w art. 258 § 2 k.p.k., przy spełnieniu przesłanek wskazanych w art. 249 § 1 i art. 257 § 1 k.p.k. i przy braku przesłanek negatywnych określonych w art. 259 § 1 i 2 k.p.k., </a:t>
            </a:r>
            <a:r>
              <a:rPr lang="pl-PL" b="1" u="sng" dirty="0"/>
              <a:t>stanowią samodzielne przesłanki szczególne stosowania tego środka zapobiegawczego.</a:t>
            </a:r>
          </a:p>
          <a:p>
            <a:pPr algn="just"/>
            <a:r>
              <a:rPr lang="pl-PL" dirty="0"/>
              <a:t>Uchwała Sądu Najwyższego 7 sędziów z dnia 19 stycznia 2012 r. I KZP 18/11, OSNKW 2012/1/1</a:t>
            </a:r>
          </a:p>
          <a:p>
            <a:pPr algn="just"/>
            <a:r>
              <a:rPr lang="pl-PL" b="1" u="sng" dirty="0"/>
              <a:t>JEDNAKŻE: </a:t>
            </a:r>
          </a:p>
          <a:p>
            <a:pPr algn="just"/>
            <a:r>
              <a:rPr lang="pl-PL" dirty="0"/>
              <a:t>Zastosowanie tymczasowego aresztowania z powodu surowej kary grożącej lub wymierzonej oskarżonemu </a:t>
            </a:r>
            <a:r>
              <a:rPr lang="pl-PL" b="1" u="sng" dirty="0"/>
              <a:t>czyni nieprzewidywalnym stosowanie wymienionego przepisu dla oskarżonego</a:t>
            </a:r>
            <a:r>
              <a:rPr lang="pl-PL" dirty="0"/>
              <a:t>. Przepis ten </a:t>
            </a:r>
            <a:r>
              <a:rPr lang="pl-PL" b="1" u="sng" dirty="0"/>
              <a:t>nie zawiera bowiem jasno i precyzyjnie określonych przesłanek tymczasowego aresztowania</a:t>
            </a:r>
            <a:r>
              <a:rPr lang="pl-PL" dirty="0"/>
              <a:t>, które pozwalałyby w każdej sytuacji na ocenę, czy zachowanie oskarżonego aktualizuje wystąpienie przesłanek tymczasowego aresztowania, a tym samym konieczność zabezpieczenia prawidłowego toku postępowania za pomocą zastosowania wymienionego środka.</a:t>
            </a:r>
          </a:p>
          <a:p>
            <a:pPr algn="just"/>
            <a:endParaRPr lang="pl-PL" b="1" u="sng" dirty="0"/>
          </a:p>
        </p:txBody>
      </p:sp>
    </p:spTree>
    <p:extLst>
      <p:ext uri="{BB962C8B-B14F-4D97-AF65-F5344CB8AC3E}">
        <p14:creationId xmlns:p14="http://schemas.microsoft.com/office/powerpoint/2010/main" val="904394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045257-FAD7-4DCC-815A-DB8B4EB5CBE9}"/>
              </a:ext>
            </a:extLst>
          </p:cNvPr>
          <p:cNvSpPr>
            <a:spLocks noGrp="1"/>
          </p:cNvSpPr>
          <p:nvPr>
            <p:ph type="title"/>
          </p:nvPr>
        </p:nvSpPr>
        <p:spPr/>
        <p:txBody>
          <a:bodyPr/>
          <a:lstStyle/>
          <a:p>
            <a:r>
              <a:rPr lang="pl-PL" dirty="0"/>
              <a:t>Zagrożenie surową karą	</a:t>
            </a:r>
          </a:p>
        </p:txBody>
      </p:sp>
      <p:sp>
        <p:nvSpPr>
          <p:cNvPr id="3" name="Symbol zastępczy zawartości 2">
            <a:extLst>
              <a:ext uri="{FF2B5EF4-FFF2-40B4-BE49-F238E27FC236}">
                <a16:creationId xmlns:a16="http://schemas.microsoft.com/office/drawing/2014/main" id="{7253EA8E-9CBD-4B86-807F-EB9015CD9C29}"/>
              </a:ext>
            </a:extLst>
          </p:cNvPr>
          <p:cNvSpPr>
            <a:spLocks noGrp="1"/>
          </p:cNvSpPr>
          <p:nvPr>
            <p:ph idx="1"/>
          </p:nvPr>
        </p:nvSpPr>
        <p:spPr/>
        <p:txBody>
          <a:bodyPr>
            <a:normAutofit fontScale="92500" lnSpcReduction="20000"/>
          </a:bodyPr>
          <a:lstStyle/>
          <a:p>
            <a:pPr algn="just"/>
            <a:r>
              <a:rPr lang="pl-PL" b="1" u="sng" dirty="0"/>
              <a:t>JEDNAKŻE: </a:t>
            </a:r>
          </a:p>
          <a:p>
            <a:pPr algn="just"/>
            <a:r>
              <a:rPr lang="pl-PL" b="1" u="sng" dirty="0"/>
              <a:t>Tymczasowego aresztowania nie można jednak stosować automatycznie za każdym razem, gdy oskarżony zostanie skazany na karę 3 lat pozbawienia wolności, bez zbadania wszystkich przesłanek stosowania tego środka</a:t>
            </a:r>
            <a:r>
              <a:rPr lang="pl-PL" dirty="0"/>
              <a:t>. Zasadniczym celem tego środka jest bowiem zabezpieczenie prawidłowego toku postępowania karnego. Tylko ten procesowy cel może uzasadniać jego zastosowanie na podstawie art. 258 § 2 k.p.k.</a:t>
            </a:r>
          </a:p>
          <a:p>
            <a:pPr algn="just"/>
            <a:br>
              <a:rPr lang="pl-PL" b="1" u="sng" dirty="0"/>
            </a:br>
            <a:r>
              <a:rPr lang="pl-PL" b="1" u="sng" dirty="0"/>
              <a:t>Unormowanie umożliwiające stosowanie tymczasowego aresztowania z tego powodu, że oskarżonemu postawiono określony zarzut bądź skazano go na karę pozbawienia wolności określonej wysokości, jest niedopuszczalne, gdyż </a:t>
            </a:r>
            <a:r>
              <a:rPr lang="pl-PL" b="1" u="sng" dirty="0">
                <a:highlight>
                  <a:srgbClr val="FF00FF"/>
                </a:highlight>
              </a:rPr>
              <a:t>wprowadza automatyzm pozbawienia wolności</a:t>
            </a:r>
            <a:r>
              <a:rPr lang="pl-PL" b="1" u="sng" dirty="0"/>
              <a:t>, </a:t>
            </a:r>
            <a:r>
              <a:rPr lang="pl-PL" dirty="0"/>
              <a:t>bez względu na to, czy w rzeczywistości występuje zagrożenie dla prawidłowego przebiegu postępowania i w konsekwencji potrzeba ochrony tego postępowania.</a:t>
            </a:r>
          </a:p>
          <a:p>
            <a:pPr marL="0" indent="0" algn="just">
              <a:buNone/>
            </a:pPr>
            <a:r>
              <a:rPr lang="pl-PL" dirty="0"/>
              <a:t>Jerzy Skorupka, O niekonstytucyjności art. 258 § 2 k.p.k. Skorupka Jerzy, O niekonstytucyjności art. 258 § 2 k.p.k., </a:t>
            </a:r>
            <a:r>
              <a:rPr lang="pl-PL" dirty="0" err="1"/>
              <a:t>PiP</a:t>
            </a:r>
            <a:r>
              <a:rPr lang="pl-PL" dirty="0"/>
              <a:t> 2018/3/5-18</a:t>
            </a:r>
            <a:br>
              <a:rPr lang="pl-PL" dirty="0"/>
            </a:br>
            <a:endParaRPr lang="pl-PL" b="1" u="sng" dirty="0"/>
          </a:p>
        </p:txBody>
      </p:sp>
    </p:spTree>
    <p:extLst>
      <p:ext uri="{BB962C8B-B14F-4D97-AF65-F5344CB8AC3E}">
        <p14:creationId xmlns:p14="http://schemas.microsoft.com/office/powerpoint/2010/main" val="19398418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925911-E8FD-4DF5-A4D0-88C6DD8B4B81}"/>
              </a:ext>
            </a:extLst>
          </p:cNvPr>
          <p:cNvSpPr>
            <a:spLocks noGrp="1"/>
          </p:cNvSpPr>
          <p:nvPr>
            <p:ph type="title"/>
          </p:nvPr>
        </p:nvSpPr>
        <p:spPr/>
        <p:txBody>
          <a:bodyPr/>
          <a:lstStyle/>
          <a:p>
            <a:r>
              <a:rPr lang="pl-PL" dirty="0"/>
              <a:t>Stosowanie środka prewencyjnie</a:t>
            </a:r>
          </a:p>
        </p:txBody>
      </p:sp>
      <p:sp>
        <p:nvSpPr>
          <p:cNvPr id="3" name="Symbol zastępczy zawartości 2">
            <a:extLst>
              <a:ext uri="{FF2B5EF4-FFF2-40B4-BE49-F238E27FC236}">
                <a16:creationId xmlns:a16="http://schemas.microsoft.com/office/drawing/2014/main" id="{A3867260-784C-4556-B148-55F86D3FC441}"/>
              </a:ext>
            </a:extLst>
          </p:cNvPr>
          <p:cNvSpPr>
            <a:spLocks noGrp="1"/>
          </p:cNvSpPr>
          <p:nvPr>
            <p:ph idx="1"/>
          </p:nvPr>
        </p:nvSpPr>
        <p:spPr/>
        <p:txBody>
          <a:bodyPr>
            <a:normAutofit fontScale="92500" lnSpcReduction="20000"/>
          </a:bodyPr>
          <a:lstStyle/>
          <a:p>
            <a:pPr algn="just"/>
            <a:r>
              <a:rPr lang="pl-PL"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 (art. 258 par. 3 k.p.k.)</a:t>
            </a:r>
          </a:p>
          <a:p>
            <a:pPr algn="just"/>
            <a:r>
              <a:rPr lang="pl-PL" dirty="0"/>
              <a:t>Przesłanka ta realizuje przede wszystkim funkcje pozaprocesowe (</a:t>
            </a:r>
            <a:r>
              <a:rPr lang="pl-PL" b="1" u="sng" dirty="0"/>
              <a:t>ewentualnie funkcję </a:t>
            </a:r>
            <a:r>
              <a:rPr lang="pl-PL" b="1" u="sng" dirty="0" err="1"/>
              <a:t>predeliktualną</a:t>
            </a:r>
            <a:r>
              <a:rPr lang="pl-PL" b="1" u="sng" dirty="0"/>
              <a:t> – prewencyjną</a:t>
            </a:r>
            <a:r>
              <a:rPr lang="pl-PL" dirty="0"/>
              <a:t>) i z tego powodu </a:t>
            </a:r>
            <a:r>
              <a:rPr lang="pl-PL" b="1" u="sng" dirty="0">
                <a:highlight>
                  <a:srgbClr val="FF00FF"/>
                </a:highlight>
              </a:rPr>
              <a:t>ma charakter wyjątkowy</a:t>
            </a:r>
            <a:r>
              <a:rPr lang="pl-PL" dirty="0"/>
              <a:t>. Zastosowane na tej podstawie tymczasowe aresztowanie zwane jest często aresztem prewencyjnym, jakkolwiek przesłanka, o której mowa, odnosi się do wszystkich środków zapobiegawczych. Należy przypomnieć, że </a:t>
            </a:r>
            <a:r>
              <a:rPr lang="pl-PL" dirty="0">
                <a:hlinkClick r:id="rId2"/>
              </a:rPr>
              <a:t>art. 5 ust. 1 lit. c</a:t>
            </a:r>
            <a:r>
              <a:rPr lang="pl-PL" dirty="0"/>
              <a:t> EKPC zezwala na tymczasowe aresztowanie w celu zapobieżenia popełnieniu nowego przestępstwa przez oskarżonego, przy czym </a:t>
            </a:r>
            <a:r>
              <a:rPr lang="pl-PL" b="1" u="sng" dirty="0"/>
              <a:t>uzasadniona obawa jako podstawa zastosowania środka zapobiegawczego zakłada istnienie faktów lub informacji przekonywających obiektywnego obserwatora, iż dana osoba mogła dopuścić się przestępstwa. </a:t>
            </a:r>
            <a:r>
              <a:rPr lang="pl-PL" dirty="0"/>
              <a:t>Uznanie obawy za uzasadnioną zależy jednak od okoliczności sprawy</a:t>
            </a:r>
          </a:p>
          <a:p>
            <a:pPr algn="just"/>
            <a:r>
              <a:rPr lang="pl-PL" dirty="0"/>
              <a:t>K. Dudka [w]: K. Dudka (red.), </a:t>
            </a:r>
            <a:r>
              <a:rPr lang="pl-PL" i="1" dirty="0"/>
              <a:t>Kodeks Postępowania Karnego. Komentarz.</a:t>
            </a:r>
            <a:r>
              <a:rPr lang="pl-PL" dirty="0"/>
              <a:t>, lex/el. 2018, komentarz do art. 258 k.p.k. 	</a:t>
            </a:r>
            <a:br>
              <a:rPr lang="pl-PL" dirty="0"/>
            </a:br>
            <a:endParaRPr lang="pl-PL" dirty="0"/>
          </a:p>
        </p:txBody>
      </p:sp>
    </p:spTree>
    <p:extLst>
      <p:ext uri="{BB962C8B-B14F-4D97-AF65-F5344CB8AC3E}">
        <p14:creationId xmlns:p14="http://schemas.microsoft.com/office/powerpoint/2010/main" val="581691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CC3FA8-E295-48E7-89A3-EBEB0604E7C4}"/>
              </a:ext>
            </a:extLst>
          </p:cNvPr>
          <p:cNvSpPr>
            <a:spLocks noGrp="1"/>
          </p:cNvSpPr>
          <p:nvPr>
            <p:ph type="title"/>
          </p:nvPr>
        </p:nvSpPr>
        <p:spPr/>
        <p:txBody>
          <a:bodyPr/>
          <a:lstStyle/>
          <a:p>
            <a:r>
              <a:rPr lang="pl-PL" dirty="0"/>
              <a:t>katalog środków zapobiegawczych</a:t>
            </a:r>
          </a:p>
        </p:txBody>
      </p:sp>
      <p:sp>
        <p:nvSpPr>
          <p:cNvPr id="3" name="Symbol zastępczy tekstu 2">
            <a:extLst>
              <a:ext uri="{FF2B5EF4-FFF2-40B4-BE49-F238E27FC236}">
                <a16:creationId xmlns:a16="http://schemas.microsoft.com/office/drawing/2014/main" id="{84714CAC-B69A-45F3-8208-941639882431}"/>
              </a:ext>
            </a:extLst>
          </p:cNvPr>
          <p:cNvSpPr>
            <a:spLocks noGrp="1"/>
          </p:cNvSpPr>
          <p:nvPr>
            <p:ph type="body" idx="1"/>
          </p:nvPr>
        </p:nvSpPr>
        <p:spPr/>
        <p:txBody>
          <a:bodyPr/>
          <a:lstStyle/>
          <a:p>
            <a:r>
              <a:rPr lang="pl-PL" dirty="0"/>
              <a:t>Izolacyjne	</a:t>
            </a:r>
          </a:p>
        </p:txBody>
      </p:sp>
      <p:sp>
        <p:nvSpPr>
          <p:cNvPr id="4" name="Symbol zastępczy zawartości 3">
            <a:extLst>
              <a:ext uri="{FF2B5EF4-FFF2-40B4-BE49-F238E27FC236}">
                <a16:creationId xmlns:a16="http://schemas.microsoft.com/office/drawing/2014/main" id="{6C6A1DF7-49DA-4E95-8F2E-5E10CE40C9A3}"/>
              </a:ext>
            </a:extLst>
          </p:cNvPr>
          <p:cNvSpPr>
            <a:spLocks noGrp="1"/>
          </p:cNvSpPr>
          <p:nvPr>
            <p:ph sz="half" idx="2"/>
          </p:nvPr>
        </p:nvSpPr>
        <p:spPr/>
        <p:txBody>
          <a:bodyPr>
            <a:normAutofit fontScale="77500" lnSpcReduction="20000"/>
          </a:bodyPr>
          <a:lstStyle/>
          <a:p>
            <a:r>
              <a:rPr lang="pl-PL" dirty="0"/>
              <a:t>Tymczasowe aresztowanie, </a:t>
            </a:r>
          </a:p>
          <a:p>
            <a:r>
              <a:rPr lang="pl-PL" dirty="0"/>
              <a:t>Tzw. aresztowanie kaucyjne (art. 257 k.p.k.)</a:t>
            </a:r>
          </a:p>
        </p:txBody>
      </p:sp>
      <p:sp>
        <p:nvSpPr>
          <p:cNvPr id="5" name="Symbol zastępczy tekstu 4">
            <a:extLst>
              <a:ext uri="{FF2B5EF4-FFF2-40B4-BE49-F238E27FC236}">
                <a16:creationId xmlns:a16="http://schemas.microsoft.com/office/drawing/2014/main" id="{AC6983E9-E8A6-4150-8159-208BA98AE64B}"/>
              </a:ext>
            </a:extLst>
          </p:cNvPr>
          <p:cNvSpPr>
            <a:spLocks noGrp="1"/>
          </p:cNvSpPr>
          <p:nvPr>
            <p:ph type="body" sz="quarter" idx="3"/>
          </p:nvPr>
        </p:nvSpPr>
        <p:spPr/>
        <p:txBody>
          <a:bodyPr/>
          <a:lstStyle/>
          <a:p>
            <a:r>
              <a:rPr lang="pl-PL" dirty="0"/>
              <a:t>Nieizolacyjne</a:t>
            </a:r>
          </a:p>
        </p:txBody>
      </p:sp>
      <p:sp>
        <p:nvSpPr>
          <p:cNvPr id="6" name="Symbol zastępczy zawartości 5">
            <a:extLst>
              <a:ext uri="{FF2B5EF4-FFF2-40B4-BE49-F238E27FC236}">
                <a16:creationId xmlns:a16="http://schemas.microsoft.com/office/drawing/2014/main" id="{8C661CE5-1AF8-456C-903E-A688A38F29C4}"/>
              </a:ext>
            </a:extLst>
          </p:cNvPr>
          <p:cNvSpPr>
            <a:spLocks noGrp="1"/>
          </p:cNvSpPr>
          <p:nvPr>
            <p:ph sz="quarter" idx="4"/>
          </p:nvPr>
        </p:nvSpPr>
        <p:spPr/>
        <p:txBody>
          <a:bodyPr>
            <a:normAutofit fontScale="77500" lnSpcReduction="20000"/>
          </a:bodyPr>
          <a:lstStyle/>
          <a:p>
            <a:r>
              <a:rPr lang="pl-PL" dirty="0"/>
              <a:t>Poręczenia:</a:t>
            </a:r>
          </a:p>
          <a:p>
            <a:pPr lvl="1"/>
            <a:r>
              <a:rPr lang="pl-PL" dirty="0"/>
              <a:t>Majątkowe (art. 266 – 270 k.p.k.)</a:t>
            </a:r>
          </a:p>
          <a:p>
            <a:pPr lvl="1"/>
            <a:r>
              <a:rPr lang="pl-PL" dirty="0"/>
              <a:t>Osobiste (art. 271 – 274 k.p.k.): </a:t>
            </a:r>
          </a:p>
          <a:p>
            <a:pPr lvl="2"/>
            <a:r>
              <a:rPr lang="pl-PL" dirty="0"/>
              <a:t>Poręczenie grupowe</a:t>
            </a:r>
          </a:p>
          <a:p>
            <a:pPr lvl="2"/>
            <a:r>
              <a:rPr lang="pl-PL" dirty="0"/>
              <a:t>Poręczenie osoby godnej zaufania</a:t>
            </a:r>
          </a:p>
          <a:p>
            <a:r>
              <a:rPr lang="pl-PL" dirty="0"/>
              <a:t>Dozór Policji (art. 275 k.p.k.), </a:t>
            </a:r>
          </a:p>
          <a:p>
            <a:pPr lvl="1"/>
            <a:r>
              <a:rPr lang="pl-PL" dirty="0"/>
              <a:t>Zwykły</a:t>
            </a:r>
          </a:p>
          <a:p>
            <a:pPr lvl="1"/>
            <a:r>
              <a:rPr lang="pl-PL" dirty="0"/>
              <a:t>warunkowy</a:t>
            </a:r>
          </a:p>
          <a:p>
            <a:r>
              <a:rPr lang="pl-PL" dirty="0"/>
              <a:t>Nakaz okresowego opuszczenia lokalu zajmowanego wspólnie z pokrzywdzonym (art. 275a k.p.k.), </a:t>
            </a:r>
          </a:p>
          <a:p>
            <a:r>
              <a:rPr lang="pl-PL" dirty="0"/>
              <a:t>Zawieszenia i zakazy (art. 276 k.p.k.)</a:t>
            </a:r>
          </a:p>
          <a:p>
            <a:r>
              <a:rPr lang="pl-PL" dirty="0"/>
              <a:t>Zakaz opuszczania kraju (art. 277 k.p.k.)</a:t>
            </a:r>
          </a:p>
          <a:p>
            <a:endParaRPr lang="pl-PL" dirty="0"/>
          </a:p>
        </p:txBody>
      </p:sp>
    </p:spTree>
    <p:extLst>
      <p:ext uri="{BB962C8B-B14F-4D97-AF65-F5344CB8AC3E}">
        <p14:creationId xmlns:p14="http://schemas.microsoft.com/office/powerpoint/2010/main" val="945132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479185-3966-4CCB-B660-CCCC01005AEE}"/>
              </a:ext>
            </a:extLst>
          </p:cNvPr>
          <p:cNvSpPr>
            <a:spLocks noGrp="1"/>
          </p:cNvSpPr>
          <p:nvPr>
            <p:ph type="title"/>
          </p:nvPr>
        </p:nvSpPr>
        <p:spPr/>
        <p:txBody>
          <a:bodyPr/>
          <a:lstStyle/>
          <a:p>
            <a:r>
              <a:rPr lang="pl-PL" dirty="0"/>
              <a:t>Katalog </a:t>
            </a:r>
            <a:r>
              <a:rPr lang="pl-PL" dirty="0" err="1"/>
              <a:t>nieizolacyjnych</a:t>
            </a:r>
            <a:r>
              <a:rPr lang="pl-PL" dirty="0"/>
              <a:t> środków	</a:t>
            </a:r>
          </a:p>
        </p:txBody>
      </p:sp>
      <p:sp>
        <p:nvSpPr>
          <p:cNvPr id="3" name="Symbol zastępczy zawartości 2">
            <a:extLst>
              <a:ext uri="{FF2B5EF4-FFF2-40B4-BE49-F238E27FC236}">
                <a16:creationId xmlns:a16="http://schemas.microsoft.com/office/drawing/2014/main" id="{666E53E7-247C-4E4A-ADB0-41BF4059F94C}"/>
              </a:ext>
            </a:extLst>
          </p:cNvPr>
          <p:cNvSpPr>
            <a:spLocks noGrp="1"/>
          </p:cNvSpPr>
          <p:nvPr>
            <p:ph idx="1"/>
          </p:nvPr>
        </p:nvSpPr>
        <p:spPr/>
        <p:txBody>
          <a:bodyPr/>
          <a:lstStyle/>
          <a:p>
            <a:r>
              <a:rPr lang="pl-PL" dirty="0"/>
              <a:t>Środki o charakterze nieizolacyjnym można kumulować</a:t>
            </a:r>
          </a:p>
          <a:p>
            <a:r>
              <a:rPr lang="pl-PL" dirty="0"/>
              <a:t>Nie jest dopuszczalne kumulowanie tymczasowego aresztowania ze środkami o charakterze nieizolacyjnym</a:t>
            </a:r>
          </a:p>
        </p:txBody>
      </p:sp>
      <p:pic>
        <p:nvPicPr>
          <p:cNvPr id="5" name="Grafika 4" descr="Otwieranie">
            <a:extLst>
              <a:ext uri="{FF2B5EF4-FFF2-40B4-BE49-F238E27FC236}">
                <a16:creationId xmlns:a16="http://schemas.microsoft.com/office/drawing/2014/main" id="{B78923AA-3755-4C46-B2A1-C95DD3BCF4A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800" y="2962422"/>
            <a:ext cx="3209778" cy="3209778"/>
          </a:xfrm>
          <a:prstGeom prst="rect">
            <a:avLst/>
          </a:prstGeom>
        </p:spPr>
      </p:pic>
    </p:spTree>
    <p:extLst>
      <p:ext uri="{BB962C8B-B14F-4D97-AF65-F5344CB8AC3E}">
        <p14:creationId xmlns:p14="http://schemas.microsoft.com/office/powerpoint/2010/main" val="12226022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D2187-1A9A-45BE-B1D1-B857FB0D175B}"/>
              </a:ext>
            </a:extLst>
          </p:cNvPr>
          <p:cNvSpPr>
            <a:spLocks noGrp="1"/>
          </p:cNvSpPr>
          <p:nvPr>
            <p:ph type="title"/>
          </p:nvPr>
        </p:nvSpPr>
        <p:spPr/>
        <p:txBody>
          <a:bodyPr/>
          <a:lstStyle/>
          <a:p>
            <a:r>
              <a:rPr lang="pl-PL" dirty="0"/>
              <a:t>Dozór Policji jako środek nieizolacyjny</a:t>
            </a:r>
          </a:p>
        </p:txBody>
      </p:sp>
      <p:sp>
        <p:nvSpPr>
          <p:cNvPr id="3" name="Symbol zastępczy zawartości 2">
            <a:extLst>
              <a:ext uri="{FF2B5EF4-FFF2-40B4-BE49-F238E27FC236}">
                <a16:creationId xmlns:a16="http://schemas.microsoft.com/office/drawing/2014/main" id="{87BB89B1-07A9-4825-943F-506E308832AB}"/>
              </a:ext>
            </a:extLst>
          </p:cNvPr>
          <p:cNvSpPr>
            <a:spLocks noGrp="1"/>
          </p:cNvSpPr>
          <p:nvPr>
            <p:ph idx="1"/>
          </p:nvPr>
        </p:nvSpPr>
        <p:spPr/>
        <p:txBody>
          <a:bodyPr>
            <a:normAutofit/>
          </a:bodyPr>
          <a:lstStyle/>
          <a:p>
            <a:pPr algn="just"/>
            <a:r>
              <a:rPr lang="pl-PL" b="1" dirty="0"/>
              <a:t>Art.  275.  [Dozór Policji]</a:t>
            </a:r>
          </a:p>
          <a:p>
            <a:pPr algn="just"/>
            <a:r>
              <a:rPr lang="pl-PL" b="1" dirty="0"/>
              <a:t>§  1. </a:t>
            </a:r>
            <a:r>
              <a:rPr lang="pl-PL" dirty="0"/>
              <a:t>Tytułem środka zapobiegawczego można </a:t>
            </a:r>
            <a:r>
              <a:rPr lang="pl-PL" b="1" u="sng" dirty="0"/>
              <a:t>oddać oskarżonego pod dozór Policji</a:t>
            </a:r>
            <a:r>
              <a:rPr lang="pl-PL" dirty="0"/>
              <a:t>, a oskarżonego żołnierza, z wyjątkiem żołnierza pełniącego terytorialną służbę wojskową dyspozycyjnie - pod dozór przełożonego wojskowego.</a:t>
            </a:r>
          </a:p>
          <a:p>
            <a:pPr algn="just"/>
            <a:r>
              <a:rPr lang="pl-PL" b="1" dirty="0"/>
              <a:t>§  2. </a:t>
            </a:r>
            <a:r>
              <a:rPr lang="pl-PL" dirty="0"/>
              <a:t>Oddany pod dozór </a:t>
            </a:r>
            <a:r>
              <a:rPr lang="pl-PL" b="1" u="sng" dirty="0"/>
              <a:t>ma obowiązek stosowania się do wymagań zawartych w postanowieniu</a:t>
            </a:r>
            <a:r>
              <a:rPr lang="pl-PL" dirty="0"/>
              <a:t> sądu lub prokuratora. Obowiązek ten </a:t>
            </a:r>
            <a:r>
              <a:rPr lang="pl-PL" b="1" u="sng" dirty="0"/>
              <a:t>może polegać </a:t>
            </a:r>
            <a:r>
              <a:rPr lang="pl-PL" dirty="0"/>
              <a:t>na zakazie opuszczania określonego miejsca pobytu, zgłaszaniu się do organu dozorującego w określonych odstępach czasu, zawiadamianiu go o zamierzonym wyjeździe oraz o terminie powrotu, zakazie kontaktowania się z pokrzywdzonym lub z innymi osobami, zakazie zbliżania się do określonych osób na wskazaną odległość, zakazie przebywania w określonych miejscach, </a:t>
            </a:r>
            <a:r>
              <a:rPr lang="pl-PL" b="1" u="sng" dirty="0"/>
              <a:t>a także na innych ograniczeniach swobody oskarżonego, niezbędnych do wykonywania dozoru.</a:t>
            </a:r>
            <a:br>
              <a:rPr lang="pl-PL" b="1" u="sng" dirty="0"/>
            </a:br>
            <a:endParaRPr lang="pl-PL" b="1" u="sng" dirty="0"/>
          </a:p>
        </p:txBody>
      </p:sp>
    </p:spTree>
    <p:extLst>
      <p:ext uri="{BB962C8B-B14F-4D97-AF65-F5344CB8AC3E}">
        <p14:creationId xmlns:p14="http://schemas.microsoft.com/office/powerpoint/2010/main" val="8775373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D2187-1A9A-45BE-B1D1-B857FB0D175B}"/>
              </a:ext>
            </a:extLst>
          </p:cNvPr>
          <p:cNvSpPr>
            <a:spLocks noGrp="1"/>
          </p:cNvSpPr>
          <p:nvPr>
            <p:ph type="title"/>
          </p:nvPr>
        </p:nvSpPr>
        <p:spPr/>
        <p:txBody>
          <a:bodyPr/>
          <a:lstStyle/>
          <a:p>
            <a:r>
              <a:rPr lang="pl-PL" dirty="0"/>
              <a:t>Dozór Policji jako środek nieizolacyjny</a:t>
            </a:r>
          </a:p>
        </p:txBody>
      </p:sp>
      <p:sp>
        <p:nvSpPr>
          <p:cNvPr id="3" name="Symbol zastępczy zawartości 2">
            <a:extLst>
              <a:ext uri="{FF2B5EF4-FFF2-40B4-BE49-F238E27FC236}">
                <a16:creationId xmlns:a16="http://schemas.microsoft.com/office/drawing/2014/main" id="{87BB89B1-07A9-4825-943F-506E308832AB}"/>
              </a:ext>
            </a:extLst>
          </p:cNvPr>
          <p:cNvSpPr>
            <a:spLocks noGrp="1"/>
          </p:cNvSpPr>
          <p:nvPr>
            <p:ph idx="1"/>
          </p:nvPr>
        </p:nvSpPr>
        <p:spPr/>
        <p:txBody>
          <a:bodyPr>
            <a:normAutofit fontScale="92500" lnSpcReduction="10000"/>
          </a:bodyPr>
          <a:lstStyle/>
          <a:p>
            <a:pPr algn="just"/>
            <a:r>
              <a:rPr lang="pl-PL" b="1" dirty="0"/>
              <a:t>Art.  275.  [Dozór Policji]</a:t>
            </a:r>
          </a:p>
          <a:p>
            <a:pPr algn="just"/>
            <a:r>
              <a:rPr lang="pl-PL" b="1" dirty="0"/>
              <a:t>§  3. </a:t>
            </a:r>
            <a:r>
              <a:rPr lang="pl-PL" dirty="0"/>
              <a:t>Jeżeli zachodzą przesłanki zastosowania tymczasowego aresztowania wobec oskarżonego o przestępstwo popełnione z użyciem przemocy lub groźby bezprawnej na szkodę osoby najbliższej albo innej osoby zamieszkującej wspólnie ze sprawcą, zamiast tymczasowego aresztowania można zastosować dozór, pod warunkiem że oskarżony w wyznaczonym terminie opuści lokal zajmowany wspólnie z pokrzywdzonym oraz określi miejsce swojego pobytu.</a:t>
            </a:r>
          </a:p>
          <a:p>
            <a:pPr algn="just"/>
            <a:r>
              <a:rPr lang="pl-PL" b="1" dirty="0"/>
              <a:t>§  4. </a:t>
            </a:r>
            <a:r>
              <a:rPr lang="pl-PL" b="1" u="sng" dirty="0"/>
              <a:t>Oddany pod dozór Policji ma obowiązek stawiania się we wskazanej jednostce organizacyjnej Policji z dokumentem stwierdzającym tożsamość, wykonywania poleceń mających na celu dokumentowanie przebiegu dozoru oraz udzielania informacji koniecznych dla ustalenia, czy stosuje się on do wymagań nałożonych w postanowieniu sądu lub prokuratora.</a:t>
            </a:r>
            <a:r>
              <a:rPr lang="pl-PL" dirty="0"/>
              <a:t> W celu uzyskania takich informacji można wzywać oskarżonego do stawiennictwa w wyznaczonym terminie.</a:t>
            </a:r>
          </a:p>
          <a:p>
            <a:pPr algn="just"/>
            <a:br>
              <a:rPr lang="pl-PL" dirty="0"/>
            </a:br>
            <a:endParaRPr lang="pl-PL" dirty="0"/>
          </a:p>
        </p:txBody>
      </p:sp>
    </p:spTree>
    <p:extLst>
      <p:ext uri="{BB962C8B-B14F-4D97-AF65-F5344CB8AC3E}">
        <p14:creationId xmlns:p14="http://schemas.microsoft.com/office/powerpoint/2010/main" val="14221095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D2187-1A9A-45BE-B1D1-B857FB0D175B}"/>
              </a:ext>
            </a:extLst>
          </p:cNvPr>
          <p:cNvSpPr>
            <a:spLocks noGrp="1"/>
          </p:cNvSpPr>
          <p:nvPr>
            <p:ph type="title"/>
          </p:nvPr>
        </p:nvSpPr>
        <p:spPr/>
        <p:txBody>
          <a:bodyPr/>
          <a:lstStyle/>
          <a:p>
            <a:r>
              <a:rPr lang="pl-PL" dirty="0"/>
              <a:t>Dozór Policji jako środek nieizolacyjny</a:t>
            </a:r>
          </a:p>
        </p:txBody>
      </p:sp>
      <p:sp>
        <p:nvSpPr>
          <p:cNvPr id="3" name="Symbol zastępczy zawartości 2">
            <a:extLst>
              <a:ext uri="{FF2B5EF4-FFF2-40B4-BE49-F238E27FC236}">
                <a16:creationId xmlns:a16="http://schemas.microsoft.com/office/drawing/2014/main" id="{87BB89B1-07A9-4825-943F-506E308832AB}"/>
              </a:ext>
            </a:extLst>
          </p:cNvPr>
          <p:cNvSpPr>
            <a:spLocks noGrp="1"/>
          </p:cNvSpPr>
          <p:nvPr>
            <p:ph idx="1"/>
          </p:nvPr>
        </p:nvSpPr>
        <p:spPr/>
        <p:txBody>
          <a:bodyPr>
            <a:normAutofit/>
          </a:bodyPr>
          <a:lstStyle/>
          <a:p>
            <a:pPr algn="just"/>
            <a:r>
              <a:rPr lang="pl-PL" b="1" dirty="0"/>
              <a:t>Art.  275.  [Dozór Policji]</a:t>
            </a:r>
          </a:p>
          <a:p>
            <a:pPr algn="just"/>
            <a:r>
              <a:rPr lang="pl-PL" b="1" dirty="0"/>
              <a:t>§  5. </a:t>
            </a:r>
            <a:r>
              <a:rPr lang="pl-PL" dirty="0"/>
              <a:t>W wypadku niestosowania się przez oddanego pod dozór do wymagań określonych w postanowieniu organ dozorujący niezwłocznie zawiadamia o tym sąd lub prokuratora, który wydał postanowienie.</a:t>
            </a:r>
          </a:p>
          <a:p>
            <a:pPr marL="0" indent="0" algn="just">
              <a:buNone/>
            </a:pPr>
            <a:br>
              <a:rPr lang="pl-PL" dirty="0"/>
            </a:br>
            <a:endParaRPr lang="pl-PL" dirty="0"/>
          </a:p>
        </p:txBody>
      </p:sp>
    </p:spTree>
    <p:extLst>
      <p:ext uri="{BB962C8B-B14F-4D97-AF65-F5344CB8AC3E}">
        <p14:creationId xmlns:p14="http://schemas.microsoft.com/office/powerpoint/2010/main" val="442201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D2187-1A9A-45BE-B1D1-B857FB0D175B}"/>
              </a:ext>
            </a:extLst>
          </p:cNvPr>
          <p:cNvSpPr>
            <a:spLocks noGrp="1"/>
          </p:cNvSpPr>
          <p:nvPr>
            <p:ph type="title"/>
          </p:nvPr>
        </p:nvSpPr>
        <p:spPr/>
        <p:txBody>
          <a:bodyPr/>
          <a:lstStyle/>
          <a:p>
            <a:r>
              <a:rPr lang="pl-PL" dirty="0"/>
              <a:t>Dozór Policji jako środek nieizolacyjny</a:t>
            </a:r>
          </a:p>
        </p:txBody>
      </p:sp>
      <p:sp>
        <p:nvSpPr>
          <p:cNvPr id="3" name="Symbol zastępczy zawartości 2">
            <a:extLst>
              <a:ext uri="{FF2B5EF4-FFF2-40B4-BE49-F238E27FC236}">
                <a16:creationId xmlns:a16="http://schemas.microsoft.com/office/drawing/2014/main" id="{87BB89B1-07A9-4825-943F-506E308832AB}"/>
              </a:ext>
            </a:extLst>
          </p:cNvPr>
          <p:cNvSpPr>
            <a:spLocks noGrp="1"/>
          </p:cNvSpPr>
          <p:nvPr>
            <p:ph idx="1"/>
          </p:nvPr>
        </p:nvSpPr>
        <p:spPr/>
        <p:txBody>
          <a:bodyPr>
            <a:normAutofit fontScale="77500" lnSpcReduction="20000"/>
          </a:bodyPr>
          <a:lstStyle/>
          <a:p>
            <a:pPr algn="just"/>
            <a:r>
              <a:rPr lang="pl-PL" b="1" dirty="0"/>
              <a:t>Art.  275.  [Dozór Policji]</a:t>
            </a:r>
          </a:p>
          <a:p>
            <a:pPr algn="just"/>
            <a:r>
              <a:rPr lang="pl-PL" b="1" dirty="0"/>
              <a:t>§  5. </a:t>
            </a:r>
            <a:r>
              <a:rPr lang="pl-PL" dirty="0"/>
              <a:t>W wypadku niestosowania się przez oddanego pod dozór do wymagań określonych w postanowieniu organ dozorujący niezwłocznie zawiadamia o tym sąd lub prokuratora, który wydał postanowienie.</a:t>
            </a:r>
          </a:p>
          <a:p>
            <a:pPr algn="just"/>
            <a:endParaRPr lang="pl-PL" dirty="0"/>
          </a:p>
          <a:p>
            <a:pPr algn="just"/>
            <a:r>
              <a:rPr lang="pl-PL" b="1" dirty="0"/>
              <a:t>ROZPORZĄDZENIE MINISTRA SPRAWIEDLIWOŚCI </a:t>
            </a:r>
            <a:r>
              <a:rPr lang="pl-PL" dirty="0"/>
              <a:t>z dnia 7 kwietnia 2016 r. </a:t>
            </a:r>
            <a:r>
              <a:rPr lang="pl-PL" b="1" dirty="0"/>
              <a:t>Regulamin wewnętrznego urzędowania powszechnych jednostek organizacyjnych prokuratury</a:t>
            </a:r>
            <a:br>
              <a:rPr lang="pl-PL" dirty="0"/>
            </a:br>
            <a:endParaRPr lang="pl-PL" dirty="0"/>
          </a:p>
          <a:p>
            <a:pPr algn="just"/>
            <a:r>
              <a:rPr lang="pl-PL" b="1" dirty="0"/>
              <a:t>§  230.  [Przekazanie tymczasowo aresztowanego do dyspozycji sądu]</a:t>
            </a:r>
          </a:p>
          <a:p>
            <a:pPr algn="just"/>
            <a:r>
              <a:rPr lang="pl-PL" dirty="0"/>
              <a:t>2. W przypadku zastosowania w postępowaniu przygotowawczym poręczenia lub dozoru Policji, o przesłaniu do sądu aktu oskarżenia należy zawiadomić poręczającego lub jednostkę organizacyjną Policji sprawującą dozór nad podejrzanym.</a:t>
            </a:r>
          </a:p>
          <a:p>
            <a:pPr algn="just"/>
            <a:br>
              <a:rPr lang="pl-PL" dirty="0"/>
            </a:br>
            <a:endParaRPr lang="pl-PL" dirty="0"/>
          </a:p>
          <a:p>
            <a:pPr marL="0" indent="0" algn="just">
              <a:buNone/>
            </a:pPr>
            <a:br>
              <a:rPr lang="pl-PL" dirty="0"/>
            </a:br>
            <a:endParaRPr lang="pl-PL" dirty="0"/>
          </a:p>
        </p:txBody>
      </p:sp>
    </p:spTree>
    <p:extLst>
      <p:ext uri="{BB962C8B-B14F-4D97-AF65-F5344CB8AC3E}">
        <p14:creationId xmlns:p14="http://schemas.microsoft.com/office/powerpoint/2010/main" val="3108469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730DCF-AE7A-49E0-9969-361D29E1A7DB}"/>
              </a:ext>
            </a:extLst>
          </p:cNvPr>
          <p:cNvSpPr>
            <a:spLocks noGrp="1"/>
          </p:cNvSpPr>
          <p:nvPr>
            <p:ph type="title"/>
          </p:nvPr>
        </p:nvSpPr>
        <p:spPr/>
        <p:txBody>
          <a:bodyPr/>
          <a:lstStyle/>
          <a:p>
            <a:r>
              <a:rPr lang="pl-PL" dirty="0"/>
              <a:t>Ustawowy cel stosowania środków zapobiegawczych</a:t>
            </a:r>
          </a:p>
        </p:txBody>
      </p:sp>
      <p:sp>
        <p:nvSpPr>
          <p:cNvPr id="3" name="Symbol zastępczy zawartości 2">
            <a:extLst>
              <a:ext uri="{FF2B5EF4-FFF2-40B4-BE49-F238E27FC236}">
                <a16:creationId xmlns:a16="http://schemas.microsoft.com/office/drawing/2014/main" id="{090BC289-E145-4420-9F0A-E8B74AC91B02}"/>
              </a:ext>
            </a:extLst>
          </p:cNvPr>
          <p:cNvSpPr>
            <a:spLocks noGrp="1"/>
          </p:cNvSpPr>
          <p:nvPr>
            <p:ph idx="1"/>
          </p:nvPr>
        </p:nvSpPr>
        <p:spPr/>
        <p:txBody>
          <a:bodyPr>
            <a:normAutofit/>
          </a:bodyPr>
          <a:lstStyle/>
          <a:p>
            <a:pPr algn="just"/>
            <a:r>
              <a:rPr lang="pl-PL" sz="2500" b="1" dirty="0"/>
              <a:t>Art. 249 [Podstawy i tryb stosowania]</a:t>
            </a:r>
            <a:endParaRPr lang="pl-PL" sz="2500" dirty="0"/>
          </a:p>
          <a:p>
            <a:pPr algn="just"/>
            <a:r>
              <a:rPr lang="pl-PL" sz="2500" dirty="0"/>
              <a:t>§ 1. Środki zapobiegawcze można stosować </a:t>
            </a:r>
            <a:r>
              <a:rPr lang="pl-PL" sz="2500" b="1" u="sng" dirty="0">
                <a:highlight>
                  <a:srgbClr val="FF00FF"/>
                </a:highlight>
              </a:rPr>
              <a:t>w celu zabezpieczenia prawidłowego toku postępowania</a:t>
            </a:r>
            <a:r>
              <a:rPr lang="pl-PL" sz="2500" dirty="0"/>
              <a:t>, a </a:t>
            </a:r>
            <a:r>
              <a:rPr lang="pl-PL" sz="2500" b="1" u="sng" dirty="0">
                <a:solidFill>
                  <a:srgbClr val="FF0000"/>
                </a:solidFill>
              </a:rPr>
              <a:t>wyjątkowo </a:t>
            </a:r>
            <a:r>
              <a:rPr lang="pl-PL" sz="2500" dirty="0"/>
              <a:t>także </a:t>
            </a:r>
            <a:r>
              <a:rPr lang="pl-PL" sz="2500" b="1" u="sng" dirty="0"/>
              <a:t>w celu zapobiegnięcia popełnieniu przez oskarżonego nowego, ciężkiego przestępstwa</a:t>
            </a:r>
            <a:r>
              <a:rPr lang="pl-PL" sz="2500" dirty="0"/>
              <a:t>; można je stosować tylko wtedy, gdy zebrane dowody wskazują na duże prawdopodobieństwo, że oskarżony popełnił przestępstwo.</a:t>
            </a:r>
          </a:p>
          <a:p>
            <a:pPr algn="just"/>
            <a:br>
              <a:rPr lang="pl-PL" sz="2500" dirty="0"/>
            </a:br>
            <a:endParaRPr lang="pl-PL" sz="2500" dirty="0"/>
          </a:p>
        </p:txBody>
      </p:sp>
    </p:spTree>
    <p:extLst>
      <p:ext uri="{BB962C8B-B14F-4D97-AF65-F5344CB8AC3E}">
        <p14:creationId xmlns:p14="http://schemas.microsoft.com/office/powerpoint/2010/main" val="10015959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D2187-1A9A-45BE-B1D1-B857FB0D175B}"/>
              </a:ext>
            </a:extLst>
          </p:cNvPr>
          <p:cNvSpPr>
            <a:spLocks noGrp="1"/>
          </p:cNvSpPr>
          <p:nvPr>
            <p:ph type="title"/>
          </p:nvPr>
        </p:nvSpPr>
        <p:spPr/>
        <p:txBody>
          <a:bodyPr/>
          <a:lstStyle/>
          <a:p>
            <a:r>
              <a:rPr lang="pl-PL" dirty="0"/>
              <a:t>Dozór Policji jako środek nieizolacyjny</a:t>
            </a:r>
          </a:p>
        </p:txBody>
      </p:sp>
      <p:sp>
        <p:nvSpPr>
          <p:cNvPr id="3" name="Symbol zastępczy zawartości 2">
            <a:extLst>
              <a:ext uri="{FF2B5EF4-FFF2-40B4-BE49-F238E27FC236}">
                <a16:creationId xmlns:a16="http://schemas.microsoft.com/office/drawing/2014/main" id="{87BB89B1-07A9-4825-943F-506E308832AB}"/>
              </a:ext>
            </a:extLst>
          </p:cNvPr>
          <p:cNvSpPr>
            <a:spLocks noGrp="1"/>
          </p:cNvSpPr>
          <p:nvPr>
            <p:ph idx="1"/>
          </p:nvPr>
        </p:nvSpPr>
        <p:spPr/>
        <p:txBody>
          <a:bodyPr>
            <a:normAutofit/>
          </a:bodyPr>
          <a:lstStyle/>
          <a:p>
            <a:pPr algn="just"/>
            <a:br>
              <a:rPr lang="pl-PL" dirty="0"/>
            </a:br>
            <a:r>
              <a:rPr lang="pl-PL" dirty="0"/>
              <a:t>Obowiązki w ramach dozoru: </a:t>
            </a:r>
          </a:p>
          <a:p>
            <a:pPr algn="just"/>
            <a:r>
              <a:rPr lang="pl-PL" b="1" dirty="0"/>
              <a:t>1) </a:t>
            </a:r>
            <a:r>
              <a:rPr lang="pl-PL" dirty="0"/>
              <a:t>zakaz opuszczania określonego miejsca pobytu;</a:t>
            </a:r>
          </a:p>
          <a:p>
            <a:pPr marL="0" indent="0" algn="just">
              <a:buNone/>
            </a:pPr>
            <a:r>
              <a:rPr lang="pl-PL" i="1" dirty="0"/>
              <a:t>„zakazuje się opuszczania terenu Wrocławia”</a:t>
            </a:r>
          </a:p>
          <a:p>
            <a:pPr algn="just"/>
            <a:r>
              <a:rPr lang="pl-PL" b="1" dirty="0"/>
              <a:t>2) </a:t>
            </a:r>
            <a:r>
              <a:rPr lang="pl-PL" dirty="0"/>
              <a:t>zgłaszanie się do organu dozorującego w określonych odstępach czasu;</a:t>
            </a:r>
          </a:p>
          <a:p>
            <a:pPr marL="0" indent="0" algn="just">
              <a:buNone/>
            </a:pPr>
            <a:r>
              <a:rPr lang="pl-PL" i="1" dirty="0"/>
              <a:t>„zgłaszać się do KP Wrocław Śródmieście w każdą środę i piątek o godz. 18:30”</a:t>
            </a:r>
          </a:p>
          <a:p>
            <a:pPr algn="just"/>
            <a:r>
              <a:rPr lang="pl-PL" b="1" dirty="0"/>
              <a:t>3)</a:t>
            </a:r>
            <a:r>
              <a:rPr lang="pl-PL" dirty="0"/>
              <a:t>zawiadomienie o zamierzonym wyjeździe oraz o terminie powrotu (dotyczy wyjazdów krótszych niż 7 dni – zob. art. 75 par. 1 k.p.k.);</a:t>
            </a:r>
          </a:p>
          <a:p>
            <a:pPr marL="0" indent="0" algn="just">
              <a:buNone/>
            </a:pPr>
            <a:r>
              <a:rPr lang="pl-PL" i="1" dirty="0"/>
              <a:t>„zawiadamiać KP Wrocław Śródmieście o każdym planowanym wyjeździe i terminie powrotu” </a:t>
            </a:r>
          </a:p>
        </p:txBody>
      </p:sp>
    </p:spTree>
    <p:extLst>
      <p:ext uri="{BB962C8B-B14F-4D97-AF65-F5344CB8AC3E}">
        <p14:creationId xmlns:p14="http://schemas.microsoft.com/office/powerpoint/2010/main" val="1330454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D2187-1A9A-45BE-B1D1-B857FB0D175B}"/>
              </a:ext>
            </a:extLst>
          </p:cNvPr>
          <p:cNvSpPr>
            <a:spLocks noGrp="1"/>
          </p:cNvSpPr>
          <p:nvPr>
            <p:ph type="title"/>
          </p:nvPr>
        </p:nvSpPr>
        <p:spPr/>
        <p:txBody>
          <a:bodyPr/>
          <a:lstStyle/>
          <a:p>
            <a:r>
              <a:rPr lang="pl-PL" dirty="0"/>
              <a:t>Dozór Policji jako środek nieizolacyjny</a:t>
            </a:r>
          </a:p>
        </p:txBody>
      </p:sp>
      <p:sp>
        <p:nvSpPr>
          <p:cNvPr id="3" name="Symbol zastępczy zawartości 2">
            <a:extLst>
              <a:ext uri="{FF2B5EF4-FFF2-40B4-BE49-F238E27FC236}">
                <a16:creationId xmlns:a16="http://schemas.microsoft.com/office/drawing/2014/main" id="{87BB89B1-07A9-4825-943F-506E308832AB}"/>
              </a:ext>
            </a:extLst>
          </p:cNvPr>
          <p:cNvSpPr>
            <a:spLocks noGrp="1"/>
          </p:cNvSpPr>
          <p:nvPr>
            <p:ph idx="1"/>
          </p:nvPr>
        </p:nvSpPr>
        <p:spPr/>
        <p:txBody>
          <a:bodyPr>
            <a:normAutofit/>
          </a:bodyPr>
          <a:lstStyle/>
          <a:p>
            <a:pPr algn="just"/>
            <a:br>
              <a:rPr lang="pl-PL" dirty="0"/>
            </a:br>
            <a:r>
              <a:rPr lang="pl-PL" dirty="0"/>
              <a:t>Obowiązki w ramach dozoru: </a:t>
            </a:r>
          </a:p>
          <a:p>
            <a:pPr algn="just"/>
            <a:r>
              <a:rPr lang="pl-PL" b="1" dirty="0"/>
              <a:t>4)</a:t>
            </a:r>
            <a:r>
              <a:rPr lang="pl-PL" dirty="0"/>
              <a:t>zakaz kontaktowania się z pokrzywdzonym lub innymi osobami;</a:t>
            </a:r>
          </a:p>
          <a:p>
            <a:pPr marL="0" indent="0" algn="just">
              <a:buNone/>
            </a:pPr>
            <a:r>
              <a:rPr lang="pl-PL" i="1" dirty="0"/>
              <a:t>„zakazuje się kontaktowania w jakikolwiek sposób z Janem Kowalskim oraz Andrzejem Nowakiem”</a:t>
            </a:r>
          </a:p>
          <a:p>
            <a:pPr algn="just"/>
            <a:r>
              <a:rPr lang="pl-PL" b="1" dirty="0"/>
              <a:t>5)</a:t>
            </a:r>
            <a:r>
              <a:rPr lang="pl-PL" dirty="0"/>
              <a:t>zakaz przebywania w określonych miejscach;</a:t>
            </a:r>
          </a:p>
          <a:p>
            <a:pPr marL="0" indent="0" algn="just">
              <a:buNone/>
            </a:pPr>
            <a:r>
              <a:rPr lang="pl-PL" i="1" dirty="0"/>
              <a:t>„zakazuje się udziału przebywania na terenie stadionu WSK Śląsk Wrocław, ani zbliżania się do tego obiektu na odległość mniejszą niż 500 m”</a:t>
            </a:r>
          </a:p>
        </p:txBody>
      </p:sp>
    </p:spTree>
    <p:extLst>
      <p:ext uri="{BB962C8B-B14F-4D97-AF65-F5344CB8AC3E}">
        <p14:creationId xmlns:p14="http://schemas.microsoft.com/office/powerpoint/2010/main" val="4265870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D2187-1A9A-45BE-B1D1-B857FB0D175B}"/>
              </a:ext>
            </a:extLst>
          </p:cNvPr>
          <p:cNvSpPr>
            <a:spLocks noGrp="1"/>
          </p:cNvSpPr>
          <p:nvPr>
            <p:ph type="title"/>
          </p:nvPr>
        </p:nvSpPr>
        <p:spPr/>
        <p:txBody>
          <a:bodyPr/>
          <a:lstStyle/>
          <a:p>
            <a:r>
              <a:rPr lang="pl-PL" dirty="0"/>
              <a:t>Dozór Policji jako środek nieizolacyjny</a:t>
            </a:r>
          </a:p>
        </p:txBody>
      </p:sp>
      <p:sp>
        <p:nvSpPr>
          <p:cNvPr id="3" name="Symbol zastępczy zawartości 2">
            <a:extLst>
              <a:ext uri="{FF2B5EF4-FFF2-40B4-BE49-F238E27FC236}">
                <a16:creationId xmlns:a16="http://schemas.microsoft.com/office/drawing/2014/main" id="{87BB89B1-07A9-4825-943F-506E308832AB}"/>
              </a:ext>
            </a:extLst>
          </p:cNvPr>
          <p:cNvSpPr>
            <a:spLocks noGrp="1"/>
          </p:cNvSpPr>
          <p:nvPr>
            <p:ph idx="1"/>
          </p:nvPr>
        </p:nvSpPr>
        <p:spPr/>
        <p:txBody>
          <a:bodyPr>
            <a:normAutofit/>
          </a:bodyPr>
          <a:lstStyle/>
          <a:p>
            <a:pPr algn="just"/>
            <a:br>
              <a:rPr lang="pl-PL" dirty="0"/>
            </a:br>
            <a:r>
              <a:rPr lang="pl-PL" dirty="0"/>
              <a:t>Obowiązki w ramach dozoru: </a:t>
            </a:r>
          </a:p>
          <a:p>
            <a:pPr algn="just"/>
            <a:r>
              <a:rPr lang="pl-PL" b="1" dirty="0"/>
              <a:t>6) </a:t>
            </a:r>
            <a:r>
              <a:rPr lang="pl-PL" dirty="0"/>
              <a:t>zakaz zbliżania się do określonych osób na wskazaną odległość;</a:t>
            </a:r>
          </a:p>
          <a:p>
            <a:pPr algn="just"/>
            <a:r>
              <a:rPr lang="pl-PL" i="1" dirty="0"/>
              <a:t>„zakazuje się zbliżania do pokrzywdzonego Jana Kowalskiego i Andrzeja Nowaka na odległość mniejszą niż 1000 m”</a:t>
            </a:r>
          </a:p>
          <a:p>
            <a:pPr algn="just"/>
            <a:r>
              <a:rPr lang="pl-PL" b="1" dirty="0"/>
              <a:t>7) </a:t>
            </a:r>
            <a:r>
              <a:rPr lang="pl-PL" dirty="0"/>
              <a:t>inne ograniczenia swobody, niezbędne do wykonywania dozoru</a:t>
            </a:r>
          </a:p>
          <a:p>
            <a:pPr marL="0" indent="0" algn="just">
              <a:buNone/>
            </a:pPr>
            <a:r>
              <a:rPr lang="pl-PL" i="1" dirty="0"/>
              <a:t>„zakazuje się udziału w meczach piłkarskich rozgrywanych przez ŁKS Torpeda Świdnica”</a:t>
            </a:r>
          </a:p>
          <a:p>
            <a:pPr marL="0" indent="0" algn="just">
              <a:buNone/>
            </a:pPr>
            <a:r>
              <a:rPr lang="pl-PL" i="1" dirty="0"/>
              <a:t>„zakazuje się udziału w wiecach organizacji XYZ w czasie trwania dozoru”</a:t>
            </a:r>
            <a:br>
              <a:rPr lang="pl-PL" i="1" dirty="0"/>
            </a:br>
            <a:endParaRPr lang="pl-PL" i="1" dirty="0"/>
          </a:p>
        </p:txBody>
      </p:sp>
    </p:spTree>
    <p:extLst>
      <p:ext uri="{BB962C8B-B14F-4D97-AF65-F5344CB8AC3E}">
        <p14:creationId xmlns:p14="http://schemas.microsoft.com/office/powerpoint/2010/main" val="26748743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1D2187-1A9A-45BE-B1D1-B857FB0D175B}"/>
              </a:ext>
            </a:extLst>
          </p:cNvPr>
          <p:cNvSpPr>
            <a:spLocks noGrp="1"/>
          </p:cNvSpPr>
          <p:nvPr>
            <p:ph type="title"/>
          </p:nvPr>
        </p:nvSpPr>
        <p:spPr/>
        <p:txBody>
          <a:bodyPr/>
          <a:lstStyle/>
          <a:p>
            <a:r>
              <a:rPr lang="pl-PL" dirty="0"/>
              <a:t>Dozór Policji jako środek nieizolacyjny</a:t>
            </a:r>
          </a:p>
        </p:txBody>
      </p:sp>
      <p:sp>
        <p:nvSpPr>
          <p:cNvPr id="3" name="Symbol zastępczy zawartości 2">
            <a:extLst>
              <a:ext uri="{FF2B5EF4-FFF2-40B4-BE49-F238E27FC236}">
                <a16:creationId xmlns:a16="http://schemas.microsoft.com/office/drawing/2014/main" id="{87BB89B1-07A9-4825-943F-506E308832AB}"/>
              </a:ext>
            </a:extLst>
          </p:cNvPr>
          <p:cNvSpPr>
            <a:spLocks noGrp="1"/>
          </p:cNvSpPr>
          <p:nvPr>
            <p:ph idx="1"/>
          </p:nvPr>
        </p:nvSpPr>
        <p:spPr/>
        <p:txBody>
          <a:bodyPr>
            <a:normAutofit/>
          </a:bodyPr>
          <a:lstStyle/>
          <a:p>
            <a:pPr algn="just"/>
            <a:r>
              <a:rPr lang="pl-PL" dirty="0"/>
              <a:t>- nałożone obowiązki powinny być uzasadnione okolicznościami sprawy i nie powinny nadmiernie obciążać oskarżonego, </a:t>
            </a:r>
          </a:p>
          <a:p>
            <a:pPr algn="just"/>
            <a:r>
              <a:rPr lang="pl-PL" dirty="0"/>
              <a:t>„miejsce” w rozumieniu art. 275 k.p.k. obejmuje miejscowość, a nie dzielnicę miasta, </a:t>
            </a:r>
          </a:p>
          <a:p>
            <a:pPr algn="just"/>
            <a:r>
              <a:rPr lang="pl-PL" dirty="0"/>
              <a:t>Organ stosujący warunkowy dozór Policji, określając lokal, który oskarżony ma opuścić, bierze pod uwagę potrzebę zapewnienia pokrzywdzonemu realnej ochrony przed niebezpieczeństwem popełnienia przez oskarżonego nowego ciężkiego przestępstwa, a jednocześnie dolegliwość wynikającą z opuszczenia tego lokalu,</a:t>
            </a:r>
          </a:p>
          <a:p>
            <a:pPr marL="0" indent="0" algn="just">
              <a:buNone/>
            </a:pPr>
            <a:r>
              <a:rPr lang="pl-PL" dirty="0"/>
              <a:t>K. Dudka [w]: K. Dudka (red.), </a:t>
            </a:r>
            <a:r>
              <a:rPr lang="pl-PL" i="1" dirty="0"/>
              <a:t>Kodeks Postępowania Karnego. Komentarz.</a:t>
            </a:r>
            <a:r>
              <a:rPr lang="pl-PL" dirty="0"/>
              <a:t>, lex/el. 2018, komentarz do art. 275 k.p.k. </a:t>
            </a:r>
          </a:p>
        </p:txBody>
      </p:sp>
    </p:spTree>
    <p:extLst>
      <p:ext uri="{BB962C8B-B14F-4D97-AF65-F5344CB8AC3E}">
        <p14:creationId xmlns:p14="http://schemas.microsoft.com/office/powerpoint/2010/main" val="386978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7DCB7A-C217-45CB-94F2-F85E2AE38087}"/>
              </a:ext>
            </a:extLst>
          </p:cNvPr>
          <p:cNvSpPr>
            <a:spLocks noGrp="1"/>
          </p:cNvSpPr>
          <p:nvPr>
            <p:ph type="title"/>
          </p:nvPr>
        </p:nvSpPr>
        <p:spPr/>
        <p:txBody>
          <a:bodyPr/>
          <a:lstStyle/>
          <a:p>
            <a:r>
              <a:rPr lang="pl-PL" dirty="0"/>
              <a:t>Funkcje środków zapobiegawczych	</a:t>
            </a:r>
          </a:p>
        </p:txBody>
      </p:sp>
      <p:sp>
        <p:nvSpPr>
          <p:cNvPr id="3" name="Symbol zastępczy zawartości 2">
            <a:extLst>
              <a:ext uri="{FF2B5EF4-FFF2-40B4-BE49-F238E27FC236}">
                <a16:creationId xmlns:a16="http://schemas.microsoft.com/office/drawing/2014/main" id="{9990A582-B5A3-4287-945A-7192495AB347}"/>
              </a:ext>
            </a:extLst>
          </p:cNvPr>
          <p:cNvSpPr>
            <a:spLocks noGrp="1"/>
          </p:cNvSpPr>
          <p:nvPr>
            <p:ph idx="1"/>
          </p:nvPr>
        </p:nvSpPr>
        <p:spPr/>
        <p:txBody>
          <a:bodyPr>
            <a:normAutofit/>
          </a:bodyPr>
          <a:lstStyle/>
          <a:p>
            <a:r>
              <a:rPr lang="pl-PL" b="1" dirty="0"/>
              <a:t>FUNKCJA ZABEZPIECZAJĄCA</a:t>
            </a:r>
            <a:r>
              <a:rPr lang="pl-PL" dirty="0"/>
              <a:t> (zabezpieczają, chronią postępowanie karne przed bezprawnym jego utrudnianiem)</a:t>
            </a:r>
          </a:p>
          <a:p>
            <a:r>
              <a:rPr lang="pl-PL" b="1" dirty="0"/>
              <a:t>FUNKCJA PREWENCYJNA </a:t>
            </a:r>
            <a:r>
              <a:rPr lang="pl-PL" dirty="0"/>
              <a:t>(uniemożliwiają bezprawny wpływ na prawidłowy tok postępowania) </a:t>
            </a:r>
          </a:p>
          <a:p>
            <a:r>
              <a:rPr lang="pl-PL" b="1" dirty="0"/>
              <a:t>FUNKCJA OCHRONNA</a:t>
            </a:r>
            <a:r>
              <a:rPr lang="pl-PL" dirty="0"/>
              <a:t> (chronią porządek prawny i społeczeństwo przed popełnieniem nowego, ciężkiego przestępstwa). </a:t>
            </a:r>
          </a:p>
          <a:p>
            <a:pPr marL="0" indent="0">
              <a:buNone/>
            </a:pPr>
            <a:r>
              <a:rPr lang="pl-PL" b="1" u="sng" dirty="0"/>
              <a:t>Aresztowanie prewencyjne (w celu realizacji funkcji ochronnej) może być stosowane tylko wyjątkowo. </a:t>
            </a:r>
          </a:p>
        </p:txBody>
      </p:sp>
    </p:spTree>
    <p:extLst>
      <p:ext uri="{BB962C8B-B14F-4D97-AF65-F5344CB8AC3E}">
        <p14:creationId xmlns:p14="http://schemas.microsoft.com/office/powerpoint/2010/main" val="2607635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91669C-414D-4B8F-930F-F088E2FE0406}"/>
              </a:ext>
            </a:extLst>
          </p:cNvPr>
          <p:cNvSpPr>
            <a:spLocks noGrp="1"/>
          </p:cNvSpPr>
          <p:nvPr>
            <p:ph type="title"/>
          </p:nvPr>
        </p:nvSpPr>
        <p:spPr/>
        <p:txBody>
          <a:bodyPr/>
          <a:lstStyle/>
          <a:p>
            <a:r>
              <a:rPr lang="pl-PL" dirty="0"/>
              <a:t>Niedopuszczalność funkcji antycypacyjnej</a:t>
            </a:r>
          </a:p>
        </p:txBody>
      </p:sp>
      <p:sp>
        <p:nvSpPr>
          <p:cNvPr id="3" name="Symbol zastępczy zawartości 2">
            <a:extLst>
              <a:ext uri="{FF2B5EF4-FFF2-40B4-BE49-F238E27FC236}">
                <a16:creationId xmlns:a16="http://schemas.microsoft.com/office/drawing/2014/main" id="{BD7074DB-C6F0-4022-B300-EDBBEEFD2FA1}"/>
              </a:ext>
            </a:extLst>
          </p:cNvPr>
          <p:cNvSpPr>
            <a:spLocks noGrp="1"/>
          </p:cNvSpPr>
          <p:nvPr>
            <p:ph idx="1"/>
          </p:nvPr>
        </p:nvSpPr>
        <p:spPr/>
        <p:txBody>
          <a:bodyPr/>
          <a:lstStyle/>
          <a:p>
            <a:pPr algn="just"/>
            <a:r>
              <a:rPr lang="pl-PL" sz="2500" i="1" dirty="0"/>
              <a:t>Tymczasowe aresztowanie ma na celu prawidłowe zabezpieczenie toku postępowania na czas gromadzenia istotnych dowodów w sprawie i nie może spełniać funkcji kary. Nawet najbardziej dowodowo skomplikowana sprawa, szczególnie o charakterze gospodarczym czy majątkowym, nie może wydłużać go do nie akceptowanych rozmiarów.</a:t>
            </a:r>
          </a:p>
          <a:p>
            <a:pPr algn="just"/>
            <a:endParaRPr lang="pl-PL" sz="2500" i="1" dirty="0"/>
          </a:p>
          <a:p>
            <a:pPr marL="0" indent="0" algn="just">
              <a:buNone/>
            </a:pPr>
            <a:r>
              <a:rPr lang="pl-PL" sz="2500" i="1" dirty="0"/>
              <a:t>Postanowienie Sądu Apelacyjnego w Katowicach z dnia 9 lipca 2008 r. II </a:t>
            </a:r>
            <a:r>
              <a:rPr lang="pl-PL" sz="2500" i="1" dirty="0" err="1"/>
              <a:t>AKz</a:t>
            </a:r>
            <a:r>
              <a:rPr lang="pl-PL" sz="2500" i="1" dirty="0"/>
              <a:t> 480/08, </a:t>
            </a:r>
            <a:r>
              <a:rPr lang="pl-PL" sz="2500" i="1" dirty="0" err="1"/>
              <a:t>OSAKat</a:t>
            </a:r>
            <a:r>
              <a:rPr lang="pl-PL" sz="2500" i="1" dirty="0"/>
              <a:t> 2008 nr 3, poz. 5, KZS 2008 nr 9, poz. 67, </a:t>
            </a:r>
            <a:r>
              <a:rPr lang="pl-PL" sz="2500" i="1" dirty="0" err="1"/>
              <a:t>Legalis</a:t>
            </a:r>
            <a:endParaRPr lang="pl-PL" sz="2500" i="1" dirty="0"/>
          </a:p>
          <a:p>
            <a:endParaRPr lang="pl-PL" dirty="0"/>
          </a:p>
        </p:txBody>
      </p:sp>
    </p:spTree>
    <p:extLst>
      <p:ext uri="{BB962C8B-B14F-4D97-AF65-F5344CB8AC3E}">
        <p14:creationId xmlns:p14="http://schemas.microsoft.com/office/powerpoint/2010/main" val="3562472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BBBF77-432D-4847-A4EF-4B11C24B6340}"/>
              </a:ext>
            </a:extLst>
          </p:cNvPr>
          <p:cNvSpPr>
            <a:spLocks noGrp="1"/>
          </p:cNvSpPr>
          <p:nvPr>
            <p:ph type="title"/>
          </p:nvPr>
        </p:nvSpPr>
        <p:spPr/>
        <p:txBody>
          <a:bodyPr/>
          <a:lstStyle/>
          <a:p>
            <a:r>
              <a:rPr lang="pl-PL" dirty="0"/>
              <a:t>Legalność i celowość stosowania środków zapobiegawczych</a:t>
            </a:r>
          </a:p>
        </p:txBody>
      </p:sp>
      <p:sp>
        <p:nvSpPr>
          <p:cNvPr id="3" name="Symbol zastępczy zawartości 2">
            <a:extLst>
              <a:ext uri="{FF2B5EF4-FFF2-40B4-BE49-F238E27FC236}">
                <a16:creationId xmlns:a16="http://schemas.microsoft.com/office/drawing/2014/main" id="{47A42D04-9F69-4860-AF5F-FB02AFFA0ABA}"/>
              </a:ext>
            </a:extLst>
          </p:cNvPr>
          <p:cNvSpPr>
            <a:spLocks noGrp="1"/>
          </p:cNvSpPr>
          <p:nvPr>
            <p:ph idx="1"/>
          </p:nvPr>
        </p:nvSpPr>
        <p:spPr/>
        <p:txBody>
          <a:bodyPr>
            <a:normAutofit/>
          </a:bodyPr>
          <a:lstStyle/>
          <a:p>
            <a:pPr algn="just"/>
            <a:r>
              <a:rPr lang="pl-PL" sz="2500" i="1" dirty="0"/>
              <a:t>Środki zapobiegawcze muszą być oparte na konkretnej ustawowej podstawie prawnej (</a:t>
            </a:r>
            <a:r>
              <a:rPr lang="pl-PL" sz="2500" b="1" i="1" dirty="0"/>
              <a:t>legalne</a:t>
            </a:r>
            <a:r>
              <a:rPr lang="pl-PL" sz="2500" i="1" dirty="0"/>
              <a:t>), muszą być także konieczne, tj. niezbędne, przydatne i zastosowane dla realizacji prawnie dopuszczalnego celu (</a:t>
            </a:r>
            <a:r>
              <a:rPr lang="pl-PL" sz="2500" b="1" i="1" dirty="0"/>
              <a:t>celowe</a:t>
            </a:r>
            <a:r>
              <a:rPr lang="pl-PL" sz="2500" i="1" dirty="0"/>
              <a:t>). Stosowanie środków zapobiegawczych musi być </a:t>
            </a:r>
            <a:r>
              <a:rPr lang="pl-PL" sz="2500" b="1" i="1" dirty="0"/>
              <a:t>celowe</a:t>
            </a:r>
            <a:r>
              <a:rPr lang="pl-PL" sz="2500" i="1" dirty="0"/>
              <a:t>, uzasadnione koniecznością procesową</a:t>
            </a:r>
          </a:p>
          <a:p>
            <a:pPr algn="just"/>
            <a:endParaRPr lang="pl-PL" sz="2500" i="1" dirty="0"/>
          </a:p>
          <a:p>
            <a:pPr marL="0" indent="0" algn="just">
              <a:buNone/>
            </a:pPr>
            <a:r>
              <a:rPr lang="pl-PL" sz="2500" dirty="0"/>
              <a:t>J. Skorupka [w]: J. Skorupka (red.), </a:t>
            </a:r>
            <a:r>
              <a:rPr lang="pl-PL" sz="2500" i="1" dirty="0"/>
              <a:t>Kodeks postępowania karnego. Komentarz, </a:t>
            </a:r>
            <a:r>
              <a:rPr lang="pl-PL" sz="2500" dirty="0" err="1"/>
              <a:t>legalis</a:t>
            </a:r>
            <a:r>
              <a:rPr lang="pl-PL" sz="2500" dirty="0"/>
              <a:t> 2018, komentarz do art. 249 k.p.k. </a:t>
            </a:r>
          </a:p>
        </p:txBody>
      </p:sp>
    </p:spTree>
    <p:extLst>
      <p:ext uri="{BB962C8B-B14F-4D97-AF65-F5344CB8AC3E}">
        <p14:creationId xmlns:p14="http://schemas.microsoft.com/office/powerpoint/2010/main" val="1352795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CFB216-1423-4132-90ED-4A8D1E29F5E4}"/>
              </a:ext>
            </a:extLst>
          </p:cNvPr>
          <p:cNvSpPr>
            <a:spLocks noGrp="1"/>
          </p:cNvSpPr>
          <p:nvPr>
            <p:ph type="title"/>
          </p:nvPr>
        </p:nvSpPr>
        <p:spPr/>
        <p:txBody>
          <a:bodyPr/>
          <a:lstStyle/>
          <a:p>
            <a:r>
              <a:rPr lang="pl-PL" dirty="0"/>
              <a:t>Przesłanka ogólna stosowania środków zapobiegawczych</a:t>
            </a:r>
          </a:p>
        </p:txBody>
      </p:sp>
      <p:sp>
        <p:nvSpPr>
          <p:cNvPr id="3" name="Symbol zastępczy zawartości 2">
            <a:extLst>
              <a:ext uri="{FF2B5EF4-FFF2-40B4-BE49-F238E27FC236}">
                <a16:creationId xmlns:a16="http://schemas.microsoft.com/office/drawing/2014/main" id="{C465E781-E933-4F5A-828F-3A852DEFB155}"/>
              </a:ext>
            </a:extLst>
          </p:cNvPr>
          <p:cNvSpPr>
            <a:spLocks noGrp="1"/>
          </p:cNvSpPr>
          <p:nvPr>
            <p:ph idx="1"/>
          </p:nvPr>
        </p:nvSpPr>
        <p:spPr/>
        <p:txBody>
          <a:bodyPr>
            <a:normAutofit/>
          </a:bodyPr>
          <a:lstStyle/>
          <a:p>
            <a:pPr algn="just"/>
            <a:r>
              <a:rPr lang="pl-PL" sz="2500" b="1" dirty="0"/>
              <a:t>Art. 249 [Podstawy i tryb stosowania]</a:t>
            </a:r>
            <a:endParaRPr lang="pl-PL" sz="2500" dirty="0"/>
          </a:p>
          <a:p>
            <a:pPr algn="just"/>
            <a:r>
              <a:rPr lang="pl-PL" sz="2500" dirty="0"/>
              <a:t>§ 1. Środki zapobiegawcze można stosować w celu zabezpieczenia prawidłowego toku postępowania, a wyjątkowo także w celu zapobiegnięcia popełnieniu przez oskarżonego nowego, ciężkiego przestępstwa; można je stosować tylko wtedy, </a:t>
            </a:r>
            <a:r>
              <a:rPr lang="pl-PL" sz="2500" b="1" u="sng" dirty="0">
                <a:solidFill>
                  <a:srgbClr val="FF0000"/>
                </a:solidFill>
              </a:rPr>
              <a:t>gdy zebrane dowody wskazują na duże prawdopodobieństwo, że oskarżony popełnił przestępstwo.</a:t>
            </a:r>
          </a:p>
          <a:p>
            <a:pPr marL="0" indent="0">
              <a:buNone/>
            </a:pPr>
            <a:r>
              <a:rPr lang="pl-PL" sz="2500" dirty="0"/>
              <a:t>- Jest to </a:t>
            </a:r>
            <a:r>
              <a:rPr lang="pl-PL" sz="2500" b="1" u="sng" dirty="0"/>
              <a:t>jedyna przesłanka ogólna stosowania środków zapobiegawczych</a:t>
            </a:r>
            <a:endParaRPr lang="pl-PL" sz="2500" dirty="0"/>
          </a:p>
        </p:txBody>
      </p:sp>
    </p:spTree>
    <p:extLst>
      <p:ext uri="{BB962C8B-B14F-4D97-AF65-F5344CB8AC3E}">
        <p14:creationId xmlns:p14="http://schemas.microsoft.com/office/powerpoint/2010/main" val="2739448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7A00FC-13E3-451A-A1C0-981C116EB296}"/>
              </a:ext>
            </a:extLst>
          </p:cNvPr>
          <p:cNvSpPr>
            <a:spLocks noGrp="1"/>
          </p:cNvSpPr>
          <p:nvPr>
            <p:ph type="title"/>
          </p:nvPr>
        </p:nvSpPr>
        <p:spPr/>
        <p:txBody>
          <a:bodyPr/>
          <a:lstStyle/>
          <a:p>
            <a:r>
              <a:rPr lang="pl-PL" dirty="0"/>
              <a:t>Duże prawdopodobieństwo	</a:t>
            </a:r>
          </a:p>
        </p:txBody>
      </p:sp>
      <p:sp>
        <p:nvSpPr>
          <p:cNvPr id="3" name="Symbol zastępczy zawartości 2">
            <a:extLst>
              <a:ext uri="{FF2B5EF4-FFF2-40B4-BE49-F238E27FC236}">
                <a16:creationId xmlns:a16="http://schemas.microsoft.com/office/drawing/2014/main" id="{42B7B82A-C9D0-4843-B949-CF886CE1F020}"/>
              </a:ext>
            </a:extLst>
          </p:cNvPr>
          <p:cNvSpPr>
            <a:spLocks noGrp="1"/>
          </p:cNvSpPr>
          <p:nvPr>
            <p:ph idx="1"/>
          </p:nvPr>
        </p:nvSpPr>
        <p:spPr/>
        <p:txBody>
          <a:bodyPr>
            <a:normAutofit/>
          </a:bodyPr>
          <a:lstStyle/>
          <a:p>
            <a:pPr algn="just"/>
            <a:r>
              <a:rPr lang="pl-PL" sz="2500" i="1" dirty="0"/>
              <a:t>Przy ustaleniu „dużego prawdopodobieństwa” w rozumieniu art. 249 § 1 KPK popełnienia przestępstwa prowadzący postępowanie musi dysponować takimi dowodami, które </a:t>
            </a:r>
            <a:r>
              <a:rPr lang="pl-PL" sz="2500" b="1" i="1" u="sng" dirty="0"/>
              <a:t>stwarzają stan uprawdopodobnienia zbliżony do pewności.</a:t>
            </a:r>
          </a:p>
          <a:p>
            <a:r>
              <a:rPr lang="pl-PL" sz="2500" i="1" dirty="0"/>
              <a:t>Postanowienie Sądu Apelacyjnego w Warszawie z dnia 11 sierpnia 2009 r. II </a:t>
            </a:r>
            <a:r>
              <a:rPr lang="pl-PL" sz="2500" i="1" dirty="0" err="1"/>
              <a:t>AKz</a:t>
            </a:r>
            <a:r>
              <a:rPr lang="pl-PL" sz="2500" i="1" dirty="0"/>
              <a:t> 1006/09, OSA 2012 nr 1, poz. 2, str. 7, KZS 2012 nr 2, poz. 54, </a:t>
            </a:r>
            <a:r>
              <a:rPr lang="pl-PL" sz="2500" i="1" dirty="0" err="1"/>
              <a:t>Legalis</a:t>
            </a:r>
            <a:endParaRPr lang="pl-PL" sz="2500" i="1" dirty="0"/>
          </a:p>
          <a:p>
            <a:br>
              <a:rPr lang="pl-PL" sz="2500" i="1" dirty="0"/>
            </a:br>
            <a:endParaRPr lang="pl-PL" sz="2500" i="1" dirty="0"/>
          </a:p>
        </p:txBody>
      </p:sp>
    </p:spTree>
    <p:extLst>
      <p:ext uri="{BB962C8B-B14F-4D97-AF65-F5344CB8AC3E}">
        <p14:creationId xmlns:p14="http://schemas.microsoft.com/office/powerpoint/2010/main" val="3640200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rewniana czcionka">
  <a:themeElements>
    <a:clrScheme name="Drewniana czcionk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rewniana czcionk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rewniana czcionk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197</TotalTime>
  <Words>2744</Words>
  <Application>Microsoft Office PowerPoint</Application>
  <PresentationFormat>Panoramiczny</PresentationFormat>
  <Paragraphs>219</Paragraphs>
  <Slides>43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43</vt:i4>
      </vt:variant>
    </vt:vector>
  </HeadingPairs>
  <TitlesOfParts>
    <vt:vector size="47" baseType="lpstr">
      <vt:lpstr>Rockwell</vt:lpstr>
      <vt:lpstr>Rockwell Condensed</vt:lpstr>
      <vt:lpstr>Wingdings</vt:lpstr>
      <vt:lpstr>Drewniana czcionka</vt:lpstr>
      <vt:lpstr>Podstawy procesu karnego- kryminologia środki zapobiegawcze</vt:lpstr>
      <vt:lpstr>Środki zapobiegawcze -  definicja </vt:lpstr>
      <vt:lpstr>Cele stosowania środków zapobiegawczych</vt:lpstr>
      <vt:lpstr>Ustawowy cel stosowania środków zapobiegawczych</vt:lpstr>
      <vt:lpstr>Funkcje środków zapobiegawczych </vt:lpstr>
      <vt:lpstr>Niedopuszczalność funkcji antycypacyjnej</vt:lpstr>
      <vt:lpstr>Legalność i celowość stosowania środków zapobiegawczych</vt:lpstr>
      <vt:lpstr>Przesłanka ogólna stosowania środków zapobiegawczych</vt:lpstr>
      <vt:lpstr>Duże prawdopodobieństwo </vt:lpstr>
      <vt:lpstr>Duże prawdopodobieństwo </vt:lpstr>
      <vt:lpstr>Przykład sformułowania</vt:lpstr>
      <vt:lpstr>Warunki zastosowania środka zapobiegawczego</vt:lpstr>
      <vt:lpstr>Treść postanowienia</vt:lpstr>
      <vt:lpstr>Treść postanowienia</vt:lpstr>
      <vt:lpstr>Elementy postanowienia</vt:lpstr>
      <vt:lpstr>Elementy postanowienia – C.d. </vt:lpstr>
      <vt:lpstr>Zażalenie na postanowienie o zastosowaniu środka</vt:lpstr>
      <vt:lpstr>„ZASADY OGÓLNE”</vt:lpstr>
      <vt:lpstr>„ZASADY OGÓLNE”</vt:lpstr>
      <vt:lpstr>Dyrektywa ADAPTACJI</vt:lpstr>
      <vt:lpstr>Dyrektywa adaptacji</vt:lpstr>
      <vt:lpstr>Przesłanki szczególne</vt:lpstr>
      <vt:lpstr>Przesłanki szczególne</vt:lpstr>
      <vt:lpstr>Przesłanki szczególne</vt:lpstr>
      <vt:lpstr>Przesłanki szczególne</vt:lpstr>
      <vt:lpstr>Obawa Ucieczki lub ukrycia się</vt:lpstr>
      <vt:lpstr>Obawa Ucieczki lub ukrycia się</vt:lpstr>
      <vt:lpstr>Obawa „Matactwa”</vt:lpstr>
      <vt:lpstr>Obawa „Matactwa”</vt:lpstr>
      <vt:lpstr>Obawa „Matactwa”</vt:lpstr>
      <vt:lpstr>Zagrożenie surową karą </vt:lpstr>
      <vt:lpstr>Zagrożenie surową karą </vt:lpstr>
      <vt:lpstr>Stosowanie środka prewencyjnie</vt:lpstr>
      <vt:lpstr>katalog środków zapobiegawczych</vt:lpstr>
      <vt:lpstr>Katalog nieizolacyjnych środków </vt:lpstr>
      <vt:lpstr>Dozór Policji jako środek nieizolacyjny</vt:lpstr>
      <vt:lpstr>Dozór Policji jako środek nieizolacyjny</vt:lpstr>
      <vt:lpstr>Dozór Policji jako środek nieizolacyjny</vt:lpstr>
      <vt:lpstr>Dozór Policji jako środek nieizolacyjny</vt:lpstr>
      <vt:lpstr>Dozór Policji jako środek nieizolacyjny</vt:lpstr>
      <vt:lpstr>Dozór Policji jako środek nieizolacyjny</vt:lpstr>
      <vt:lpstr>Dozór Policji jako środek nieizolacyjny</vt:lpstr>
      <vt:lpstr>Dozór Policji jako środek nieizolacyjny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 kryminologia</dc:title>
  <dc:creator>Michał Basa</dc:creator>
  <cp:lastModifiedBy>Michał Basa</cp:lastModifiedBy>
  <cp:revision>17</cp:revision>
  <dcterms:created xsi:type="dcterms:W3CDTF">2018-10-06T19:35:06Z</dcterms:created>
  <dcterms:modified xsi:type="dcterms:W3CDTF">2019-01-26T15:52:13Z</dcterms:modified>
</cp:coreProperties>
</file>