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4" r:id="rId3"/>
    <p:sldId id="265" r:id="rId4"/>
    <p:sldId id="270" r:id="rId5"/>
    <p:sldId id="266" r:id="rId6"/>
    <p:sldId id="267" r:id="rId7"/>
    <p:sldId id="268" r:id="rId8"/>
    <p:sldId id="269"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8" r:id="rId26"/>
    <p:sldId id="287" r:id="rId27"/>
    <p:sldId id="289" r:id="rId28"/>
    <p:sldId id="290" r:id="rId29"/>
    <p:sldId id="291" r:id="rId30"/>
    <p:sldId id="292" r:id="rId31"/>
    <p:sldId id="293" r:id="rId32"/>
    <p:sldId id="294" r:id="rId33"/>
    <p:sldId id="295" r:id="rId34"/>
    <p:sldId id="297" r:id="rId35"/>
    <p:sldId id="298" r:id="rId36"/>
    <p:sldId id="296" r:id="rId37"/>
    <p:sldId id="299" r:id="rId38"/>
    <p:sldId id="300" r:id="rId39"/>
    <p:sldId id="301" r:id="rId40"/>
    <p:sldId id="302" r:id="rId41"/>
    <p:sldId id="305" r:id="rId42"/>
    <p:sldId id="304" r:id="rId43"/>
    <p:sldId id="303"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93" autoAdjust="0"/>
    <p:restoredTop sz="94660"/>
  </p:normalViewPr>
  <p:slideViewPr>
    <p:cSldViewPr snapToGrid="0">
      <p:cViewPr varScale="1">
        <p:scale>
          <a:sx n="68" d="100"/>
          <a:sy n="68" d="100"/>
        </p:scale>
        <p:origin x="9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10486B-155A-4475-A00F-7067EC14EDE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507EA115-19CD-490B-9B43-888E2FBCF247}">
      <dgm:prSet phldrT="[Tekst]"/>
      <dgm:spPr/>
      <dgm:t>
        <a:bodyPr/>
        <a:lstStyle/>
        <a:p>
          <a:r>
            <a:rPr lang="pl-PL" dirty="0"/>
            <a:t>Określenie osoby</a:t>
          </a:r>
        </a:p>
      </dgm:t>
    </dgm:pt>
    <dgm:pt modelId="{112D9875-6709-4FA7-8743-33A86083404F}" type="parTrans" cxnId="{3A440B27-AA45-41BB-A88F-C9BBBA2F19C5}">
      <dgm:prSet/>
      <dgm:spPr/>
      <dgm:t>
        <a:bodyPr/>
        <a:lstStyle/>
        <a:p>
          <a:endParaRPr lang="pl-PL"/>
        </a:p>
      </dgm:t>
    </dgm:pt>
    <dgm:pt modelId="{61204467-DAE5-46B8-862C-A82615B13768}" type="sibTrans" cxnId="{3A440B27-AA45-41BB-A88F-C9BBBA2F19C5}">
      <dgm:prSet/>
      <dgm:spPr/>
      <dgm:t>
        <a:bodyPr/>
        <a:lstStyle/>
        <a:p>
          <a:endParaRPr lang="pl-PL"/>
        </a:p>
      </dgm:t>
    </dgm:pt>
    <dgm:pt modelId="{C332FAAA-0BBB-40A5-9771-4F7CF0C46A7B}">
      <dgm:prSet phldrT="[Tekst]"/>
      <dgm:spPr/>
      <dgm:t>
        <a:bodyPr/>
        <a:lstStyle/>
        <a:p>
          <a:r>
            <a:rPr lang="pl-PL" dirty="0"/>
            <a:t>„Jana Kowalskiego, syna Mariana i Anny z domu Nowak, urodzonego dnia 27 lipca 1990 r. we Wrocławiu” </a:t>
          </a:r>
        </a:p>
      </dgm:t>
    </dgm:pt>
    <dgm:pt modelId="{D938170F-BC35-49DC-AA66-7E2B095A72A6}" type="parTrans" cxnId="{7A9373D4-8A1B-4852-BB9D-8291220622FD}">
      <dgm:prSet/>
      <dgm:spPr/>
      <dgm:t>
        <a:bodyPr/>
        <a:lstStyle/>
        <a:p>
          <a:endParaRPr lang="pl-PL"/>
        </a:p>
      </dgm:t>
    </dgm:pt>
    <dgm:pt modelId="{54D55263-A0D9-4CD0-883A-F825FE8E6C03}" type="sibTrans" cxnId="{7A9373D4-8A1B-4852-BB9D-8291220622FD}">
      <dgm:prSet/>
      <dgm:spPr/>
      <dgm:t>
        <a:bodyPr/>
        <a:lstStyle/>
        <a:p>
          <a:endParaRPr lang="pl-PL"/>
        </a:p>
      </dgm:t>
    </dgm:pt>
    <dgm:pt modelId="{796DDCDC-7232-41FE-B82D-9E904B634F3E}">
      <dgm:prSet phldrT="[Tekst]" phldr="1"/>
      <dgm:spPr/>
      <dgm:t>
        <a:bodyPr/>
        <a:lstStyle/>
        <a:p>
          <a:endParaRPr lang="pl-PL" dirty="0"/>
        </a:p>
      </dgm:t>
    </dgm:pt>
    <dgm:pt modelId="{6596C2BF-99E9-40ED-A89D-E0701E3AB3F8}" type="parTrans" cxnId="{14E928A1-4937-4514-A5F1-FDDD3C8CB040}">
      <dgm:prSet/>
      <dgm:spPr/>
      <dgm:t>
        <a:bodyPr/>
        <a:lstStyle/>
        <a:p>
          <a:endParaRPr lang="pl-PL"/>
        </a:p>
      </dgm:t>
    </dgm:pt>
    <dgm:pt modelId="{C7E03154-2F6F-40F2-ABD5-D32469985E21}" type="sibTrans" cxnId="{14E928A1-4937-4514-A5F1-FDDD3C8CB040}">
      <dgm:prSet/>
      <dgm:spPr/>
      <dgm:t>
        <a:bodyPr/>
        <a:lstStyle/>
        <a:p>
          <a:endParaRPr lang="pl-PL"/>
        </a:p>
      </dgm:t>
    </dgm:pt>
    <dgm:pt modelId="{ADD2F57C-AD8C-40E7-ACA7-0368740B9662}">
      <dgm:prSet phldrT="[Tekst]"/>
      <dgm:spPr/>
      <dgm:t>
        <a:bodyPr/>
        <a:lstStyle/>
        <a:p>
          <a:r>
            <a:rPr lang="pl-PL" dirty="0"/>
            <a:t>Zarzucany jej czyn</a:t>
          </a:r>
        </a:p>
      </dgm:t>
    </dgm:pt>
    <dgm:pt modelId="{5416DACA-E95D-4505-99F0-35689431282D}" type="parTrans" cxnId="{2A94F2E6-1061-4BEF-932D-D6D61C7A3AB5}">
      <dgm:prSet/>
      <dgm:spPr/>
      <dgm:t>
        <a:bodyPr/>
        <a:lstStyle/>
        <a:p>
          <a:endParaRPr lang="pl-PL"/>
        </a:p>
      </dgm:t>
    </dgm:pt>
    <dgm:pt modelId="{69528930-D7F2-433B-9484-E04478696F51}" type="sibTrans" cxnId="{2A94F2E6-1061-4BEF-932D-D6D61C7A3AB5}">
      <dgm:prSet/>
      <dgm:spPr/>
      <dgm:t>
        <a:bodyPr/>
        <a:lstStyle/>
        <a:p>
          <a:endParaRPr lang="pl-PL"/>
        </a:p>
      </dgm:t>
    </dgm:pt>
    <dgm:pt modelId="{4BD10E6F-D83E-4CE5-BFA6-954A80960622}">
      <dgm:prSet phldrT="[Tekst]"/>
      <dgm:spPr/>
      <dgm:t>
        <a:bodyPr/>
        <a:lstStyle/>
        <a:p>
          <a:r>
            <a:rPr lang="pl-PL" dirty="0"/>
            <a:t>„Podejrzanego o to, że w dniu 25 stycznia 2019 r. doprowadzając Marcina Nowaka do stanu bezradności poprzez zaaplikowanie mu środka nasennego zabrał Marcinowi Nowakowi telefon komórkowy marki Nokia model 3310”</a:t>
          </a:r>
        </a:p>
      </dgm:t>
    </dgm:pt>
    <dgm:pt modelId="{79D68270-D262-492A-8776-E0C54F64A0CF}" type="parTrans" cxnId="{C3E87941-3EBE-48DE-81CE-D6CE5375D417}">
      <dgm:prSet/>
      <dgm:spPr/>
      <dgm:t>
        <a:bodyPr/>
        <a:lstStyle/>
        <a:p>
          <a:endParaRPr lang="pl-PL"/>
        </a:p>
      </dgm:t>
    </dgm:pt>
    <dgm:pt modelId="{217B8C69-E503-48A9-8589-2944BBACB7A4}" type="sibTrans" cxnId="{C3E87941-3EBE-48DE-81CE-D6CE5375D417}">
      <dgm:prSet/>
      <dgm:spPr/>
      <dgm:t>
        <a:bodyPr/>
        <a:lstStyle/>
        <a:p>
          <a:endParaRPr lang="pl-PL"/>
        </a:p>
      </dgm:t>
    </dgm:pt>
    <dgm:pt modelId="{22BC9481-F245-447D-81DC-766ED600EBA5}">
      <dgm:prSet phldrT="[Tekst]" phldr="1"/>
      <dgm:spPr/>
      <dgm:t>
        <a:bodyPr/>
        <a:lstStyle/>
        <a:p>
          <a:endParaRPr lang="pl-PL"/>
        </a:p>
      </dgm:t>
    </dgm:pt>
    <dgm:pt modelId="{D3550E5A-AA98-401C-ABC8-347B7478BEC1}" type="parTrans" cxnId="{845A8C5A-D43F-48BF-99CC-2ECCB1B96819}">
      <dgm:prSet/>
      <dgm:spPr/>
      <dgm:t>
        <a:bodyPr/>
        <a:lstStyle/>
        <a:p>
          <a:endParaRPr lang="pl-PL"/>
        </a:p>
      </dgm:t>
    </dgm:pt>
    <dgm:pt modelId="{DE9E61FA-A211-4340-8C0F-649082AE0F5E}" type="sibTrans" cxnId="{845A8C5A-D43F-48BF-99CC-2ECCB1B96819}">
      <dgm:prSet/>
      <dgm:spPr/>
      <dgm:t>
        <a:bodyPr/>
        <a:lstStyle/>
        <a:p>
          <a:endParaRPr lang="pl-PL"/>
        </a:p>
      </dgm:t>
    </dgm:pt>
    <dgm:pt modelId="{8D6AB674-32EF-4D22-AF73-797742D24E4E}">
      <dgm:prSet phldrT="[Tekst]"/>
      <dgm:spPr/>
      <dgm:t>
        <a:bodyPr/>
        <a:lstStyle/>
        <a:p>
          <a:r>
            <a:rPr lang="pl-PL" dirty="0"/>
            <a:t>Kwalifikacja prawna czynu</a:t>
          </a:r>
        </a:p>
      </dgm:t>
    </dgm:pt>
    <dgm:pt modelId="{D6F3F312-4E50-41AD-9573-BFCF6588B3AF}" type="parTrans" cxnId="{78313901-8CA3-464A-B5B9-B9338DDE0754}">
      <dgm:prSet/>
      <dgm:spPr/>
      <dgm:t>
        <a:bodyPr/>
        <a:lstStyle/>
        <a:p>
          <a:endParaRPr lang="pl-PL"/>
        </a:p>
      </dgm:t>
    </dgm:pt>
    <dgm:pt modelId="{9D45E27E-C24F-4210-AD42-491A405ADF16}" type="sibTrans" cxnId="{78313901-8CA3-464A-B5B9-B9338DDE0754}">
      <dgm:prSet/>
      <dgm:spPr/>
      <dgm:t>
        <a:bodyPr/>
        <a:lstStyle/>
        <a:p>
          <a:endParaRPr lang="pl-PL"/>
        </a:p>
      </dgm:t>
    </dgm:pt>
    <dgm:pt modelId="{A55CCE27-BC8E-4BAF-BD9C-242DEE51037F}">
      <dgm:prSet phldrT="[Tekst]"/>
      <dgm:spPr/>
      <dgm:t>
        <a:bodyPr/>
        <a:lstStyle/>
        <a:p>
          <a:r>
            <a:rPr lang="pl-PL" dirty="0"/>
            <a:t>Tj. o czyn z art. 280 par. 1 k.k. </a:t>
          </a:r>
        </a:p>
      </dgm:t>
    </dgm:pt>
    <dgm:pt modelId="{41916EDA-1701-41ED-9FA0-C993AE00F883}" type="parTrans" cxnId="{257AE88A-031A-43DD-8A8F-64479406E7C0}">
      <dgm:prSet/>
      <dgm:spPr/>
      <dgm:t>
        <a:bodyPr/>
        <a:lstStyle/>
        <a:p>
          <a:endParaRPr lang="pl-PL"/>
        </a:p>
      </dgm:t>
    </dgm:pt>
    <dgm:pt modelId="{3B64AB1E-6082-4E54-B5D9-F5FBF9755CF5}" type="sibTrans" cxnId="{257AE88A-031A-43DD-8A8F-64479406E7C0}">
      <dgm:prSet/>
      <dgm:spPr/>
      <dgm:t>
        <a:bodyPr/>
        <a:lstStyle/>
        <a:p>
          <a:endParaRPr lang="pl-PL"/>
        </a:p>
      </dgm:t>
    </dgm:pt>
    <dgm:pt modelId="{69C0498D-27AD-4E6F-A460-6052D482F184}">
      <dgm:prSet phldrT="[Tekst]" phldr="1"/>
      <dgm:spPr/>
      <dgm:t>
        <a:bodyPr/>
        <a:lstStyle/>
        <a:p>
          <a:endParaRPr lang="pl-PL"/>
        </a:p>
      </dgm:t>
    </dgm:pt>
    <dgm:pt modelId="{085399A5-FA86-41B7-BED3-9D0B01E15289}" type="parTrans" cxnId="{9BB352F6-8963-42AA-8A23-24628762781B}">
      <dgm:prSet/>
      <dgm:spPr/>
      <dgm:t>
        <a:bodyPr/>
        <a:lstStyle/>
        <a:p>
          <a:endParaRPr lang="pl-PL"/>
        </a:p>
      </dgm:t>
    </dgm:pt>
    <dgm:pt modelId="{9AB67365-4CAE-4241-A2D5-A2267ABECCF5}" type="sibTrans" cxnId="{9BB352F6-8963-42AA-8A23-24628762781B}">
      <dgm:prSet/>
      <dgm:spPr/>
      <dgm:t>
        <a:bodyPr/>
        <a:lstStyle/>
        <a:p>
          <a:endParaRPr lang="pl-PL"/>
        </a:p>
      </dgm:t>
    </dgm:pt>
    <dgm:pt modelId="{9CE413B6-B0EB-4879-8C15-AAC4D11B7575}" type="pres">
      <dgm:prSet presAssocID="{2510486B-155A-4475-A00F-7067EC14EDE3}" presName="Name0" presStyleCnt="0">
        <dgm:presLayoutVars>
          <dgm:dir/>
          <dgm:animLvl val="lvl"/>
          <dgm:resizeHandles val="exact"/>
        </dgm:presLayoutVars>
      </dgm:prSet>
      <dgm:spPr/>
    </dgm:pt>
    <dgm:pt modelId="{6363455B-ADE5-4310-8D2A-E1410F066284}" type="pres">
      <dgm:prSet presAssocID="{507EA115-19CD-490B-9B43-888E2FBCF247}" presName="linNode" presStyleCnt="0"/>
      <dgm:spPr/>
    </dgm:pt>
    <dgm:pt modelId="{DA87EDF9-731B-4B70-AB79-0B87DC08CB37}" type="pres">
      <dgm:prSet presAssocID="{507EA115-19CD-490B-9B43-888E2FBCF247}" presName="parentText" presStyleLbl="node1" presStyleIdx="0" presStyleCnt="3">
        <dgm:presLayoutVars>
          <dgm:chMax val="1"/>
          <dgm:bulletEnabled val="1"/>
        </dgm:presLayoutVars>
      </dgm:prSet>
      <dgm:spPr/>
    </dgm:pt>
    <dgm:pt modelId="{C1DFFE04-5FF8-4077-9D7F-F32135EBC8B1}" type="pres">
      <dgm:prSet presAssocID="{507EA115-19CD-490B-9B43-888E2FBCF247}" presName="descendantText" presStyleLbl="alignAccFollowNode1" presStyleIdx="0" presStyleCnt="3">
        <dgm:presLayoutVars>
          <dgm:bulletEnabled val="1"/>
        </dgm:presLayoutVars>
      </dgm:prSet>
      <dgm:spPr/>
    </dgm:pt>
    <dgm:pt modelId="{D44B4E41-7E62-46E8-A556-08393641D31B}" type="pres">
      <dgm:prSet presAssocID="{61204467-DAE5-46B8-862C-A82615B13768}" presName="sp" presStyleCnt="0"/>
      <dgm:spPr/>
    </dgm:pt>
    <dgm:pt modelId="{AD3AB1D4-635B-4322-8168-767F4F6D3945}" type="pres">
      <dgm:prSet presAssocID="{ADD2F57C-AD8C-40E7-ACA7-0368740B9662}" presName="linNode" presStyleCnt="0"/>
      <dgm:spPr/>
    </dgm:pt>
    <dgm:pt modelId="{F33BF32E-DEA0-4905-B405-996457E84400}" type="pres">
      <dgm:prSet presAssocID="{ADD2F57C-AD8C-40E7-ACA7-0368740B9662}" presName="parentText" presStyleLbl="node1" presStyleIdx="1" presStyleCnt="3">
        <dgm:presLayoutVars>
          <dgm:chMax val="1"/>
          <dgm:bulletEnabled val="1"/>
        </dgm:presLayoutVars>
      </dgm:prSet>
      <dgm:spPr/>
    </dgm:pt>
    <dgm:pt modelId="{39D5B283-799C-4156-9494-3E6075389067}" type="pres">
      <dgm:prSet presAssocID="{ADD2F57C-AD8C-40E7-ACA7-0368740B9662}" presName="descendantText" presStyleLbl="alignAccFollowNode1" presStyleIdx="1" presStyleCnt="3" custLinFactNeighborX="351">
        <dgm:presLayoutVars>
          <dgm:bulletEnabled val="1"/>
        </dgm:presLayoutVars>
      </dgm:prSet>
      <dgm:spPr/>
    </dgm:pt>
    <dgm:pt modelId="{9D282FCD-D4E8-41E6-9492-9FCD18E8DA6E}" type="pres">
      <dgm:prSet presAssocID="{69528930-D7F2-433B-9484-E04478696F51}" presName="sp" presStyleCnt="0"/>
      <dgm:spPr/>
    </dgm:pt>
    <dgm:pt modelId="{C47821B3-C626-4CEC-83A6-4CBC37B6380B}" type="pres">
      <dgm:prSet presAssocID="{8D6AB674-32EF-4D22-AF73-797742D24E4E}" presName="linNode" presStyleCnt="0"/>
      <dgm:spPr/>
    </dgm:pt>
    <dgm:pt modelId="{B1B2F06C-6E5C-4D99-9638-C2BFEC25DF86}" type="pres">
      <dgm:prSet presAssocID="{8D6AB674-32EF-4D22-AF73-797742D24E4E}" presName="parentText" presStyleLbl="node1" presStyleIdx="2" presStyleCnt="3">
        <dgm:presLayoutVars>
          <dgm:chMax val="1"/>
          <dgm:bulletEnabled val="1"/>
        </dgm:presLayoutVars>
      </dgm:prSet>
      <dgm:spPr/>
    </dgm:pt>
    <dgm:pt modelId="{B5D2B4CD-43A6-456F-A1C0-E505E2D5F7CC}" type="pres">
      <dgm:prSet presAssocID="{8D6AB674-32EF-4D22-AF73-797742D24E4E}" presName="descendantText" presStyleLbl="alignAccFollowNode1" presStyleIdx="2" presStyleCnt="3">
        <dgm:presLayoutVars>
          <dgm:bulletEnabled val="1"/>
        </dgm:presLayoutVars>
      </dgm:prSet>
      <dgm:spPr/>
    </dgm:pt>
  </dgm:ptLst>
  <dgm:cxnLst>
    <dgm:cxn modelId="{78313901-8CA3-464A-B5B9-B9338DDE0754}" srcId="{2510486B-155A-4475-A00F-7067EC14EDE3}" destId="{8D6AB674-32EF-4D22-AF73-797742D24E4E}" srcOrd="2" destOrd="0" parTransId="{D6F3F312-4E50-41AD-9573-BFCF6588B3AF}" sibTransId="{9D45E27E-C24F-4210-AD42-491A405ADF16}"/>
    <dgm:cxn modelId="{0AB7A206-CEB8-461B-AD34-0AF17DB21185}" type="presOf" srcId="{A55CCE27-BC8E-4BAF-BD9C-242DEE51037F}" destId="{B5D2B4CD-43A6-456F-A1C0-E505E2D5F7CC}" srcOrd="0" destOrd="0" presId="urn:microsoft.com/office/officeart/2005/8/layout/vList5"/>
    <dgm:cxn modelId="{A5B43811-F16C-4BFB-B783-81042B7217F9}" type="presOf" srcId="{796DDCDC-7232-41FE-B82D-9E904B634F3E}" destId="{C1DFFE04-5FF8-4077-9D7F-F32135EBC8B1}" srcOrd="0" destOrd="1" presId="urn:microsoft.com/office/officeart/2005/8/layout/vList5"/>
    <dgm:cxn modelId="{3A440B27-AA45-41BB-A88F-C9BBBA2F19C5}" srcId="{2510486B-155A-4475-A00F-7067EC14EDE3}" destId="{507EA115-19CD-490B-9B43-888E2FBCF247}" srcOrd="0" destOrd="0" parTransId="{112D9875-6709-4FA7-8743-33A86083404F}" sibTransId="{61204467-DAE5-46B8-862C-A82615B13768}"/>
    <dgm:cxn modelId="{B2771C61-0572-42E3-881C-30F2AC22ED87}" type="presOf" srcId="{507EA115-19CD-490B-9B43-888E2FBCF247}" destId="{DA87EDF9-731B-4B70-AB79-0B87DC08CB37}" srcOrd="0" destOrd="0" presId="urn:microsoft.com/office/officeart/2005/8/layout/vList5"/>
    <dgm:cxn modelId="{C3E87941-3EBE-48DE-81CE-D6CE5375D417}" srcId="{ADD2F57C-AD8C-40E7-ACA7-0368740B9662}" destId="{4BD10E6F-D83E-4CE5-BFA6-954A80960622}" srcOrd="0" destOrd="0" parTransId="{79D68270-D262-492A-8776-E0C54F64A0CF}" sibTransId="{217B8C69-E503-48A9-8589-2944BBACB7A4}"/>
    <dgm:cxn modelId="{A8CD3167-4EDB-4DA0-A857-008E739C4DE2}" type="presOf" srcId="{2510486B-155A-4475-A00F-7067EC14EDE3}" destId="{9CE413B6-B0EB-4879-8C15-AAC4D11B7575}" srcOrd="0" destOrd="0" presId="urn:microsoft.com/office/officeart/2005/8/layout/vList5"/>
    <dgm:cxn modelId="{4A973B48-4159-48D0-8A12-62EFE505D621}" type="presOf" srcId="{69C0498D-27AD-4E6F-A460-6052D482F184}" destId="{B5D2B4CD-43A6-456F-A1C0-E505E2D5F7CC}" srcOrd="0" destOrd="1" presId="urn:microsoft.com/office/officeart/2005/8/layout/vList5"/>
    <dgm:cxn modelId="{3AB07D70-317A-401D-B068-A496D93A6D92}" type="presOf" srcId="{22BC9481-F245-447D-81DC-766ED600EBA5}" destId="{39D5B283-799C-4156-9494-3E6075389067}" srcOrd="0" destOrd="1" presId="urn:microsoft.com/office/officeart/2005/8/layout/vList5"/>
    <dgm:cxn modelId="{845A8C5A-D43F-48BF-99CC-2ECCB1B96819}" srcId="{ADD2F57C-AD8C-40E7-ACA7-0368740B9662}" destId="{22BC9481-F245-447D-81DC-766ED600EBA5}" srcOrd="1" destOrd="0" parTransId="{D3550E5A-AA98-401C-ABC8-347B7478BEC1}" sibTransId="{DE9E61FA-A211-4340-8C0F-649082AE0F5E}"/>
    <dgm:cxn modelId="{DD690A86-5D49-4B31-99DF-638A5C0BD7D2}" type="presOf" srcId="{8D6AB674-32EF-4D22-AF73-797742D24E4E}" destId="{B1B2F06C-6E5C-4D99-9638-C2BFEC25DF86}" srcOrd="0" destOrd="0" presId="urn:microsoft.com/office/officeart/2005/8/layout/vList5"/>
    <dgm:cxn modelId="{257AE88A-031A-43DD-8A8F-64479406E7C0}" srcId="{8D6AB674-32EF-4D22-AF73-797742D24E4E}" destId="{A55CCE27-BC8E-4BAF-BD9C-242DEE51037F}" srcOrd="0" destOrd="0" parTransId="{41916EDA-1701-41ED-9FA0-C993AE00F883}" sibTransId="{3B64AB1E-6082-4E54-B5D9-F5FBF9755CF5}"/>
    <dgm:cxn modelId="{14E928A1-4937-4514-A5F1-FDDD3C8CB040}" srcId="{507EA115-19CD-490B-9B43-888E2FBCF247}" destId="{796DDCDC-7232-41FE-B82D-9E904B634F3E}" srcOrd="1" destOrd="0" parTransId="{6596C2BF-99E9-40ED-A89D-E0701E3AB3F8}" sibTransId="{C7E03154-2F6F-40F2-ABD5-D32469985E21}"/>
    <dgm:cxn modelId="{3FD4ACAB-67F3-4F57-AF3B-5CCD6DC2BEF1}" type="presOf" srcId="{C332FAAA-0BBB-40A5-9771-4F7CF0C46A7B}" destId="{C1DFFE04-5FF8-4077-9D7F-F32135EBC8B1}" srcOrd="0" destOrd="0" presId="urn:microsoft.com/office/officeart/2005/8/layout/vList5"/>
    <dgm:cxn modelId="{7A9373D4-8A1B-4852-BB9D-8291220622FD}" srcId="{507EA115-19CD-490B-9B43-888E2FBCF247}" destId="{C332FAAA-0BBB-40A5-9771-4F7CF0C46A7B}" srcOrd="0" destOrd="0" parTransId="{D938170F-BC35-49DC-AA66-7E2B095A72A6}" sibTransId="{54D55263-A0D9-4CD0-883A-F825FE8E6C03}"/>
    <dgm:cxn modelId="{2A94F2E6-1061-4BEF-932D-D6D61C7A3AB5}" srcId="{2510486B-155A-4475-A00F-7067EC14EDE3}" destId="{ADD2F57C-AD8C-40E7-ACA7-0368740B9662}" srcOrd="1" destOrd="0" parTransId="{5416DACA-E95D-4505-99F0-35689431282D}" sibTransId="{69528930-D7F2-433B-9484-E04478696F51}"/>
    <dgm:cxn modelId="{3B73FCED-8B04-4A6C-8BAA-F9C6A29D79CA}" type="presOf" srcId="{ADD2F57C-AD8C-40E7-ACA7-0368740B9662}" destId="{F33BF32E-DEA0-4905-B405-996457E84400}" srcOrd="0" destOrd="0" presId="urn:microsoft.com/office/officeart/2005/8/layout/vList5"/>
    <dgm:cxn modelId="{DDC406F4-F565-475F-8DD4-C6762D0342BE}" type="presOf" srcId="{4BD10E6F-D83E-4CE5-BFA6-954A80960622}" destId="{39D5B283-799C-4156-9494-3E6075389067}" srcOrd="0" destOrd="0" presId="urn:microsoft.com/office/officeart/2005/8/layout/vList5"/>
    <dgm:cxn modelId="{9BB352F6-8963-42AA-8A23-24628762781B}" srcId="{8D6AB674-32EF-4D22-AF73-797742D24E4E}" destId="{69C0498D-27AD-4E6F-A460-6052D482F184}" srcOrd="1" destOrd="0" parTransId="{085399A5-FA86-41B7-BED3-9D0B01E15289}" sibTransId="{9AB67365-4CAE-4241-A2D5-A2267ABECCF5}"/>
    <dgm:cxn modelId="{2FAB5B3C-8780-4BCD-B1F7-6FE9B230FDA2}" type="presParOf" srcId="{9CE413B6-B0EB-4879-8C15-AAC4D11B7575}" destId="{6363455B-ADE5-4310-8D2A-E1410F066284}" srcOrd="0" destOrd="0" presId="urn:microsoft.com/office/officeart/2005/8/layout/vList5"/>
    <dgm:cxn modelId="{1608D07A-F247-44CB-8220-CC897F0C7FBA}" type="presParOf" srcId="{6363455B-ADE5-4310-8D2A-E1410F066284}" destId="{DA87EDF9-731B-4B70-AB79-0B87DC08CB37}" srcOrd="0" destOrd="0" presId="urn:microsoft.com/office/officeart/2005/8/layout/vList5"/>
    <dgm:cxn modelId="{A3BA1E65-8040-4489-99A2-7DBB5015E8CD}" type="presParOf" srcId="{6363455B-ADE5-4310-8D2A-E1410F066284}" destId="{C1DFFE04-5FF8-4077-9D7F-F32135EBC8B1}" srcOrd="1" destOrd="0" presId="urn:microsoft.com/office/officeart/2005/8/layout/vList5"/>
    <dgm:cxn modelId="{0E7119EE-04B1-4A81-BE76-6432BBBD4178}" type="presParOf" srcId="{9CE413B6-B0EB-4879-8C15-AAC4D11B7575}" destId="{D44B4E41-7E62-46E8-A556-08393641D31B}" srcOrd="1" destOrd="0" presId="urn:microsoft.com/office/officeart/2005/8/layout/vList5"/>
    <dgm:cxn modelId="{6C421CDC-3EFE-4514-A106-EA8CF1E54448}" type="presParOf" srcId="{9CE413B6-B0EB-4879-8C15-AAC4D11B7575}" destId="{AD3AB1D4-635B-4322-8168-767F4F6D3945}" srcOrd="2" destOrd="0" presId="urn:microsoft.com/office/officeart/2005/8/layout/vList5"/>
    <dgm:cxn modelId="{0BD454ED-D9DC-4FAB-91A8-A32C46C4A758}" type="presParOf" srcId="{AD3AB1D4-635B-4322-8168-767F4F6D3945}" destId="{F33BF32E-DEA0-4905-B405-996457E84400}" srcOrd="0" destOrd="0" presId="urn:microsoft.com/office/officeart/2005/8/layout/vList5"/>
    <dgm:cxn modelId="{7D4DFD5A-6C23-47EE-90CE-B0F2CC300954}" type="presParOf" srcId="{AD3AB1D4-635B-4322-8168-767F4F6D3945}" destId="{39D5B283-799C-4156-9494-3E6075389067}" srcOrd="1" destOrd="0" presId="urn:microsoft.com/office/officeart/2005/8/layout/vList5"/>
    <dgm:cxn modelId="{26DC6B59-3529-43B2-AADE-B3CF7BB3C7E5}" type="presParOf" srcId="{9CE413B6-B0EB-4879-8C15-AAC4D11B7575}" destId="{9D282FCD-D4E8-41E6-9492-9FCD18E8DA6E}" srcOrd="3" destOrd="0" presId="urn:microsoft.com/office/officeart/2005/8/layout/vList5"/>
    <dgm:cxn modelId="{A9136496-A39E-4ABA-A4EA-E9AF23391550}" type="presParOf" srcId="{9CE413B6-B0EB-4879-8C15-AAC4D11B7575}" destId="{C47821B3-C626-4CEC-83A6-4CBC37B6380B}" srcOrd="4" destOrd="0" presId="urn:microsoft.com/office/officeart/2005/8/layout/vList5"/>
    <dgm:cxn modelId="{DAF2917B-448C-4C45-AF32-30F68E7CDB9C}" type="presParOf" srcId="{C47821B3-C626-4CEC-83A6-4CBC37B6380B}" destId="{B1B2F06C-6E5C-4D99-9638-C2BFEC25DF86}" srcOrd="0" destOrd="0" presId="urn:microsoft.com/office/officeart/2005/8/layout/vList5"/>
    <dgm:cxn modelId="{5C78CDD0-9292-4A7F-B27D-A61B62C746EE}" type="presParOf" srcId="{C47821B3-C626-4CEC-83A6-4CBC37B6380B}" destId="{B5D2B4CD-43A6-456F-A1C0-E505E2D5F7C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10486B-155A-4475-A00F-7067EC14EDE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507EA115-19CD-490B-9B43-888E2FBCF247}">
      <dgm:prSet phldrT="[Tekst]"/>
      <dgm:spPr/>
      <dgm:t>
        <a:bodyPr/>
        <a:lstStyle/>
        <a:p>
          <a:r>
            <a:rPr lang="pl-PL" dirty="0"/>
            <a:t>Podstawa</a:t>
          </a:r>
          <a:r>
            <a:rPr lang="pl-PL" baseline="0" dirty="0"/>
            <a:t> prawna zastosowania środka</a:t>
          </a:r>
          <a:endParaRPr lang="pl-PL" dirty="0"/>
        </a:p>
      </dgm:t>
    </dgm:pt>
    <dgm:pt modelId="{112D9875-6709-4FA7-8743-33A86083404F}" type="parTrans" cxnId="{3A440B27-AA45-41BB-A88F-C9BBBA2F19C5}">
      <dgm:prSet/>
      <dgm:spPr/>
      <dgm:t>
        <a:bodyPr/>
        <a:lstStyle/>
        <a:p>
          <a:endParaRPr lang="pl-PL"/>
        </a:p>
      </dgm:t>
    </dgm:pt>
    <dgm:pt modelId="{61204467-DAE5-46B8-862C-A82615B13768}" type="sibTrans" cxnId="{3A440B27-AA45-41BB-A88F-C9BBBA2F19C5}">
      <dgm:prSet/>
      <dgm:spPr/>
      <dgm:t>
        <a:bodyPr/>
        <a:lstStyle/>
        <a:p>
          <a:endParaRPr lang="pl-PL"/>
        </a:p>
      </dgm:t>
    </dgm:pt>
    <dgm:pt modelId="{C332FAAA-0BBB-40A5-9771-4F7CF0C46A7B}">
      <dgm:prSet phldrT="[Tekst]"/>
      <dgm:spPr/>
      <dgm:t>
        <a:bodyPr/>
        <a:lstStyle/>
        <a:p>
          <a:r>
            <a:rPr lang="pl-PL" dirty="0"/>
            <a:t>na podstawie art. 249 par. 1 k.p.k. (podstawa ogólna)</a:t>
          </a:r>
        </a:p>
      </dgm:t>
    </dgm:pt>
    <dgm:pt modelId="{D938170F-BC35-49DC-AA66-7E2B095A72A6}" type="parTrans" cxnId="{7A9373D4-8A1B-4852-BB9D-8291220622FD}">
      <dgm:prSet/>
      <dgm:spPr/>
      <dgm:t>
        <a:bodyPr/>
        <a:lstStyle/>
        <a:p>
          <a:endParaRPr lang="pl-PL"/>
        </a:p>
      </dgm:t>
    </dgm:pt>
    <dgm:pt modelId="{54D55263-A0D9-4CD0-883A-F825FE8E6C03}" type="sibTrans" cxnId="{7A9373D4-8A1B-4852-BB9D-8291220622FD}">
      <dgm:prSet/>
      <dgm:spPr/>
      <dgm:t>
        <a:bodyPr/>
        <a:lstStyle/>
        <a:p>
          <a:endParaRPr lang="pl-PL"/>
        </a:p>
      </dgm:t>
    </dgm:pt>
    <dgm:pt modelId="{ADD2F57C-AD8C-40E7-ACA7-0368740B9662}">
      <dgm:prSet phldrT="[Tekst]"/>
      <dgm:spPr/>
      <dgm:t>
        <a:bodyPr/>
        <a:lstStyle/>
        <a:p>
          <a:endParaRPr lang="pl-PL" dirty="0"/>
        </a:p>
      </dgm:t>
    </dgm:pt>
    <dgm:pt modelId="{5416DACA-E95D-4505-99F0-35689431282D}" type="parTrans" cxnId="{2A94F2E6-1061-4BEF-932D-D6D61C7A3AB5}">
      <dgm:prSet/>
      <dgm:spPr/>
      <dgm:t>
        <a:bodyPr/>
        <a:lstStyle/>
        <a:p>
          <a:endParaRPr lang="pl-PL"/>
        </a:p>
      </dgm:t>
    </dgm:pt>
    <dgm:pt modelId="{69528930-D7F2-433B-9484-E04478696F51}" type="sibTrans" cxnId="{2A94F2E6-1061-4BEF-932D-D6D61C7A3AB5}">
      <dgm:prSet/>
      <dgm:spPr/>
      <dgm:t>
        <a:bodyPr/>
        <a:lstStyle/>
        <a:p>
          <a:endParaRPr lang="pl-PL"/>
        </a:p>
      </dgm:t>
    </dgm:pt>
    <dgm:pt modelId="{4BD10E6F-D83E-4CE5-BFA6-954A80960622}">
      <dgm:prSet phldrT="[Tekst]"/>
      <dgm:spPr/>
      <dgm:t>
        <a:bodyPr/>
        <a:lstStyle/>
        <a:p>
          <a:endParaRPr lang="pl-PL" dirty="0"/>
        </a:p>
      </dgm:t>
    </dgm:pt>
    <dgm:pt modelId="{79D68270-D262-492A-8776-E0C54F64A0CF}" type="parTrans" cxnId="{C3E87941-3EBE-48DE-81CE-D6CE5375D417}">
      <dgm:prSet/>
      <dgm:spPr/>
      <dgm:t>
        <a:bodyPr/>
        <a:lstStyle/>
        <a:p>
          <a:endParaRPr lang="pl-PL"/>
        </a:p>
      </dgm:t>
    </dgm:pt>
    <dgm:pt modelId="{217B8C69-E503-48A9-8589-2944BBACB7A4}" type="sibTrans" cxnId="{C3E87941-3EBE-48DE-81CE-D6CE5375D417}">
      <dgm:prSet/>
      <dgm:spPr/>
      <dgm:t>
        <a:bodyPr/>
        <a:lstStyle/>
        <a:p>
          <a:endParaRPr lang="pl-PL"/>
        </a:p>
      </dgm:t>
    </dgm:pt>
    <dgm:pt modelId="{8D6AB674-32EF-4D22-AF73-797742D24E4E}">
      <dgm:prSet phldrT="[Tekst]"/>
      <dgm:spPr/>
      <dgm:t>
        <a:bodyPr/>
        <a:lstStyle/>
        <a:p>
          <a:endParaRPr lang="pl-PL" dirty="0"/>
        </a:p>
      </dgm:t>
    </dgm:pt>
    <dgm:pt modelId="{D6F3F312-4E50-41AD-9573-BFCF6588B3AF}" type="parTrans" cxnId="{78313901-8CA3-464A-B5B9-B9338DDE0754}">
      <dgm:prSet/>
      <dgm:spPr/>
      <dgm:t>
        <a:bodyPr/>
        <a:lstStyle/>
        <a:p>
          <a:endParaRPr lang="pl-PL"/>
        </a:p>
      </dgm:t>
    </dgm:pt>
    <dgm:pt modelId="{9D45E27E-C24F-4210-AD42-491A405ADF16}" type="sibTrans" cxnId="{78313901-8CA3-464A-B5B9-B9338DDE0754}">
      <dgm:prSet/>
      <dgm:spPr/>
      <dgm:t>
        <a:bodyPr/>
        <a:lstStyle/>
        <a:p>
          <a:endParaRPr lang="pl-PL"/>
        </a:p>
      </dgm:t>
    </dgm:pt>
    <dgm:pt modelId="{A55CCE27-BC8E-4BAF-BD9C-242DEE51037F}">
      <dgm:prSet phldrT="[Tekst]"/>
      <dgm:spPr/>
      <dgm:t>
        <a:bodyPr/>
        <a:lstStyle/>
        <a:p>
          <a:endParaRPr lang="pl-PL" dirty="0"/>
        </a:p>
      </dgm:t>
    </dgm:pt>
    <dgm:pt modelId="{41916EDA-1701-41ED-9FA0-C993AE00F883}" type="parTrans" cxnId="{257AE88A-031A-43DD-8A8F-64479406E7C0}">
      <dgm:prSet/>
      <dgm:spPr/>
      <dgm:t>
        <a:bodyPr/>
        <a:lstStyle/>
        <a:p>
          <a:endParaRPr lang="pl-PL"/>
        </a:p>
      </dgm:t>
    </dgm:pt>
    <dgm:pt modelId="{3B64AB1E-6082-4E54-B5D9-F5FBF9755CF5}" type="sibTrans" cxnId="{257AE88A-031A-43DD-8A8F-64479406E7C0}">
      <dgm:prSet/>
      <dgm:spPr/>
      <dgm:t>
        <a:bodyPr/>
        <a:lstStyle/>
        <a:p>
          <a:endParaRPr lang="pl-PL"/>
        </a:p>
      </dgm:t>
    </dgm:pt>
    <dgm:pt modelId="{FF3F31F3-D64E-44F8-957D-3F85D7A48734}">
      <dgm:prSet/>
      <dgm:spPr/>
      <dgm:t>
        <a:bodyPr/>
        <a:lstStyle/>
        <a:p>
          <a:r>
            <a:rPr lang="pl-PL" dirty="0"/>
            <a:t>258 par. 1 pkt 2 k.p.k. (podstawa szczególna -  obawa matactwa)</a:t>
          </a:r>
        </a:p>
      </dgm:t>
    </dgm:pt>
    <dgm:pt modelId="{3DFE3D63-59FB-4C39-8D9C-29F6E078B50B}" type="parTrans" cxnId="{BE1E634B-F59B-490E-9784-11157CC56485}">
      <dgm:prSet/>
      <dgm:spPr/>
      <dgm:t>
        <a:bodyPr/>
        <a:lstStyle/>
        <a:p>
          <a:endParaRPr lang="pl-PL"/>
        </a:p>
      </dgm:t>
    </dgm:pt>
    <dgm:pt modelId="{267CB286-5379-4FB3-8B08-C5BB54B8C32B}" type="sibTrans" cxnId="{BE1E634B-F59B-490E-9784-11157CC56485}">
      <dgm:prSet/>
      <dgm:spPr/>
      <dgm:t>
        <a:bodyPr/>
        <a:lstStyle/>
        <a:p>
          <a:endParaRPr lang="pl-PL"/>
        </a:p>
      </dgm:t>
    </dgm:pt>
    <dgm:pt modelId="{97C9FA85-81BB-4E87-AFE9-023498C12EDF}">
      <dgm:prSet/>
      <dgm:spPr/>
      <dgm:t>
        <a:bodyPr/>
        <a:lstStyle/>
        <a:p>
          <a:r>
            <a:rPr lang="pl-PL"/>
            <a:t>art. 275 par. 1 i 2 k.p.k.  (podstawa zastosowania określonego środka zapobiegawczego)</a:t>
          </a:r>
          <a:endParaRPr lang="pl-PL" dirty="0"/>
        </a:p>
      </dgm:t>
    </dgm:pt>
    <dgm:pt modelId="{FA60D568-20EB-4053-B8CE-91364DBC34EA}" type="parTrans" cxnId="{1FC6EED7-417E-4C7C-A1CD-BF5E4F707F9A}">
      <dgm:prSet/>
      <dgm:spPr/>
      <dgm:t>
        <a:bodyPr/>
        <a:lstStyle/>
        <a:p>
          <a:endParaRPr lang="pl-PL"/>
        </a:p>
      </dgm:t>
    </dgm:pt>
    <dgm:pt modelId="{17D6401A-9EEB-4ACB-9113-214EC0570542}" type="sibTrans" cxnId="{1FC6EED7-417E-4C7C-A1CD-BF5E4F707F9A}">
      <dgm:prSet/>
      <dgm:spPr/>
      <dgm:t>
        <a:bodyPr/>
        <a:lstStyle/>
        <a:p>
          <a:endParaRPr lang="pl-PL"/>
        </a:p>
      </dgm:t>
    </dgm:pt>
    <dgm:pt modelId="{9CE413B6-B0EB-4879-8C15-AAC4D11B7575}" type="pres">
      <dgm:prSet presAssocID="{2510486B-155A-4475-A00F-7067EC14EDE3}" presName="Name0" presStyleCnt="0">
        <dgm:presLayoutVars>
          <dgm:dir/>
          <dgm:animLvl val="lvl"/>
          <dgm:resizeHandles val="exact"/>
        </dgm:presLayoutVars>
      </dgm:prSet>
      <dgm:spPr/>
    </dgm:pt>
    <dgm:pt modelId="{6363455B-ADE5-4310-8D2A-E1410F066284}" type="pres">
      <dgm:prSet presAssocID="{507EA115-19CD-490B-9B43-888E2FBCF247}" presName="linNode" presStyleCnt="0"/>
      <dgm:spPr/>
    </dgm:pt>
    <dgm:pt modelId="{DA87EDF9-731B-4B70-AB79-0B87DC08CB37}" type="pres">
      <dgm:prSet presAssocID="{507EA115-19CD-490B-9B43-888E2FBCF247}" presName="parentText" presStyleLbl="node1" presStyleIdx="0" presStyleCnt="3" custLinFactY="2295" custLinFactNeighborX="-2" custLinFactNeighborY="100000">
        <dgm:presLayoutVars>
          <dgm:chMax val="1"/>
          <dgm:bulletEnabled val="1"/>
        </dgm:presLayoutVars>
      </dgm:prSet>
      <dgm:spPr/>
    </dgm:pt>
    <dgm:pt modelId="{C1DFFE04-5FF8-4077-9D7F-F32135EBC8B1}" type="pres">
      <dgm:prSet presAssocID="{507EA115-19CD-490B-9B43-888E2FBCF247}" presName="descendantText" presStyleLbl="alignAccFollowNode1" presStyleIdx="0" presStyleCnt="3">
        <dgm:presLayoutVars>
          <dgm:bulletEnabled val="1"/>
        </dgm:presLayoutVars>
      </dgm:prSet>
      <dgm:spPr/>
    </dgm:pt>
    <dgm:pt modelId="{D44B4E41-7E62-46E8-A556-08393641D31B}" type="pres">
      <dgm:prSet presAssocID="{61204467-DAE5-46B8-862C-A82615B13768}" presName="sp" presStyleCnt="0"/>
      <dgm:spPr/>
    </dgm:pt>
    <dgm:pt modelId="{AD3AB1D4-635B-4322-8168-767F4F6D3945}" type="pres">
      <dgm:prSet presAssocID="{ADD2F57C-AD8C-40E7-ACA7-0368740B9662}" presName="linNode" presStyleCnt="0"/>
      <dgm:spPr/>
    </dgm:pt>
    <dgm:pt modelId="{F33BF32E-DEA0-4905-B405-996457E84400}" type="pres">
      <dgm:prSet presAssocID="{ADD2F57C-AD8C-40E7-ACA7-0368740B9662}" presName="parentText" presStyleLbl="node1" presStyleIdx="1" presStyleCnt="3" custLinFactY="-7214" custLinFactNeighborX="-97" custLinFactNeighborY="-100000">
        <dgm:presLayoutVars>
          <dgm:chMax val="1"/>
          <dgm:bulletEnabled val="1"/>
        </dgm:presLayoutVars>
      </dgm:prSet>
      <dgm:spPr/>
    </dgm:pt>
    <dgm:pt modelId="{39D5B283-799C-4156-9494-3E6075389067}" type="pres">
      <dgm:prSet presAssocID="{ADD2F57C-AD8C-40E7-ACA7-0368740B9662}" presName="descendantText" presStyleLbl="alignAccFollowNode1" presStyleIdx="1" presStyleCnt="3" custLinFactNeighborX="351">
        <dgm:presLayoutVars>
          <dgm:bulletEnabled val="1"/>
        </dgm:presLayoutVars>
      </dgm:prSet>
      <dgm:spPr/>
    </dgm:pt>
    <dgm:pt modelId="{9D282FCD-D4E8-41E6-9492-9FCD18E8DA6E}" type="pres">
      <dgm:prSet presAssocID="{69528930-D7F2-433B-9484-E04478696F51}" presName="sp" presStyleCnt="0"/>
      <dgm:spPr/>
    </dgm:pt>
    <dgm:pt modelId="{C47821B3-C626-4CEC-83A6-4CBC37B6380B}" type="pres">
      <dgm:prSet presAssocID="{8D6AB674-32EF-4D22-AF73-797742D24E4E}" presName="linNode" presStyleCnt="0"/>
      <dgm:spPr/>
    </dgm:pt>
    <dgm:pt modelId="{B1B2F06C-6E5C-4D99-9638-C2BFEC25DF86}" type="pres">
      <dgm:prSet presAssocID="{8D6AB674-32EF-4D22-AF73-797742D24E4E}" presName="parentText" presStyleLbl="node1" presStyleIdx="2" presStyleCnt="3">
        <dgm:presLayoutVars>
          <dgm:chMax val="1"/>
          <dgm:bulletEnabled val="1"/>
        </dgm:presLayoutVars>
      </dgm:prSet>
      <dgm:spPr/>
    </dgm:pt>
    <dgm:pt modelId="{B5D2B4CD-43A6-456F-A1C0-E505E2D5F7CC}" type="pres">
      <dgm:prSet presAssocID="{8D6AB674-32EF-4D22-AF73-797742D24E4E}" presName="descendantText" presStyleLbl="alignAccFollowNode1" presStyleIdx="2" presStyleCnt="3">
        <dgm:presLayoutVars>
          <dgm:bulletEnabled val="1"/>
        </dgm:presLayoutVars>
      </dgm:prSet>
      <dgm:spPr/>
    </dgm:pt>
  </dgm:ptLst>
  <dgm:cxnLst>
    <dgm:cxn modelId="{78313901-8CA3-464A-B5B9-B9338DDE0754}" srcId="{2510486B-155A-4475-A00F-7067EC14EDE3}" destId="{8D6AB674-32EF-4D22-AF73-797742D24E4E}" srcOrd="2" destOrd="0" parTransId="{D6F3F312-4E50-41AD-9573-BFCF6588B3AF}" sibTransId="{9D45E27E-C24F-4210-AD42-491A405ADF16}"/>
    <dgm:cxn modelId="{0AB7A206-CEB8-461B-AD34-0AF17DB21185}" type="presOf" srcId="{A55CCE27-BC8E-4BAF-BD9C-242DEE51037F}" destId="{B5D2B4CD-43A6-456F-A1C0-E505E2D5F7CC}" srcOrd="0" destOrd="0" presId="urn:microsoft.com/office/officeart/2005/8/layout/vList5"/>
    <dgm:cxn modelId="{C1779924-13B7-48A1-BFC2-88F23C2349F0}" type="presOf" srcId="{97C9FA85-81BB-4E87-AFE9-023498C12EDF}" destId="{B5D2B4CD-43A6-456F-A1C0-E505E2D5F7CC}" srcOrd="0" destOrd="1" presId="urn:microsoft.com/office/officeart/2005/8/layout/vList5"/>
    <dgm:cxn modelId="{3A440B27-AA45-41BB-A88F-C9BBBA2F19C5}" srcId="{2510486B-155A-4475-A00F-7067EC14EDE3}" destId="{507EA115-19CD-490B-9B43-888E2FBCF247}" srcOrd="0" destOrd="0" parTransId="{112D9875-6709-4FA7-8743-33A86083404F}" sibTransId="{61204467-DAE5-46B8-862C-A82615B13768}"/>
    <dgm:cxn modelId="{B2771C61-0572-42E3-881C-30F2AC22ED87}" type="presOf" srcId="{507EA115-19CD-490B-9B43-888E2FBCF247}" destId="{DA87EDF9-731B-4B70-AB79-0B87DC08CB37}" srcOrd="0" destOrd="0" presId="urn:microsoft.com/office/officeart/2005/8/layout/vList5"/>
    <dgm:cxn modelId="{C3E87941-3EBE-48DE-81CE-D6CE5375D417}" srcId="{ADD2F57C-AD8C-40E7-ACA7-0368740B9662}" destId="{4BD10E6F-D83E-4CE5-BFA6-954A80960622}" srcOrd="0" destOrd="0" parTransId="{79D68270-D262-492A-8776-E0C54F64A0CF}" sibTransId="{217B8C69-E503-48A9-8589-2944BBACB7A4}"/>
    <dgm:cxn modelId="{A8CD3167-4EDB-4DA0-A857-008E739C4DE2}" type="presOf" srcId="{2510486B-155A-4475-A00F-7067EC14EDE3}" destId="{9CE413B6-B0EB-4879-8C15-AAC4D11B7575}" srcOrd="0" destOrd="0" presId="urn:microsoft.com/office/officeart/2005/8/layout/vList5"/>
    <dgm:cxn modelId="{BE1E634B-F59B-490E-9784-11157CC56485}" srcId="{ADD2F57C-AD8C-40E7-ACA7-0368740B9662}" destId="{FF3F31F3-D64E-44F8-957D-3F85D7A48734}" srcOrd="1" destOrd="0" parTransId="{3DFE3D63-59FB-4C39-8D9C-29F6E078B50B}" sibTransId="{267CB286-5379-4FB3-8B08-C5BB54B8C32B}"/>
    <dgm:cxn modelId="{DD690A86-5D49-4B31-99DF-638A5C0BD7D2}" type="presOf" srcId="{8D6AB674-32EF-4D22-AF73-797742D24E4E}" destId="{B1B2F06C-6E5C-4D99-9638-C2BFEC25DF86}" srcOrd="0" destOrd="0" presId="urn:microsoft.com/office/officeart/2005/8/layout/vList5"/>
    <dgm:cxn modelId="{257AE88A-031A-43DD-8A8F-64479406E7C0}" srcId="{8D6AB674-32EF-4D22-AF73-797742D24E4E}" destId="{A55CCE27-BC8E-4BAF-BD9C-242DEE51037F}" srcOrd="0" destOrd="0" parTransId="{41916EDA-1701-41ED-9FA0-C993AE00F883}" sibTransId="{3B64AB1E-6082-4E54-B5D9-F5FBF9755CF5}"/>
    <dgm:cxn modelId="{8D6E3D90-ADDE-4929-B758-7FEA24CAB529}" type="presOf" srcId="{FF3F31F3-D64E-44F8-957D-3F85D7A48734}" destId="{39D5B283-799C-4156-9494-3E6075389067}" srcOrd="0" destOrd="1" presId="urn:microsoft.com/office/officeart/2005/8/layout/vList5"/>
    <dgm:cxn modelId="{3FD4ACAB-67F3-4F57-AF3B-5CCD6DC2BEF1}" type="presOf" srcId="{C332FAAA-0BBB-40A5-9771-4F7CF0C46A7B}" destId="{C1DFFE04-5FF8-4077-9D7F-F32135EBC8B1}" srcOrd="0" destOrd="0" presId="urn:microsoft.com/office/officeart/2005/8/layout/vList5"/>
    <dgm:cxn modelId="{7A9373D4-8A1B-4852-BB9D-8291220622FD}" srcId="{507EA115-19CD-490B-9B43-888E2FBCF247}" destId="{C332FAAA-0BBB-40A5-9771-4F7CF0C46A7B}" srcOrd="0" destOrd="0" parTransId="{D938170F-BC35-49DC-AA66-7E2B095A72A6}" sibTransId="{54D55263-A0D9-4CD0-883A-F825FE8E6C03}"/>
    <dgm:cxn modelId="{1FC6EED7-417E-4C7C-A1CD-BF5E4F707F9A}" srcId="{8D6AB674-32EF-4D22-AF73-797742D24E4E}" destId="{97C9FA85-81BB-4E87-AFE9-023498C12EDF}" srcOrd="1" destOrd="0" parTransId="{FA60D568-20EB-4053-B8CE-91364DBC34EA}" sibTransId="{17D6401A-9EEB-4ACB-9113-214EC0570542}"/>
    <dgm:cxn modelId="{2A94F2E6-1061-4BEF-932D-D6D61C7A3AB5}" srcId="{2510486B-155A-4475-A00F-7067EC14EDE3}" destId="{ADD2F57C-AD8C-40E7-ACA7-0368740B9662}" srcOrd="1" destOrd="0" parTransId="{5416DACA-E95D-4505-99F0-35689431282D}" sibTransId="{69528930-D7F2-433B-9484-E04478696F51}"/>
    <dgm:cxn modelId="{3B73FCED-8B04-4A6C-8BAA-F9C6A29D79CA}" type="presOf" srcId="{ADD2F57C-AD8C-40E7-ACA7-0368740B9662}" destId="{F33BF32E-DEA0-4905-B405-996457E84400}" srcOrd="0" destOrd="0" presId="urn:microsoft.com/office/officeart/2005/8/layout/vList5"/>
    <dgm:cxn modelId="{DDC406F4-F565-475F-8DD4-C6762D0342BE}" type="presOf" srcId="{4BD10E6F-D83E-4CE5-BFA6-954A80960622}" destId="{39D5B283-799C-4156-9494-3E6075389067}" srcOrd="0" destOrd="0" presId="urn:microsoft.com/office/officeart/2005/8/layout/vList5"/>
    <dgm:cxn modelId="{2FAB5B3C-8780-4BCD-B1F7-6FE9B230FDA2}" type="presParOf" srcId="{9CE413B6-B0EB-4879-8C15-AAC4D11B7575}" destId="{6363455B-ADE5-4310-8D2A-E1410F066284}" srcOrd="0" destOrd="0" presId="urn:microsoft.com/office/officeart/2005/8/layout/vList5"/>
    <dgm:cxn modelId="{1608D07A-F247-44CB-8220-CC897F0C7FBA}" type="presParOf" srcId="{6363455B-ADE5-4310-8D2A-E1410F066284}" destId="{DA87EDF9-731B-4B70-AB79-0B87DC08CB37}" srcOrd="0" destOrd="0" presId="urn:microsoft.com/office/officeart/2005/8/layout/vList5"/>
    <dgm:cxn modelId="{A3BA1E65-8040-4489-99A2-7DBB5015E8CD}" type="presParOf" srcId="{6363455B-ADE5-4310-8D2A-E1410F066284}" destId="{C1DFFE04-5FF8-4077-9D7F-F32135EBC8B1}" srcOrd="1" destOrd="0" presId="urn:microsoft.com/office/officeart/2005/8/layout/vList5"/>
    <dgm:cxn modelId="{0E7119EE-04B1-4A81-BE76-6432BBBD4178}" type="presParOf" srcId="{9CE413B6-B0EB-4879-8C15-AAC4D11B7575}" destId="{D44B4E41-7E62-46E8-A556-08393641D31B}" srcOrd="1" destOrd="0" presId="urn:microsoft.com/office/officeart/2005/8/layout/vList5"/>
    <dgm:cxn modelId="{6C421CDC-3EFE-4514-A106-EA8CF1E54448}" type="presParOf" srcId="{9CE413B6-B0EB-4879-8C15-AAC4D11B7575}" destId="{AD3AB1D4-635B-4322-8168-767F4F6D3945}" srcOrd="2" destOrd="0" presId="urn:microsoft.com/office/officeart/2005/8/layout/vList5"/>
    <dgm:cxn modelId="{0BD454ED-D9DC-4FAB-91A8-A32C46C4A758}" type="presParOf" srcId="{AD3AB1D4-635B-4322-8168-767F4F6D3945}" destId="{F33BF32E-DEA0-4905-B405-996457E84400}" srcOrd="0" destOrd="0" presId="urn:microsoft.com/office/officeart/2005/8/layout/vList5"/>
    <dgm:cxn modelId="{7D4DFD5A-6C23-47EE-90CE-B0F2CC300954}" type="presParOf" srcId="{AD3AB1D4-635B-4322-8168-767F4F6D3945}" destId="{39D5B283-799C-4156-9494-3E6075389067}" srcOrd="1" destOrd="0" presId="urn:microsoft.com/office/officeart/2005/8/layout/vList5"/>
    <dgm:cxn modelId="{26DC6B59-3529-43B2-AADE-B3CF7BB3C7E5}" type="presParOf" srcId="{9CE413B6-B0EB-4879-8C15-AAC4D11B7575}" destId="{9D282FCD-D4E8-41E6-9492-9FCD18E8DA6E}" srcOrd="3" destOrd="0" presId="urn:microsoft.com/office/officeart/2005/8/layout/vList5"/>
    <dgm:cxn modelId="{A9136496-A39E-4ABA-A4EA-E9AF23391550}" type="presParOf" srcId="{9CE413B6-B0EB-4879-8C15-AAC4D11B7575}" destId="{C47821B3-C626-4CEC-83A6-4CBC37B6380B}" srcOrd="4" destOrd="0" presId="urn:microsoft.com/office/officeart/2005/8/layout/vList5"/>
    <dgm:cxn modelId="{DAF2917B-448C-4C45-AF32-30F68E7CDB9C}" type="presParOf" srcId="{C47821B3-C626-4CEC-83A6-4CBC37B6380B}" destId="{B1B2F06C-6E5C-4D99-9638-C2BFEC25DF86}" srcOrd="0" destOrd="0" presId="urn:microsoft.com/office/officeart/2005/8/layout/vList5"/>
    <dgm:cxn modelId="{5C78CDD0-9292-4A7F-B27D-A61B62C746EE}" type="presParOf" srcId="{C47821B3-C626-4CEC-83A6-4CBC37B6380B}" destId="{B5D2B4CD-43A6-456F-A1C0-E505E2D5F7C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35CA05-0A5A-4557-AEF8-96611CFA1CE5}"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pl-PL"/>
        </a:p>
      </dgm:t>
    </dgm:pt>
    <dgm:pt modelId="{8814C0C2-B60F-4B25-B8B6-556FB756B81D}">
      <dgm:prSet/>
      <dgm:spPr/>
      <dgm:t>
        <a:bodyPr/>
        <a:lstStyle/>
        <a:p>
          <a:r>
            <a:rPr lang="pl-PL" b="1" dirty="0"/>
            <a:t>W każdym wypadku, w którym organ postępowania rozważa zastosowanie środka zapobiegawczego, muszą zaistnieć: </a:t>
          </a:r>
          <a:endParaRPr lang="pl-PL" dirty="0"/>
        </a:p>
      </dgm:t>
    </dgm:pt>
    <dgm:pt modelId="{CEE9194B-1EA6-4803-89CD-9216434343B4}" type="parTrans" cxnId="{20CE595D-B7B1-42E0-9114-B5C7695BCF55}">
      <dgm:prSet/>
      <dgm:spPr/>
      <dgm:t>
        <a:bodyPr/>
        <a:lstStyle/>
        <a:p>
          <a:endParaRPr lang="pl-PL"/>
        </a:p>
      </dgm:t>
    </dgm:pt>
    <dgm:pt modelId="{5B53D24B-560B-40C3-9883-84AF47E7750A}" type="sibTrans" cxnId="{20CE595D-B7B1-42E0-9114-B5C7695BCF55}">
      <dgm:prSet/>
      <dgm:spPr/>
      <dgm:t>
        <a:bodyPr/>
        <a:lstStyle/>
        <a:p>
          <a:endParaRPr lang="pl-PL"/>
        </a:p>
      </dgm:t>
    </dgm:pt>
    <dgm:pt modelId="{58FD5571-D5CB-4AB6-A37B-1346C26CB6E6}">
      <dgm:prSet/>
      <dgm:spPr/>
      <dgm:t>
        <a:bodyPr/>
        <a:lstStyle/>
        <a:p>
          <a:r>
            <a:rPr lang="pl-PL" dirty="0"/>
            <a:t>Przesłanka ogólna zastosowania środka zapobiegawczego (art. 249 par. 1 k.p.k.)</a:t>
          </a:r>
        </a:p>
      </dgm:t>
    </dgm:pt>
    <dgm:pt modelId="{AC9CD14B-78A8-41CA-8F44-E8C04967EBCB}" type="parTrans" cxnId="{52C34CA4-D265-4A97-BCA0-E31FDBD9E52D}">
      <dgm:prSet/>
      <dgm:spPr/>
      <dgm:t>
        <a:bodyPr/>
        <a:lstStyle/>
        <a:p>
          <a:endParaRPr lang="pl-PL"/>
        </a:p>
      </dgm:t>
    </dgm:pt>
    <dgm:pt modelId="{2869A8D4-FFAC-42B6-AF17-A309FF93A82E}" type="sibTrans" cxnId="{52C34CA4-D265-4A97-BCA0-E31FDBD9E52D}">
      <dgm:prSet/>
      <dgm:spPr/>
      <dgm:t>
        <a:bodyPr/>
        <a:lstStyle/>
        <a:p>
          <a:endParaRPr lang="pl-PL"/>
        </a:p>
      </dgm:t>
    </dgm:pt>
    <dgm:pt modelId="{D52F8F17-C83D-4E09-A5C2-BDF59C63E4D1}">
      <dgm:prSet/>
      <dgm:spPr/>
      <dgm:t>
        <a:bodyPr/>
        <a:lstStyle/>
        <a:p>
          <a:r>
            <a:rPr lang="pl-PL" b="1" u="sng" dirty="0"/>
            <a:t>CO NAJMNIEJ JEDNA</a:t>
          </a:r>
          <a:r>
            <a:rPr lang="pl-PL" b="0" u="none" dirty="0"/>
            <a:t> przesłanka szczególna zastosowania środka zapobiegawczego (art. 258 par. 1 k.p.k.) </a:t>
          </a:r>
          <a:endParaRPr lang="pl-PL" b="1" u="sng" dirty="0"/>
        </a:p>
      </dgm:t>
    </dgm:pt>
    <dgm:pt modelId="{6612BA96-6B83-424C-AE41-05E58CF5B6AD}" type="parTrans" cxnId="{67C531C9-325A-4C7A-85B3-10C03BE7C745}">
      <dgm:prSet/>
      <dgm:spPr/>
      <dgm:t>
        <a:bodyPr/>
        <a:lstStyle/>
        <a:p>
          <a:endParaRPr lang="pl-PL"/>
        </a:p>
      </dgm:t>
    </dgm:pt>
    <dgm:pt modelId="{A6E45495-80D6-4D64-A01B-02CA59398095}" type="sibTrans" cxnId="{67C531C9-325A-4C7A-85B3-10C03BE7C745}">
      <dgm:prSet/>
      <dgm:spPr/>
      <dgm:t>
        <a:bodyPr/>
        <a:lstStyle/>
        <a:p>
          <a:endParaRPr lang="pl-PL"/>
        </a:p>
      </dgm:t>
    </dgm:pt>
    <dgm:pt modelId="{A8654C7D-4DE8-419F-90DF-039D652279CA}" type="pres">
      <dgm:prSet presAssocID="{8735CA05-0A5A-4557-AEF8-96611CFA1CE5}" presName="CompostProcess" presStyleCnt="0">
        <dgm:presLayoutVars>
          <dgm:dir/>
          <dgm:resizeHandles val="exact"/>
        </dgm:presLayoutVars>
      </dgm:prSet>
      <dgm:spPr/>
    </dgm:pt>
    <dgm:pt modelId="{96BC3520-03D3-4359-9215-CD33162CAE3E}" type="pres">
      <dgm:prSet presAssocID="{8735CA05-0A5A-4557-AEF8-96611CFA1CE5}" presName="arrow" presStyleLbl="bgShp" presStyleIdx="0" presStyleCnt="1"/>
      <dgm:spPr/>
    </dgm:pt>
    <dgm:pt modelId="{40F5811F-29E9-4CC8-97FA-53B69A8A8585}" type="pres">
      <dgm:prSet presAssocID="{8735CA05-0A5A-4557-AEF8-96611CFA1CE5}" presName="linearProcess" presStyleCnt="0"/>
      <dgm:spPr/>
    </dgm:pt>
    <dgm:pt modelId="{F2F26F96-58A0-4F41-B171-AA419C38987D}" type="pres">
      <dgm:prSet presAssocID="{8814C0C2-B60F-4B25-B8B6-556FB756B81D}" presName="textNode" presStyleLbl="node1" presStyleIdx="0" presStyleCnt="3">
        <dgm:presLayoutVars>
          <dgm:bulletEnabled val="1"/>
        </dgm:presLayoutVars>
      </dgm:prSet>
      <dgm:spPr/>
    </dgm:pt>
    <dgm:pt modelId="{1A407099-726E-4FF0-9BFC-6C1A1EA1C9D6}" type="pres">
      <dgm:prSet presAssocID="{5B53D24B-560B-40C3-9883-84AF47E7750A}" presName="sibTrans" presStyleCnt="0"/>
      <dgm:spPr/>
    </dgm:pt>
    <dgm:pt modelId="{D18D7977-FE40-4503-8194-99AB1A0D2393}" type="pres">
      <dgm:prSet presAssocID="{58FD5571-D5CB-4AB6-A37B-1346C26CB6E6}" presName="textNode" presStyleLbl="node1" presStyleIdx="1" presStyleCnt="3" custLinFactNeighborX="5177">
        <dgm:presLayoutVars>
          <dgm:bulletEnabled val="1"/>
        </dgm:presLayoutVars>
      </dgm:prSet>
      <dgm:spPr/>
    </dgm:pt>
    <dgm:pt modelId="{ED114373-7588-45E8-83A1-F1A435D3EC16}" type="pres">
      <dgm:prSet presAssocID="{2869A8D4-FFAC-42B6-AF17-A309FF93A82E}" presName="sibTrans" presStyleCnt="0"/>
      <dgm:spPr/>
    </dgm:pt>
    <dgm:pt modelId="{6173F27D-2D37-459C-8FB4-5A0EB17AC3AC}" type="pres">
      <dgm:prSet presAssocID="{D52F8F17-C83D-4E09-A5C2-BDF59C63E4D1}" presName="textNode" presStyleLbl="node1" presStyleIdx="2" presStyleCnt="3">
        <dgm:presLayoutVars>
          <dgm:bulletEnabled val="1"/>
        </dgm:presLayoutVars>
      </dgm:prSet>
      <dgm:spPr/>
    </dgm:pt>
  </dgm:ptLst>
  <dgm:cxnLst>
    <dgm:cxn modelId="{CD49F50E-4B6B-4E45-A49E-4A34659E3F08}" type="presOf" srcId="{D52F8F17-C83D-4E09-A5C2-BDF59C63E4D1}" destId="{6173F27D-2D37-459C-8FB4-5A0EB17AC3AC}" srcOrd="0" destOrd="0" presId="urn:microsoft.com/office/officeart/2005/8/layout/hProcess9"/>
    <dgm:cxn modelId="{5550ED5C-7853-4221-A137-B1D7D837CAA9}" type="presOf" srcId="{8735CA05-0A5A-4557-AEF8-96611CFA1CE5}" destId="{A8654C7D-4DE8-419F-90DF-039D652279CA}" srcOrd="0" destOrd="0" presId="urn:microsoft.com/office/officeart/2005/8/layout/hProcess9"/>
    <dgm:cxn modelId="{20CE595D-B7B1-42E0-9114-B5C7695BCF55}" srcId="{8735CA05-0A5A-4557-AEF8-96611CFA1CE5}" destId="{8814C0C2-B60F-4B25-B8B6-556FB756B81D}" srcOrd="0" destOrd="0" parTransId="{CEE9194B-1EA6-4803-89CD-9216434343B4}" sibTransId="{5B53D24B-560B-40C3-9883-84AF47E7750A}"/>
    <dgm:cxn modelId="{52C34CA4-D265-4A97-BCA0-E31FDBD9E52D}" srcId="{8735CA05-0A5A-4557-AEF8-96611CFA1CE5}" destId="{58FD5571-D5CB-4AB6-A37B-1346C26CB6E6}" srcOrd="1" destOrd="0" parTransId="{AC9CD14B-78A8-41CA-8F44-E8C04967EBCB}" sibTransId="{2869A8D4-FFAC-42B6-AF17-A309FF93A82E}"/>
    <dgm:cxn modelId="{F2FE6FAC-7515-459C-824A-306F4CDC35B2}" type="presOf" srcId="{58FD5571-D5CB-4AB6-A37B-1346C26CB6E6}" destId="{D18D7977-FE40-4503-8194-99AB1A0D2393}" srcOrd="0" destOrd="0" presId="urn:microsoft.com/office/officeart/2005/8/layout/hProcess9"/>
    <dgm:cxn modelId="{67C531C9-325A-4C7A-85B3-10C03BE7C745}" srcId="{8735CA05-0A5A-4557-AEF8-96611CFA1CE5}" destId="{D52F8F17-C83D-4E09-A5C2-BDF59C63E4D1}" srcOrd="2" destOrd="0" parTransId="{6612BA96-6B83-424C-AE41-05E58CF5B6AD}" sibTransId="{A6E45495-80D6-4D64-A01B-02CA59398095}"/>
    <dgm:cxn modelId="{B345C1FD-7748-4E90-9A54-85BF711C9EB6}" type="presOf" srcId="{8814C0C2-B60F-4B25-B8B6-556FB756B81D}" destId="{F2F26F96-58A0-4F41-B171-AA419C38987D}" srcOrd="0" destOrd="0" presId="urn:microsoft.com/office/officeart/2005/8/layout/hProcess9"/>
    <dgm:cxn modelId="{588D2707-EE98-4286-B632-2912374E0C2F}" type="presParOf" srcId="{A8654C7D-4DE8-419F-90DF-039D652279CA}" destId="{96BC3520-03D3-4359-9215-CD33162CAE3E}" srcOrd="0" destOrd="0" presId="urn:microsoft.com/office/officeart/2005/8/layout/hProcess9"/>
    <dgm:cxn modelId="{ADDAD06D-1E9C-46DA-BD0D-0B4365018A95}" type="presParOf" srcId="{A8654C7D-4DE8-419F-90DF-039D652279CA}" destId="{40F5811F-29E9-4CC8-97FA-53B69A8A8585}" srcOrd="1" destOrd="0" presId="urn:microsoft.com/office/officeart/2005/8/layout/hProcess9"/>
    <dgm:cxn modelId="{A2BC62FB-BE55-45F2-9A59-7F76ED6A004F}" type="presParOf" srcId="{40F5811F-29E9-4CC8-97FA-53B69A8A8585}" destId="{F2F26F96-58A0-4F41-B171-AA419C38987D}" srcOrd="0" destOrd="0" presId="urn:microsoft.com/office/officeart/2005/8/layout/hProcess9"/>
    <dgm:cxn modelId="{678C684D-9B72-447E-96F2-6A8FAC74F362}" type="presParOf" srcId="{40F5811F-29E9-4CC8-97FA-53B69A8A8585}" destId="{1A407099-726E-4FF0-9BFC-6C1A1EA1C9D6}" srcOrd="1" destOrd="0" presId="urn:microsoft.com/office/officeart/2005/8/layout/hProcess9"/>
    <dgm:cxn modelId="{32535280-CAD6-4855-8F1C-44E8011A59DA}" type="presParOf" srcId="{40F5811F-29E9-4CC8-97FA-53B69A8A8585}" destId="{D18D7977-FE40-4503-8194-99AB1A0D2393}" srcOrd="2" destOrd="0" presId="urn:microsoft.com/office/officeart/2005/8/layout/hProcess9"/>
    <dgm:cxn modelId="{CFB58755-91F2-4D2C-BC79-362A1804617A}" type="presParOf" srcId="{40F5811F-29E9-4CC8-97FA-53B69A8A8585}" destId="{ED114373-7588-45E8-83A1-F1A435D3EC16}" srcOrd="3" destOrd="0" presId="urn:microsoft.com/office/officeart/2005/8/layout/hProcess9"/>
    <dgm:cxn modelId="{2D5CDA6D-36E1-42C0-AFC9-BC9D19D989CD}" type="presParOf" srcId="{40F5811F-29E9-4CC8-97FA-53B69A8A8585}" destId="{6173F27D-2D37-459C-8FB4-5A0EB17AC3A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DFFE04-5FF8-4077-9D7F-F32135EBC8B1}">
      <dsp:nvSpPr>
        <dsp:cNvPr id="0" name=""/>
        <dsp:cNvSpPr/>
      </dsp:nvSpPr>
      <dsp:spPr>
        <a:xfrm rot="5400000">
          <a:off x="6317474" y="-2563912"/>
          <a:ext cx="1044475" cy="64373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pl-PL" sz="1400" kern="1200" dirty="0"/>
            <a:t>„Jana Kowalskiego, syna Mariana i Anny z domu Nowak, urodzonego dnia 27 lipca 1990 r. we Wrocławiu” </a:t>
          </a:r>
        </a:p>
        <a:p>
          <a:pPr marL="114300" lvl="1" indent="-114300" algn="l" defTabSz="622300">
            <a:lnSpc>
              <a:spcPct val="90000"/>
            </a:lnSpc>
            <a:spcBef>
              <a:spcPct val="0"/>
            </a:spcBef>
            <a:spcAft>
              <a:spcPct val="15000"/>
            </a:spcAft>
            <a:buChar char="•"/>
          </a:pPr>
          <a:endParaRPr lang="pl-PL" sz="1400" kern="1200" dirty="0"/>
        </a:p>
      </dsp:txBody>
      <dsp:txXfrm rot="-5400000">
        <a:off x="3621024" y="183525"/>
        <a:ext cx="6386389" cy="942501"/>
      </dsp:txXfrm>
    </dsp:sp>
    <dsp:sp modelId="{DA87EDF9-731B-4B70-AB79-0B87DC08CB37}">
      <dsp:nvSpPr>
        <dsp:cNvPr id="0" name=""/>
        <dsp:cNvSpPr/>
      </dsp:nvSpPr>
      <dsp:spPr>
        <a:xfrm>
          <a:off x="0" y="1978"/>
          <a:ext cx="3621024" cy="13055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pl-PL" sz="3800" kern="1200" dirty="0"/>
            <a:t>Określenie osoby</a:t>
          </a:r>
        </a:p>
      </dsp:txBody>
      <dsp:txXfrm>
        <a:off x="63734" y="65712"/>
        <a:ext cx="3493556" cy="1178126"/>
      </dsp:txXfrm>
    </dsp:sp>
    <dsp:sp modelId="{39D5B283-799C-4156-9494-3E6075389067}">
      <dsp:nvSpPr>
        <dsp:cNvPr id="0" name=""/>
        <dsp:cNvSpPr/>
      </dsp:nvSpPr>
      <dsp:spPr>
        <a:xfrm rot="5400000">
          <a:off x="6317474" y="-1193038"/>
          <a:ext cx="1044475" cy="64373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pl-PL" sz="1400" kern="1200" dirty="0"/>
            <a:t>„Podejrzanego o to, że w dniu 25 stycznia 2019 r. doprowadzając Marcina Nowaka do stanu bezradności poprzez zaaplikowanie mu środka nasennego zabrał Marcinowi Nowakowi telefon komórkowy marki Nokia model 3310”</a:t>
          </a:r>
        </a:p>
        <a:p>
          <a:pPr marL="114300" lvl="1" indent="-114300" algn="l" defTabSz="622300">
            <a:lnSpc>
              <a:spcPct val="90000"/>
            </a:lnSpc>
            <a:spcBef>
              <a:spcPct val="0"/>
            </a:spcBef>
            <a:spcAft>
              <a:spcPct val="15000"/>
            </a:spcAft>
            <a:buChar char="•"/>
          </a:pPr>
          <a:endParaRPr lang="pl-PL" sz="1400" kern="1200"/>
        </a:p>
      </dsp:txBody>
      <dsp:txXfrm rot="-5400000">
        <a:off x="3621024" y="1554399"/>
        <a:ext cx="6386389" cy="942501"/>
      </dsp:txXfrm>
    </dsp:sp>
    <dsp:sp modelId="{F33BF32E-DEA0-4905-B405-996457E84400}">
      <dsp:nvSpPr>
        <dsp:cNvPr id="0" name=""/>
        <dsp:cNvSpPr/>
      </dsp:nvSpPr>
      <dsp:spPr>
        <a:xfrm>
          <a:off x="0" y="1372852"/>
          <a:ext cx="3621024" cy="13055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pl-PL" sz="3800" kern="1200" dirty="0"/>
            <a:t>Zarzucany jej czyn</a:t>
          </a:r>
        </a:p>
      </dsp:txBody>
      <dsp:txXfrm>
        <a:off x="63734" y="1436586"/>
        <a:ext cx="3493556" cy="1178126"/>
      </dsp:txXfrm>
    </dsp:sp>
    <dsp:sp modelId="{B5D2B4CD-43A6-456F-A1C0-E505E2D5F7CC}">
      <dsp:nvSpPr>
        <dsp:cNvPr id="0" name=""/>
        <dsp:cNvSpPr/>
      </dsp:nvSpPr>
      <dsp:spPr>
        <a:xfrm rot="5400000">
          <a:off x="6317474" y="177836"/>
          <a:ext cx="1044475" cy="64373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pl-PL" sz="1400" kern="1200" dirty="0"/>
            <a:t>Tj. o czyn z art. 280 par. 1 k.k. </a:t>
          </a:r>
        </a:p>
        <a:p>
          <a:pPr marL="114300" lvl="1" indent="-114300" algn="l" defTabSz="622300">
            <a:lnSpc>
              <a:spcPct val="90000"/>
            </a:lnSpc>
            <a:spcBef>
              <a:spcPct val="0"/>
            </a:spcBef>
            <a:spcAft>
              <a:spcPct val="15000"/>
            </a:spcAft>
            <a:buChar char="•"/>
          </a:pPr>
          <a:endParaRPr lang="pl-PL" sz="1400" kern="1200"/>
        </a:p>
      </dsp:txBody>
      <dsp:txXfrm rot="-5400000">
        <a:off x="3621024" y="2925274"/>
        <a:ext cx="6386389" cy="942501"/>
      </dsp:txXfrm>
    </dsp:sp>
    <dsp:sp modelId="{B1B2F06C-6E5C-4D99-9638-C2BFEC25DF86}">
      <dsp:nvSpPr>
        <dsp:cNvPr id="0" name=""/>
        <dsp:cNvSpPr/>
      </dsp:nvSpPr>
      <dsp:spPr>
        <a:xfrm>
          <a:off x="0" y="2743727"/>
          <a:ext cx="3621024" cy="13055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pl-PL" sz="3800" kern="1200" dirty="0"/>
            <a:t>Kwalifikacja prawna czynu</a:t>
          </a:r>
        </a:p>
      </dsp:txBody>
      <dsp:txXfrm>
        <a:off x="63734" y="2807461"/>
        <a:ext cx="3493556" cy="11781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DFFE04-5FF8-4077-9D7F-F32135EBC8B1}">
      <dsp:nvSpPr>
        <dsp:cNvPr id="0" name=""/>
        <dsp:cNvSpPr/>
      </dsp:nvSpPr>
      <dsp:spPr>
        <a:xfrm rot="5400000">
          <a:off x="6317474" y="-2563912"/>
          <a:ext cx="1044475" cy="64373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pl-PL" sz="2000" kern="1200" dirty="0"/>
            <a:t>na podstawie art. 249 par. 1 k.p.k. (podstawa ogólna)</a:t>
          </a:r>
        </a:p>
      </dsp:txBody>
      <dsp:txXfrm rot="-5400000">
        <a:off x="3621024" y="183525"/>
        <a:ext cx="6386389" cy="942501"/>
      </dsp:txXfrm>
    </dsp:sp>
    <dsp:sp modelId="{DA87EDF9-731B-4B70-AB79-0B87DC08CB37}">
      <dsp:nvSpPr>
        <dsp:cNvPr id="0" name=""/>
        <dsp:cNvSpPr/>
      </dsp:nvSpPr>
      <dsp:spPr>
        <a:xfrm>
          <a:off x="0" y="1337536"/>
          <a:ext cx="3621024" cy="13055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pl-PL" sz="2700" kern="1200" dirty="0"/>
            <a:t>Podstawa</a:t>
          </a:r>
          <a:r>
            <a:rPr lang="pl-PL" sz="2700" kern="1200" baseline="0" dirty="0"/>
            <a:t> prawna zastosowania środka</a:t>
          </a:r>
          <a:endParaRPr lang="pl-PL" sz="2700" kern="1200" dirty="0"/>
        </a:p>
      </dsp:txBody>
      <dsp:txXfrm>
        <a:off x="63734" y="1401270"/>
        <a:ext cx="3493556" cy="1178126"/>
      </dsp:txXfrm>
    </dsp:sp>
    <dsp:sp modelId="{39D5B283-799C-4156-9494-3E6075389067}">
      <dsp:nvSpPr>
        <dsp:cNvPr id="0" name=""/>
        <dsp:cNvSpPr/>
      </dsp:nvSpPr>
      <dsp:spPr>
        <a:xfrm rot="5400000">
          <a:off x="6317474" y="-1193038"/>
          <a:ext cx="1044475" cy="64373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endParaRPr lang="pl-PL" sz="2000" kern="1200" dirty="0"/>
        </a:p>
        <a:p>
          <a:pPr marL="228600" lvl="1" indent="-228600" algn="l" defTabSz="889000">
            <a:lnSpc>
              <a:spcPct val="90000"/>
            </a:lnSpc>
            <a:spcBef>
              <a:spcPct val="0"/>
            </a:spcBef>
            <a:spcAft>
              <a:spcPct val="15000"/>
            </a:spcAft>
            <a:buChar char="•"/>
          </a:pPr>
          <a:r>
            <a:rPr lang="pl-PL" sz="2000" kern="1200" dirty="0"/>
            <a:t>258 par. 1 pkt 2 k.p.k. (podstawa szczególna -  obawa matactwa)</a:t>
          </a:r>
        </a:p>
      </dsp:txBody>
      <dsp:txXfrm rot="-5400000">
        <a:off x="3621024" y="1554399"/>
        <a:ext cx="6386389" cy="942501"/>
      </dsp:txXfrm>
    </dsp:sp>
    <dsp:sp modelId="{F33BF32E-DEA0-4905-B405-996457E84400}">
      <dsp:nvSpPr>
        <dsp:cNvPr id="0" name=""/>
        <dsp:cNvSpPr/>
      </dsp:nvSpPr>
      <dsp:spPr>
        <a:xfrm>
          <a:off x="0" y="0"/>
          <a:ext cx="3621024" cy="13055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endParaRPr lang="pl-PL" sz="2700" kern="1200" dirty="0"/>
        </a:p>
      </dsp:txBody>
      <dsp:txXfrm>
        <a:off x="63734" y="63734"/>
        <a:ext cx="3493556" cy="1178126"/>
      </dsp:txXfrm>
    </dsp:sp>
    <dsp:sp modelId="{B5D2B4CD-43A6-456F-A1C0-E505E2D5F7CC}">
      <dsp:nvSpPr>
        <dsp:cNvPr id="0" name=""/>
        <dsp:cNvSpPr/>
      </dsp:nvSpPr>
      <dsp:spPr>
        <a:xfrm rot="5400000">
          <a:off x="6317474" y="177836"/>
          <a:ext cx="1044475" cy="64373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endParaRPr lang="pl-PL" sz="2000" kern="1200" dirty="0"/>
        </a:p>
        <a:p>
          <a:pPr marL="228600" lvl="1" indent="-228600" algn="l" defTabSz="889000">
            <a:lnSpc>
              <a:spcPct val="90000"/>
            </a:lnSpc>
            <a:spcBef>
              <a:spcPct val="0"/>
            </a:spcBef>
            <a:spcAft>
              <a:spcPct val="15000"/>
            </a:spcAft>
            <a:buChar char="•"/>
          </a:pPr>
          <a:r>
            <a:rPr lang="pl-PL" sz="2000" kern="1200"/>
            <a:t>art. 275 par. 1 i 2 k.p.k.  (podstawa zastosowania określonego środka zapobiegawczego)</a:t>
          </a:r>
          <a:endParaRPr lang="pl-PL" sz="2000" kern="1200" dirty="0"/>
        </a:p>
      </dsp:txBody>
      <dsp:txXfrm rot="-5400000">
        <a:off x="3621024" y="2925274"/>
        <a:ext cx="6386389" cy="942501"/>
      </dsp:txXfrm>
    </dsp:sp>
    <dsp:sp modelId="{B1B2F06C-6E5C-4D99-9638-C2BFEC25DF86}">
      <dsp:nvSpPr>
        <dsp:cNvPr id="0" name=""/>
        <dsp:cNvSpPr/>
      </dsp:nvSpPr>
      <dsp:spPr>
        <a:xfrm>
          <a:off x="0" y="2743727"/>
          <a:ext cx="3621024" cy="13055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endParaRPr lang="pl-PL" sz="2700" kern="1200" dirty="0"/>
        </a:p>
      </dsp:txBody>
      <dsp:txXfrm>
        <a:off x="63734" y="2807461"/>
        <a:ext cx="3493556" cy="11781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BC3520-03D3-4359-9215-CD33162CAE3E}">
      <dsp:nvSpPr>
        <dsp:cNvPr id="0" name=""/>
        <dsp:cNvSpPr/>
      </dsp:nvSpPr>
      <dsp:spPr>
        <a:xfrm>
          <a:off x="754379" y="0"/>
          <a:ext cx="8549640" cy="405079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F26F96-58A0-4F41-B171-AA419C38987D}">
      <dsp:nvSpPr>
        <dsp:cNvPr id="0" name=""/>
        <dsp:cNvSpPr/>
      </dsp:nvSpPr>
      <dsp:spPr>
        <a:xfrm>
          <a:off x="340846" y="1215237"/>
          <a:ext cx="3017520" cy="16203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1" kern="1200" dirty="0"/>
            <a:t>W każdym wypadku, w którym organ postępowania rozważa zastosowanie środka zapobiegawczego, muszą zaistnieć: </a:t>
          </a:r>
          <a:endParaRPr lang="pl-PL" sz="1600" kern="1200" dirty="0"/>
        </a:p>
      </dsp:txBody>
      <dsp:txXfrm>
        <a:off x="419943" y="1294334"/>
        <a:ext cx="2859326" cy="1462122"/>
      </dsp:txXfrm>
    </dsp:sp>
    <dsp:sp modelId="{D18D7977-FE40-4503-8194-99AB1A0D2393}">
      <dsp:nvSpPr>
        <dsp:cNvPr id="0" name=""/>
        <dsp:cNvSpPr/>
      </dsp:nvSpPr>
      <dsp:spPr>
        <a:xfrm>
          <a:off x="3528830" y="1215237"/>
          <a:ext cx="3017520" cy="16203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Przesłanka ogólna zastosowania środka zapobiegawczego (art. 249 par. 1 k.p.k.)</a:t>
          </a:r>
        </a:p>
      </dsp:txBody>
      <dsp:txXfrm>
        <a:off x="3607927" y="1294334"/>
        <a:ext cx="2859326" cy="1462122"/>
      </dsp:txXfrm>
    </dsp:sp>
    <dsp:sp modelId="{6173F27D-2D37-459C-8FB4-5A0EB17AC3AC}">
      <dsp:nvSpPr>
        <dsp:cNvPr id="0" name=""/>
        <dsp:cNvSpPr/>
      </dsp:nvSpPr>
      <dsp:spPr>
        <a:xfrm>
          <a:off x="6700033" y="1215237"/>
          <a:ext cx="3017520" cy="16203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1" u="sng" kern="1200" dirty="0"/>
            <a:t>CO NAJMNIEJ JEDNA</a:t>
          </a:r>
          <a:r>
            <a:rPr lang="pl-PL" sz="1600" b="0" u="none" kern="1200" dirty="0"/>
            <a:t> przesłanka szczególna zastosowania środka zapobiegawczego (art. 258 par. 1 k.p.k.) </a:t>
          </a:r>
          <a:endParaRPr lang="pl-PL" sz="1600" b="1" u="sng" kern="1200" dirty="0"/>
        </a:p>
      </dsp:txBody>
      <dsp:txXfrm>
        <a:off x="6779130" y="1294334"/>
        <a:ext cx="2859326" cy="146212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2019-01-26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1A341622-702F-4932-9441-EF91DD3210D7}" type="slidenum">
              <a:rPr lang="pl-PL" smtClean="0"/>
              <a:t>‹#›</a:t>
            </a:fld>
            <a:endParaRPr lang="pl-PL"/>
          </a:p>
        </p:txBody>
      </p:sp>
    </p:spTree>
    <p:extLst>
      <p:ext uri="{BB962C8B-B14F-4D97-AF65-F5344CB8AC3E}">
        <p14:creationId xmlns:p14="http://schemas.microsoft.com/office/powerpoint/2010/main" val="7202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2019-01-26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251666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2019-01-26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139105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2019-01-26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421669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p>
            <a:fld id="{BD5550B9-A87B-4DFC-BD09-8A541B360307}" type="datetimeFigureOut">
              <a:rPr lang="pl-PL" smtClean="0"/>
              <a:t>2019-01-26</a:t>
            </a:fld>
            <a:endParaRPr lang="pl-PL"/>
          </a:p>
        </p:txBody>
      </p:sp>
      <p:sp>
        <p:nvSpPr>
          <p:cNvPr id="5" name="Footer Placeholder 4"/>
          <p:cNvSpPr>
            <a:spLocks noGrp="1"/>
          </p:cNvSpPr>
          <p:nvPr>
            <p:ph type="ftr" sz="quarter" idx="11"/>
          </p:nvPr>
        </p:nvSpPr>
        <p:spPr>
          <a:xfrm>
            <a:off x="2182708" y="6272784"/>
            <a:ext cx="6327648" cy="365125"/>
          </a:xfrm>
        </p:spPr>
        <p:txBody>
          <a:bodyPr/>
          <a:lstStyle/>
          <a:p>
            <a:endParaRPr lang="pl-PL"/>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341622-702F-4932-9441-EF91DD3210D7}" type="slidenum">
              <a:rPr lang="pl-PL" smtClean="0"/>
              <a:t>‹#›</a:t>
            </a:fld>
            <a:endParaRPr lang="pl-PL"/>
          </a:p>
        </p:txBody>
      </p:sp>
    </p:spTree>
    <p:extLst>
      <p:ext uri="{BB962C8B-B14F-4D97-AF65-F5344CB8AC3E}">
        <p14:creationId xmlns:p14="http://schemas.microsoft.com/office/powerpoint/2010/main" val="1960275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D5550B9-A87B-4DFC-BD09-8A541B360307}" type="datetimeFigureOut">
              <a:rPr lang="pl-PL" smtClean="0"/>
              <a:t>2019-01-26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2734042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D5550B9-A87B-4DFC-BD09-8A541B360307}" type="datetimeFigureOut">
              <a:rPr lang="pl-PL" smtClean="0"/>
              <a:t>2019-01-26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4039802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D5550B9-A87B-4DFC-BD09-8A541B360307}" type="datetimeFigureOut">
              <a:rPr lang="pl-PL" smtClean="0"/>
              <a:t>2019-01-26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3380569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550B9-A87B-4DFC-BD09-8A541B360307}" type="datetimeFigureOut">
              <a:rPr lang="pl-PL" smtClean="0"/>
              <a:t>2019-01-26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3267022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D5550B9-A87B-4DFC-BD09-8A541B360307}" type="datetimeFigureOut">
              <a:rPr lang="pl-PL" smtClean="0"/>
              <a:t>2019-01-26</a:t>
            </a:fld>
            <a:endParaRPr lang="pl-PL"/>
          </a:p>
        </p:txBody>
      </p:sp>
      <p:sp>
        <p:nvSpPr>
          <p:cNvPr id="6" name="Footer Placeholder 5"/>
          <p:cNvSpPr>
            <a:spLocks noGrp="1"/>
          </p:cNvSpPr>
          <p:nvPr>
            <p:ph type="ftr" sz="quarter" idx="11"/>
          </p:nvPr>
        </p:nvSpPr>
        <p:spPr/>
        <p:txBody>
          <a:bodyPr/>
          <a:lstStyle/>
          <a:p>
            <a:endParaRPr lang="pl-PL"/>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1408288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D5550B9-A87B-4DFC-BD09-8A541B360307}" type="datetimeFigureOut">
              <a:rPr lang="pl-PL" smtClean="0"/>
              <a:t>2019-01-26</a:t>
            </a:fld>
            <a:endParaRPr lang="pl-PL"/>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1313359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BD5550B9-A87B-4DFC-BD09-8A541B360307}" type="datetimeFigureOut">
              <a:rPr lang="pl-PL" smtClean="0"/>
              <a:t>2019-01-26</a:t>
            </a:fld>
            <a:endParaRPr lang="pl-PL"/>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pl-PL"/>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341622-702F-4932-9441-EF91DD3210D7}" type="slidenum">
              <a:rPr lang="pl-PL" smtClean="0"/>
              <a:t>‹#›</a:t>
            </a:fld>
            <a:endParaRPr lang="pl-PL"/>
          </a:p>
        </p:txBody>
      </p:sp>
    </p:spTree>
    <p:extLst>
      <p:ext uri="{BB962C8B-B14F-4D97-AF65-F5344CB8AC3E}">
        <p14:creationId xmlns:p14="http://schemas.microsoft.com/office/powerpoint/2010/main" val="368790385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ip.legalis.pl/urlSearch.seam?HitlistCaption=Odes%C5%82ania&amp;pap_group=25009708&amp;sortField=document-date&amp;filterByUniqueVersionBaseId=true" TargetMode="External"/><Relationship Id="rId2" Type="http://schemas.openxmlformats.org/officeDocument/2006/relationships/hyperlink" Target="https://sip.legalis.pl/urlSearch.seam?HitlistCaption=Odes%C5%82ania&amp;pap_group=25009537&amp;sortField=document-date&amp;filterByUniqueVersionBaseId=tru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2" Type="http://schemas.openxmlformats.org/officeDocument/2006/relationships/hyperlink" Target="https://sip.legalis.pl/urlSearch.seam?HitlistCaption=Odes%C5%82ania&amp;pap_group=25009542&amp;sortField=document-date&amp;filterByUniqueVersionBaseId=tru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sip.legalis.pl/urlSearch.seam?HitlistCaption=Odes%C5%82ania&amp;pap_group=25009617&amp;sortField=document-date&amp;filterByUniqueVersionBaseId=tru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ip.legalis.pl/document-view.seam?documentId=mfrxilrtg4yteobqgqztqltqmfyc4nbuha2dcnbxgy" TargetMode="External"/><Relationship Id="rId2" Type="http://schemas.openxmlformats.org/officeDocument/2006/relationships/hyperlink" Target="https://sip.legalis.pl/document-view.seam?documentId=mfrxilrtg4yteobqgqztqltqmfyc4nbuha2dcnbtgu" TargetMode="External"/><Relationship Id="rId1" Type="http://schemas.openxmlformats.org/officeDocument/2006/relationships/slideLayout" Target="../slideLayouts/slideLayout2.xml"/><Relationship Id="rId4" Type="http://schemas.openxmlformats.org/officeDocument/2006/relationships/hyperlink" Target="https://sip.legalis.pl/document-view.seam?documentId=mfrxilrtg4yteobqgqztqltqmfyc4nbuha2dcnbygq"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sip.legalis.pl/urlSearch.seam?HitlistCaption=Odes%C5%82ania&amp;pap_group=25009612&amp;sortField=document-date&amp;filterByUniqueVersionBaseId=tru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sip.legalis.pl/urlSearch.seam?HitlistCaption=Odes%C5%82ania&amp;pap_group=25009649&amp;sortField=document-date&amp;filterByUniqueVersionBaseId=tru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sip.lex.pl/#/document/16795332?unitId=art(5)ust(1)lit(c)&amp;cm=DOCUMEN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A086D-D163-40A2-A02C-795366150D14}"/>
              </a:ext>
            </a:extLst>
          </p:cNvPr>
          <p:cNvSpPr>
            <a:spLocks noGrp="1"/>
          </p:cNvSpPr>
          <p:nvPr>
            <p:ph type="ctrTitle"/>
          </p:nvPr>
        </p:nvSpPr>
        <p:spPr/>
        <p:txBody>
          <a:bodyPr/>
          <a:lstStyle/>
          <a:p>
            <a:r>
              <a:rPr lang="pl-PL" dirty="0"/>
              <a:t>Podstawy procesu karnego- kryminologia</a:t>
            </a:r>
            <a:br>
              <a:rPr lang="pl-PL" dirty="0"/>
            </a:br>
            <a:r>
              <a:rPr lang="pl-PL" sz="5000" dirty="0"/>
              <a:t>środki zapobiegawcze</a:t>
            </a:r>
          </a:p>
        </p:txBody>
      </p:sp>
      <p:sp>
        <p:nvSpPr>
          <p:cNvPr id="3" name="Podtytuł 2">
            <a:extLst>
              <a:ext uri="{FF2B5EF4-FFF2-40B4-BE49-F238E27FC236}">
                <a16:creationId xmlns:a16="http://schemas.microsoft.com/office/drawing/2014/main" id="{D33A84D0-836B-4DA9-AC5B-1A0424E9D833}"/>
              </a:ext>
            </a:extLst>
          </p:cNvPr>
          <p:cNvSpPr>
            <a:spLocks noGrp="1"/>
          </p:cNvSpPr>
          <p:nvPr>
            <p:ph type="subTitle" idx="1"/>
          </p:nvPr>
        </p:nvSpPr>
        <p:spPr>
          <a:xfrm>
            <a:off x="1051560" y="4712677"/>
            <a:ext cx="7891272" cy="1069848"/>
          </a:xfrm>
        </p:spPr>
        <p:txBody>
          <a:bodyPr>
            <a:normAutofit lnSpcReduction="10000"/>
          </a:bodyPr>
          <a:lstStyle/>
          <a:p>
            <a:endParaRPr lang="pl-PL" dirty="0"/>
          </a:p>
          <a:p>
            <a:r>
              <a:rPr lang="pl-PL" dirty="0"/>
              <a:t>mgr Michał Basa, Katedra Postępowania Karnego WPAE </a:t>
            </a:r>
            <a:r>
              <a:rPr lang="pl-PL" dirty="0" err="1"/>
              <a:t>UWr</a:t>
            </a:r>
            <a:endParaRPr lang="pl-PL" dirty="0"/>
          </a:p>
        </p:txBody>
      </p:sp>
    </p:spTree>
    <p:extLst>
      <p:ext uri="{BB962C8B-B14F-4D97-AF65-F5344CB8AC3E}">
        <p14:creationId xmlns:p14="http://schemas.microsoft.com/office/powerpoint/2010/main" val="1025836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7A00FC-13E3-451A-A1C0-981C116EB296}"/>
              </a:ext>
            </a:extLst>
          </p:cNvPr>
          <p:cNvSpPr>
            <a:spLocks noGrp="1"/>
          </p:cNvSpPr>
          <p:nvPr>
            <p:ph type="title"/>
          </p:nvPr>
        </p:nvSpPr>
        <p:spPr/>
        <p:txBody>
          <a:bodyPr/>
          <a:lstStyle/>
          <a:p>
            <a:r>
              <a:rPr lang="pl-PL" dirty="0"/>
              <a:t>Duże prawdopodobieństwo	</a:t>
            </a:r>
          </a:p>
        </p:txBody>
      </p:sp>
      <p:sp>
        <p:nvSpPr>
          <p:cNvPr id="3" name="Symbol zastępczy zawartości 2">
            <a:extLst>
              <a:ext uri="{FF2B5EF4-FFF2-40B4-BE49-F238E27FC236}">
                <a16:creationId xmlns:a16="http://schemas.microsoft.com/office/drawing/2014/main" id="{42B7B82A-C9D0-4843-B949-CF886CE1F020}"/>
              </a:ext>
            </a:extLst>
          </p:cNvPr>
          <p:cNvSpPr>
            <a:spLocks noGrp="1"/>
          </p:cNvSpPr>
          <p:nvPr>
            <p:ph idx="1"/>
          </p:nvPr>
        </p:nvSpPr>
        <p:spPr/>
        <p:txBody>
          <a:bodyPr>
            <a:noAutofit/>
          </a:bodyPr>
          <a:lstStyle/>
          <a:p>
            <a:pPr algn="just"/>
            <a:r>
              <a:rPr lang="pl-PL" sz="2500" dirty="0"/>
              <a:t>Na prokuratorze spoczywa więc ciężar wykazania, że zebrane w sprawie dowody wskazują na duże prawdopodobieństwo, że podejrzany popełnił zarzucane mu przestępstwo (art. 249 § 1 KPK) oraz że zachodzi uzasadniona obawa bezprawnego utrudniania przez podejrzanego prawidłowego toku postępowania (art. 258 § 1 i 2 KPK). (…) prokurator obowiązany jest podać dowody wskazujące na duże prawdopodobieństwo popełnienia przez podejrzanego zarzuconego mu przestępstwa oraz okoliczności przemawiające za istnieniem zagrożeń dla prawidłowego toku postępowania (art. 250 § 2a KPK). </a:t>
            </a:r>
          </a:p>
          <a:p>
            <a:pPr algn="just"/>
            <a:r>
              <a:rPr lang="pl-PL" sz="2500" i="1" dirty="0"/>
              <a:t>Postanowienie Sądu Apelacyjnego we Wrocławiu - II Wydział Karny z dnia 16 maja 2018 r. II </a:t>
            </a:r>
            <a:r>
              <a:rPr lang="pl-PL" sz="2500" i="1" dirty="0" err="1"/>
              <a:t>AKz</a:t>
            </a:r>
            <a:r>
              <a:rPr lang="pl-PL" sz="2500" i="1" dirty="0"/>
              <a:t> 307/18</a:t>
            </a:r>
          </a:p>
        </p:txBody>
      </p:sp>
    </p:spTree>
    <p:extLst>
      <p:ext uri="{BB962C8B-B14F-4D97-AF65-F5344CB8AC3E}">
        <p14:creationId xmlns:p14="http://schemas.microsoft.com/office/powerpoint/2010/main" val="3196997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BC52E3-1B6F-4403-BB3C-0801BE5415C1}"/>
              </a:ext>
            </a:extLst>
          </p:cNvPr>
          <p:cNvSpPr>
            <a:spLocks noGrp="1"/>
          </p:cNvSpPr>
          <p:nvPr>
            <p:ph type="title"/>
          </p:nvPr>
        </p:nvSpPr>
        <p:spPr/>
        <p:txBody>
          <a:bodyPr/>
          <a:lstStyle/>
          <a:p>
            <a:r>
              <a:rPr lang="pl-PL" dirty="0"/>
              <a:t>Przykład sformułowania</a:t>
            </a:r>
          </a:p>
        </p:txBody>
      </p:sp>
      <p:sp>
        <p:nvSpPr>
          <p:cNvPr id="3" name="Symbol zastępczy zawartości 2">
            <a:extLst>
              <a:ext uri="{FF2B5EF4-FFF2-40B4-BE49-F238E27FC236}">
                <a16:creationId xmlns:a16="http://schemas.microsoft.com/office/drawing/2014/main" id="{21B1B868-B843-4194-8600-A623C6A73285}"/>
              </a:ext>
            </a:extLst>
          </p:cNvPr>
          <p:cNvSpPr>
            <a:spLocks noGrp="1"/>
          </p:cNvSpPr>
          <p:nvPr>
            <p:ph idx="1"/>
          </p:nvPr>
        </p:nvSpPr>
        <p:spPr/>
        <p:txBody>
          <a:bodyPr>
            <a:normAutofit fontScale="92500" lnSpcReduction="20000"/>
          </a:bodyPr>
          <a:lstStyle/>
          <a:p>
            <a:pPr algn="just"/>
            <a:r>
              <a:rPr lang="pl-PL" dirty="0"/>
              <a:t>Za istnieniem wymaganego przez przepis art. 249 § 1 k.p.k. stopnia prawdopodobieństwa </a:t>
            </a:r>
            <a:r>
              <a:rPr lang="pl-PL" b="1" u="sng" dirty="0"/>
              <a:t>przemawiają dowody zgromadzone w aktach sprawy na k: 3-5, 52-55, oraz 69-71. </a:t>
            </a:r>
            <a:r>
              <a:rPr lang="pl-PL" dirty="0"/>
              <a:t>Dokonując elementarnej reasumpcji zebranego przez organ ścigania materiału dowodowego, należy podnieść, że podejrzany został rozpoznany w trakcie okazania przez pokrzywdzonego, którego oświadczenia w pełni pokrywają się z oświadczeniami złożonymi podczas przesłuchania w charakterze zawiadamiającego, a nadto sam podejrzany przyznaje się do zarzucanego mu czynu. Wersja podejrzanego jest koherentna z informacjami pozyskanymi od pokrzywdzonego, a nadto, w zakresie tego, że czyn będący przedmiotem badania w postępowaniu miano popełnić wspólnie przemawiają także wyjaśnienia </a:t>
            </a:r>
            <a:r>
              <a:rPr lang="pl-PL" dirty="0" err="1"/>
              <a:t>współpodejrzanego</a:t>
            </a:r>
            <a:r>
              <a:rPr lang="pl-PL" dirty="0"/>
              <a:t>- Jana Kowalskiego. </a:t>
            </a:r>
            <a:r>
              <a:rPr lang="pl-PL" b="1" u="sng" dirty="0"/>
              <a:t>Powyżej przedstawiony materiał dowodowy w pełni uzasadnia zaaprobowanie tezy, że materiał ów pozwala na przyjęcie dużego prawdopodobieństwa, że podejrzany dopuścił się zarzucanego mu czynu</a:t>
            </a:r>
            <a:r>
              <a:rPr lang="pl-PL" dirty="0"/>
              <a:t>. Należy jednak podkreślić, że w sprawie sąd dostrzega nie więcej, niż „duże prawdopodobieństwo”, że podejrzany popełnił zarzucany mu czyn, </a:t>
            </a:r>
            <a:r>
              <a:rPr lang="pl-PL" b="1" u="sng" dirty="0"/>
              <a:t>nie przesądzając o jego odpowiedzialności, bowiem ostateczne rozstrzygnięcie o zakresie odpowiedzialności karnej, kwalifikacji prawnej, jest nie tylko niemożliwe, ale przede wszystkim niedopuszczalne, bo władny jest to uczynić dopiero sąd rozpoznający sprawę na etapie wyrokowania.</a:t>
            </a:r>
          </a:p>
          <a:p>
            <a:endParaRPr lang="pl-PL" dirty="0"/>
          </a:p>
        </p:txBody>
      </p:sp>
    </p:spTree>
    <p:extLst>
      <p:ext uri="{BB962C8B-B14F-4D97-AF65-F5344CB8AC3E}">
        <p14:creationId xmlns:p14="http://schemas.microsoft.com/office/powerpoint/2010/main" val="3472350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F1895E-9C55-427C-978D-D9CBB56AA432}"/>
              </a:ext>
            </a:extLst>
          </p:cNvPr>
          <p:cNvSpPr>
            <a:spLocks noGrp="1"/>
          </p:cNvSpPr>
          <p:nvPr>
            <p:ph type="title"/>
          </p:nvPr>
        </p:nvSpPr>
        <p:spPr/>
        <p:txBody>
          <a:bodyPr/>
          <a:lstStyle/>
          <a:p>
            <a:r>
              <a:rPr lang="pl-PL" dirty="0"/>
              <a:t>Warunki zastosowania środka zapobiegawczego</a:t>
            </a:r>
          </a:p>
        </p:txBody>
      </p:sp>
      <p:sp>
        <p:nvSpPr>
          <p:cNvPr id="3" name="Symbol zastępczy zawartości 2">
            <a:extLst>
              <a:ext uri="{FF2B5EF4-FFF2-40B4-BE49-F238E27FC236}">
                <a16:creationId xmlns:a16="http://schemas.microsoft.com/office/drawing/2014/main" id="{ED6A8E3F-BAC8-4205-939F-7AA5DAF482C2}"/>
              </a:ext>
            </a:extLst>
          </p:cNvPr>
          <p:cNvSpPr>
            <a:spLocks noGrp="1"/>
          </p:cNvSpPr>
          <p:nvPr>
            <p:ph idx="1"/>
          </p:nvPr>
        </p:nvSpPr>
        <p:spPr/>
        <p:txBody>
          <a:bodyPr>
            <a:normAutofit fontScale="92500" lnSpcReduction="20000"/>
          </a:bodyPr>
          <a:lstStyle/>
          <a:p>
            <a:pPr algn="just"/>
            <a:r>
              <a:rPr lang="pl-PL" dirty="0"/>
              <a:t>W </a:t>
            </a:r>
            <a:r>
              <a:rPr lang="pl-PL" dirty="0">
                <a:hlinkClick r:id="rId2">
                  <a:extLst>
                    <a:ext uri="{A12FA001-AC4F-418D-AE19-62706E023703}">
                      <ahyp:hlinkClr xmlns:ahyp="http://schemas.microsoft.com/office/drawing/2018/hyperlinkcolor" val="tx"/>
                    </a:ext>
                  </a:extLst>
                </a:hlinkClick>
              </a:rPr>
              <a:t>postępowaniu przygotowawczym</a:t>
            </a:r>
            <a:r>
              <a:rPr lang="pl-PL" dirty="0"/>
              <a:t> można stosować środki zapobiegawcze tylko względem osoby, </a:t>
            </a:r>
            <a:r>
              <a:rPr lang="pl-PL" b="1" u="sng" dirty="0"/>
              <a:t>wobec której wydano </a:t>
            </a:r>
            <a:r>
              <a:rPr lang="pl-PL" b="1" u="sng" dirty="0">
                <a:hlinkClick r:id="rId3">
                  <a:extLst>
                    <a:ext uri="{A12FA001-AC4F-418D-AE19-62706E023703}">
                      <ahyp:hlinkClr xmlns:ahyp="http://schemas.microsoft.com/office/drawing/2018/hyperlinkcolor" val="tx"/>
                    </a:ext>
                  </a:extLst>
                </a:hlinkClick>
              </a:rPr>
              <a:t>postanowienie</a:t>
            </a:r>
            <a:r>
              <a:rPr lang="pl-PL" b="1" u="sng" dirty="0"/>
              <a:t> o przedstawieniu zarzutów. </a:t>
            </a:r>
            <a:r>
              <a:rPr lang="pl-PL" dirty="0"/>
              <a:t>(art. 249 par. 2 k.p.k.), </a:t>
            </a:r>
          </a:p>
          <a:p>
            <a:pPr algn="just"/>
            <a:r>
              <a:rPr lang="pl-PL" dirty="0"/>
              <a:t>Przed zastosowaniem środka zapobiegawczego </a:t>
            </a:r>
            <a:r>
              <a:rPr lang="pl-PL" b="1" u="sng" dirty="0"/>
              <a:t>sąd albo prokurator stosujący środek przesłuchuje oskarżonego, </a:t>
            </a:r>
            <a:r>
              <a:rPr lang="pl-PL" dirty="0"/>
              <a:t>chyba że jest to niemożliwe z powodu jego ukrywania się lub jego nieobecności w kraju. </a:t>
            </a:r>
            <a:r>
              <a:rPr lang="pl-PL" b="1" u="sng" dirty="0"/>
              <a:t>Należy dopuścić do udziału w przesłuchaniu ustanowionego obrońcę, jeżeli się stawi</a:t>
            </a:r>
            <a:r>
              <a:rPr lang="pl-PL" dirty="0"/>
              <a:t>; zawiadomienie obrońcy o terminie przesłuchania nie jest obowiązkowe, chyba że oskarżony o to wnosi, a nie utrudni to przeprowadzenia czynności. O terminie przesłuchania sąd zawiadamia prokuratora (art. 249 par. 3 k.p.k.)</a:t>
            </a:r>
          </a:p>
          <a:p>
            <a:pPr algn="just"/>
            <a:r>
              <a:rPr lang="pl-PL" dirty="0"/>
              <a:t>Środki zapobiegawcze mogą być stosowane </a:t>
            </a:r>
            <a:r>
              <a:rPr lang="pl-PL" b="1" u="sng" dirty="0"/>
              <a:t>aż do chwili rozpoczęcia wykonania kary (</a:t>
            </a:r>
            <a:r>
              <a:rPr lang="pl-PL" dirty="0"/>
              <a:t>art. 249 par. 3 k.p.k.)</a:t>
            </a:r>
          </a:p>
          <a:p>
            <a:pPr algn="just"/>
            <a:br>
              <a:rPr lang="pl-PL" dirty="0"/>
            </a:br>
            <a:endParaRPr lang="pl-PL" dirty="0"/>
          </a:p>
          <a:p>
            <a:pPr marL="0" indent="0" algn="just">
              <a:buNone/>
            </a:pPr>
            <a:br>
              <a:rPr lang="pl-PL" dirty="0"/>
            </a:br>
            <a:endParaRPr lang="pl-PL" dirty="0"/>
          </a:p>
        </p:txBody>
      </p:sp>
    </p:spTree>
    <p:extLst>
      <p:ext uri="{BB962C8B-B14F-4D97-AF65-F5344CB8AC3E}">
        <p14:creationId xmlns:p14="http://schemas.microsoft.com/office/powerpoint/2010/main" val="1917201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C1DE39-2131-4E86-95D0-5EC487CA7FF3}"/>
              </a:ext>
            </a:extLst>
          </p:cNvPr>
          <p:cNvSpPr>
            <a:spLocks noGrp="1"/>
          </p:cNvSpPr>
          <p:nvPr>
            <p:ph type="title"/>
          </p:nvPr>
        </p:nvSpPr>
        <p:spPr/>
        <p:txBody>
          <a:bodyPr/>
          <a:lstStyle/>
          <a:p>
            <a:r>
              <a:rPr lang="pl-PL" dirty="0"/>
              <a:t>Treść postanowienia</a:t>
            </a:r>
          </a:p>
        </p:txBody>
      </p:sp>
      <p:sp>
        <p:nvSpPr>
          <p:cNvPr id="3" name="Symbol zastępczy zawartości 2">
            <a:extLst>
              <a:ext uri="{FF2B5EF4-FFF2-40B4-BE49-F238E27FC236}">
                <a16:creationId xmlns:a16="http://schemas.microsoft.com/office/drawing/2014/main" id="{A4CA66CC-CE1A-4ED6-8590-F29390A7F6F3}"/>
              </a:ext>
            </a:extLst>
          </p:cNvPr>
          <p:cNvSpPr>
            <a:spLocks noGrp="1"/>
          </p:cNvSpPr>
          <p:nvPr>
            <p:ph idx="1"/>
          </p:nvPr>
        </p:nvSpPr>
        <p:spPr>
          <a:xfrm>
            <a:off x="1063752" y="1784604"/>
            <a:ext cx="10058400" cy="4050792"/>
          </a:xfrm>
        </p:spPr>
        <p:txBody>
          <a:bodyPr>
            <a:noAutofit/>
          </a:bodyPr>
          <a:lstStyle/>
          <a:p>
            <a:pPr algn="just"/>
            <a:r>
              <a:rPr lang="pl-PL" b="1" dirty="0"/>
              <a:t>Art. 251 [Treść postanowienia]</a:t>
            </a:r>
            <a:endParaRPr lang="pl-PL" dirty="0"/>
          </a:p>
          <a:p>
            <a:pPr algn="just"/>
            <a:r>
              <a:rPr lang="pl-PL" dirty="0"/>
              <a:t>§ 1. W postanowieniu o zastosowaniu środka zapobiegawczego należy wymienić </a:t>
            </a:r>
            <a:r>
              <a:rPr lang="pl-PL" b="1" u="sng" dirty="0"/>
              <a:t>osobę</a:t>
            </a:r>
            <a:r>
              <a:rPr lang="pl-PL" dirty="0"/>
              <a:t>, </a:t>
            </a:r>
            <a:r>
              <a:rPr lang="pl-PL" b="1" u="sng" dirty="0"/>
              <a:t>zarzucany jej czyn</a:t>
            </a:r>
            <a:r>
              <a:rPr lang="pl-PL" dirty="0"/>
              <a:t>, jego </a:t>
            </a:r>
            <a:r>
              <a:rPr lang="pl-PL" b="1" u="sng" dirty="0"/>
              <a:t>kwalifikację prawną </a:t>
            </a:r>
            <a:r>
              <a:rPr lang="pl-PL" dirty="0"/>
              <a:t>oraz </a:t>
            </a:r>
            <a:r>
              <a:rPr lang="pl-PL" b="1" u="sng" dirty="0"/>
              <a:t>podstawę prawną zastosowania tego środka.</a:t>
            </a:r>
          </a:p>
          <a:p>
            <a:pPr algn="just"/>
            <a:r>
              <a:rPr lang="pl-PL" dirty="0"/>
              <a:t>§ 2. W postanowieniu o zastosowaniu tymczasowego aresztowania należy określić </a:t>
            </a:r>
            <a:r>
              <a:rPr lang="pl-PL" b="1" u="sng" dirty="0"/>
              <a:t>czas jego trwania</a:t>
            </a:r>
            <a:r>
              <a:rPr lang="pl-PL" dirty="0"/>
              <a:t>, a ponadto </a:t>
            </a:r>
            <a:r>
              <a:rPr lang="pl-PL" b="1" u="sng" dirty="0"/>
              <a:t>oznaczyć termin, do którego aresztowanie ma trwać</a:t>
            </a:r>
            <a:r>
              <a:rPr lang="pl-PL" dirty="0"/>
              <a:t>. Obowiązek każdorazowego oznaczenia terminu stosowania tymczasowego aresztowania trwa do uprawomocnienia się orzeczenia kończącego postępowanie. W przedmiocie tymczasowego aresztowania po wydaniu orzeczenia kończącego postępowanie orzeka sąd, który wydał to orzeczenie, a w razie przekazania sprawy do drugiej instancji - sąd odwoławczy.</a:t>
            </a:r>
          </a:p>
          <a:p>
            <a:pPr marL="0" indent="0">
              <a:buNone/>
            </a:pPr>
            <a:endParaRPr lang="pl-PL" dirty="0"/>
          </a:p>
        </p:txBody>
      </p:sp>
    </p:spTree>
    <p:extLst>
      <p:ext uri="{BB962C8B-B14F-4D97-AF65-F5344CB8AC3E}">
        <p14:creationId xmlns:p14="http://schemas.microsoft.com/office/powerpoint/2010/main" val="1774865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C1DE39-2131-4E86-95D0-5EC487CA7FF3}"/>
              </a:ext>
            </a:extLst>
          </p:cNvPr>
          <p:cNvSpPr>
            <a:spLocks noGrp="1"/>
          </p:cNvSpPr>
          <p:nvPr>
            <p:ph type="title"/>
          </p:nvPr>
        </p:nvSpPr>
        <p:spPr/>
        <p:txBody>
          <a:bodyPr/>
          <a:lstStyle/>
          <a:p>
            <a:r>
              <a:rPr lang="pl-PL" dirty="0"/>
              <a:t>Treść postanowienia</a:t>
            </a:r>
          </a:p>
        </p:txBody>
      </p:sp>
      <p:sp>
        <p:nvSpPr>
          <p:cNvPr id="3" name="Symbol zastępczy zawartości 2">
            <a:extLst>
              <a:ext uri="{FF2B5EF4-FFF2-40B4-BE49-F238E27FC236}">
                <a16:creationId xmlns:a16="http://schemas.microsoft.com/office/drawing/2014/main" id="{A4CA66CC-CE1A-4ED6-8590-F29390A7F6F3}"/>
              </a:ext>
            </a:extLst>
          </p:cNvPr>
          <p:cNvSpPr>
            <a:spLocks noGrp="1"/>
          </p:cNvSpPr>
          <p:nvPr>
            <p:ph idx="1"/>
          </p:nvPr>
        </p:nvSpPr>
        <p:spPr>
          <a:xfrm>
            <a:off x="1063752" y="1784604"/>
            <a:ext cx="10058400" cy="4050792"/>
          </a:xfrm>
        </p:spPr>
        <p:txBody>
          <a:bodyPr>
            <a:noAutofit/>
          </a:bodyPr>
          <a:lstStyle/>
          <a:p>
            <a:pPr algn="just"/>
            <a:r>
              <a:rPr lang="pl-PL" b="1" dirty="0"/>
              <a:t>Art. 251 [Treść postanowienia]</a:t>
            </a:r>
            <a:endParaRPr lang="pl-PL" dirty="0"/>
          </a:p>
          <a:p>
            <a:pPr algn="just"/>
            <a:r>
              <a:rPr lang="pl-PL" dirty="0"/>
              <a:t>§ 3. Uzasadnienie postanowienia o zastosowaniu środka zapobiegawczego powinno zawierać </a:t>
            </a:r>
            <a:r>
              <a:rPr lang="pl-PL" b="1" u="sng" dirty="0"/>
              <a:t>przedstawienie dowodów świadczących o popełnieniu przez oskarżonego przestępstwa</a:t>
            </a:r>
            <a:r>
              <a:rPr lang="pl-PL" dirty="0"/>
              <a:t>, </a:t>
            </a:r>
            <a:r>
              <a:rPr lang="pl-PL" b="1" u="sng" dirty="0"/>
              <a:t>wykazanie okoliczności wskazujących na istnienie zagrożeń </a:t>
            </a:r>
            <a:r>
              <a:rPr lang="pl-PL" dirty="0"/>
              <a:t>dla prawidłowego toku postępowania lub możliwości popełnienia przez oskarżonego nowego, ciężkiego przestępstwa w razie niezastosowania środka zapobiegawczego oraz </a:t>
            </a:r>
            <a:r>
              <a:rPr lang="pl-PL" b="1" u="sng" dirty="0"/>
              <a:t>określonej podstawy jego zastosowania i potrzeby zastosowania danego środka</a:t>
            </a:r>
            <a:r>
              <a:rPr lang="pl-PL" dirty="0"/>
              <a:t>. W wypadku tymczasowego aresztowania należy ponadto wyjaśnić, dlaczego nie uznano za wystarczające zastosowanie innego środka zapobiegawczego.</a:t>
            </a:r>
          </a:p>
          <a:p>
            <a:pPr marL="0" indent="0">
              <a:buNone/>
            </a:pPr>
            <a:endParaRPr lang="pl-PL" dirty="0"/>
          </a:p>
        </p:txBody>
      </p:sp>
    </p:spTree>
    <p:extLst>
      <p:ext uri="{BB962C8B-B14F-4D97-AF65-F5344CB8AC3E}">
        <p14:creationId xmlns:p14="http://schemas.microsoft.com/office/powerpoint/2010/main" val="760457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4C7A2A-7FE8-4A20-83F5-60FFA7769F64}"/>
              </a:ext>
            </a:extLst>
          </p:cNvPr>
          <p:cNvSpPr>
            <a:spLocks noGrp="1"/>
          </p:cNvSpPr>
          <p:nvPr>
            <p:ph type="title"/>
          </p:nvPr>
        </p:nvSpPr>
        <p:spPr/>
        <p:txBody>
          <a:bodyPr/>
          <a:lstStyle/>
          <a:p>
            <a:r>
              <a:rPr lang="pl-PL" dirty="0"/>
              <a:t>Elementy postanowienia</a:t>
            </a:r>
          </a:p>
        </p:txBody>
      </p:sp>
      <p:graphicFrame>
        <p:nvGraphicFramePr>
          <p:cNvPr id="6" name="Symbol zastępczy zawartości 5">
            <a:extLst>
              <a:ext uri="{FF2B5EF4-FFF2-40B4-BE49-F238E27FC236}">
                <a16:creationId xmlns:a16="http://schemas.microsoft.com/office/drawing/2014/main" id="{2E97380D-FED2-4A0E-8F16-4874628F3C3B}"/>
              </a:ext>
            </a:extLst>
          </p:cNvPr>
          <p:cNvGraphicFramePr>
            <a:graphicFrameLocks noGrp="1"/>
          </p:cNvGraphicFramePr>
          <p:nvPr>
            <p:ph idx="1"/>
            <p:extLst>
              <p:ext uri="{D42A27DB-BD31-4B8C-83A1-F6EECF244321}">
                <p14:modId xmlns:p14="http://schemas.microsoft.com/office/powerpoint/2010/main" val="3793341832"/>
              </p:ext>
            </p:extLst>
          </p:nvPr>
        </p:nvGraphicFramePr>
        <p:xfrm>
          <a:off x="1069975" y="2120900"/>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4689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4C7A2A-7FE8-4A20-83F5-60FFA7769F64}"/>
              </a:ext>
            </a:extLst>
          </p:cNvPr>
          <p:cNvSpPr>
            <a:spLocks noGrp="1"/>
          </p:cNvSpPr>
          <p:nvPr>
            <p:ph type="title"/>
          </p:nvPr>
        </p:nvSpPr>
        <p:spPr/>
        <p:txBody>
          <a:bodyPr/>
          <a:lstStyle/>
          <a:p>
            <a:r>
              <a:rPr lang="pl-PL" dirty="0"/>
              <a:t>Elementy postanowienia – C.d. </a:t>
            </a:r>
          </a:p>
        </p:txBody>
      </p:sp>
      <p:graphicFrame>
        <p:nvGraphicFramePr>
          <p:cNvPr id="6" name="Symbol zastępczy zawartości 5">
            <a:extLst>
              <a:ext uri="{FF2B5EF4-FFF2-40B4-BE49-F238E27FC236}">
                <a16:creationId xmlns:a16="http://schemas.microsoft.com/office/drawing/2014/main" id="{2E97380D-FED2-4A0E-8F16-4874628F3C3B}"/>
              </a:ext>
            </a:extLst>
          </p:cNvPr>
          <p:cNvGraphicFramePr>
            <a:graphicFrameLocks noGrp="1"/>
          </p:cNvGraphicFramePr>
          <p:nvPr>
            <p:ph idx="1"/>
            <p:extLst>
              <p:ext uri="{D42A27DB-BD31-4B8C-83A1-F6EECF244321}">
                <p14:modId xmlns:p14="http://schemas.microsoft.com/office/powerpoint/2010/main" val="1548284821"/>
              </p:ext>
            </p:extLst>
          </p:nvPr>
        </p:nvGraphicFramePr>
        <p:xfrm>
          <a:off x="1069975" y="2120900"/>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4443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591BBB-E6EB-4377-8B03-61AD09B83970}"/>
              </a:ext>
            </a:extLst>
          </p:cNvPr>
          <p:cNvSpPr>
            <a:spLocks noGrp="1"/>
          </p:cNvSpPr>
          <p:nvPr>
            <p:ph type="title"/>
          </p:nvPr>
        </p:nvSpPr>
        <p:spPr/>
        <p:txBody>
          <a:bodyPr/>
          <a:lstStyle/>
          <a:p>
            <a:r>
              <a:rPr lang="pl-PL" dirty="0"/>
              <a:t>Zażalenie na postanowienie o zastosowaniu środka</a:t>
            </a:r>
          </a:p>
        </p:txBody>
      </p:sp>
      <p:sp>
        <p:nvSpPr>
          <p:cNvPr id="3" name="Symbol zastępczy zawartości 2">
            <a:extLst>
              <a:ext uri="{FF2B5EF4-FFF2-40B4-BE49-F238E27FC236}">
                <a16:creationId xmlns:a16="http://schemas.microsoft.com/office/drawing/2014/main" id="{933E1555-05D2-486C-B491-3E11B6534963}"/>
              </a:ext>
            </a:extLst>
          </p:cNvPr>
          <p:cNvSpPr>
            <a:spLocks noGrp="1"/>
          </p:cNvSpPr>
          <p:nvPr>
            <p:ph idx="1"/>
          </p:nvPr>
        </p:nvSpPr>
        <p:spPr/>
        <p:txBody>
          <a:bodyPr>
            <a:normAutofit lnSpcReduction="10000"/>
          </a:bodyPr>
          <a:lstStyle/>
          <a:p>
            <a:pPr algn="just"/>
            <a:r>
              <a:rPr lang="pl-PL" b="1" dirty="0"/>
              <a:t>Art. 252 [Zażalenie na postanowienie w przedmiocie środka zapobiegawczego]</a:t>
            </a:r>
            <a:endParaRPr lang="pl-PL" dirty="0"/>
          </a:p>
          <a:p>
            <a:pPr algn="just"/>
            <a:r>
              <a:rPr lang="pl-PL" dirty="0"/>
              <a:t>§ 1. Na postanowienie w przedmiocie środka zapobiegawczego przysługuje </a:t>
            </a:r>
            <a:r>
              <a:rPr lang="pl-PL" b="1" u="sng" dirty="0">
                <a:hlinkClick r:id="rId2"/>
              </a:rPr>
              <a:t>zażalenie</a:t>
            </a:r>
            <a:r>
              <a:rPr lang="pl-PL" b="1" u="sng" dirty="0"/>
              <a:t> na zasadach ogólnych, chyba że ustawa stanowi inaczej.</a:t>
            </a:r>
          </a:p>
          <a:p>
            <a:pPr algn="just"/>
            <a:r>
              <a:rPr lang="pl-PL" dirty="0"/>
              <a:t>§ 2. Na </a:t>
            </a:r>
            <a:r>
              <a:rPr lang="pl-PL" b="1" u="sng" dirty="0"/>
              <a:t>postanowienie prokuratora </a:t>
            </a:r>
            <a:r>
              <a:rPr lang="pl-PL" dirty="0"/>
              <a:t>w przedmiocie środka zapobiegawczego </a:t>
            </a:r>
            <a:r>
              <a:rPr lang="pl-PL" b="1" u="sng" dirty="0"/>
              <a:t>zażalenie przysługuje do sądu rejonowego</a:t>
            </a:r>
            <a:r>
              <a:rPr lang="pl-PL" dirty="0"/>
              <a:t>, w którego okręgu prowadzi się postępowanie.</a:t>
            </a:r>
          </a:p>
          <a:p>
            <a:pPr algn="just"/>
            <a:r>
              <a:rPr lang="pl-PL" dirty="0"/>
              <a:t>§ 3. </a:t>
            </a:r>
            <a:r>
              <a:rPr lang="pl-PL" b="1" u="sng" dirty="0"/>
              <a:t>Zażalenie na postanowienie w przedmiocie środka zapobiegawczego sąd rozpoznaje niezwłocznie</a:t>
            </a:r>
            <a:r>
              <a:rPr lang="pl-PL" dirty="0"/>
              <a:t>, z tym że zażalenie na postanowienie w przedmiocie tymczasowego aresztowania nie później niż przed upływem 7 dni od przekazania sądowi zażalenia wraz z niezbędnymi aktami.</a:t>
            </a:r>
          </a:p>
          <a:p>
            <a:pPr algn="just"/>
            <a:br>
              <a:rPr lang="pl-PL" dirty="0"/>
            </a:br>
            <a:endParaRPr lang="pl-PL" dirty="0"/>
          </a:p>
        </p:txBody>
      </p:sp>
    </p:spTree>
    <p:extLst>
      <p:ext uri="{BB962C8B-B14F-4D97-AF65-F5344CB8AC3E}">
        <p14:creationId xmlns:p14="http://schemas.microsoft.com/office/powerpoint/2010/main" val="866463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AE3945-F135-44F7-B2AC-07B642465F1C}"/>
              </a:ext>
            </a:extLst>
          </p:cNvPr>
          <p:cNvSpPr>
            <a:spLocks noGrp="1"/>
          </p:cNvSpPr>
          <p:nvPr>
            <p:ph type="title"/>
          </p:nvPr>
        </p:nvSpPr>
        <p:spPr/>
        <p:txBody>
          <a:bodyPr/>
          <a:lstStyle/>
          <a:p>
            <a:r>
              <a:rPr lang="pl-PL" dirty="0"/>
              <a:t>„ZASADY OGÓLNE”</a:t>
            </a:r>
          </a:p>
        </p:txBody>
      </p:sp>
      <p:sp>
        <p:nvSpPr>
          <p:cNvPr id="3" name="Symbol zastępczy zawartości 2">
            <a:extLst>
              <a:ext uri="{FF2B5EF4-FFF2-40B4-BE49-F238E27FC236}">
                <a16:creationId xmlns:a16="http://schemas.microsoft.com/office/drawing/2014/main" id="{42467561-C44B-41B7-90F1-4ADC5E60C2C8}"/>
              </a:ext>
            </a:extLst>
          </p:cNvPr>
          <p:cNvSpPr>
            <a:spLocks noGrp="1"/>
          </p:cNvSpPr>
          <p:nvPr>
            <p:ph idx="1"/>
          </p:nvPr>
        </p:nvSpPr>
        <p:spPr/>
        <p:txBody>
          <a:bodyPr>
            <a:normAutofit fontScale="92500" lnSpcReduction="10000"/>
          </a:bodyPr>
          <a:lstStyle/>
          <a:p>
            <a:pPr algn="just"/>
            <a:r>
              <a:rPr lang="pl-PL" b="1" dirty="0"/>
              <a:t>Art. 460 [Termin do wniesienia zażalenia] </a:t>
            </a:r>
          </a:p>
          <a:p>
            <a:pPr algn="just"/>
            <a:r>
              <a:rPr lang="pl-PL" b="1" u="sng" dirty="0"/>
              <a:t>Zażalenie lub sprzeciw wnosi się w terminie 7 dni od daty ogłoszenia postanowienia, a jeżeli ustawa nakazuje doręczenie postanowienia - od daty doręczenia</a:t>
            </a:r>
            <a:r>
              <a:rPr lang="pl-PL" dirty="0"/>
              <a:t>. Dotyczy to również zażalenia na zawarte w wyroku rozstrzygnięcie w przedmiocie kosztów lub opłat; jeżeli jednak odwołujący się złoży wniosek o sporządzenie na piśmie oraz doręczenie uzasadnienia wyroku, zażalenie można wnieść w terminie przewidzianym do wniesienia apelacji.</a:t>
            </a:r>
          </a:p>
          <a:p>
            <a:pPr algn="just"/>
            <a:r>
              <a:rPr lang="pl-PL" b="1" dirty="0"/>
              <a:t>Art. 465 [Postępowanie przygotowawcze]</a:t>
            </a:r>
            <a:endParaRPr lang="pl-PL" dirty="0"/>
          </a:p>
          <a:p>
            <a:pPr algn="just"/>
            <a:r>
              <a:rPr lang="pl-PL" dirty="0"/>
              <a:t>§ 1. Przepisy dotyczące zażaleń na postanowienia sądu stosuje się odpowiednio do zażaleń na postanowienia prokuratora i prowadzącego postępowanie przygotowawcze.</a:t>
            </a:r>
          </a:p>
          <a:p>
            <a:pPr algn="just"/>
            <a:r>
              <a:rPr lang="pl-PL" dirty="0"/>
              <a:t>§ 2. Na postanowienie prokuratora przysługuje zażalenie do sądu właściwego do rozpoznania sprawy, chyba że ustawa stanowi inaczej.</a:t>
            </a:r>
            <a:br>
              <a:rPr lang="pl-PL" dirty="0"/>
            </a:br>
            <a:br>
              <a:rPr lang="pl-PL" dirty="0"/>
            </a:br>
            <a:endParaRPr lang="pl-PL" dirty="0"/>
          </a:p>
        </p:txBody>
      </p:sp>
    </p:spTree>
    <p:extLst>
      <p:ext uri="{BB962C8B-B14F-4D97-AF65-F5344CB8AC3E}">
        <p14:creationId xmlns:p14="http://schemas.microsoft.com/office/powerpoint/2010/main" val="3626333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AE3945-F135-44F7-B2AC-07B642465F1C}"/>
              </a:ext>
            </a:extLst>
          </p:cNvPr>
          <p:cNvSpPr>
            <a:spLocks noGrp="1"/>
          </p:cNvSpPr>
          <p:nvPr>
            <p:ph type="title"/>
          </p:nvPr>
        </p:nvSpPr>
        <p:spPr/>
        <p:txBody>
          <a:bodyPr/>
          <a:lstStyle/>
          <a:p>
            <a:r>
              <a:rPr lang="pl-PL" dirty="0"/>
              <a:t>„ZASADY OGÓLNE”</a:t>
            </a:r>
          </a:p>
        </p:txBody>
      </p:sp>
      <p:sp>
        <p:nvSpPr>
          <p:cNvPr id="3" name="Symbol zastępczy zawartości 2">
            <a:extLst>
              <a:ext uri="{FF2B5EF4-FFF2-40B4-BE49-F238E27FC236}">
                <a16:creationId xmlns:a16="http://schemas.microsoft.com/office/drawing/2014/main" id="{42467561-C44B-41B7-90F1-4ADC5E60C2C8}"/>
              </a:ext>
            </a:extLst>
          </p:cNvPr>
          <p:cNvSpPr>
            <a:spLocks noGrp="1"/>
          </p:cNvSpPr>
          <p:nvPr>
            <p:ph idx="1"/>
          </p:nvPr>
        </p:nvSpPr>
        <p:spPr/>
        <p:txBody>
          <a:bodyPr>
            <a:normAutofit fontScale="92500" lnSpcReduction="10000"/>
          </a:bodyPr>
          <a:lstStyle/>
          <a:p>
            <a:pPr algn="just"/>
            <a:r>
              <a:rPr lang="pl-PL" b="1" dirty="0"/>
              <a:t>Art. 425 [Zakres zaskarżania]</a:t>
            </a:r>
            <a:endParaRPr lang="pl-PL" dirty="0"/>
          </a:p>
          <a:p>
            <a:pPr algn="just"/>
            <a:r>
              <a:rPr lang="pl-PL" dirty="0"/>
              <a:t>§ 1. </a:t>
            </a:r>
            <a:r>
              <a:rPr lang="pl-PL" b="1" u="sng" dirty="0"/>
              <a:t>Od orzeczenia wydanego w pierwszej instancji przysługuje środek odwoławczy </a:t>
            </a:r>
            <a:r>
              <a:rPr lang="pl-PL" dirty="0"/>
              <a:t>stronom oraz innym osobom wskazanym w przepisach ustawy.</a:t>
            </a:r>
          </a:p>
          <a:p>
            <a:pPr algn="just"/>
            <a:r>
              <a:rPr lang="pl-PL" dirty="0"/>
              <a:t>§ 2. </a:t>
            </a:r>
            <a:r>
              <a:rPr lang="pl-PL" b="1" u="sng" dirty="0"/>
              <a:t>Orzeczenie można zaskarżyć w całości lub w części</a:t>
            </a:r>
            <a:r>
              <a:rPr lang="pl-PL" dirty="0"/>
              <a:t>. Można także zaskarżyć brak określonego rozstrzygnięcia. Przedmiotem zaskarżenia może być również samo uzasadnienie orzeczenia.</a:t>
            </a:r>
          </a:p>
          <a:p>
            <a:pPr algn="just"/>
            <a:r>
              <a:rPr lang="pl-PL" dirty="0"/>
              <a:t>§ 3. Odwołujący się może skarżyć jedynie rozstrzygnięcia lub ustalenia </a:t>
            </a:r>
            <a:r>
              <a:rPr lang="pl-PL" b="1" u="sng" dirty="0"/>
              <a:t>naruszające jego prawa lub szkodzące jego interesom</a:t>
            </a:r>
            <a:r>
              <a:rPr lang="pl-PL" dirty="0"/>
              <a:t>. Ograniczenie to nie dotyczy </a:t>
            </a:r>
            <a:r>
              <a:rPr lang="pl-PL" dirty="0">
                <a:hlinkClick r:id="rId2"/>
              </a:rPr>
              <a:t>oskarżyciela publicznego</a:t>
            </a:r>
            <a:r>
              <a:rPr lang="pl-PL" dirty="0"/>
              <a:t>. </a:t>
            </a:r>
            <a:r>
              <a:rPr lang="pl-PL" b="1" u="sng" dirty="0"/>
              <a:t>(POJĘCIE GRAVAMEN)</a:t>
            </a:r>
          </a:p>
          <a:p>
            <a:pPr algn="just"/>
            <a:r>
              <a:rPr lang="pl-PL" dirty="0"/>
              <a:t>§ 4. Oskarżyciel publiczny ma prawo wnieść środek odwoławczy także na korzyść oskarżonego.</a:t>
            </a:r>
            <a:br>
              <a:rPr lang="pl-PL" dirty="0"/>
            </a:br>
            <a:br>
              <a:rPr lang="pl-PL" dirty="0"/>
            </a:br>
            <a:endParaRPr lang="pl-PL" dirty="0"/>
          </a:p>
        </p:txBody>
      </p:sp>
    </p:spTree>
    <p:extLst>
      <p:ext uri="{BB962C8B-B14F-4D97-AF65-F5344CB8AC3E}">
        <p14:creationId xmlns:p14="http://schemas.microsoft.com/office/powerpoint/2010/main" val="202291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954E96-A085-4D0F-AF3A-5D682448892E}"/>
              </a:ext>
            </a:extLst>
          </p:cNvPr>
          <p:cNvSpPr>
            <a:spLocks noGrp="1"/>
          </p:cNvSpPr>
          <p:nvPr>
            <p:ph type="title"/>
          </p:nvPr>
        </p:nvSpPr>
        <p:spPr/>
        <p:txBody>
          <a:bodyPr/>
          <a:lstStyle/>
          <a:p>
            <a:r>
              <a:rPr lang="pl-PL" dirty="0"/>
              <a:t>Środki zapobiegawcze -  definicja </a:t>
            </a:r>
          </a:p>
        </p:txBody>
      </p:sp>
      <p:sp>
        <p:nvSpPr>
          <p:cNvPr id="3" name="Symbol zastępczy zawartości 2">
            <a:extLst>
              <a:ext uri="{FF2B5EF4-FFF2-40B4-BE49-F238E27FC236}">
                <a16:creationId xmlns:a16="http://schemas.microsoft.com/office/drawing/2014/main" id="{ADF36D64-E053-47CF-AD68-7E8C2F22BC56}"/>
              </a:ext>
            </a:extLst>
          </p:cNvPr>
          <p:cNvSpPr>
            <a:spLocks noGrp="1"/>
          </p:cNvSpPr>
          <p:nvPr>
            <p:ph idx="1"/>
          </p:nvPr>
        </p:nvSpPr>
        <p:spPr/>
        <p:txBody>
          <a:bodyPr>
            <a:normAutofit/>
          </a:bodyPr>
          <a:lstStyle/>
          <a:p>
            <a:pPr algn="just"/>
            <a:r>
              <a:rPr lang="pl-PL" sz="2500" dirty="0"/>
              <a:t>Środki zapobiegawcze to zespół środków prawnych o charakterze represyjnym, określanych przez przepisy k.p.k., mające na celu zabezpieczenie prawidłowego toku postępowania i przeciwdziałanie nadużyciom w postaci matactwa, ucieczki lub ukrycia się oskarżonego, a wyjątkowo także zapobiegające popełnieniu nowego, ciężkiego przestępstwa. </a:t>
            </a:r>
          </a:p>
        </p:txBody>
      </p:sp>
    </p:spTree>
    <p:extLst>
      <p:ext uri="{BB962C8B-B14F-4D97-AF65-F5344CB8AC3E}">
        <p14:creationId xmlns:p14="http://schemas.microsoft.com/office/powerpoint/2010/main" val="2314209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62DF2B-7EA6-4D12-8254-AC8CC334BA04}"/>
              </a:ext>
            </a:extLst>
          </p:cNvPr>
          <p:cNvSpPr>
            <a:spLocks noGrp="1"/>
          </p:cNvSpPr>
          <p:nvPr>
            <p:ph type="title"/>
          </p:nvPr>
        </p:nvSpPr>
        <p:spPr/>
        <p:txBody>
          <a:bodyPr/>
          <a:lstStyle/>
          <a:p>
            <a:r>
              <a:rPr lang="pl-PL" dirty="0"/>
              <a:t>Dyrektywa ADAPTACJI</a:t>
            </a:r>
          </a:p>
        </p:txBody>
      </p:sp>
      <p:sp>
        <p:nvSpPr>
          <p:cNvPr id="3" name="Symbol zastępczy zawartości 2">
            <a:extLst>
              <a:ext uri="{FF2B5EF4-FFF2-40B4-BE49-F238E27FC236}">
                <a16:creationId xmlns:a16="http://schemas.microsoft.com/office/drawing/2014/main" id="{75E3EBF1-2DF0-4A49-8C49-86DCE0C54F08}"/>
              </a:ext>
            </a:extLst>
          </p:cNvPr>
          <p:cNvSpPr>
            <a:spLocks noGrp="1"/>
          </p:cNvSpPr>
          <p:nvPr>
            <p:ph idx="1"/>
          </p:nvPr>
        </p:nvSpPr>
        <p:spPr/>
        <p:txBody>
          <a:bodyPr>
            <a:normAutofit fontScale="92500" lnSpcReduction="20000"/>
          </a:bodyPr>
          <a:lstStyle/>
          <a:p>
            <a:pPr algn="just"/>
            <a:r>
              <a:rPr lang="pl-PL" b="1" dirty="0"/>
              <a:t>Art. 253 [Uchylenie lub zmiana z urzędu]</a:t>
            </a:r>
            <a:endParaRPr lang="pl-PL" dirty="0"/>
          </a:p>
          <a:p>
            <a:pPr algn="just"/>
            <a:r>
              <a:rPr lang="pl-PL" dirty="0"/>
              <a:t>§ 1. Środek zapobiegawczy należy </a:t>
            </a:r>
            <a:r>
              <a:rPr lang="pl-PL" b="1" u="sng" dirty="0"/>
              <a:t>niezwłocznie uchylić lub zmienić, jeżeli ustaną przyczyny, wskutek których został on zastosowany, lub powstaną przyczyny uzasadniające jego uchylenie albo zmianę.</a:t>
            </a:r>
          </a:p>
          <a:p>
            <a:pPr algn="just"/>
            <a:r>
              <a:rPr lang="pl-PL" dirty="0"/>
              <a:t>§ 2. Zastosowany przez sąd środek zapobiegawczy może być w postępowaniu przygotowawczym </a:t>
            </a:r>
            <a:r>
              <a:rPr lang="pl-PL" b="1" u="sng" dirty="0"/>
              <a:t>uchylony lub zmieniony na łagodniejszy również przez prokuratora</a:t>
            </a:r>
            <a:r>
              <a:rPr lang="pl-PL" dirty="0"/>
              <a:t>.</a:t>
            </a:r>
          </a:p>
          <a:p>
            <a:pPr algn="just"/>
            <a:r>
              <a:rPr lang="pl-PL" dirty="0"/>
              <a:t>§ 3. Sąd lub prokurator </a:t>
            </a:r>
            <a:r>
              <a:rPr lang="pl-PL" b="1" u="sng" dirty="0"/>
              <a:t>niezwłocznie zawiadamia pokrzywdzonego</a:t>
            </a:r>
            <a:r>
              <a:rPr lang="pl-PL" dirty="0"/>
              <a:t>, jego przedstawiciela ustawowego lub osobę, pod której stałą pieczą pokrzywdzony pozostaje, o uchyleniu, nieprzedłużeniu lub zmianie tymczasowego aresztowania na inny środek zapobiegawczy, jak również o ucieczce oskarżonego z aresztu śledczego, chyba że pokrzywdzony oświadczy, iż z takiego uprawnienia rezygnuje.</a:t>
            </a:r>
          </a:p>
          <a:p>
            <a:pPr algn="just"/>
            <a:r>
              <a:rPr lang="pl-PL" dirty="0"/>
              <a:t>§ 4. W uzasadnionych przypadkach zawiadomienie, o którym mowa w § 3, przekazuje się również świadkowi.</a:t>
            </a:r>
            <a:br>
              <a:rPr lang="pl-PL" dirty="0"/>
            </a:br>
            <a:endParaRPr lang="pl-PL" dirty="0"/>
          </a:p>
        </p:txBody>
      </p:sp>
    </p:spTree>
    <p:extLst>
      <p:ext uri="{BB962C8B-B14F-4D97-AF65-F5344CB8AC3E}">
        <p14:creationId xmlns:p14="http://schemas.microsoft.com/office/powerpoint/2010/main" val="350177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286B24-97A8-433B-AFA3-83290E5C067A}"/>
              </a:ext>
            </a:extLst>
          </p:cNvPr>
          <p:cNvSpPr>
            <a:spLocks noGrp="1"/>
          </p:cNvSpPr>
          <p:nvPr>
            <p:ph type="title"/>
          </p:nvPr>
        </p:nvSpPr>
        <p:spPr/>
        <p:txBody>
          <a:bodyPr/>
          <a:lstStyle/>
          <a:p>
            <a:r>
              <a:rPr lang="pl-PL" dirty="0"/>
              <a:t>Dyrektywa adaptacji</a:t>
            </a:r>
          </a:p>
        </p:txBody>
      </p:sp>
      <p:sp>
        <p:nvSpPr>
          <p:cNvPr id="3" name="Symbol zastępczy zawartości 2">
            <a:extLst>
              <a:ext uri="{FF2B5EF4-FFF2-40B4-BE49-F238E27FC236}">
                <a16:creationId xmlns:a16="http://schemas.microsoft.com/office/drawing/2014/main" id="{B4420F92-1B10-44CF-8849-2383FA2E5379}"/>
              </a:ext>
            </a:extLst>
          </p:cNvPr>
          <p:cNvSpPr>
            <a:spLocks noGrp="1"/>
          </p:cNvSpPr>
          <p:nvPr>
            <p:ph idx="1"/>
          </p:nvPr>
        </p:nvSpPr>
        <p:spPr/>
        <p:txBody>
          <a:bodyPr/>
          <a:lstStyle/>
          <a:p>
            <a:endParaRPr lang="pl-PL" b="1" dirty="0"/>
          </a:p>
          <a:p>
            <a:endParaRPr lang="pl-PL" b="1" dirty="0"/>
          </a:p>
          <a:p>
            <a:pPr algn="just"/>
            <a:r>
              <a:rPr lang="pl-PL" b="1" dirty="0"/>
              <a:t>Nakaz uchylenia</a:t>
            </a:r>
            <a:r>
              <a:rPr lang="pl-PL" dirty="0"/>
              <a:t> stosowanego środka zapobiegawczego odnosi się do sytuacji, w której ustaną podstawy jego stosowania (</a:t>
            </a:r>
            <a:r>
              <a:rPr lang="pl-PL" dirty="0">
                <a:hlinkClick r:id="rId2"/>
              </a:rPr>
              <a:t>art. 249 § 1</a:t>
            </a:r>
            <a:r>
              <a:rPr lang="pl-PL" dirty="0"/>
              <a:t> i </a:t>
            </a:r>
            <a:r>
              <a:rPr lang="pl-PL" dirty="0">
                <a:hlinkClick r:id="rId3"/>
              </a:rPr>
              <a:t>art. 258</a:t>
            </a:r>
            <a:r>
              <a:rPr lang="pl-PL" dirty="0"/>
              <a:t> KPK) albo gdy – pomimo istnienia podstaw – ujawnione zostaną okoliczności, które stoją na przeszkodzie stosowaniu środka zapobiegawczego (</a:t>
            </a:r>
            <a:r>
              <a:rPr lang="pl-PL" dirty="0">
                <a:hlinkClick r:id="rId4"/>
              </a:rPr>
              <a:t>art. 259</a:t>
            </a:r>
            <a:r>
              <a:rPr lang="pl-PL" dirty="0"/>
              <a:t> KPK)</a:t>
            </a:r>
          </a:p>
          <a:p>
            <a:pPr algn="just"/>
            <a:endParaRPr lang="pl-PL" dirty="0"/>
          </a:p>
          <a:p>
            <a:pPr algn="just"/>
            <a:r>
              <a:rPr lang="pl-PL" dirty="0"/>
              <a:t>J. Skorupka [w]: J. Skorupka (red.), </a:t>
            </a:r>
            <a:r>
              <a:rPr lang="pl-PL" i="1" dirty="0"/>
              <a:t>Kodeks postępowania karnego. Komentarz, </a:t>
            </a:r>
            <a:r>
              <a:rPr lang="pl-PL" dirty="0" err="1"/>
              <a:t>legalis</a:t>
            </a:r>
            <a:r>
              <a:rPr lang="pl-PL" dirty="0"/>
              <a:t> 2018, komentarz do art. 253 k.p.k. </a:t>
            </a:r>
          </a:p>
          <a:p>
            <a:pPr algn="just"/>
            <a:endParaRPr lang="pl-PL" dirty="0"/>
          </a:p>
        </p:txBody>
      </p:sp>
    </p:spTree>
    <p:extLst>
      <p:ext uri="{BB962C8B-B14F-4D97-AF65-F5344CB8AC3E}">
        <p14:creationId xmlns:p14="http://schemas.microsoft.com/office/powerpoint/2010/main" val="3340929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65B1CC-D6D7-43E6-AEB8-9E7112118191}"/>
              </a:ext>
            </a:extLst>
          </p:cNvPr>
          <p:cNvSpPr>
            <a:spLocks noGrp="1"/>
          </p:cNvSpPr>
          <p:nvPr>
            <p:ph type="title"/>
          </p:nvPr>
        </p:nvSpPr>
        <p:spPr/>
        <p:txBody>
          <a:bodyPr/>
          <a:lstStyle/>
          <a:p>
            <a:r>
              <a:rPr lang="pl-PL" dirty="0"/>
              <a:t>Przesłanki szczególne</a:t>
            </a:r>
          </a:p>
        </p:txBody>
      </p:sp>
      <p:sp>
        <p:nvSpPr>
          <p:cNvPr id="3" name="Symbol zastępczy zawartości 2">
            <a:extLst>
              <a:ext uri="{FF2B5EF4-FFF2-40B4-BE49-F238E27FC236}">
                <a16:creationId xmlns:a16="http://schemas.microsoft.com/office/drawing/2014/main" id="{27E357A1-66FB-455E-8040-A4012F256761}"/>
              </a:ext>
            </a:extLst>
          </p:cNvPr>
          <p:cNvSpPr>
            <a:spLocks noGrp="1"/>
          </p:cNvSpPr>
          <p:nvPr>
            <p:ph idx="1"/>
          </p:nvPr>
        </p:nvSpPr>
        <p:spPr/>
        <p:txBody>
          <a:bodyPr>
            <a:normAutofit/>
          </a:bodyPr>
          <a:lstStyle/>
          <a:p>
            <a:r>
              <a:rPr lang="pl-PL" b="1" dirty="0"/>
              <a:t>Art. 258 [Tymczasowe aresztowanie i pozostałe środki zapobiegawcze, przesłanki stosowania]</a:t>
            </a:r>
            <a:endParaRPr lang="pl-PL" dirty="0"/>
          </a:p>
          <a:p>
            <a:r>
              <a:rPr lang="pl-PL" dirty="0"/>
              <a:t>§ 1. Tymczasowe aresztowanie i pozostałe środki zapobiegawcze można stosować, jeżeli zachodzi:</a:t>
            </a:r>
          </a:p>
          <a:p>
            <a:r>
              <a:rPr lang="pl-PL" b="1" dirty="0"/>
              <a:t>1) </a:t>
            </a:r>
            <a:r>
              <a:rPr lang="pl-PL" b="1" u="sng" dirty="0"/>
              <a:t>uzasadniona obawa ucieczki lub ukrycia się oskarżonego</a:t>
            </a:r>
            <a:r>
              <a:rPr lang="pl-PL" dirty="0"/>
              <a:t>, zwłaszcza wtedy, gdy nie można ustalić jego tożsamości albo nie ma on w kraju stałego miejsca pobytu;</a:t>
            </a:r>
          </a:p>
          <a:p>
            <a:r>
              <a:rPr lang="pl-PL" b="1" dirty="0"/>
              <a:t>2) </a:t>
            </a:r>
            <a:r>
              <a:rPr lang="pl-PL" b="1" u="sng" dirty="0"/>
              <a:t> uzasadniona obawa, że oskarżony będzie nakłaniał do składania fałszywych zeznań lub wyjaśnień albo w inny bezprawny sposób utrudniał postępowanie karne</a:t>
            </a:r>
            <a:r>
              <a:rPr lang="pl-PL" dirty="0"/>
              <a:t>.</a:t>
            </a:r>
          </a:p>
          <a:p>
            <a:pPr marL="0" indent="0">
              <a:buNone/>
            </a:pPr>
            <a:br>
              <a:rPr lang="pl-PL" dirty="0"/>
            </a:br>
            <a:endParaRPr lang="pl-PL" dirty="0"/>
          </a:p>
        </p:txBody>
      </p:sp>
    </p:spTree>
    <p:extLst>
      <p:ext uri="{BB962C8B-B14F-4D97-AF65-F5344CB8AC3E}">
        <p14:creationId xmlns:p14="http://schemas.microsoft.com/office/powerpoint/2010/main" val="2398039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65B1CC-D6D7-43E6-AEB8-9E7112118191}"/>
              </a:ext>
            </a:extLst>
          </p:cNvPr>
          <p:cNvSpPr>
            <a:spLocks noGrp="1"/>
          </p:cNvSpPr>
          <p:nvPr>
            <p:ph type="title"/>
          </p:nvPr>
        </p:nvSpPr>
        <p:spPr/>
        <p:txBody>
          <a:bodyPr/>
          <a:lstStyle/>
          <a:p>
            <a:r>
              <a:rPr lang="pl-PL" dirty="0"/>
              <a:t>Przesłanki szczególne</a:t>
            </a:r>
          </a:p>
        </p:txBody>
      </p:sp>
      <p:sp>
        <p:nvSpPr>
          <p:cNvPr id="3" name="Symbol zastępczy zawartości 2">
            <a:extLst>
              <a:ext uri="{FF2B5EF4-FFF2-40B4-BE49-F238E27FC236}">
                <a16:creationId xmlns:a16="http://schemas.microsoft.com/office/drawing/2014/main" id="{27E357A1-66FB-455E-8040-A4012F256761}"/>
              </a:ext>
            </a:extLst>
          </p:cNvPr>
          <p:cNvSpPr>
            <a:spLocks noGrp="1"/>
          </p:cNvSpPr>
          <p:nvPr>
            <p:ph idx="1"/>
          </p:nvPr>
        </p:nvSpPr>
        <p:spPr/>
        <p:txBody>
          <a:bodyPr>
            <a:normAutofit fontScale="92500" lnSpcReduction="10000"/>
          </a:bodyPr>
          <a:lstStyle/>
          <a:p>
            <a:pPr algn="just"/>
            <a:r>
              <a:rPr lang="pl-PL" b="1" dirty="0"/>
              <a:t>Art. 258 [Tymczasowe aresztowanie i pozostałe środki zapobiegawcze, przesłanki stosowania]</a:t>
            </a:r>
            <a:endParaRPr lang="pl-PL" dirty="0"/>
          </a:p>
          <a:p>
            <a:pPr algn="just"/>
            <a:r>
              <a:rPr lang="pl-PL" dirty="0"/>
              <a:t>§ 2. Jeżeli oskarżonemu zarzuca się popełnienie zbrodni lub występku zagrożonego karą pozbawienia wolności, </a:t>
            </a:r>
            <a:r>
              <a:rPr lang="pl-PL" b="1" u="sng" dirty="0"/>
              <a:t>której górna granica wynosi co najmniej 8 lat, albo gdy sąd pierwszej instancji skazał go na karę pozbawienia wolności nie niższą niż 3 lata</a:t>
            </a:r>
            <a:r>
              <a:rPr lang="pl-PL" dirty="0"/>
              <a:t>, potrzeba zastosowania tymczasowego aresztowania w celu zabezpieczenia prawidłowego toku postępowania może być uzasadniona grożącą oskarżonemu surową karą.</a:t>
            </a:r>
          </a:p>
          <a:p>
            <a:pPr algn="just"/>
            <a:r>
              <a:rPr lang="pl-PL" dirty="0"/>
              <a:t>§ 3. Środek zapobiegawczy można </a:t>
            </a:r>
            <a:r>
              <a:rPr lang="pl-PL" b="1" u="sng" dirty="0">
                <a:highlight>
                  <a:srgbClr val="FF00FF"/>
                </a:highlight>
              </a:rPr>
              <a:t>wyjątkowo</a:t>
            </a:r>
            <a:r>
              <a:rPr lang="pl-PL" dirty="0"/>
              <a:t> zastosować także wtedy, gdy zachodzi </a:t>
            </a:r>
            <a:r>
              <a:rPr lang="pl-PL" b="1" u="sng" dirty="0"/>
              <a:t>uzasadniona obawa, że </a:t>
            </a:r>
            <a:r>
              <a:rPr lang="pl-PL" b="1" u="sng" dirty="0">
                <a:hlinkClick r:id="rId2"/>
              </a:rPr>
              <a:t>oskarżony</a:t>
            </a:r>
            <a:r>
              <a:rPr lang="pl-PL" b="1" u="sng" dirty="0"/>
              <a:t>, któremu zarzucono popełnienie zbrodni lub umyślnego występku, popełni przestępstwo przeciwko życiu, zdrowiu lub bezpieczeństwu powszechnemu, zwłaszcza gdy popełnieniem takiego przestępstwa groził.</a:t>
            </a:r>
          </a:p>
          <a:p>
            <a:pPr marL="0" indent="0" algn="just">
              <a:buNone/>
            </a:pPr>
            <a:br>
              <a:rPr lang="pl-PL" b="1" u="sng" dirty="0"/>
            </a:br>
            <a:endParaRPr lang="pl-PL" b="1" u="sng" dirty="0"/>
          </a:p>
        </p:txBody>
      </p:sp>
    </p:spTree>
    <p:extLst>
      <p:ext uri="{BB962C8B-B14F-4D97-AF65-F5344CB8AC3E}">
        <p14:creationId xmlns:p14="http://schemas.microsoft.com/office/powerpoint/2010/main" val="2142242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65B1CC-D6D7-43E6-AEB8-9E7112118191}"/>
              </a:ext>
            </a:extLst>
          </p:cNvPr>
          <p:cNvSpPr>
            <a:spLocks noGrp="1"/>
          </p:cNvSpPr>
          <p:nvPr>
            <p:ph type="title"/>
          </p:nvPr>
        </p:nvSpPr>
        <p:spPr/>
        <p:txBody>
          <a:bodyPr/>
          <a:lstStyle/>
          <a:p>
            <a:r>
              <a:rPr lang="pl-PL" dirty="0"/>
              <a:t>Przesłanki szczególne</a:t>
            </a:r>
          </a:p>
        </p:txBody>
      </p:sp>
      <p:sp>
        <p:nvSpPr>
          <p:cNvPr id="3" name="Symbol zastępczy zawartości 2">
            <a:extLst>
              <a:ext uri="{FF2B5EF4-FFF2-40B4-BE49-F238E27FC236}">
                <a16:creationId xmlns:a16="http://schemas.microsoft.com/office/drawing/2014/main" id="{27E357A1-66FB-455E-8040-A4012F256761}"/>
              </a:ext>
            </a:extLst>
          </p:cNvPr>
          <p:cNvSpPr>
            <a:spLocks noGrp="1"/>
          </p:cNvSpPr>
          <p:nvPr>
            <p:ph idx="1"/>
          </p:nvPr>
        </p:nvSpPr>
        <p:spPr/>
        <p:txBody>
          <a:bodyPr>
            <a:normAutofit/>
          </a:bodyPr>
          <a:lstStyle/>
          <a:p>
            <a:pPr algn="just"/>
            <a:r>
              <a:rPr lang="pl-PL" b="1" dirty="0"/>
              <a:t>Art. 258 [Tymczasowe aresztowanie i pozostałe środki zapobiegawcze, przesłanki stosowania]</a:t>
            </a:r>
            <a:endParaRPr lang="pl-PL" dirty="0"/>
          </a:p>
          <a:p>
            <a:pPr algn="just"/>
            <a:r>
              <a:rPr lang="pl-PL" dirty="0"/>
              <a:t>§ 4. Decydując o zastosowaniu określonego </a:t>
            </a:r>
            <a:r>
              <a:rPr lang="pl-PL" dirty="0">
                <a:hlinkClick r:id="rId2"/>
              </a:rPr>
              <a:t>środka zapobiegawczego</a:t>
            </a:r>
            <a:r>
              <a:rPr lang="pl-PL" dirty="0"/>
              <a:t>, </a:t>
            </a:r>
            <a:r>
              <a:rPr lang="pl-PL" b="1" u="sng" dirty="0"/>
              <a:t>uwzględnia się </a:t>
            </a:r>
            <a:r>
              <a:rPr lang="pl-PL" b="1" u="sng" dirty="0">
                <a:highlight>
                  <a:srgbClr val="FF00FF"/>
                </a:highlight>
              </a:rPr>
              <a:t>rodzaj i charakter obaw wskazanych w § 1-3, </a:t>
            </a:r>
            <a:r>
              <a:rPr lang="pl-PL" b="1" u="sng" dirty="0"/>
              <a:t>przyjętych za podstawę stosowania danego środka oraz nasilenie ich zagrożenia dla prawidłowego przebiegu postępowania w określonym jego stadium.</a:t>
            </a:r>
          </a:p>
          <a:p>
            <a:pPr marL="0" indent="0" algn="just">
              <a:buNone/>
            </a:pPr>
            <a:br>
              <a:rPr lang="pl-PL" dirty="0"/>
            </a:br>
            <a:endParaRPr lang="pl-PL" dirty="0"/>
          </a:p>
        </p:txBody>
      </p:sp>
    </p:spTree>
    <p:extLst>
      <p:ext uri="{BB962C8B-B14F-4D97-AF65-F5344CB8AC3E}">
        <p14:creationId xmlns:p14="http://schemas.microsoft.com/office/powerpoint/2010/main" val="251646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65B1CC-D6D7-43E6-AEB8-9E7112118191}"/>
              </a:ext>
            </a:extLst>
          </p:cNvPr>
          <p:cNvSpPr>
            <a:spLocks noGrp="1"/>
          </p:cNvSpPr>
          <p:nvPr>
            <p:ph type="title"/>
          </p:nvPr>
        </p:nvSpPr>
        <p:spPr/>
        <p:txBody>
          <a:bodyPr/>
          <a:lstStyle/>
          <a:p>
            <a:r>
              <a:rPr lang="pl-PL" dirty="0"/>
              <a:t>Przesłanki szczególne</a:t>
            </a:r>
          </a:p>
        </p:txBody>
      </p:sp>
      <p:graphicFrame>
        <p:nvGraphicFramePr>
          <p:cNvPr id="5" name="Symbol zastępczy zawartości 4">
            <a:extLst>
              <a:ext uri="{FF2B5EF4-FFF2-40B4-BE49-F238E27FC236}">
                <a16:creationId xmlns:a16="http://schemas.microsoft.com/office/drawing/2014/main" id="{98BA9F3C-A8AE-4CE6-8CEE-4E525D14C96F}"/>
              </a:ext>
            </a:extLst>
          </p:cNvPr>
          <p:cNvGraphicFramePr>
            <a:graphicFrameLocks noGrp="1"/>
          </p:cNvGraphicFramePr>
          <p:nvPr>
            <p:ph idx="1"/>
            <p:extLst>
              <p:ext uri="{D42A27DB-BD31-4B8C-83A1-F6EECF244321}">
                <p14:modId xmlns:p14="http://schemas.microsoft.com/office/powerpoint/2010/main" val="3902086948"/>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2837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65B1CC-D6D7-43E6-AEB8-9E7112118191}"/>
              </a:ext>
            </a:extLst>
          </p:cNvPr>
          <p:cNvSpPr>
            <a:spLocks noGrp="1"/>
          </p:cNvSpPr>
          <p:nvPr>
            <p:ph type="title"/>
          </p:nvPr>
        </p:nvSpPr>
        <p:spPr/>
        <p:txBody>
          <a:bodyPr/>
          <a:lstStyle/>
          <a:p>
            <a:r>
              <a:rPr lang="pl-PL" dirty="0"/>
              <a:t>Obawa Ucieczki lub ukrycia się</a:t>
            </a:r>
          </a:p>
        </p:txBody>
      </p:sp>
      <p:sp>
        <p:nvSpPr>
          <p:cNvPr id="3" name="Symbol zastępczy zawartości 2">
            <a:extLst>
              <a:ext uri="{FF2B5EF4-FFF2-40B4-BE49-F238E27FC236}">
                <a16:creationId xmlns:a16="http://schemas.microsoft.com/office/drawing/2014/main" id="{27E357A1-66FB-455E-8040-A4012F256761}"/>
              </a:ext>
            </a:extLst>
          </p:cNvPr>
          <p:cNvSpPr>
            <a:spLocks noGrp="1"/>
          </p:cNvSpPr>
          <p:nvPr>
            <p:ph idx="1"/>
          </p:nvPr>
        </p:nvSpPr>
        <p:spPr/>
        <p:txBody>
          <a:bodyPr>
            <a:normAutofit/>
          </a:bodyPr>
          <a:lstStyle/>
          <a:p>
            <a:pPr algn="just"/>
            <a:br>
              <a:rPr lang="pl-PL" i="1" dirty="0"/>
            </a:br>
            <a:r>
              <a:rPr lang="pl-PL" i="1" dirty="0"/>
              <a:t>Ukrywanie się jest definiowane jako </a:t>
            </a:r>
            <a:r>
              <a:rPr lang="pl-PL" b="1" i="1" u="sng" dirty="0"/>
              <a:t>unikanie kontaktu z organem procesowym</a:t>
            </a:r>
            <a:r>
              <a:rPr lang="pl-PL" i="1" dirty="0"/>
              <a:t>, czego konsekwencją jest </a:t>
            </a:r>
            <a:r>
              <a:rPr lang="pl-PL" b="1" i="1" u="sng" dirty="0"/>
              <a:t>niestawianie się na wezwania i niemożność skontaktowania się z oskarżonym z powodu nieznajomości aktualnego miejsca jego pobytu, świadomie przez niego wywołanej</a:t>
            </a:r>
            <a:r>
              <a:rPr lang="pl-PL" i="1" dirty="0"/>
              <a:t>. Ucieczka definiowana jest jako </a:t>
            </a:r>
            <a:r>
              <a:rPr lang="pl-PL" b="1" i="1" u="sng" dirty="0"/>
              <a:t>wydalenie się oskarżonego z miejsca pobytu znanego organowi procesowemu bez podania adresu i bez zamiaru rychłego powrotu.</a:t>
            </a:r>
          </a:p>
          <a:p>
            <a:pPr algn="just"/>
            <a:r>
              <a:rPr lang="pl-PL" i="1" dirty="0"/>
              <a:t>Postanowienie Sądu Apelacyjnego w Krakowie - II Wydział Karny z dnia 9 marca 2018 r. II </a:t>
            </a:r>
            <a:r>
              <a:rPr lang="pl-PL" i="1" dirty="0" err="1"/>
              <a:t>AKz</a:t>
            </a:r>
            <a:r>
              <a:rPr lang="pl-PL" i="1" dirty="0"/>
              <a:t> 105/18, KZS 2018 nr 3, poz. 35, </a:t>
            </a:r>
            <a:r>
              <a:rPr lang="pl-PL" i="1" dirty="0" err="1"/>
              <a:t>Legalis</a:t>
            </a:r>
            <a:endParaRPr lang="pl-PL" i="1" dirty="0"/>
          </a:p>
          <a:p>
            <a:pPr algn="just"/>
            <a:br>
              <a:rPr lang="pl-PL" i="1" dirty="0"/>
            </a:br>
            <a:endParaRPr lang="pl-PL" i="1" dirty="0"/>
          </a:p>
        </p:txBody>
      </p:sp>
      <p:pic>
        <p:nvPicPr>
          <p:cNvPr id="5" name="Grafika 4" descr="Bandyta">
            <a:extLst>
              <a:ext uri="{FF2B5EF4-FFF2-40B4-BE49-F238E27FC236}">
                <a16:creationId xmlns:a16="http://schemas.microsoft.com/office/drawing/2014/main" id="{53A75A6E-8B7C-401C-A21B-59AD9CFDAD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47000" y="4533900"/>
            <a:ext cx="1638300" cy="1638300"/>
          </a:xfrm>
          <a:prstGeom prst="rect">
            <a:avLst/>
          </a:prstGeom>
        </p:spPr>
      </p:pic>
    </p:spTree>
    <p:extLst>
      <p:ext uri="{BB962C8B-B14F-4D97-AF65-F5344CB8AC3E}">
        <p14:creationId xmlns:p14="http://schemas.microsoft.com/office/powerpoint/2010/main" val="42578926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65B1CC-D6D7-43E6-AEB8-9E7112118191}"/>
              </a:ext>
            </a:extLst>
          </p:cNvPr>
          <p:cNvSpPr>
            <a:spLocks noGrp="1"/>
          </p:cNvSpPr>
          <p:nvPr>
            <p:ph type="title"/>
          </p:nvPr>
        </p:nvSpPr>
        <p:spPr/>
        <p:txBody>
          <a:bodyPr/>
          <a:lstStyle/>
          <a:p>
            <a:r>
              <a:rPr lang="pl-PL" dirty="0"/>
              <a:t>Obawa Ucieczki lub ukrycia się</a:t>
            </a:r>
          </a:p>
        </p:txBody>
      </p:sp>
      <p:sp>
        <p:nvSpPr>
          <p:cNvPr id="3" name="Symbol zastępczy zawartości 2">
            <a:extLst>
              <a:ext uri="{FF2B5EF4-FFF2-40B4-BE49-F238E27FC236}">
                <a16:creationId xmlns:a16="http://schemas.microsoft.com/office/drawing/2014/main" id="{27E357A1-66FB-455E-8040-A4012F256761}"/>
              </a:ext>
            </a:extLst>
          </p:cNvPr>
          <p:cNvSpPr>
            <a:spLocks noGrp="1"/>
          </p:cNvSpPr>
          <p:nvPr>
            <p:ph idx="1"/>
          </p:nvPr>
        </p:nvSpPr>
        <p:spPr/>
        <p:txBody>
          <a:bodyPr>
            <a:normAutofit/>
          </a:bodyPr>
          <a:lstStyle/>
          <a:p>
            <a:pPr algn="just"/>
            <a:r>
              <a:rPr lang="pl-PL" i="1" dirty="0"/>
              <a:t>Niezasadnym okazał się zarzut naruszenia art. 258 § 1 pkt 1 KPK. Prawdą jest, że po ujawnieniu, że pokrzywdzony nie żyje oskarżony oczekiwał na przyjazd Policji. Fakt ten świadczy jednak tylko o tym, że oskarżony nie podjął ucieczki, czy też prób ukrywania się. </a:t>
            </a:r>
            <a:r>
              <a:rPr lang="pl-PL" b="1" i="1" u="sng" dirty="0"/>
              <a:t>Powołany wyżej przepis nie uzależnia jednak stosowania tymczasowego aresztowania od uprzedniego faktu ucieczki, czy ukrywania się oskarżonego, </a:t>
            </a:r>
            <a:r>
              <a:rPr lang="pl-PL" b="1" i="1" u="sng" dirty="0">
                <a:highlight>
                  <a:srgbClr val="FF00FF"/>
                </a:highlight>
              </a:rPr>
              <a:t>ale jedynie od samej obawy podjęcia przez niego tego typu form oddziaływania </a:t>
            </a:r>
            <a:r>
              <a:rPr lang="pl-PL" b="1" i="1" u="sng" dirty="0"/>
              <a:t>na postępowanie. </a:t>
            </a:r>
            <a:r>
              <a:rPr lang="pl-PL" i="1" dirty="0"/>
              <a:t>Zasadnie przy tym uznał Sąd I instancji, że obawy tej należy upatrywać w braku stałego miejsca zamieszkania oskarżonego, który z uwagi na konflikt z rodziną wyprowadził się z dotychczas zajmowanego zamieszkania.</a:t>
            </a:r>
          </a:p>
          <a:p>
            <a:pPr algn="just"/>
            <a:r>
              <a:rPr lang="pl-PL" i="1" dirty="0"/>
              <a:t>Postanowienie Sądu Apelacyjnego w Katowicach - II Wydział Karny z dnia 14 stycznia 2015 r. II </a:t>
            </a:r>
            <a:r>
              <a:rPr lang="pl-PL" i="1" dirty="0" err="1"/>
              <a:t>AKz</a:t>
            </a:r>
            <a:r>
              <a:rPr lang="pl-PL" i="1" dirty="0"/>
              <a:t> 813/14, </a:t>
            </a:r>
            <a:r>
              <a:rPr lang="pl-PL" i="1" dirty="0" err="1"/>
              <a:t>OSAKat</a:t>
            </a:r>
            <a:r>
              <a:rPr lang="pl-PL" i="1" dirty="0"/>
              <a:t> 2015 nr 1, poz. 5, KZS 2015 nr 5, poz. 103, </a:t>
            </a:r>
            <a:r>
              <a:rPr lang="pl-PL" i="1" dirty="0" err="1"/>
              <a:t>Legalis</a:t>
            </a:r>
            <a:br>
              <a:rPr lang="pl-PL" i="1" dirty="0"/>
            </a:br>
            <a:br>
              <a:rPr lang="pl-PL" i="1" dirty="0"/>
            </a:br>
            <a:endParaRPr lang="pl-PL" i="1" dirty="0"/>
          </a:p>
        </p:txBody>
      </p:sp>
    </p:spTree>
    <p:extLst>
      <p:ext uri="{BB962C8B-B14F-4D97-AF65-F5344CB8AC3E}">
        <p14:creationId xmlns:p14="http://schemas.microsoft.com/office/powerpoint/2010/main" val="2864276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4C4946-6B23-4C30-A488-7E877B02F989}"/>
              </a:ext>
            </a:extLst>
          </p:cNvPr>
          <p:cNvSpPr>
            <a:spLocks noGrp="1"/>
          </p:cNvSpPr>
          <p:nvPr>
            <p:ph type="title"/>
          </p:nvPr>
        </p:nvSpPr>
        <p:spPr/>
        <p:txBody>
          <a:bodyPr/>
          <a:lstStyle/>
          <a:p>
            <a:r>
              <a:rPr lang="pl-PL" dirty="0"/>
              <a:t>Obawa „Matactwa”</a:t>
            </a:r>
          </a:p>
        </p:txBody>
      </p:sp>
      <p:sp>
        <p:nvSpPr>
          <p:cNvPr id="3" name="Symbol zastępczy zawartości 2">
            <a:extLst>
              <a:ext uri="{FF2B5EF4-FFF2-40B4-BE49-F238E27FC236}">
                <a16:creationId xmlns:a16="http://schemas.microsoft.com/office/drawing/2014/main" id="{1A7E91F7-8EBA-450C-A0AF-30F0D47E54A4}"/>
              </a:ext>
            </a:extLst>
          </p:cNvPr>
          <p:cNvSpPr>
            <a:spLocks noGrp="1"/>
          </p:cNvSpPr>
          <p:nvPr>
            <p:ph idx="1"/>
          </p:nvPr>
        </p:nvSpPr>
        <p:spPr/>
        <p:txBody>
          <a:bodyPr>
            <a:normAutofit/>
          </a:bodyPr>
          <a:lstStyle/>
          <a:p>
            <a:pPr algn="just"/>
            <a:r>
              <a:rPr lang="pl-PL" i="1" dirty="0"/>
              <a:t>Sama znajomość podejrzanego ze świadkami czy </a:t>
            </a:r>
            <a:r>
              <a:rPr lang="pl-PL" i="1" dirty="0" err="1"/>
              <a:t>współpodejrzanymi</a:t>
            </a:r>
            <a:r>
              <a:rPr lang="pl-PL" i="1" dirty="0"/>
              <a:t>, nie rodzi jeszcze obawy, iż będzie on podejmował działania zmierzające do nakłaniania ich do składania fałszywych zeznań, czy też w inny bezprawny sposób będzie utrudniał postępowanie karne. Obawa, o której mowa w dyspozycji art. 258 § 1 pkt 2 k.p.k., co do zasady musi być uzasadniona konkretnymi okolicznościami wskazującymi na jej istnienie, a przede wszystkim wcześniejszym zachowaniem podejrzanego podjętym w tym właśnie celu, jak i zachowaniem innych osób 1 nie można jej istnienia jedynie wywodzić z hipotetycznego domniemania podejmowania przez podejrzanego takich działań.</a:t>
            </a:r>
          </a:p>
          <a:p>
            <a:pPr marL="0" indent="0" algn="just">
              <a:buNone/>
            </a:pPr>
            <a:r>
              <a:rPr lang="pl-PL" i="1" dirty="0"/>
              <a:t>Postanowienie Sądu Apelacyjnego w Katowicach z dnia 9 listopada 2016 r. II </a:t>
            </a:r>
            <a:r>
              <a:rPr lang="pl-PL" i="1" dirty="0" err="1"/>
              <a:t>AKz</a:t>
            </a:r>
            <a:r>
              <a:rPr lang="pl-PL" i="1" dirty="0"/>
              <a:t> 576/16, LEX nr 2242178</a:t>
            </a:r>
          </a:p>
          <a:p>
            <a:pPr algn="just"/>
            <a:br>
              <a:rPr lang="pl-PL" i="1" dirty="0"/>
            </a:br>
            <a:endParaRPr lang="pl-PL" i="1" dirty="0"/>
          </a:p>
        </p:txBody>
      </p:sp>
    </p:spTree>
    <p:extLst>
      <p:ext uri="{BB962C8B-B14F-4D97-AF65-F5344CB8AC3E}">
        <p14:creationId xmlns:p14="http://schemas.microsoft.com/office/powerpoint/2010/main" val="1891790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4C4946-6B23-4C30-A488-7E877B02F989}"/>
              </a:ext>
            </a:extLst>
          </p:cNvPr>
          <p:cNvSpPr>
            <a:spLocks noGrp="1"/>
          </p:cNvSpPr>
          <p:nvPr>
            <p:ph type="title"/>
          </p:nvPr>
        </p:nvSpPr>
        <p:spPr/>
        <p:txBody>
          <a:bodyPr/>
          <a:lstStyle/>
          <a:p>
            <a:r>
              <a:rPr lang="pl-PL" dirty="0"/>
              <a:t>Obawa „Matactwa”</a:t>
            </a:r>
          </a:p>
        </p:txBody>
      </p:sp>
      <p:sp>
        <p:nvSpPr>
          <p:cNvPr id="3" name="Symbol zastępczy zawartości 2">
            <a:extLst>
              <a:ext uri="{FF2B5EF4-FFF2-40B4-BE49-F238E27FC236}">
                <a16:creationId xmlns:a16="http://schemas.microsoft.com/office/drawing/2014/main" id="{1A7E91F7-8EBA-450C-A0AF-30F0D47E54A4}"/>
              </a:ext>
            </a:extLst>
          </p:cNvPr>
          <p:cNvSpPr>
            <a:spLocks noGrp="1"/>
          </p:cNvSpPr>
          <p:nvPr>
            <p:ph idx="1"/>
          </p:nvPr>
        </p:nvSpPr>
        <p:spPr/>
        <p:txBody>
          <a:bodyPr>
            <a:normAutofit fontScale="92500" lnSpcReduction="20000"/>
          </a:bodyPr>
          <a:lstStyle/>
          <a:p>
            <a:pPr algn="just"/>
            <a:r>
              <a:rPr lang="pl-PL" i="1" dirty="0"/>
              <a:t>1. Rację ma Sąd Okręgowy, że dla przyjęcia obawy matactwa </a:t>
            </a:r>
            <a:r>
              <a:rPr lang="pl-PL" b="1" i="1" u="sng" dirty="0"/>
              <a:t>nie jest konieczne, aby podejrzany podjął już konkretne zachowania utrudniające postępowanie</a:t>
            </a:r>
            <a:r>
              <a:rPr lang="pl-PL" i="1" dirty="0"/>
              <a:t>. Aresztowania nie stosuje się za to, że podejrzany wcześniej postępowanie utrudniał, ale stosuje się je dlatego, </a:t>
            </a:r>
            <a:r>
              <a:rPr lang="pl-PL" b="1" i="1" u="sng" dirty="0"/>
              <a:t>aby podejrzany nie miał szansy podjąć takich zachowań, to jest aby takim jego zachowaniom zapobiec.</a:t>
            </a:r>
          </a:p>
          <a:p>
            <a:pPr algn="just"/>
            <a:r>
              <a:rPr lang="pl-PL" i="1" dirty="0"/>
              <a:t>2. Fakty uzasadniające odstąpienie od tymczasowego aresztowania powinny zostać udowodnione, a ich wykazanie obciąża stronę, która je zgłasza. W badanej sprawie skarżący obrońca podejrzanego ani w petitum zażalenia, ani w jego uzasadnieniu nie zamieścił jakichkolwiek informacji wskazujących na istnienie okoliczności z art. 259 § 1 k.p.k., ani też Sąd Apelacyjny nie dostrzegł takich okoliczności, pozwalających odstąpić od aresztowania ze względów humanitarnych.</a:t>
            </a:r>
          </a:p>
          <a:p>
            <a:pPr marL="0" indent="0" algn="just">
              <a:buNone/>
            </a:pPr>
            <a:r>
              <a:rPr lang="pl-PL" dirty="0"/>
              <a:t>Postanowienie Sądu Apelacyjnego w Krakowie z dnia 29 grudnia 2015 r. II </a:t>
            </a:r>
            <a:r>
              <a:rPr lang="pl-PL" dirty="0" err="1"/>
              <a:t>AKz</a:t>
            </a:r>
            <a:r>
              <a:rPr lang="pl-PL" dirty="0"/>
              <a:t> 479/15, LEX nr 2062875</a:t>
            </a:r>
          </a:p>
          <a:p>
            <a:pPr algn="just"/>
            <a:br>
              <a:rPr lang="pl-PL" i="1" dirty="0"/>
            </a:br>
            <a:br>
              <a:rPr lang="pl-PL" i="1" dirty="0"/>
            </a:br>
            <a:endParaRPr lang="pl-PL" i="1" dirty="0"/>
          </a:p>
        </p:txBody>
      </p:sp>
    </p:spTree>
    <p:extLst>
      <p:ext uri="{BB962C8B-B14F-4D97-AF65-F5344CB8AC3E}">
        <p14:creationId xmlns:p14="http://schemas.microsoft.com/office/powerpoint/2010/main" val="3308428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F5DB49-891B-4CA7-AC75-BD798A423E0C}"/>
              </a:ext>
            </a:extLst>
          </p:cNvPr>
          <p:cNvSpPr>
            <a:spLocks noGrp="1"/>
          </p:cNvSpPr>
          <p:nvPr>
            <p:ph type="title"/>
          </p:nvPr>
        </p:nvSpPr>
        <p:spPr/>
        <p:txBody>
          <a:bodyPr/>
          <a:lstStyle/>
          <a:p>
            <a:r>
              <a:rPr lang="pl-PL" dirty="0"/>
              <a:t>Cele stosowania środków zapobiegawczych</a:t>
            </a:r>
          </a:p>
        </p:txBody>
      </p:sp>
      <p:sp>
        <p:nvSpPr>
          <p:cNvPr id="3" name="Symbol zastępczy zawartości 2">
            <a:extLst>
              <a:ext uri="{FF2B5EF4-FFF2-40B4-BE49-F238E27FC236}">
                <a16:creationId xmlns:a16="http://schemas.microsoft.com/office/drawing/2014/main" id="{3D1925D4-E3C6-4026-A383-D64D1C84C8DA}"/>
              </a:ext>
            </a:extLst>
          </p:cNvPr>
          <p:cNvSpPr>
            <a:spLocks noGrp="1"/>
          </p:cNvSpPr>
          <p:nvPr>
            <p:ph idx="1"/>
          </p:nvPr>
        </p:nvSpPr>
        <p:spPr/>
        <p:txBody>
          <a:bodyPr/>
          <a:lstStyle/>
          <a:p>
            <a:r>
              <a:rPr lang="pl-PL" dirty="0"/>
              <a:t>1) zabezpieczenie prawidłowego toku postępowania karnego </a:t>
            </a:r>
          </a:p>
          <a:p>
            <a:r>
              <a:rPr lang="pl-PL" dirty="0"/>
              <a:t>2) zapobiegnięcie popełnieniu przez oskarżonego (podejrzanego) nowego, ciężkiego przestępstwa</a:t>
            </a:r>
          </a:p>
          <a:p>
            <a:pPr marL="0" indent="0">
              <a:buNone/>
            </a:pPr>
            <a:r>
              <a:rPr lang="pl-PL" dirty="0"/>
              <a:t>Zgodnie z art. 5 ust. 1 lit c EKPC: </a:t>
            </a:r>
          </a:p>
          <a:p>
            <a:pPr marL="0" indent="0">
              <a:buNone/>
            </a:pPr>
            <a:r>
              <a:rPr lang="pl-PL" dirty="0"/>
              <a:t>1) postawienia aresztowanego przed właściwym organem; </a:t>
            </a:r>
          </a:p>
          <a:p>
            <a:pPr marL="0" indent="0">
              <a:buNone/>
            </a:pPr>
            <a:r>
              <a:rPr lang="pl-PL" dirty="0"/>
              <a:t>2) zapobieżenia popełnieniu czynu zagrożonego karą </a:t>
            </a:r>
          </a:p>
          <a:p>
            <a:pPr marL="0" indent="0">
              <a:buNone/>
            </a:pPr>
            <a:r>
              <a:rPr lang="pl-PL" dirty="0"/>
              <a:t>3) uniemożliwienia ucieczki po dokonaniu takiego czynu. </a:t>
            </a:r>
          </a:p>
          <a:p>
            <a:pPr marL="0" indent="0">
              <a:buNone/>
            </a:pPr>
            <a:endParaRPr lang="pl-PL" dirty="0"/>
          </a:p>
          <a:p>
            <a:pPr marL="0" indent="0">
              <a:buNone/>
            </a:pPr>
            <a:r>
              <a:rPr lang="pl-PL" b="1" u="sng" dirty="0"/>
              <a:t>Stosowanie środków zapobiegawczych dla realizacji innych celów jest prawnie niedopuszczalne. </a:t>
            </a:r>
          </a:p>
        </p:txBody>
      </p:sp>
    </p:spTree>
    <p:extLst>
      <p:ext uri="{BB962C8B-B14F-4D97-AF65-F5344CB8AC3E}">
        <p14:creationId xmlns:p14="http://schemas.microsoft.com/office/powerpoint/2010/main" val="893024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4C4946-6B23-4C30-A488-7E877B02F989}"/>
              </a:ext>
            </a:extLst>
          </p:cNvPr>
          <p:cNvSpPr>
            <a:spLocks noGrp="1"/>
          </p:cNvSpPr>
          <p:nvPr>
            <p:ph type="title"/>
          </p:nvPr>
        </p:nvSpPr>
        <p:spPr/>
        <p:txBody>
          <a:bodyPr/>
          <a:lstStyle/>
          <a:p>
            <a:r>
              <a:rPr lang="pl-PL" dirty="0"/>
              <a:t>Obawa „Matactwa”</a:t>
            </a:r>
          </a:p>
        </p:txBody>
      </p:sp>
      <p:sp>
        <p:nvSpPr>
          <p:cNvPr id="3" name="Symbol zastępczy zawartości 2">
            <a:extLst>
              <a:ext uri="{FF2B5EF4-FFF2-40B4-BE49-F238E27FC236}">
                <a16:creationId xmlns:a16="http://schemas.microsoft.com/office/drawing/2014/main" id="{1A7E91F7-8EBA-450C-A0AF-30F0D47E54A4}"/>
              </a:ext>
            </a:extLst>
          </p:cNvPr>
          <p:cNvSpPr>
            <a:spLocks noGrp="1"/>
          </p:cNvSpPr>
          <p:nvPr>
            <p:ph idx="1"/>
          </p:nvPr>
        </p:nvSpPr>
        <p:spPr/>
        <p:txBody>
          <a:bodyPr>
            <a:normAutofit fontScale="92500"/>
          </a:bodyPr>
          <a:lstStyle/>
          <a:p>
            <a:pPr algn="just"/>
            <a:r>
              <a:rPr lang="pl-PL" i="1" dirty="0"/>
              <a:t>Wprawdzie ma rację skarżący, że w sprawie brak jest dowodu na to, iż podejrzany podejmował próby bezprawnego wpływu na postępowanie karne. </a:t>
            </a:r>
            <a:r>
              <a:rPr lang="pl-PL" b="1" i="1" u="sng" dirty="0"/>
              <a:t>Gdyby jednak dowody te istniały mielibyśmy do czynienia z sytuacją, w której podejmowanie owych prób było faktem. </a:t>
            </a:r>
            <a:r>
              <a:rPr lang="pl-PL" b="1" i="1" dirty="0"/>
              <a:t>Powołany przepis stanowi jednak, iż przesłanką stosowania tymczasowego aresztowania jest istnienie "obawy" podejmowania czynności zmierzających do bezprawnego wpływu na postępowanie karne, a nie ich podejmowanie</a:t>
            </a:r>
            <a:r>
              <a:rPr lang="pl-PL" i="1" dirty="0"/>
              <a:t>. W przedmiotowej sprawie obawa ta jest realna, jeśli tylko uwzględni się, że zgromadzony w sprawie materiał dowodowy uprawdopodabnia w dużym stopniu, że podejrzany nie tylko brał udział w zorganizowanej grupie przestępczej, ale nią kierował.</a:t>
            </a:r>
          </a:p>
          <a:p>
            <a:pPr algn="just"/>
            <a:r>
              <a:rPr lang="pl-PL" dirty="0"/>
              <a:t>Postanowienie Sądu Apelacyjnego w Katowicach z dnia 30 lipca 2014 r. II </a:t>
            </a:r>
            <a:r>
              <a:rPr lang="pl-PL" dirty="0" err="1"/>
              <a:t>AKa</a:t>
            </a:r>
            <a:r>
              <a:rPr lang="pl-PL" dirty="0"/>
              <a:t> 466/14, LEX nr 1616052</a:t>
            </a:r>
          </a:p>
          <a:p>
            <a:pPr marL="0" indent="0" algn="just">
              <a:buNone/>
            </a:pPr>
            <a:br>
              <a:rPr lang="pl-PL" i="1" dirty="0"/>
            </a:br>
            <a:br>
              <a:rPr lang="pl-PL" i="1" dirty="0"/>
            </a:br>
            <a:endParaRPr lang="pl-PL" i="1" dirty="0"/>
          </a:p>
        </p:txBody>
      </p:sp>
    </p:spTree>
    <p:extLst>
      <p:ext uri="{BB962C8B-B14F-4D97-AF65-F5344CB8AC3E}">
        <p14:creationId xmlns:p14="http://schemas.microsoft.com/office/powerpoint/2010/main" val="20733277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045257-FAD7-4DCC-815A-DB8B4EB5CBE9}"/>
              </a:ext>
            </a:extLst>
          </p:cNvPr>
          <p:cNvSpPr>
            <a:spLocks noGrp="1"/>
          </p:cNvSpPr>
          <p:nvPr>
            <p:ph type="title"/>
          </p:nvPr>
        </p:nvSpPr>
        <p:spPr/>
        <p:txBody>
          <a:bodyPr/>
          <a:lstStyle/>
          <a:p>
            <a:r>
              <a:rPr lang="pl-PL" dirty="0"/>
              <a:t>Zagrożenie surową karą	</a:t>
            </a:r>
          </a:p>
        </p:txBody>
      </p:sp>
      <p:sp>
        <p:nvSpPr>
          <p:cNvPr id="3" name="Symbol zastępczy zawartości 2">
            <a:extLst>
              <a:ext uri="{FF2B5EF4-FFF2-40B4-BE49-F238E27FC236}">
                <a16:creationId xmlns:a16="http://schemas.microsoft.com/office/drawing/2014/main" id="{7253EA8E-9CBD-4B86-807F-EB9015CD9C29}"/>
              </a:ext>
            </a:extLst>
          </p:cNvPr>
          <p:cNvSpPr>
            <a:spLocks noGrp="1"/>
          </p:cNvSpPr>
          <p:nvPr>
            <p:ph idx="1"/>
          </p:nvPr>
        </p:nvSpPr>
        <p:spPr/>
        <p:txBody>
          <a:bodyPr>
            <a:normAutofit fontScale="92500" lnSpcReduction="10000"/>
          </a:bodyPr>
          <a:lstStyle/>
          <a:p>
            <a:pPr algn="just"/>
            <a:r>
              <a:rPr lang="pl-PL" dirty="0"/>
              <a:t>Podstawy stosowania tymczasowego aresztowania, określone w art. 258 § 2 k.p.k., przy spełnieniu przesłanek wskazanych w art. 249 § 1 i art. 257 § 1 k.p.k. i przy braku przesłanek negatywnych określonych w art. 259 § 1 i 2 k.p.k., </a:t>
            </a:r>
            <a:r>
              <a:rPr lang="pl-PL" b="1" u="sng" dirty="0"/>
              <a:t>stanowią samodzielne przesłanki szczególne stosowania tego środka zapobiegawczego.</a:t>
            </a:r>
          </a:p>
          <a:p>
            <a:pPr algn="just"/>
            <a:r>
              <a:rPr lang="pl-PL" dirty="0"/>
              <a:t>Uchwała Sądu Najwyższego 7 sędziów z dnia 19 stycznia 2012 r. I KZP 18/11, OSNKW 2012/1/1</a:t>
            </a:r>
          </a:p>
          <a:p>
            <a:pPr algn="just"/>
            <a:r>
              <a:rPr lang="pl-PL" b="1" u="sng" dirty="0"/>
              <a:t>JEDNAKŻE: </a:t>
            </a:r>
          </a:p>
          <a:p>
            <a:pPr algn="just"/>
            <a:r>
              <a:rPr lang="pl-PL" dirty="0"/>
              <a:t>Zastosowanie tymczasowego aresztowania z powodu surowej kary grożącej lub wymierzonej oskarżonemu </a:t>
            </a:r>
            <a:r>
              <a:rPr lang="pl-PL" b="1" u="sng" dirty="0"/>
              <a:t>czyni nieprzewidywalnym stosowanie wymienionego przepisu dla oskarżonego</a:t>
            </a:r>
            <a:r>
              <a:rPr lang="pl-PL" dirty="0"/>
              <a:t>. Przepis ten </a:t>
            </a:r>
            <a:r>
              <a:rPr lang="pl-PL" b="1" u="sng" dirty="0"/>
              <a:t>nie zawiera bowiem jasno i precyzyjnie określonych przesłanek tymczasowego aresztowania</a:t>
            </a:r>
            <a:r>
              <a:rPr lang="pl-PL" dirty="0"/>
              <a:t>, które pozwalałyby w każdej sytuacji na ocenę, czy zachowanie oskarżonego aktualizuje wystąpienie przesłanek tymczasowego aresztowania, a tym samym konieczność zabezpieczenia prawidłowego toku postępowania za pomocą zastosowania wymienionego środka.</a:t>
            </a:r>
          </a:p>
          <a:p>
            <a:pPr algn="just"/>
            <a:endParaRPr lang="pl-PL" b="1" u="sng" dirty="0"/>
          </a:p>
        </p:txBody>
      </p:sp>
    </p:spTree>
    <p:extLst>
      <p:ext uri="{BB962C8B-B14F-4D97-AF65-F5344CB8AC3E}">
        <p14:creationId xmlns:p14="http://schemas.microsoft.com/office/powerpoint/2010/main" val="9043949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045257-FAD7-4DCC-815A-DB8B4EB5CBE9}"/>
              </a:ext>
            </a:extLst>
          </p:cNvPr>
          <p:cNvSpPr>
            <a:spLocks noGrp="1"/>
          </p:cNvSpPr>
          <p:nvPr>
            <p:ph type="title"/>
          </p:nvPr>
        </p:nvSpPr>
        <p:spPr/>
        <p:txBody>
          <a:bodyPr/>
          <a:lstStyle/>
          <a:p>
            <a:r>
              <a:rPr lang="pl-PL" dirty="0"/>
              <a:t>Zagrożenie surową karą	</a:t>
            </a:r>
          </a:p>
        </p:txBody>
      </p:sp>
      <p:sp>
        <p:nvSpPr>
          <p:cNvPr id="3" name="Symbol zastępczy zawartości 2">
            <a:extLst>
              <a:ext uri="{FF2B5EF4-FFF2-40B4-BE49-F238E27FC236}">
                <a16:creationId xmlns:a16="http://schemas.microsoft.com/office/drawing/2014/main" id="{7253EA8E-9CBD-4B86-807F-EB9015CD9C29}"/>
              </a:ext>
            </a:extLst>
          </p:cNvPr>
          <p:cNvSpPr>
            <a:spLocks noGrp="1"/>
          </p:cNvSpPr>
          <p:nvPr>
            <p:ph idx="1"/>
          </p:nvPr>
        </p:nvSpPr>
        <p:spPr/>
        <p:txBody>
          <a:bodyPr>
            <a:normAutofit fontScale="92500" lnSpcReduction="20000"/>
          </a:bodyPr>
          <a:lstStyle/>
          <a:p>
            <a:pPr algn="just"/>
            <a:r>
              <a:rPr lang="pl-PL" b="1" u="sng" dirty="0"/>
              <a:t>JEDNAKŻE: </a:t>
            </a:r>
          </a:p>
          <a:p>
            <a:pPr algn="just"/>
            <a:r>
              <a:rPr lang="pl-PL" b="1" u="sng" dirty="0"/>
              <a:t>Tymczasowego aresztowania nie można jednak stosować automatycznie za każdym razem, gdy oskarżony zostanie skazany na karę 3 lat pozbawienia wolności, bez zbadania wszystkich przesłanek stosowania tego środka</a:t>
            </a:r>
            <a:r>
              <a:rPr lang="pl-PL" dirty="0"/>
              <a:t>. Zasadniczym celem tego środka jest bowiem zabezpieczenie prawidłowego toku postępowania karnego. Tylko ten procesowy cel może uzasadniać jego zastosowanie na podstawie art. 258 § 2 k.p.k.</a:t>
            </a:r>
          </a:p>
          <a:p>
            <a:pPr algn="just"/>
            <a:br>
              <a:rPr lang="pl-PL" b="1" u="sng" dirty="0"/>
            </a:br>
            <a:r>
              <a:rPr lang="pl-PL" b="1" u="sng" dirty="0"/>
              <a:t>Unormowanie umożliwiające stosowanie tymczasowego aresztowania z tego powodu, że oskarżonemu postawiono określony zarzut bądź skazano go na karę pozbawienia wolności określonej wysokości, jest niedopuszczalne, gdyż </a:t>
            </a:r>
            <a:r>
              <a:rPr lang="pl-PL" b="1" u="sng" dirty="0">
                <a:highlight>
                  <a:srgbClr val="FF00FF"/>
                </a:highlight>
              </a:rPr>
              <a:t>wprowadza automatyzm pozbawienia wolności</a:t>
            </a:r>
            <a:r>
              <a:rPr lang="pl-PL" b="1" u="sng" dirty="0"/>
              <a:t>, </a:t>
            </a:r>
            <a:r>
              <a:rPr lang="pl-PL" dirty="0"/>
              <a:t>bez względu na to, czy w rzeczywistości występuje zagrożenie dla prawidłowego przebiegu postępowania i w konsekwencji potrzeba ochrony tego postępowania.</a:t>
            </a:r>
          </a:p>
          <a:p>
            <a:pPr marL="0" indent="0" algn="just">
              <a:buNone/>
            </a:pPr>
            <a:r>
              <a:rPr lang="pl-PL" dirty="0"/>
              <a:t>Jerzy Skorupka, O niekonstytucyjności art. 258 § 2 k.p.k. Skorupka Jerzy, O niekonstytucyjności art. 258 § 2 k.p.k., </a:t>
            </a:r>
            <a:r>
              <a:rPr lang="pl-PL" dirty="0" err="1"/>
              <a:t>PiP</a:t>
            </a:r>
            <a:r>
              <a:rPr lang="pl-PL" dirty="0"/>
              <a:t> 2018/3/5-18</a:t>
            </a:r>
            <a:br>
              <a:rPr lang="pl-PL" dirty="0"/>
            </a:br>
            <a:endParaRPr lang="pl-PL" b="1" u="sng" dirty="0"/>
          </a:p>
        </p:txBody>
      </p:sp>
    </p:spTree>
    <p:extLst>
      <p:ext uri="{BB962C8B-B14F-4D97-AF65-F5344CB8AC3E}">
        <p14:creationId xmlns:p14="http://schemas.microsoft.com/office/powerpoint/2010/main" val="19398418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925911-E8FD-4DF5-A4D0-88C6DD8B4B81}"/>
              </a:ext>
            </a:extLst>
          </p:cNvPr>
          <p:cNvSpPr>
            <a:spLocks noGrp="1"/>
          </p:cNvSpPr>
          <p:nvPr>
            <p:ph type="title"/>
          </p:nvPr>
        </p:nvSpPr>
        <p:spPr/>
        <p:txBody>
          <a:bodyPr/>
          <a:lstStyle/>
          <a:p>
            <a:r>
              <a:rPr lang="pl-PL" dirty="0"/>
              <a:t>Stosowanie środka prewencyjnie</a:t>
            </a:r>
          </a:p>
        </p:txBody>
      </p:sp>
      <p:sp>
        <p:nvSpPr>
          <p:cNvPr id="3" name="Symbol zastępczy zawartości 2">
            <a:extLst>
              <a:ext uri="{FF2B5EF4-FFF2-40B4-BE49-F238E27FC236}">
                <a16:creationId xmlns:a16="http://schemas.microsoft.com/office/drawing/2014/main" id="{A3867260-784C-4556-B148-55F86D3FC441}"/>
              </a:ext>
            </a:extLst>
          </p:cNvPr>
          <p:cNvSpPr>
            <a:spLocks noGrp="1"/>
          </p:cNvSpPr>
          <p:nvPr>
            <p:ph idx="1"/>
          </p:nvPr>
        </p:nvSpPr>
        <p:spPr/>
        <p:txBody>
          <a:bodyPr>
            <a:normAutofit fontScale="92500" lnSpcReduction="20000"/>
          </a:bodyPr>
          <a:lstStyle/>
          <a:p>
            <a:pPr algn="just"/>
            <a:r>
              <a:rPr lang="pl-PL" dirty="0"/>
              <a:t>Środek zapobiegawczy można wyjątkowo zastosować także wtedy, gdy zachodzi uzasadniona obawa, że oskarżony, któremu zarzucono popełnienie zbrodni lub umyślnego występku, popełni przestępstwo przeciwko życiu, zdrowiu lub bezpieczeństwu powszechnemu, zwłaszcza gdy popełnieniem takiego przestępstwa groził (art. 258 par. 3 k.p.k.)</a:t>
            </a:r>
          </a:p>
          <a:p>
            <a:pPr algn="just"/>
            <a:r>
              <a:rPr lang="pl-PL" dirty="0"/>
              <a:t>Przesłanka ta realizuje przede wszystkim funkcje pozaprocesowe (</a:t>
            </a:r>
            <a:r>
              <a:rPr lang="pl-PL" b="1" u="sng" dirty="0"/>
              <a:t>ewentualnie funkcję </a:t>
            </a:r>
            <a:r>
              <a:rPr lang="pl-PL" b="1" u="sng" dirty="0" err="1"/>
              <a:t>predeliktualną</a:t>
            </a:r>
            <a:r>
              <a:rPr lang="pl-PL" b="1" u="sng" dirty="0"/>
              <a:t> – prewencyjną</a:t>
            </a:r>
            <a:r>
              <a:rPr lang="pl-PL" dirty="0"/>
              <a:t>) i z tego powodu </a:t>
            </a:r>
            <a:r>
              <a:rPr lang="pl-PL" b="1" u="sng" dirty="0">
                <a:highlight>
                  <a:srgbClr val="FF00FF"/>
                </a:highlight>
              </a:rPr>
              <a:t>ma charakter wyjątkowy</a:t>
            </a:r>
            <a:r>
              <a:rPr lang="pl-PL" dirty="0"/>
              <a:t>. Zastosowane na tej podstawie tymczasowe aresztowanie zwane jest często aresztem prewencyjnym, jakkolwiek przesłanka, o której mowa, odnosi się do wszystkich środków zapobiegawczych. Należy przypomnieć, że </a:t>
            </a:r>
            <a:r>
              <a:rPr lang="pl-PL" dirty="0">
                <a:hlinkClick r:id="rId2"/>
              </a:rPr>
              <a:t>art. 5 ust. 1 lit. c</a:t>
            </a:r>
            <a:r>
              <a:rPr lang="pl-PL" dirty="0"/>
              <a:t> EKPC zezwala na tymczasowe aresztowanie w celu zapobieżenia popełnieniu nowego przestępstwa przez oskarżonego, przy czym </a:t>
            </a:r>
            <a:r>
              <a:rPr lang="pl-PL" b="1" u="sng" dirty="0"/>
              <a:t>uzasadniona obawa jako podstawa zastosowania środka zapobiegawczego zakłada istnienie faktów lub informacji przekonywających obiektywnego obserwatora, iż dana osoba mogła dopuścić się przestępstwa. </a:t>
            </a:r>
            <a:r>
              <a:rPr lang="pl-PL" dirty="0"/>
              <a:t>Uznanie obawy za uzasadnioną zależy jednak od okoliczności sprawy</a:t>
            </a:r>
          </a:p>
          <a:p>
            <a:pPr algn="just"/>
            <a:r>
              <a:rPr lang="pl-PL" dirty="0"/>
              <a:t>K. Dudka [w]: K. Dudka (red.), </a:t>
            </a:r>
            <a:r>
              <a:rPr lang="pl-PL" i="1" dirty="0"/>
              <a:t>Kodeks Postępowania Karnego. Komentarz.</a:t>
            </a:r>
            <a:r>
              <a:rPr lang="pl-PL" dirty="0"/>
              <a:t>, lex/el. 2018, komentarz do art. 258 k.p.k. 	</a:t>
            </a:r>
            <a:br>
              <a:rPr lang="pl-PL" dirty="0"/>
            </a:br>
            <a:endParaRPr lang="pl-PL" dirty="0"/>
          </a:p>
        </p:txBody>
      </p:sp>
    </p:spTree>
    <p:extLst>
      <p:ext uri="{BB962C8B-B14F-4D97-AF65-F5344CB8AC3E}">
        <p14:creationId xmlns:p14="http://schemas.microsoft.com/office/powerpoint/2010/main" val="5816917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CC3FA8-E295-48E7-89A3-EBEB0604E7C4}"/>
              </a:ext>
            </a:extLst>
          </p:cNvPr>
          <p:cNvSpPr>
            <a:spLocks noGrp="1"/>
          </p:cNvSpPr>
          <p:nvPr>
            <p:ph type="title"/>
          </p:nvPr>
        </p:nvSpPr>
        <p:spPr/>
        <p:txBody>
          <a:bodyPr/>
          <a:lstStyle/>
          <a:p>
            <a:r>
              <a:rPr lang="pl-PL" dirty="0"/>
              <a:t>katalog środków zapobiegawczych</a:t>
            </a:r>
          </a:p>
        </p:txBody>
      </p:sp>
      <p:sp>
        <p:nvSpPr>
          <p:cNvPr id="3" name="Symbol zastępczy tekstu 2">
            <a:extLst>
              <a:ext uri="{FF2B5EF4-FFF2-40B4-BE49-F238E27FC236}">
                <a16:creationId xmlns:a16="http://schemas.microsoft.com/office/drawing/2014/main" id="{84714CAC-B69A-45F3-8208-941639882431}"/>
              </a:ext>
            </a:extLst>
          </p:cNvPr>
          <p:cNvSpPr>
            <a:spLocks noGrp="1"/>
          </p:cNvSpPr>
          <p:nvPr>
            <p:ph type="body" idx="1"/>
          </p:nvPr>
        </p:nvSpPr>
        <p:spPr/>
        <p:txBody>
          <a:bodyPr/>
          <a:lstStyle/>
          <a:p>
            <a:r>
              <a:rPr lang="pl-PL" dirty="0"/>
              <a:t>Izolacyjne	</a:t>
            </a:r>
          </a:p>
        </p:txBody>
      </p:sp>
      <p:sp>
        <p:nvSpPr>
          <p:cNvPr id="4" name="Symbol zastępczy zawartości 3">
            <a:extLst>
              <a:ext uri="{FF2B5EF4-FFF2-40B4-BE49-F238E27FC236}">
                <a16:creationId xmlns:a16="http://schemas.microsoft.com/office/drawing/2014/main" id="{6C6A1DF7-49DA-4E95-8F2E-5E10CE40C9A3}"/>
              </a:ext>
            </a:extLst>
          </p:cNvPr>
          <p:cNvSpPr>
            <a:spLocks noGrp="1"/>
          </p:cNvSpPr>
          <p:nvPr>
            <p:ph sz="half" idx="2"/>
          </p:nvPr>
        </p:nvSpPr>
        <p:spPr/>
        <p:txBody>
          <a:bodyPr>
            <a:normAutofit fontScale="77500" lnSpcReduction="20000"/>
          </a:bodyPr>
          <a:lstStyle/>
          <a:p>
            <a:r>
              <a:rPr lang="pl-PL" dirty="0"/>
              <a:t>Tymczasowe aresztowanie, </a:t>
            </a:r>
          </a:p>
          <a:p>
            <a:r>
              <a:rPr lang="pl-PL" dirty="0"/>
              <a:t>Tzw. aresztowanie kaucyjne (art. 257 k.p.k.)</a:t>
            </a:r>
          </a:p>
        </p:txBody>
      </p:sp>
      <p:sp>
        <p:nvSpPr>
          <p:cNvPr id="5" name="Symbol zastępczy tekstu 4">
            <a:extLst>
              <a:ext uri="{FF2B5EF4-FFF2-40B4-BE49-F238E27FC236}">
                <a16:creationId xmlns:a16="http://schemas.microsoft.com/office/drawing/2014/main" id="{AC6983E9-E8A6-4150-8159-208BA98AE64B}"/>
              </a:ext>
            </a:extLst>
          </p:cNvPr>
          <p:cNvSpPr>
            <a:spLocks noGrp="1"/>
          </p:cNvSpPr>
          <p:nvPr>
            <p:ph type="body" sz="quarter" idx="3"/>
          </p:nvPr>
        </p:nvSpPr>
        <p:spPr/>
        <p:txBody>
          <a:bodyPr/>
          <a:lstStyle/>
          <a:p>
            <a:r>
              <a:rPr lang="pl-PL" dirty="0"/>
              <a:t>Nieizolacyjne</a:t>
            </a:r>
          </a:p>
        </p:txBody>
      </p:sp>
      <p:sp>
        <p:nvSpPr>
          <p:cNvPr id="6" name="Symbol zastępczy zawartości 5">
            <a:extLst>
              <a:ext uri="{FF2B5EF4-FFF2-40B4-BE49-F238E27FC236}">
                <a16:creationId xmlns:a16="http://schemas.microsoft.com/office/drawing/2014/main" id="{8C661CE5-1AF8-456C-903E-A688A38F29C4}"/>
              </a:ext>
            </a:extLst>
          </p:cNvPr>
          <p:cNvSpPr>
            <a:spLocks noGrp="1"/>
          </p:cNvSpPr>
          <p:nvPr>
            <p:ph sz="quarter" idx="4"/>
          </p:nvPr>
        </p:nvSpPr>
        <p:spPr/>
        <p:txBody>
          <a:bodyPr>
            <a:normAutofit fontScale="77500" lnSpcReduction="20000"/>
          </a:bodyPr>
          <a:lstStyle/>
          <a:p>
            <a:r>
              <a:rPr lang="pl-PL" dirty="0"/>
              <a:t>Poręczenia:</a:t>
            </a:r>
          </a:p>
          <a:p>
            <a:pPr lvl="1"/>
            <a:r>
              <a:rPr lang="pl-PL" dirty="0"/>
              <a:t>Majątkowe (art. 266 – 270 k.p.k.)</a:t>
            </a:r>
          </a:p>
          <a:p>
            <a:pPr lvl="1"/>
            <a:r>
              <a:rPr lang="pl-PL" dirty="0"/>
              <a:t>Osobiste (art. 271 – 274 k.p.k.): </a:t>
            </a:r>
          </a:p>
          <a:p>
            <a:pPr lvl="2"/>
            <a:r>
              <a:rPr lang="pl-PL" dirty="0"/>
              <a:t>Poręczenie grupowe</a:t>
            </a:r>
          </a:p>
          <a:p>
            <a:pPr lvl="2"/>
            <a:r>
              <a:rPr lang="pl-PL" dirty="0"/>
              <a:t>Poręczenie osoby godnej zaufania</a:t>
            </a:r>
          </a:p>
          <a:p>
            <a:r>
              <a:rPr lang="pl-PL" dirty="0"/>
              <a:t>Dozór Policji (art. 275 k.p.k.), </a:t>
            </a:r>
          </a:p>
          <a:p>
            <a:pPr lvl="1"/>
            <a:r>
              <a:rPr lang="pl-PL" dirty="0"/>
              <a:t>Zwykły</a:t>
            </a:r>
          </a:p>
          <a:p>
            <a:pPr lvl="1"/>
            <a:r>
              <a:rPr lang="pl-PL" dirty="0"/>
              <a:t>warunkowy</a:t>
            </a:r>
          </a:p>
          <a:p>
            <a:r>
              <a:rPr lang="pl-PL" dirty="0"/>
              <a:t>Nakaz okresowego opuszczenia lokalu zajmowanego wspólnie z pokrzywdzonym (art. 275a k.p.k.), </a:t>
            </a:r>
          </a:p>
          <a:p>
            <a:r>
              <a:rPr lang="pl-PL" dirty="0"/>
              <a:t>Zawieszenia i zakazy (art. 276 k.p.k.)</a:t>
            </a:r>
          </a:p>
          <a:p>
            <a:r>
              <a:rPr lang="pl-PL" dirty="0"/>
              <a:t>Zakaz opuszczania kraju (art. 277 k.p.k.)</a:t>
            </a:r>
          </a:p>
          <a:p>
            <a:endParaRPr lang="pl-PL" dirty="0"/>
          </a:p>
        </p:txBody>
      </p:sp>
    </p:spTree>
    <p:extLst>
      <p:ext uri="{BB962C8B-B14F-4D97-AF65-F5344CB8AC3E}">
        <p14:creationId xmlns:p14="http://schemas.microsoft.com/office/powerpoint/2010/main" val="945132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479185-3966-4CCB-B660-CCCC01005AEE}"/>
              </a:ext>
            </a:extLst>
          </p:cNvPr>
          <p:cNvSpPr>
            <a:spLocks noGrp="1"/>
          </p:cNvSpPr>
          <p:nvPr>
            <p:ph type="title"/>
          </p:nvPr>
        </p:nvSpPr>
        <p:spPr/>
        <p:txBody>
          <a:bodyPr/>
          <a:lstStyle/>
          <a:p>
            <a:r>
              <a:rPr lang="pl-PL" dirty="0"/>
              <a:t>Katalog </a:t>
            </a:r>
            <a:r>
              <a:rPr lang="pl-PL" dirty="0" err="1"/>
              <a:t>nieizolacyjnych</a:t>
            </a:r>
            <a:r>
              <a:rPr lang="pl-PL" dirty="0"/>
              <a:t> środków	</a:t>
            </a:r>
          </a:p>
        </p:txBody>
      </p:sp>
      <p:sp>
        <p:nvSpPr>
          <p:cNvPr id="3" name="Symbol zastępczy zawartości 2">
            <a:extLst>
              <a:ext uri="{FF2B5EF4-FFF2-40B4-BE49-F238E27FC236}">
                <a16:creationId xmlns:a16="http://schemas.microsoft.com/office/drawing/2014/main" id="{666E53E7-247C-4E4A-ADB0-41BF4059F94C}"/>
              </a:ext>
            </a:extLst>
          </p:cNvPr>
          <p:cNvSpPr>
            <a:spLocks noGrp="1"/>
          </p:cNvSpPr>
          <p:nvPr>
            <p:ph idx="1"/>
          </p:nvPr>
        </p:nvSpPr>
        <p:spPr/>
        <p:txBody>
          <a:bodyPr/>
          <a:lstStyle/>
          <a:p>
            <a:r>
              <a:rPr lang="pl-PL" dirty="0"/>
              <a:t>Środki o charakterze nieizolacyjnym można kumulować</a:t>
            </a:r>
          </a:p>
          <a:p>
            <a:r>
              <a:rPr lang="pl-PL" dirty="0"/>
              <a:t>Nie jest dopuszczalne kumulowanie tymczasowego aresztowania ze środkami o charakterze nieizolacyjnym</a:t>
            </a:r>
          </a:p>
        </p:txBody>
      </p:sp>
      <p:pic>
        <p:nvPicPr>
          <p:cNvPr id="5" name="Grafika 4" descr="Otwieranie">
            <a:extLst>
              <a:ext uri="{FF2B5EF4-FFF2-40B4-BE49-F238E27FC236}">
                <a16:creationId xmlns:a16="http://schemas.microsoft.com/office/drawing/2014/main" id="{B78923AA-3755-4C46-B2A1-C95DD3BCF4A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2962422"/>
            <a:ext cx="3209778" cy="3209778"/>
          </a:xfrm>
          <a:prstGeom prst="rect">
            <a:avLst/>
          </a:prstGeom>
        </p:spPr>
      </p:pic>
    </p:spTree>
    <p:extLst>
      <p:ext uri="{BB962C8B-B14F-4D97-AF65-F5344CB8AC3E}">
        <p14:creationId xmlns:p14="http://schemas.microsoft.com/office/powerpoint/2010/main" val="1222602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1D2187-1A9A-45BE-B1D1-B857FB0D175B}"/>
              </a:ext>
            </a:extLst>
          </p:cNvPr>
          <p:cNvSpPr>
            <a:spLocks noGrp="1"/>
          </p:cNvSpPr>
          <p:nvPr>
            <p:ph type="title"/>
          </p:nvPr>
        </p:nvSpPr>
        <p:spPr/>
        <p:txBody>
          <a:bodyPr/>
          <a:lstStyle/>
          <a:p>
            <a:r>
              <a:rPr lang="pl-PL" dirty="0"/>
              <a:t>Dozór Policji jako środek nieizolacyjny</a:t>
            </a:r>
          </a:p>
        </p:txBody>
      </p:sp>
      <p:sp>
        <p:nvSpPr>
          <p:cNvPr id="3" name="Symbol zastępczy zawartości 2">
            <a:extLst>
              <a:ext uri="{FF2B5EF4-FFF2-40B4-BE49-F238E27FC236}">
                <a16:creationId xmlns:a16="http://schemas.microsoft.com/office/drawing/2014/main" id="{87BB89B1-07A9-4825-943F-506E308832AB}"/>
              </a:ext>
            </a:extLst>
          </p:cNvPr>
          <p:cNvSpPr>
            <a:spLocks noGrp="1"/>
          </p:cNvSpPr>
          <p:nvPr>
            <p:ph idx="1"/>
          </p:nvPr>
        </p:nvSpPr>
        <p:spPr/>
        <p:txBody>
          <a:bodyPr>
            <a:normAutofit/>
          </a:bodyPr>
          <a:lstStyle/>
          <a:p>
            <a:pPr algn="just"/>
            <a:r>
              <a:rPr lang="pl-PL" b="1" dirty="0"/>
              <a:t>Art.  275.  [Dozór Policji]</a:t>
            </a:r>
          </a:p>
          <a:p>
            <a:pPr algn="just"/>
            <a:r>
              <a:rPr lang="pl-PL" b="1" dirty="0"/>
              <a:t>§  1. </a:t>
            </a:r>
            <a:r>
              <a:rPr lang="pl-PL" dirty="0"/>
              <a:t>Tytułem środka zapobiegawczego można </a:t>
            </a:r>
            <a:r>
              <a:rPr lang="pl-PL" b="1" u="sng" dirty="0"/>
              <a:t>oddać oskarżonego pod dozór Policji</a:t>
            </a:r>
            <a:r>
              <a:rPr lang="pl-PL" dirty="0"/>
              <a:t>, a oskarżonego żołnierza, z wyjątkiem żołnierza pełniącego terytorialną służbę wojskową dyspozycyjnie - pod dozór przełożonego wojskowego.</a:t>
            </a:r>
          </a:p>
          <a:p>
            <a:pPr algn="just"/>
            <a:r>
              <a:rPr lang="pl-PL" b="1" dirty="0"/>
              <a:t>§  2. </a:t>
            </a:r>
            <a:r>
              <a:rPr lang="pl-PL" dirty="0"/>
              <a:t>Oddany pod dozór </a:t>
            </a:r>
            <a:r>
              <a:rPr lang="pl-PL" b="1" u="sng" dirty="0"/>
              <a:t>ma obowiązek stosowania się do wymagań zawartych w postanowieniu</a:t>
            </a:r>
            <a:r>
              <a:rPr lang="pl-PL" dirty="0"/>
              <a:t> sądu lub prokuratora. Obowiązek ten </a:t>
            </a:r>
            <a:r>
              <a:rPr lang="pl-PL" b="1" u="sng" dirty="0"/>
              <a:t>może polegać </a:t>
            </a:r>
            <a:r>
              <a:rPr lang="pl-PL" dirty="0"/>
              <a:t>na zakazie opuszczania określonego miejsca pobytu, zgłaszaniu się do organu dozorującego w określonych odstępach czasu, zawiadamianiu go o zamierzonym wyjeździe oraz o terminie powrotu, zakazie kontaktowania się z pokrzywdzonym lub z innymi osobami, zakazie zbliżania się do określonych osób na wskazaną odległość, zakazie przebywania w określonych miejscach, </a:t>
            </a:r>
            <a:r>
              <a:rPr lang="pl-PL" b="1" u="sng" dirty="0"/>
              <a:t>a także na innych ograniczeniach swobody oskarżonego, niezbędnych do wykonywania dozoru.</a:t>
            </a:r>
            <a:br>
              <a:rPr lang="pl-PL" b="1" u="sng" dirty="0"/>
            </a:br>
            <a:endParaRPr lang="pl-PL" b="1" u="sng" dirty="0"/>
          </a:p>
        </p:txBody>
      </p:sp>
    </p:spTree>
    <p:extLst>
      <p:ext uri="{BB962C8B-B14F-4D97-AF65-F5344CB8AC3E}">
        <p14:creationId xmlns:p14="http://schemas.microsoft.com/office/powerpoint/2010/main" val="8775373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1D2187-1A9A-45BE-B1D1-B857FB0D175B}"/>
              </a:ext>
            </a:extLst>
          </p:cNvPr>
          <p:cNvSpPr>
            <a:spLocks noGrp="1"/>
          </p:cNvSpPr>
          <p:nvPr>
            <p:ph type="title"/>
          </p:nvPr>
        </p:nvSpPr>
        <p:spPr/>
        <p:txBody>
          <a:bodyPr/>
          <a:lstStyle/>
          <a:p>
            <a:r>
              <a:rPr lang="pl-PL" dirty="0"/>
              <a:t>Dozór Policji jako środek nieizolacyjny</a:t>
            </a:r>
          </a:p>
        </p:txBody>
      </p:sp>
      <p:sp>
        <p:nvSpPr>
          <p:cNvPr id="3" name="Symbol zastępczy zawartości 2">
            <a:extLst>
              <a:ext uri="{FF2B5EF4-FFF2-40B4-BE49-F238E27FC236}">
                <a16:creationId xmlns:a16="http://schemas.microsoft.com/office/drawing/2014/main" id="{87BB89B1-07A9-4825-943F-506E308832AB}"/>
              </a:ext>
            </a:extLst>
          </p:cNvPr>
          <p:cNvSpPr>
            <a:spLocks noGrp="1"/>
          </p:cNvSpPr>
          <p:nvPr>
            <p:ph idx="1"/>
          </p:nvPr>
        </p:nvSpPr>
        <p:spPr/>
        <p:txBody>
          <a:bodyPr>
            <a:normAutofit fontScale="92500" lnSpcReduction="10000"/>
          </a:bodyPr>
          <a:lstStyle/>
          <a:p>
            <a:pPr algn="just"/>
            <a:r>
              <a:rPr lang="pl-PL" b="1" dirty="0"/>
              <a:t>Art.  275.  [Dozór Policji]</a:t>
            </a:r>
          </a:p>
          <a:p>
            <a:pPr algn="just"/>
            <a:r>
              <a:rPr lang="pl-PL" b="1" dirty="0"/>
              <a:t>§  3. </a:t>
            </a:r>
            <a:r>
              <a:rPr lang="pl-PL" dirty="0"/>
              <a:t>Jeżeli zachodzą przesłanki zastosowania tymczasowego aresztowania wobec oskarżonego o przestępstwo popełnione z użyciem przemocy lub groźby bezprawnej na szkodę osoby najbliższej albo innej osoby zamieszkującej wspólnie ze sprawcą, zamiast tymczasowego aresztowania można zastosować dozór, pod warunkiem że oskarżony w wyznaczonym terminie opuści lokal zajmowany wspólnie z pokrzywdzonym oraz określi miejsce swojego pobytu.</a:t>
            </a:r>
          </a:p>
          <a:p>
            <a:pPr algn="just"/>
            <a:r>
              <a:rPr lang="pl-PL" b="1" dirty="0"/>
              <a:t>§  4. </a:t>
            </a:r>
            <a:r>
              <a:rPr lang="pl-PL" b="1" u="sng" dirty="0"/>
              <a:t>Oddany pod dozór Policji ma obowiązek stawiania się we wskazanej jednostce organizacyjnej Policji z dokumentem stwierdzającym tożsamość, wykonywania poleceń mających na celu dokumentowanie przebiegu dozoru oraz udzielania informacji koniecznych dla ustalenia, czy stosuje się on do wymagań nałożonych w postanowieniu sądu lub prokuratora.</a:t>
            </a:r>
            <a:r>
              <a:rPr lang="pl-PL" dirty="0"/>
              <a:t> W celu uzyskania takich informacji można wzywać oskarżonego do stawiennictwa w wyznaczonym terminie.</a:t>
            </a:r>
          </a:p>
          <a:p>
            <a:pPr algn="just"/>
            <a:br>
              <a:rPr lang="pl-PL" dirty="0"/>
            </a:br>
            <a:endParaRPr lang="pl-PL" dirty="0"/>
          </a:p>
        </p:txBody>
      </p:sp>
    </p:spTree>
    <p:extLst>
      <p:ext uri="{BB962C8B-B14F-4D97-AF65-F5344CB8AC3E}">
        <p14:creationId xmlns:p14="http://schemas.microsoft.com/office/powerpoint/2010/main" val="14221095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1D2187-1A9A-45BE-B1D1-B857FB0D175B}"/>
              </a:ext>
            </a:extLst>
          </p:cNvPr>
          <p:cNvSpPr>
            <a:spLocks noGrp="1"/>
          </p:cNvSpPr>
          <p:nvPr>
            <p:ph type="title"/>
          </p:nvPr>
        </p:nvSpPr>
        <p:spPr/>
        <p:txBody>
          <a:bodyPr/>
          <a:lstStyle/>
          <a:p>
            <a:r>
              <a:rPr lang="pl-PL" dirty="0"/>
              <a:t>Dozór Policji jako środek nieizolacyjny</a:t>
            </a:r>
          </a:p>
        </p:txBody>
      </p:sp>
      <p:sp>
        <p:nvSpPr>
          <p:cNvPr id="3" name="Symbol zastępczy zawartości 2">
            <a:extLst>
              <a:ext uri="{FF2B5EF4-FFF2-40B4-BE49-F238E27FC236}">
                <a16:creationId xmlns:a16="http://schemas.microsoft.com/office/drawing/2014/main" id="{87BB89B1-07A9-4825-943F-506E308832AB}"/>
              </a:ext>
            </a:extLst>
          </p:cNvPr>
          <p:cNvSpPr>
            <a:spLocks noGrp="1"/>
          </p:cNvSpPr>
          <p:nvPr>
            <p:ph idx="1"/>
          </p:nvPr>
        </p:nvSpPr>
        <p:spPr/>
        <p:txBody>
          <a:bodyPr>
            <a:normAutofit/>
          </a:bodyPr>
          <a:lstStyle/>
          <a:p>
            <a:pPr algn="just"/>
            <a:r>
              <a:rPr lang="pl-PL" b="1" dirty="0"/>
              <a:t>Art.  275.  [Dozór Policji]</a:t>
            </a:r>
          </a:p>
          <a:p>
            <a:pPr algn="just"/>
            <a:r>
              <a:rPr lang="pl-PL" b="1" dirty="0"/>
              <a:t>§  5. </a:t>
            </a:r>
            <a:r>
              <a:rPr lang="pl-PL" dirty="0"/>
              <a:t>W wypadku niestosowania się przez oddanego pod dozór do wymagań określonych w postanowieniu organ dozorujący niezwłocznie zawiadamia o tym sąd lub prokuratora, który wydał postanowienie.</a:t>
            </a:r>
          </a:p>
          <a:p>
            <a:pPr marL="0" indent="0" algn="just">
              <a:buNone/>
            </a:pPr>
            <a:br>
              <a:rPr lang="pl-PL" dirty="0"/>
            </a:br>
            <a:endParaRPr lang="pl-PL" dirty="0"/>
          </a:p>
        </p:txBody>
      </p:sp>
    </p:spTree>
    <p:extLst>
      <p:ext uri="{BB962C8B-B14F-4D97-AF65-F5344CB8AC3E}">
        <p14:creationId xmlns:p14="http://schemas.microsoft.com/office/powerpoint/2010/main" val="4422012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1D2187-1A9A-45BE-B1D1-B857FB0D175B}"/>
              </a:ext>
            </a:extLst>
          </p:cNvPr>
          <p:cNvSpPr>
            <a:spLocks noGrp="1"/>
          </p:cNvSpPr>
          <p:nvPr>
            <p:ph type="title"/>
          </p:nvPr>
        </p:nvSpPr>
        <p:spPr/>
        <p:txBody>
          <a:bodyPr/>
          <a:lstStyle/>
          <a:p>
            <a:r>
              <a:rPr lang="pl-PL" dirty="0"/>
              <a:t>Dozór Policji jako środek nieizolacyjny</a:t>
            </a:r>
          </a:p>
        </p:txBody>
      </p:sp>
      <p:sp>
        <p:nvSpPr>
          <p:cNvPr id="3" name="Symbol zastępczy zawartości 2">
            <a:extLst>
              <a:ext uri="{FF2B5EF4-FFF2-40B4-BE49-F238E27FC236}">
                <a16:creationId xmlns:a16="http://schemas.microsoft.com/office/drawing/2014/main" id="{87BB89B1-07A9-4825-943F-506E308832AB}"/>
              </a:ext>
            </a:extLst>
          </p:cNvPr>
          <p:cNvSpPr>
            <a:spLocks noGrp="1"/>
          </p:cNvSpPr>
          <p:nvPr>
            <p:ph idx="1"/>
          </p:nvPr>
        </p:nvSpPr>
        <p:spPr/>
        <p:txBody>
          <a:bodyPr>
            <a:normAutofit fontScale="77500" lnSpcReduction="20000"/>
          </a:bodyPr>
          <a:lstStyle/>
          <a:p>
            <a:pPr algn="just"/>
            <a:r>
              <a:rPr lang="pl-PL" b="1" dirty="0"/>
              <a:t>Art.  275.  [Dozór Policji]</a:t>
            </a:r>
          </a:p>
          <a:p>
            <a:pPr algn="just"/>
            <a:r>
              <a:rPr lang="pl-PL" b="1" dirty="0"/>
              <a:t>§  5. </a:t>
            </a:r>
            <a:r>
              <a:rPr lang="pl-PL" dirty="0"/>
              <a:t>W wypadku niestosowania się przez oddanego pod dozór do wymagań określonych w postanowieniu organ dozorujący niezwłocznie zawiadamia o tym sąd lub prokuratora, który wydał postanowienie.</a:t>
            </a:r>
          </a:p>
          <a:p>
            <a:pPr algn="just"/>
            <a:endParaRPr lang="pl-PL" dirty="0"/>
          </a:p>
          <a:p>
            <a:pPr algn="just"/>
            <a:r>
              <a:rPr lang="pl-PL" b="1" dirty="0"/>
              <a:t>ROZPORZĄDZENIE MINISTRA SPRAWIEDLIWOŚCI </a:t>
            </a:r>
            <a:r>
              <a:rPr lang="pl-PL" dirty="0"/>
              <a:t>z dnia 7 kwietnia 2016 r. </a:t>
            </a:r>
            <a:r>
              <a:rPr lang="pl-PL" b="1" dirty="0"/>
              <a:t>Regulamin wewnętrznego urzędowania powszechnych jednostek organizacyjnych prokuratury</a:t>
            </a:r>
            <a:br>
              <a:rPr lang="pl-PL" dirty="0"/>
            </a:br>
            <a:endParaRPr lang="pl-PL" dirty="0"/>
          </a:p>
          <a:p>
            <a:pPr algn="just"/>
            <a:r>
              <a:rPr lang="pl-PL" b="1" dirty="0"/>
              <a:t>§  230.  [Przekazanie tymczasowo aresztowanego do dyspozycji sądu]</a:t>
            </a:r>
          </a:p>
          <a:p>
            <a:pPr algn="just"/>
            <a:r>
              <a:rPr lang="pl-PL" dirty="0"/>
              <a:t>2. W przypadku zastosowania w postępowaniu przygotowawczym poręczenia lub dozoru Policji, o przesłaniu do sądu aktu oskarżenia należy zawiadomić poręczającego lub jednostkę organizacyjną Policji sprawującą dozór nad podejrzanym.</a:t>
            </a:r>
          </a:p>
          <a:p>
            <a:pPr algn="just"/>
            <a:br>
              <a:rPr lang="pl-PL" dirty="0"/>
            </a:br>
            <a:endParaRPr lang="pl-PL" dirty="0"/>
          </a:p>
          <a:p>
            <a:pPr marL="0" indent="0" algn="just">
              <a:buNone/>
            </a:pPr>
            <a:br>
              <a:rPr lang="pl-PL" dirty="0"/>
            </a:br>
            <a:endParaRPr lang="pl-PL" dirty="0"/>
          </a:p>
        </p:txBody>
      </p:sp>
    </p:spTree>
    <p:extLst>
      <p:ext uri="{BB962C8B-B14F-4D97-AF65-F5344CB8AC3E}">
        <p14:creationId xmlns:p14="http://schemas.microsoft.com/office/powerpoint/2010/main" val="3108469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730DCF-AE7A-49E0-9969-361D29E1A7DB}"/>
              </a:ext>
            </a:extLst>
          </p:cNvPr>
          <p:cNvSpPr>
            <a:spLocks noGrp="1"/>
          </p:cNvSpPr>
          <p:nvPr>
            <p:ph type="title"/>
          </p:nvPr>
        </p:nvSpPr>
        <p:spPr/>
        <p:txBody>
          <a:bodyPr/>
          <a:lstStyle/>
          <a:p>
            <a:r>
              <a:rPr lang="pl-PL" dirty="0"/>
              <a:t>Ustawowy cel stosowania środków zapobiegawczych</a:t>
            </a:r>
          </a:p>
        </p:txBody>
      </p:sp>
      <p:sp>
        <p:nvSpPr>
          <p:cNvPr id="3" name="Symbol zastępczy zawartości 2">
            <a:extLst>
              <a:ext uri="{FF2B5EF4-FFF2-40B4-BE49-F238E27FC236}">
                <a16:creationId xmlns:a16="http://schemas.microsoft.com/office/drawing/2014/main" id="{090BC289-E145-4420-9F0A-E8B74AC91B02}"/>
              </a:ext>
            </a:extLst>
          </p:cNvPr>
          <p:cNvSpPr>
            <a:spLocks noGrp="1"/>
          </p:cNvSpPr>
          <p:nvPr>
            <p:ph idx="1"/>
          </p:nvPr>
        </p:nvSpPr>
        <p:spPr/>
        <p:txBody>
          <a:bodyPr>
            <a:normAutofit/>
          </a:bodyPr>
          <a:lstStyle/>
          <a:p>
            <a:pPr algn="just"/>
            <a:r>
              <a:rPr lang="pl-PL" sz="2500" b="1" dirty="0"/>
              <a:t>Art. 249 [Podstawy i tryb stosowania]</a:t>
            </a:r>
            <a:endParaRPr lang="pl-PL" sz="2500" dirty="0"/>
          </a:p>
          <a:p>
            <a:pPr algn="just"/>
            <a:r>
              <a:rPr lang="pl-PL" sz="2500" dirty="0"/>
              <a:t>§ 1. Środki zapobiegawcze można stosować </a:t>
            </a:r>
            <a:r>
              <a:rPr lang="pl-PL" sz="2500" b="1" u="sng" dirty="0">
                <a:highlight>
                  <a:srgbClr val="FF00FF"/>
                </a:highlight>
              </a:rPr>
              <a:t>w celu zabezpieczenia prawidłowego toku postępowania</a:t>
            </a:r>
            <a:r>
              <a:rPr lang="pl-PL" sz="2500" dirty="0"/>
              <a:t>, a </a:t>
            </a:r>
            <a:r>
              <a:rPr lang="pl-PL" sz="2500" b="1" u="sng" dirty="0">
                <a:solidFill>
                  <a:srgbClr val="FF0000"/>
                </a:solidFill>
              </a:rPr>
              <a:t>wyjątkowo </a:t>
            </a:r>
            <a:r>
              <a:rPr lang="pl-PL" sz="2500" dirty="0"/>
              <a:t>także </a:t>
            </a:r>
            <a:r>
              <a:rPr lang="pl-PL" sz="2500" b="1" u="sng" dirty="0"/>
              <a:t>w celu zapobiegnięcia popełnieniu przez oskarżonego nowego, ciężkiego przestępstwa</a:t>
            </a:r>
            <a:r>
              <a:rPr lang="pl-PL" sz="2500" dirty="0"/>
              <a:t>; można je stosować tylko wtedy, gdy zebrane dowody wskazują na duże prawdopodobieństwo, że oskarżony popełnił przestępstwo.</a:t>
            </a:r>
          </a:p>
          <a:p>
            <a:pPr algn="just"/>
            <a:br>
              <a:rPr lang="pl-PL" sz="2500" dirty="0"/>
            </a:br>
            <a:endParaRPr lang="pl-PL" sz="2500" dirty="0"/>
          </a:p>
        </p:txBody>
      </p:sp>
    </p:spTree>
    <p:extLst>
      <p:ext uri="{BB962C8B-B14F-4D97-AF65-F5344CB8AC3E}">
        <p14:creationId xmlns:p14="http://schemas.microsoft.com/office/powerpoint/2010/main" val="10015959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1D2187-1A9A-45BE-B1D1-B857FB0D175B}"/>
              </a:ext>
            </a:extLst>
          </p:cNvPr>
          <p:cNvSpPr>
            <a:spLocks noGrp="1"/>
          </p:cNvSpPr>
          <p:nvPr>
            <p:ph type="title"/>
          </p:nvPr>
        </p:nvSpPr>
        <p:spPr/>
        <p:txBody>
          <a:bodyPr/>
          <a:lstStyle/>
          <a:p>
            <a:r>
              <a:rPr lang="pl-PL" dirty="0"/>
              <a:t>Dozór Policji jako środek nieizolacyjny</a:t>
            </a:r>
          </a:p>
        </p:txBody>
      </p:sp>
      <p:sp>
        <p:nvSpPr>
          <p:cNvPr id="3" name="Symbol zastępczy zawartości 2">
            <a:extLst>
              <a:ext uri="{FF2B5EF4-FFF2-40B4-BE49-F238E27FC236}">
                <a16:creationId xmlns:a16="http://schemas.microsoft.com/office/drawing/2014/main" id="{87BB89B1-07A9-4825-943F-506E308832AB}"/>
              </a:ext>
            </a:extLst>
          </p:cNvPr>
          <p:cNvSpPr>
            <a:spLocks noGrp="1"/>
          </p:cNvSpPr>
          <p:nvPr>
            <p:ph idx="1"/>
          </p:nvPr>
        </p:nvSpPr>
        <p:spPr/>
        <p:txBody>
          <a:bodyPr>
            <a:normAutofit/>
          </a:bodyPr>
          <a:lstStyle/>
          <a:p>
            <a:pPr algn="just"/>
            <a:br>
              <a:rPr lang="pl-PL" dirty="0"/>
            </a:br>
            <a:r>
              <a:rPr lang="pl-PL" dirty="0"/>
              <a:t>Obowiązki w ramach dozoru: </a:t>
            </a:r>
          </a:p>
          <a:p>
            <a:pPr algn="just"/>
            <a:r>
              <a:rPr lang="pl-PL" b="1" dirty="0"/>
              <a:t>1) </a:t>
            </a:r>
            <a:r>
              <a:rPr lang="pl-PL" dirty="0"/>
              <a:t>zakaz opuszczania określonego miejsca pobytu;</a:t>
            </a:r>
          </a:p>
          <a:p>
            <a:pPr marL="0" indent="0" algn="just">
              <a:buNone/>
            </a:pPr>
            <a:r>
              <a:rPr lang="pl-PL" i="1" dirty="0"/>
              <a:t>„zakazuje się opuszczania terenu Wrocławia”</a:t>
            </a:r>
          </a:p>
          <a:p>
            <a:pPr algn="just"/>
            <a:r>
              <a:rPr lang="pl-PL" b="1" dirty="0"/>
              <a:t>2) </a:t>
            </a:r>
            <a:r>
              <a:rPr lang="pl-PL" dirty="0"/>
              <a:t>zgłaszanie się do organu dozorującego w określonych odstępach czasu;</a:t>
            </a:r>
          </a:p>
          <a:p>
            <a:pPr marL="0" indent="0" algn="just">
              <a:buNone/>
            </a:pPr>
            <a:r>
              <a:rPr lang="pl-PL" i="1" dirty="0"/>
              <a:t>„zgłaszać się do KP Wrocław Śródmieście w każdą środę i piątek o godz. 18:30”</a:t>
            </a:r>
          </a:p>
          <a:p>
            <a:pPr algn="just"/>
            <a:r>
              <a:rPr lang="pl-PL" b="1" dirty="0"/>
              <a:t>3)</a:t>
            </a:r>
            <a:r>
              <a:rPr lang="pl-PL" dirty="0"/>
              <a:t>zawiadomienie o zamierzonym wyjeździe oraz o terminie powrotu (dotyczy wyjazdów krótszych niż 7 dni – zob. art. 75 par. 1 k.p.k.);</a:t>
            </a:r>
          </a:p>
          <a:p>
            <a:pPr marL="0" indent="0" algn="just">
              <a:buNone/>
            </a:pPr>
            <a:r>
              <a:rPr lang="pl-PL" i="1" dirty="0"/>
              <a:t>„zawiadamiać KP Wrocław Śródmieście o każdym planowanym wyjeździe i terminie powrotu” </a:t>
            </a:r>
          </a:p>
        </p:txBody>
      </p:sp>
    </p:spTree>
    <p:extLst>
      <p:ext uri="{BB962C8B-B14F-4D97-AF65-F5344CB8AC3E}">
        <p14:creationId xmlns:p14="http://schemas.microsoft.com/office/powerpoint/2010/main" val="1330454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1D2187-1A9A-45BE-B1D1-B857FB0D175B}"/>
              </a:ext>
            </a:extLst>
          </p:cNvPr>
          <p:cNvSpPr>
            <a:spLocks noGrp="1"/>
          </p:cNvSpPr>
          <p:nvPr>
            <p:ph type="title"/>
          </p:nvPr>
        </p:nvSpPr>
        <p:spPr/>
        <p:txBody>
          <a:bodyPr/>
          <a:lstStyle/>
          <a:p>
            <a:r>
              <a:rPr lang="pl-PL" dirty="0"/>
              <a:t>Dozór Policji jako środek nieizolacyjny</a:t>
            </a:r>
          </a:p>
        </p:txBody>
      </p:sp>
      <p:sp>
        <p:nvSpPr>
          <p:cNvPr id="3" name="Symbol zastępczy zawartości 2">
            <a:extLst>
              <a:ext uri="{FF2B5EF4-FFF2-40B4-BE49-F238E27FC236}">
                <a16:creationId xmlns:a16="http://schemas.microsoft.com/office/drawing/2014/main" id="{87BB89B1-07A9-4825-943F-506E308832AB}"/>
              </a:ext>
            </a:extLst>
          </p:cNvPr>
          <p:cNvSpPr>
            <a:spLocks noGrp="1"/>
          </p:cNvSpPr>
          <p:nvPr>
            <p:ph idx="1"/>
          </p:nvPr>
        </p:nvSpPr>
        <p:spPr/>
        <p:txBody>
          <a:bodyPr>
            <a:normAutofit/>
          </a:bodyPr>
          <a:lstStyle/>
          <a:p>
            <a:pPr algn="just"/>
            <a:br>
              <a:rPr lang="pl-PL" dirty="0"/>
            </a:br>
            <a:r>
              <a:rPr lang="pl-PL" dirty="0"/>
              <a:t>Obowiązki w ramach dozoru: </a:t>
            </a:r>
          </a:p>
          <a:p>
            <a:pPr algn="just"/>
            <a:r>
              <a:rPr lang="pl-PL" b="1" dirty="0"/>
              <a:t>4)</a:t>
            </a:r>
            <a:r>
              <a:rPr lang="pl-PL" dirty="0"/>
              <a:t>zakaz kontaktowania się z pokrzywdzonym lub innymi osobami;</a:t>
            </a:r>
          </a:p>
          <a:p>
            <a:pPr marL="0" indent="0" algn="just">
              <a:buNone/>
            </a:pPr>
            <a:r>
              <a:rPr lang="pl-PL" i="1" dirty="0"/>
              <a:t>„zakazuje się kontaktowania w jakikolwiek sposób z Janem Kowalskim oraz Andrzejem Nowakiem”</a:t>
            </a:r>
          </a:p>
          <a:p>
            <a:pPr algn="just"/>
            <a:r>
              <a:rPr lang="pl-PL" b="1" dirty="0"/>
              <a:t>5)</a:t>
            </a:r>
            <a:r>
              <a:rPr lang="pl-PL" dirty="0"/>
              <a:t>zakaz przebywania w określonych miejscach;</a:t>
            </a:r>
          </a:p>
          <a:p>
            <a:pPr marL="0" indent="0" algn="just">
              <a:buNone/>
            </a:pPr>
            <a:r>
              <a:rPr lang="pl-PL" i="1" dirty="0"/>
              <a:t>„zakazuje się udziału przebywania na terenie stadionu WSK Śląsk Wrocław, ani zbliżania się do tego obiektu na odległość mniejszą niż 500 m”</a:t>
            </a:r>
          </a:p>
        </p:txBody>
      </p:sp>
    </p:spTree>
    <p:extLst>
      <p:ext uri="{BB962C8B-B14F-4D97-AF65-F5344CB8AC3E}">
        <p14:creationId xmlns:p14="http://schemas.microsoft.com/office/powerpoint/2010/main" val="4265870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1D2187-1A9A-45BE-B1D1-B857FB0D175B}"/>
              </a:ext>
            </a:extLst>
          </p:cNvPr>
          <p:cNvSpPr>
            <a:spLocks noGrp="1"/>
          </p:cNvSpPr>
          <p:nvPr>
            <p:ph type="title"/>
          </p:nvPr>
        </p:nvSpPr>
        <p:spPr/>
        <p:txBody>
          <a:bodyPr/>
          <a:lstStyle/>
          <a:p>
            <a:r>
              <a:rPr lang="pl-PL" dirty="0"/>
              <a:t>Dozór Policji jako środek nieizolacyjny</a:t>
            </a:r>
          </a:p>
        </p:txBody>
      </p:sp>
      <p:sp>
        <p:nvSpPr>
          <p:cNvPr id="3" name="Symbol zastępczy zawartości 2">
            <a:extLst>
              <a:ext uri="{FF2B5EF4-FFF2-40B4-BE49-F238E27FC236}">
                <a16:creationId xmlns:a16="http://schemas.microsoft.com/office/drawing/2014/main" id="{87BB89B1-07A9-4825-943F-506E308832AB}"/>
              </a:ext>
            </a:extLst>
          </p:cNvPr>
          <p:cNvSpPr>
            <a:spLocks noGrp="1"/>
          </p:cNvSpPr>
          <p:nvPr>
            <p:ph idx="1"/>
          </p:nvPr>
        </p:nvSpPr>
        <p:spPr/>
        <p:txBody>
          <a:bodyPr>
            <a:normAutofit/>
          </a:bodyPr>
          <a:lstStyle/>
          <a:p>
            <a:pPr algn="just"/>
            <a:br>
              <a:rPr lang="pl-PL" dirty="0"/>
            </a:br>
            <a:r>
              <a:rPr lang="pl-PL" dirty="0"/>
              <a:t>Obowiązki w ramach dozoru: </a:t>
            </a:r>
          </a:p>
          <a:p>
            <a:pPr algn="just"/>
            <a:r>
              <a:rPr lang="pl-PL" b="1" dirty="0"/>
              <a:t>6) </a:t>
            </a:r>
            <a:r>
              <a:rPr lang="pl-PL" dirty="0"/>
              <a:t>zakaz zbliżania się do określonych osób na wskazaną odległość;</a:t>
            </a:r>
          </a:p>
          <a:p>
            <a:pPr algn="just"/>
            <a:r>
              <a:rPr lang="pl-PL" i="1" dirty="0"/>
              <a:t>„zakazuje się zbliżania do pokrzywdzonego Jana Kowalskiego i Andrzeja Nowaka na odległość mniejszą niż 1000 m”</a:t>
            </a:r>
          </a:p>
          <a:p>
            <a:pPr algn="just"/>
            <a:r>
              <a:rPr lang="pl-PL" b="1" dirty="0"/>
              <a:t>7) </a:t>
            </a:r>
            <a:r>
              <a:rPr lang="pl-PL" dirty="0"/>
              <a:t>inne ograniczenia swobody, niezbędne do wykonywania dozoru</a:t>
            </a:r>
          </a:p>
          <a:p>
            <a:pPr marL="0" indent="0" algn="just">
              <a:buNone/>
            </a:pPr>
            <a:r>
              <a:rPr lang="pl-PL" i="1" dirty="0"/>
              <a:t>„zakazuje się udziału w meczach piłkarskich rozgrywanych przez ŁKS Torpeda Świdnica”</a:t>
            </a:r>
          </a:p>
          <a:p>
            <a:pPr marL="0" indent="0" algn="just">
              <a:buNone/>
            </a:pPr>
            <a:r>
              <a:rPr lang="pl-PL" i="1" dirty="0"/>
              <a:t>„zakazuje się udziału w wiecach organizacji XYZ w czasie trwania dozoru”</a:t>
            </a:r>
            <a:br>
              <a:rPr lang="pl-PL" i="1" dirty="0"/>
            </a:br>
            <a:endParaRPr lang="pl-PL" i="1" dirty="0"/>
          </a:p>
        </p:txBody>
      </p:sp>
    </p:spTree>
    <p:extLst>
      <p:ext uri="{BB962C8B-B14F-4D97-AF65-F5344CB8AC3E}">
        <p14:creationId xmlns:p14="http://schemas.microsoft.com/office/powerpoint/2010/main" val="26748743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1D2187-1A9A-45BE-B1D1-B857FB0D175B}"/>
              </a:ext>
            </a:extLst>
          </p:cNvPr>
          <p:cNvSpPr>
            <a:spLocks noGrp="1"/>
          </p:cNvSpPr>
          <p:nvPr>
            <p:ph type="title"/>
          </p:nvPr>
        </p:nvSpPr>
        <p:spPr/>
        <p:txBody>
          <a:bodyPr/>
          <a:lstStyle/>
          <a:p>
            <a:r>
              <a:rPr lang="pl-PL" dirty="0"/>
              <a:t>Dozór Policji jako środek nieizolacyjny</a:t>
            </a:r>
          </a:p>
        </p:txBody>
      </p:sp>
      <p:sp>
        <p:nvSpPr>
          <p:cNvPr id="3" name="Symbol zastępczy zawartości 2">
            <a:extLst>
              <a:ext uri="{FF2B5EF4-FFF2-40B4-BE49-F238E27FC236}">
                <a16:creationId xmlns:a16="http://schemas.microsoft.com/office/drawing/2014/main" id="{87BB89B1-07A9-4825-943F-506E308832AB}"/>
              </a:ext>
            </a:extLst>
          </p:cNvPr>
          <p:cNvSpPr>
            <a:spLocks noGrp="1"/>
          </p:cNvSpPr>
          <p:nvPr>
            <p:ph idx="1"/>
          </p:nvPr>
        </p:nvSpPr>
        <p:spPr/>
        <p:txBody>
          <a:bodyPr>
            <a:normAutofit/>
          </a:bodyPr>
          <a:lstStyle/>
          <a:p>
            <a:pPr algn="just"/>
            <a:r>
              <a:rPr lang="pl-PL" dirty="0"/>
              <a:t>- nałożone obowiązki powinny być uzasadnione okolicznościami sprawy i nie powinny nadmiernie obciążać oskarżonego, </a:t>
            </a:r>
          </a:p>
          <a:p>
            <a:pPr algn="just"/>
            <a:r>
              <a:rPr lang="pl-PL" dirty="0"/>
              <a:t>„miejsce” w rozumieniu art. 275 k.p.k. obejmuje miejscowość, a nie dzielnicę miasta, </a:t>
            </a:r>
          </a:p>
          <a:p>
            <a:pPr algn="just"/>
            <a:r>
              <a:rPr lang="pl-PL" dirty="0"/>
              <a:t>Organ stosujący warunkowy dozór Policji, określając lokal, który oskarżony ma opuścić, bierze pod uwagę potrzebę zapewnienia pokrzywdzonemu realnej ochrony przed niebezpieczeństwem popełnienia przez oskarżonego nowego ciężkiego przestępstwa, a jednocześnie dolegliwość wynikającą z opuszczenia tego lokalu,</a:t>
            </a:r>
          </a:p>
          <a:p>
            <a:pPr marL="0" indent="0" algn="just">
              <a:buNone/>
            </a:pPr>
            <a:r>
              <a:rPr lang="pl-PL" dirty="0"/>
              <a:t>K. Dudka [w]: K. Dudka (red.), </a:t>
            </a:r>
            <a:r>
              <a:rPr lang="pl-PL" i="1" dirty="0"/>
              <a:t>Kodeks Postępowania Karnego. Komentarz.</a:t>
            </a:r>
            <a:r>
              <a:rPr lang="pl-PL" dirty="0"/>
              <a:t>, lex/el. 2018, komentarz do art. 275 k.p.k. </a:t>
            </a:r>
          </a:p>
        </p:txBody>
      </p:sp>
    </p:spTree>
    <p:extLst>
      <p:ext uri="{BB962C8B-B14F-4D97-AF65-F5344CB8AC3E}">
        <p14:creationId xmlns:p14="http://schemas.microsoft.com/office/powerpoint/2010/main" val="386978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7DCB7A-C217-45CB-94F2-F85E2AE38087}"/>
              </a:ext>
            </a:extLst>
          </p:cNvPr>
          <p:cNvSpPr>
            <a:spLocks noGrp="1"/>
          </p:cNvSpPr>
          <p:nvPr>
            <p:ph type="title"/>
          </p:nvPr>
        </p:nvSpPr>
        <p:spPr/>
        <p:txBody>
          <a:bodyPr/>
          <a:lstStyle/>
          <a:p>
            <a:r>
              <a:rPr lang="pl-PL" dirty="0"/>
              <a:t>Funkcje środków zapobiegawczych	</a:t>
            </a:r>
          </a:p>
        </p:txBody>
      </p:sp>
      <p:sp>
        <p:nvSpPr>
          <p:cNvPr id="3" name="Symbol zastępczy zawartości 2">
            <a:extLst>
              <a:ext uri="{FF2B5EF4-FFF2-40B4-BE49-F238E27FC236}">
                <a16:creationId xmlns:a16="http://schemas.microsoft.com/office/drawing/2014/main" id="{9990A582-B5A3-4287-945A-7192495AB347}"/>
              </a:ext>
            </a:extLst>
          </p:cNvPr>
          <p:cNvSpPr>
            <a:spLocks noGrp="1"/>
          </p:cNvSpPr>
          <p:nvPr>
            <p:ph idx="1"/>
          </p:nvPr>
        </p:nvSpPr>
        <p:spPr/>
        <p:txBody>
          <a:bodyPr>
            <a:normAutofit/>
          </a:bodyPr>
          <a:lstStyle/>
          <a:p>
            <a:r>
              <a:rPr lang="pl-PL" b="1" dirty="0"/>
              <a:t>FUNKCJA ZABEZPIECZAJĄCA</a:t>
            </a:r>
            <a:r>
              <a:rPr lang="pl-PL" dirty="0"/>
              <a:t> (zabezpieczają, chronią postępowanie karne przed bezprawnym jego utrudnianiem)</a:t>
            </a:r>
          </a:p>
          <a:p>
            <a:r>
              <a:rPr lang="pl-PL" b="1" dirty="0"/>
              <a:t>FUNKCJA PREWENCYJNA </a:t>
            </a:r>
            <a:r>
              <a:rPr lang="pl-PL" dirty="0"/>
              <a:t>(uniemożliwiają bezprawny wpływ na prawidłowy tok postępowania) </a:t>
            </a:r>
          </a:p>
          <a:p>
            <a:r>
              <a:rPr lang="pl-PL" b="1" dirty="0"/>
              <a:t>FUNKCJA OCHRONNA</a:t>
            </a:r>
            <a:r>
              <a:rPr lang="pl-PL" dirty="0"/>
              <a:t> (chronią porządek prawny i społeczeństwo przed popełnieniem nowego, ciężkiego przestępstwa). </a:t>
            </a:r>
          </a:p>
          <a:p>
            <a:pPr marL="0" indent="0">
              <a:buNone/>
            </a:pPr>
            <a:r>
              <a:rPr lang="pl-PL" b="1" u="sng" dirty="0"/>
              <a:t>Aresztowanie prewencyjne (w celu realizacji funkcji ochronnej) może być stosowane tylko wyjątkowo. </a:t>
            </a:r>
          </a:p>
        </p:txBody>
      </p:sp>
    </p:spTree>
    <p:extLst>
      <p:ext uri="{BB962C8B-B14F-4D97-AF65-F5344CB8AC3E}">
        <p14:creationId xmlns:p14="http://schemas.microsoft.com/office/powerpoint/2010/main" val="2607635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91669C-414D-4B8F-930F-F088E2FE0406}"/>
              </a:ext>
            </a:extLst>
          </p:cNvPr>
          <p:cNvSpPr>
            <a:spLocks noGrp="1"/>
          </p:cNvSpPr>
          <p:nvPr>
            <p:ph type="title"/>
          </p:nvPr>
        </p:nvSpPr>
        <p:spPr/>
        <p:txBody>
          <a:bodyPr/>
          <a:lstStyle/>
          <a:p>
            <a:r>
              <a:rPr lang="pl-PL" dirty="0"/>
              <a:t>Niedopuszczalność funkcji antycypacyjnej</a:t>
            </a:r>
          </a:p>
        </p:txBody>
      </p:sp>
      <p:sp>
        <p:nvSpPr>
          <p:cNvPr id="3" name="Symbol zastępczy zawartości 2">
            <a:extLst>
              <a:ext uri="{FF2B5EF4-FFF2-40B4-BE49-F238E27FC236}">
                <a16:creationId xmlns:a16="http://schemas.microsoft.com/office/drawing/2014/main" id="{BD7074DB-C6F0-4022-B300-EDBBEEFD2FA1}"/>
              </a:ext>
            </a:extLst>
          </p:cNvPr>
          <p:cNvSpPr>
            <a:spLocks noGrp="1"/>
          </p:cNvSpPr>
          <p:nvPr>
            <p:ph idx="1"/>
          </p:nvPr>
        </p:nvSpPr>
        <p:spPr/>
        <p:txBody>
          <a:bodyPr/>
          <a:lstStyle/>
          <a:p>
            <a:pPr algn="just"/>
            <a:r>
              <a:rPr lang="pl-PL" sz="2500" i="1" dirty="0"/>
              <a:t>Tymczasowe aresztowanie ma na celu prawidłowe zabezpieczenie toku postępowania na czas gromadzenia istotnych dowodów w sprawie i nie może spełniać funkcji kary. Nawet najbardziej dowodowo skomplikowana sprawa, szczególnie o charakterze gospodarczym czy majątkowym, nie może wydłużać go do nie akceptowanych rozmiarów.</a:t>
            </a:r>
          </a:p>
          <a:p>
            <a:pPr algn="just"/>
            <a:endParaRPr lang="pl-PL" sz="2500" i="1" dirty="0"/>
          </a:p>
          <a:p>
            <a:pPr marL="0" indent="0" algn="just">
              <a:buNone/>
            </a:pPr>
            <a:r>
              <a:rPr lang="pl-PL" sz="2500" i="1" dirty="0"/>
              <a:t>Postanowienie Sądu Apelacyjnego w Katowicach z dnia 9 lipca 2008 r. II </a:t>
            </a:r>
            <a:r>
              <a:rPr lang="pl-PL" sz="2500" i="1" dirty="0" err="1"/>
              <a:t>AKz</a:t>
            </a:r>
            <a:r>
              <a:rPr lang="pl-PL" sz="2500" i="1" dirty="0"/>
              <a:t> 480/08, </a:t>
            </a:r>
            <a:r>
              <a:rPr lang="pl-PL" sz="2500" i="1" dirty="0" err="1"/>
              <a:t>OSAKat</a:t>
            </a:r>
            <a:r>
              <a:rPr lang="pl-PL" sz="2500" i="1" dirty="0"/>
              <a:t> 2008 nr 3, poz. 5, KZS 2008 nr 9, poz. 67, </a:t>
            </a:r>
            <a:r>
              <a:rPr lang="pl-PL" sz="2500" i="1" dirty="0" err="1"/>
              <a:t>Legalis</a:t>
            </a:r>
            <a:endParaRPr lang="pl-PL" sz="2500" i="1" dirty="0"/>
          </a:p>
          <a:p>
            <a:endParaRPr lang="pl-PL" dirty="0"/>
          </a:p>
        </p:txBody>
      </p:sp>
    </p:spTree>
    <p:extLst>
      <p:ext uri="{BB962C8B-B14F-4D97-AF65-F5344CB8AC3E}">
        <p14:creationId xmlns:p14="http://schemas.microsoft.com/office/powerpoint/2010/main" val="3562472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BBBF77-432D-4847-A4EF-4B11C24B6340}"/>
              </a:ext>
            </a:extLst>
          </p:cNvPr>
          <p:cNvSpPr>
            <a:spLocks noGrp="1"/>
          </p:cNvSpPr>
          <p:nvPr>
            <p:ph type="title"/>
          </p:nvPr>
        </p:nvSpPr>
        <p:spPr/>
        <p:txBody>
          <a:bodyPr/>
          <a:lstStyle/>
          <a:p>
            <a:r>
              <a:rPr lang="pl-PL" dirty="0"/>
              <a:t>Legalność i celowość stosowania środków zapobiegawczych</a:t>
            </a:r>
          </a:p>
        </p:txBody>
      </p:sp>
      <p:sp>
        <p:nvSpPr>
          <p:cNvPr id="3" name="Symbol zastępczy zawartości 2">
            <a:extLst>
              <a:ext uri="{FF2B5EF4-FFF2-40B4-BE49-F238E27FC236}">
                <a16:creationId xmlns:a16="http://schemas.microsoft.com/office/drawing/2014/main" id="{47A42D04-9F69-4860-AF5F-FB02AFFA0ABA}"/>
              </a:ext>
            </a:extLst>
          </p:cNvPr>
          <p:cNvSpPr>
            <a:spLocks noGrp="1"/>
          </p:cNvSpPr>
          <p:nvPr>
            <p:ph idx="1"/>
          </p:nvPr>
        </p:nvSpPr>
        <p:spPr/>
        <p:txBody>
          <a:bodyPr>
            <a:normAutofit/>
          </a:bodyPr>
          <a:lstStyle/>
          <a:p>
            <a:pPr algn="just"/>
            <a:r>
              <a:rPr lang="pl-PL" sz="2500" i="1" dirty="0"/>
              <a:t>Środki zapobiegawcze muszą być oparte na konkretnej ustawowej podstawie prawnej (</a:t>
            </a:r>
            <a:r>
              <a:rPr lang="pl-PL" sz="2500" b="1" i="1" dirty="0"/>
              <a:t>legalne</a:t>
            </a:r>
            <a:r>
              <a:rPr lang="pl-PL" sz="2500" i="1" dirty="0"/>
              <a:t>), muszą być także konieczne, tj. niezbędne, przydatne i zastosowane dla realizacji prawnie dopuszczalnego celu (</a:t>
            </a:r>
            <a:r>
              <a:rPr lang="pl-PL" sz="2500" b="1" i="1" dirty="0"/>
              <a:t>celowe</a:t>
            </a:r>
            <a:r>
              <a:rPr lang="pl-PL" sz="2500" i="1" dirty="0"/>
              <a:t>). Stosowanie środków zapobiegawczych musi być </a:t>
            </a:r>
            <a:r>
              <a:rPr lang="pl-PL" sz="2500" b="1" i="1" dirty="0"/>
              <a:t>celowe</a:t>
            </a:r>
            <a:r>
              <a:rPr lang="pl-PL" sz="2500" i="1" dirty="0"/>
              <a:t>, uzasadnione koniecznością procesową</a:t>
            </a:r>
          </a:p>
          <a:p>
            <a:pPr algn="just"/>
            <a:endParaRPr lang="pl-PL" sz="2500" i="1" dirty="0"/>
          </a:p>
          <a:p>
            <a:pPr marL="0" indent="0" algn="just">
              <a:buNone/>
            </a:pPr>
            <a:r>
              <a:rPr lang="pl-PL" sz="2500" dirty="0"/>
              <a:t>J. Skorupka [w]: J. Skorupka (red.), </a:t>
            </a:r>
            <a:r>
              <a:rPr lang="pl-PL" sz="2500" i="1" dirty="0"/>
              <a:t>Kodeks postępowania karnego. Komentarz, </a:t>
            </a:r>
            <a:r>
              <a:rPr lang="pl-PL" sz="2500" dirty="0" err="1"/>
              <a:t>legalis</a:t>
            </a:r>
            <a:r>
              <a:rPr lang="pl-PL" sz="2500" dirty="0"/>
              <a:t> 2018, komentarz do art. 249 k.p.k. </a:t>
            </a:r>
          </a:p>
        </p:txBody>
      </p:sp>
    </p:spTree>
    <p:extLst>
      <p:ext uri="{BB962C8B-B14F-4D97-AF65-F5344CB8AC3E}">
        <p14:creationId xmlns:p14="http://schemas.microsoft.com/office/powerpoint/2010/main" val="1352795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CFB216-1423-4132-90ED-4A8D1E29F5E4}"/>
              </a:ext>
            </a:extLst>
          </p:cNvPr>
          <p:cNvSpPr>
            <a:spLocks noGrp="1"/>
          </p:cNvSpPr>
          <p:nvPr>
            <p:ph type="title"/>
          </p:nvPr>
        </p:nvSpPr>
        <p:spPr/>
        <p:txBody>
          <a:bodyPr/>
          <a:lstStyle/>
          <a:p>
            <a:r>
              <a:rPr lang="pl-PL" dirty="0"/>
              <a:t>Przesłanka ogólna stosowania środków zapobiegawczych</a:t>
            </a:r>
          </a:p>
        </p:txBody>
      </p:sp>
      <p:sp>
        <p:nvSpPr>
          <p:cNvPr id="3" name="Symbol zastępczy zawartości 2">
            <a:extLst>
              <a:ext uri="{FF2B5EF4-FFF2-40B4-BE49-F238E27FC236}">
                <a16:creationId xmlns:a16="http://schemas.microsoft.com/office/drawing/2014/main" id="{C465E781-E933-4F5A-828F-3A852DEFB155}"/>
              </a:ext>
            </a:extLst>
          </p:cNvPr>
          <p:cNvSpPr>
            <a:spLocks noGrp="1"/>
          </p:cNvSpPr>
          <p:nvPr>
            <p:ph idx="1"/>
          </p:nvPr>
        </p:nvSpPr>
        <p:spPr/>
        <p:txBody>
          <a:bodyPr>
            <a:normAutofit/>
          </a:bodyPr>
          <a:lstStyle/>
          <a:p>
            <a:pPr algn="just"/>
            <a:r>
              <a:rPr lang="pl-PL" sz="2500" b="1" dirty="0"/>
              <a:t>Art. 249 [Podstawy i tryb stosowania]</a:t>
            </a:r>
            <a:endParaRPr lang="pl-PL" sz="2500" dirty="0"/>
          </a:p>
          <a:p>
            <a:pPr algn="just"/>
            <a:r>
              <a:rPr lang="pl-PL" sz="2500" dirty="0"/>
              <a:t>§ 1. Środki zapobiegawcze można stosować w celu zabezpieczenia prawidłowego toku postępowania, a wyjątkowo także w celu zapobiegnięcia popełnieniu przez oskarżonego nowego, ciężkiego przestępstwa; można je stosować tylko wtedy, </a:t>
            </a:r>
            <a:r>
              <a:rPr lang="pl-PL" sz="2500" b="1" u="sng" dirty="0">
                <a:solidFill>
                  <a:srgbClr val="FF0000"/>
                </a:solidFill>
              </a:rPr>
              <a:t>gdy zebrane dowody wskazują na duże prawdopodobieństwo, że oskarżony popełnił przestępstwo.</a:t>
            </a:r>
          </a:p>
          <a:p>
            <a:pPr marL="0" indent="0">
              <a:buNone/>
            </a:pPr>
            <a:r>
              <a:rPr lang="pl-PL" sz="2500" dirty="0"/>
              <a:t>- Jest to </a:t>
            </a:r>
            <a:r>
              <a:rPr lang="pl-PL" sz="2500" b="1" u="sng" dirty="0"/>
              <a:t>jedyna przesłanka ogólna stosowania środków zapobiegawczych</a:t>
            </a:r>
            <a:endParaRPr lang="pl-PL" sz="2500" dirty="0"/>
          </a:p>
        </p:txBody>
      </p:sp>
    </p:spTree>
    <p:extLst>
      <p:ext uri="{BB962C8B-B14F-4D97-AF65-F5344CB8AC3E}">
        <p14:creationId xmlns:p14="http://schemas.microsoft.com/office/powerpoint/2010/main" val="2739448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7A00FC-13E3-451A-A1C0-981C116EB296}"/>
              </a:ext>
            </a:extLst>
          </p:cNvPr>
          <p:cNvSpPr>
            <a:spLocks noGrp="1"/>
          </p:cNvSpPr>
          <p:nvPr>
            <p:ph type="title"/>
          </p:nvPr>
        </p:nvSpPr>
        <p:spPr/>
        <p:txBody>
          <a:bodyPr/>
          <a:lstStyle/>
          <a:p>
            <a:r>
              <a:rPr lang="pl-PL" dirty="0"/>
              <a:t>Duże prawdopodobieństwo	</a:t>
            </a:r>
          </a:p>
        </p:txBody>
      </p:sp>
      <p:sp>
        <p:nvSpPr>
          <p:cNvPr id="3" name="Symbol zastępczy zawartości 2">
            <a:extLst>
              <a:ext uri="{FF2B5EF4-FFF2-40B4-BE49-F238E27FC236}">
                <a16:creationId xmlns:a16="http://schemas.microsoft.com/office/drawing/2014/main" id="{42B7B82A-C9D0-4843-B949-CF886CE1F020}"/>
              </a:ext>
            </a:extLst>
          </p:cNvPr>
          <p:cNvSpPr>
            <a:spLocks noGrp="1"/>
          </p:cNvSpPr>
          <p:nvPr>
            <p:ph idx="1"/>
          </p:nvPr>
        </p:nvSpPr>
        <p:spPr/>
        <p:txBody>
          <a:bodyPr>
            <a:normAutofit/>
          </a:bodyPr>
          <a:lstStyle/>
          <a:p>
            <a:pPr algn="just"/>
            <a:r>
              <a:rPr lang="pl-PL" sz="2500" i="1" dirty="0"/>
              <a:t>Przy ustaleniu „dużego prawdopodobieństwa” w rozumieniu art. 249 § 1 KPK popełnienia przestępstwa prowadzący postępowanie musi dysponować takimi dowodami, które </a:t>
            </a:r>
            <a:r>
              <a:rPr lang="pl-PL" sz="2500" b="1" i="1" u="sng" dirty="0"/>
              <a:t>stwarzają stan uprawdopodobnienia zbliżony do pewności.</a:t>
            </a:r>
          </a:p>
          <a:p>
            <a:r>
              <a:rPr lang="pl-PL" sz="2500" i="1" dirty="0"/>
              <a:t>Postanowienie Sądu Apelacyjnego w Warszawie z dnia 11 sierpnia 2009 r. II </a:t>
            </a:r>
            <a:r>
              <a:rPr lang="pl-PL" sz="2500" i="1" dirty="0" err="1"/>
              <a:t>AKz</a:t>
            </a:r>
            <a:r>
              <a:rPr lang="pl-PL" sz="2500" i="1" dirty="0"/>
              <a:t> 1006/09, OSA 2012 nr 1, poz. 2, str. 7, KZS 2012 nr 2, poz. 54, </a:t>
            </a:r>
            <a:r>
              <a:rPr lang="pl-PL" sz="2500" i="1" dirty="0" err="1"/>
              <a:t>Legalis</a:t>
            </a:r>
            <a:endParaRPr lang="pl-PL" sz="2500" i="1" dirty="0"/>
          </a:p>
          <a:p>
            <a:br>
              <a:rPr lang="pl-PL" sz="2500" i="1" dirty="0"/>
            </a:br>
            <a:endParaRPr lang="pl-PL" sz="2500" i="1" dirty="0"/>
          </a:p>
        </p:txBody>
      </p:sp>
    </p:spTree>
    <p:extLst>
      <p:ext uri="{BB962C8B-B14F-4D97-AF65-F5344CB8AC3E}">
        <p14:creationId xmlns:p14="http://schemas.microsoft.com/office/powerpoint/2010/main" val="3640200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Drewniana czcionk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rewniana czcionk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otalTime>197</TotalTime>
  <Words>2744</Words>
  <Application>Microsoft Office PowerPoint</Application>
  <PresentationFormat>Panoramiczny</PresentationFormat>
  <Paragraphs>219</Paragraphs>
  <Slides>43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43</vt:i4>
      </vt:variant>
    </vt:vector>
  </HeadingPairs>
  <TitlesOfParts>
    <vt:vector size="47" baseType="lpstr">
      <vt:lpstr>Rockwell</vt:lpstr>
      <vt:lpstr>Rockwell Condensed</vt:lpstr>
      <vt:lpstr>Wingdings</vt:lpstr>
      <vt:lpstr>Drewniana czcionka</vt:lpstr>
      <vt:lpstr>Podstawy procesu karnego- kryminologia środki zapobiegawcze</vt:lpstr>
      <vt:lpstr>Środki zapobiegawcze -  definicja </vt:lpstr>
      <vt:lpstr>Cele stosowania środków zapobiegawczych</vt:lpstr>
      <vt:lpstr>Ustawowy cel stosowania środków zapobiegawczych</vt:lpstr>
      <vt:lpstr>Funkcje środków zapobiegawczych </vt:lpstr>
      <vt:lpstr>Niedopuszczalność funkcji antycypacyjnej</vt:lpstr>
      <vt:lpstr>Legalność i celowość stosowania środków zapobiegawczych</vt:lpstr>
      <vt:lpstr>Przesłanka ogólna stosowania środków zapobiegawczych</vt:lpstr>
      <vt:lpstr>Duże prawdopodobieństwo </vt:lpstr>
      <vt:lpstr>Duże prawdopodobieństwo </vt:lpstr>
      <vt:lpstr>Przykład sformułowania</vt:lpstr>
      <vt:lpstr>Warunki zastosowania środka zapobiegawczego</vt:lpstr>
      <vt:lpstr>Treść postanowienia</vt:lpstr>
      <vt:lpstr>Treść postanowienia</vt:lpstr>
      <vt:lpstr>Elementy postanowienia</vt:lpstr>
      <vt:lpstr>Elementy postanowienia – C.d. </vt:lpstr>
      <vt:lpstr>Zażalenie na postanowienie o zastosowaniu środka</vt:lpstr>
      <vt:lpstr>„ZASADY OGÓLNE”</vt:lpstr>
      <vt:lpstr>„ZASADY OGÓLNE”</vt:lpstr>
      <vt:lpstr>Dyrektywa ADAPTACJI</vt:lpstr>
      <vt:lpstr>Dyrektywa adaptacji</vt:lpstr>
      <vt:lpstr>Przesłanki szczególne</vt:lpstr>
      <vt:lpstr>Przesłanki szczególne</vt:lpstr>
      <vt:lpstr>Przesłanki szczególne</vt:lpstr>
      <vt:lpstr>Przesłanki szczególne</vt:lpstr>
      <vt:lpstr>Obawa Ucieczki lub ukrycia się</vt:lpstr>
      <vt:lpstr>Obawa Ucieczki lub ukrycia się</vt:lpstr>
      <vt:lpstr>Obawa „Matactwa”</vt:lpstr>
      <vt:lpstr>Obawa „Matactwa”</vt:lpstr>
      <vt:lpstr>Obawa „Matactwa”</vt:lpstr>
      <vt:lpstr>Zagrożenie surową karą </vt:lpstr>
      <vt:lpstr>Zagrożenie surową karą </vt:lpstr>
      <vt:lpstr>Stosowanie środka prewencyjnie</vt:lpstr>
      <vt:lpstr>katalog środków zapobiegawczych</vt:lpstr>
      <vt:lpstr>Katalog nieizolacyjnych środków </vt:lpstr>
      <vt:lpstr>Dozór Policji jako środek nieizolacyjny</vt:lpstr>
      <vt:lpstr>Dozór Policji jako środek nieizolacyjny</vt:lpstr>
      <vt:lpstr>Dozór Policji jako środek nieizolacyjny</vt:lpstr>
      <vt:lpstr>Dozór Policji jako środek nieizolacyjny</vt:lpstr>
      <vt:lpstr>Dozór Policji jako środek nieizolacyjny</vt:lpstr>
      <vt:lpstr>Dozór Policji jako środek nieizolacyjny</vt:lpstr>
      <vt:lpstr>Dozór Policji jako środek nieizolacyjny</vt:lpstr>
      <vt:lpstr>Dozór Policji jako środek nieizolacyjny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 kryminologia</dc:title>
  <dc:creator>Michał Basa</dc:creator>
  <cp:lastModifiedBy>Michał Basa</cp:lastModifiedBy>
  <cp:revision>17</cp:revision>
  <dcterms:created xsi:type="dcterms:W3CDTF">2018-10-06T19:35:06Z</dcterms:created>
  <dcterms:modified xsi:type="dcterms:W3CDTF">2019-01-26T15:52:13Z</dcterms:modified>
</cp:coreProperties>
</file>