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70"/>
  </p:notesMasterIdLst>
  <p:sldIdLst>
    <p:sldId id="256" r:id="rId2"/>
    <p:sldId id="264" r:id="rId3"/>
    <p:sldId id="265" r:id="rId4"/>
    <p:sldId id="266" r:id="rId5"/>
    <p:sldId id="271" r:id="rId6"/>
    <p:sldId id="267" r:id="rId7"/>
    <p:sldId id="268" r:id="rId8"/>
    <p:sldId id="269" r:id="rId9"/>
    <p:sldId id="273" r:id="rId10"/>
    <p:sldId id="270" r:id="rId11"/>
    <p:sldId id="274" r:id="rId12"/>
    <p:sldId id="272" r:id="rId13"/>
    <p:sldId id="275" r:id="rId14"/>
    <p:sldId id="276" r:id="rId15"/>
    <p:sldId id="277" r:id="rId16"/>
    <p:sldId id="278" r:id="rId17"/>
    <p:sldId id="279" r:id="rId18"/>
    <p:sldId id="281"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 id="327" r:id="rId33"/>
    <p:sldId id="328" r:id="rId34"/>
    <p:sldId id="329" r:id="rId35"/>
    <p:sldId id="330" r:id="rId36"/>
    <p:sldId id="331" r:id="rId37"/>
    <p:sldId id="332" r:id="rId38"/>
    <p:sldId id="333" r:id="rId39"/>
    <p:sldId id="334" r:id="rId40"/>
    <p:sldId id="335"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280" r:id="rId60"/>
    <p:sldId id="286" r:id="rId61"/>
    <p:sldId id="282" r:id="rId62"/>
    <p:sldId id="283" r:id="rId63"/>
    <p:sldId id="284" r:id="rId64"/>
    <p:sldId id="285" r:id="rId65"/>
    <p:sldId id="287" r:id="rId66"/>
    <p:sldId id="288" r:id="rId67"/>
    <p:sldId id="326" r:id="rId68"/>
    <p:sldId id="263" r:id="rId6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477" autoAdjust="0"/>
    <p:restoredTop sz="94660"/>
  </p:normalViewPr>
  <p:slideViewPr>
    <p:cSldViewPr snapToGrid="0">
      <p:cViewPr varScale="1">
        <p:scale>
          <a:sx n="96" d="100"/>
          <a:sy n="96" d="100"/>
        </p:scale>
        <p:origin x="114" y="3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diagrams/_rels/data15.xml.rels><?xml version="1.0" encoding="UTF-8" standalone="yes"?>
<Relationships xmlns="http://schemas.openxmlformats.org/package/2006/relationships"><Relationship Id="rId1" Type="http://schemas.openxmlformats.org/officeDocument/2006/relationships/hyperlink" Target="https://sip.legalis.pl/document-view.seam?documentId=mfrxilrtg4yteobqgqztqltqmfyc4nbuha2dcnbqhe" TargetMode="External"/></Relationships>
</file>

<file path=ppt/diagrams/_rels/data24.xml.rels><?xml version="1.0" encoding="UTF-8" standalone="yes"?>
<Relationships xmlns="http://schemas.openxmlformats.org/package/2006/relationships"><Relationship Id="rId1" Type="http://schemas.openxmlformats.org/officeDocument/2006/relationships/hyperlink" Target="https://sip.lex.pl/" TargetMode="External"/></Relationships>
</file>

<file path=ppt/diagrams/_rels/drawing1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5.xml.rels><?xml version="1.0" encoding="UTF-8" standalone="yes"?>
<Relationships xmlns="http://schemas.openxmlformats.org/package/2006/relationships"><Relationship Id="rId1" Type="http://schemas.openxmlformats.org/officeDocument/2006/relationships/hyperlink" Target="https://sip.legalis.pl/document-view.seam?documentId=mfrxilrtg4yteobqgqztqltqmfyc4nbuha2dcnbqhe" TargetMode="External"/></Relationships>
</file>

<file path=ppt/diagrams/_rels/drawing24.xml.rels><?xml version="1.0" encoding="UTF-8" standalone="yes"?>
<Relationships xmlns="http://schemas.openxmlformats.org/package/2006/relationships"><Relationship Id="rId1" Type="http://schemas.openxmlformats.org/officeDocument/2006/relationships/hyperlink" Target="https://sip.lex.pl/"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1D4D07-D97D-45FF-9E2F-E0781105F3E7}" type="doc">
      <dgm:prSet loTypeId="urn:microsoft.com/office/officeart/2005/8/layout/target3" loCatId="relationship" qsTypeId="urn:microsoft.com/office/officeart/2005/8/quickstyle/simple2" qsCatId="simple" csTypeId="urn:microsoft.com/office/officeart/2005/8/colors/accent1_2" csCatId="accent1"/>
      <dgm:spPr/>
      <dgm:t>
        <a:bodyPr/>
        <a:lstStyle/>
        <a:p>
          <a:endParaRPr lang="pl-PL"/>
        </a:p>
      </dgm:t>
    </dgm:pt>
    <dgm:pt modelId="{804C445D-B0EC-48B6-98A5-B762F031E962}">
      <dgm:prSet/>
      <dgm:spPr/>
      <dgm:t>
        <a:bodyPr/>
        <a:lstStyle/>
        <a:p>
          <a:r>
            <a:rPr lang="pl-PL" b="1" dirty="0"/>
            <a:t>Czynnością procesową </a:t>
          </a:r>
          <a:r>
            <a:rPr lang="pl-PL" dirty="0"/>
            <a:t>jest zachowanie się uczestnika procesu wywołujące skutki przewidziane przez prawo procesowe.</a:t>
          </a:r>
        </a:p>
      </dgm:t>
    </dgm:pt>
    <dgm:pt modelId="{591A5448-41D3-4081-99BB-24CC6ABAE6B1}" type="parTrans" cxnId="{B1A25BF6-D3AF-4242-9282-171C48D0C533}">
      <dgm:prSet/>
      <dgm:spPr/>
      <dgm:t>
        <a:bodyPr/>
        <a:lstStyle/>
        <a:p>
          <a:endParaRPr lang="pl-PL"/>
        </a:p>
      </dgm:t>
    </dgm:pt>
    <dgm:pt modelId="{00A25BBD-A7A0-4FEE-989D-910C36B81491}" type="sibTrans" cxnId="{B1A25BF6-D3AF-4242-9282-171C48D0C533}">
      <dgm:prSet/>
      <dgm:spPr/>
      <dgm:t>
        <a:bodyPr/>
        <a:lstStyle/>
        <a:p>
          <a:endParaRPr lang="pl-PL"/>
        </a:p>
      </dgm:t>
    </dgm:pt>
    <dgm:pt modelId="{E54E4EF7-A8A3-481C-800C-680C6978A8DE}" type="pres">
      <dgm:prSet presAssocID="{C31D4D07-D97D-45FF-9E2F-E0781105F3E7}" presName="Name0" presStyleCnt="0">
        <dgm:presLayoutVars>
          <dgm:chMax val="7"/>
          <dgm:dir/>
          <dgm:animLvl val="lvl"/>
          <dgm:resizeHandles val="exact"/>
        </dgm:presLayoutVars>
      </dgm:prSet>
      <dgm:spPr/>
    </dgm:pt>
    <dgm:pt modelId="{44DE3FF5-A7ED-4186-9E5A-52137ADEE737}" type="pres">
      <dgm:prSet presAssocID="{804C445D-B0EC-48B6-98A5-B762F031E962}" presName="circle1" presStyleLbl="node1" presStyleIdx="0" presStyleCnt="1"/>
      <dgm:spPr/>
    </dgm:pt>
    <dgm:pt modelId="{E724F734-322A-4702-B92E-4CC334C925D4}" type="pres">
      <dgm:prSet presAssocID="{804C445D-B0EC-48B6-98A5-B762F031E962}" presName="space" presStyleCnt="0"/>
      <dgm:spPr/>
    </dgm:pt>
    <dgm:pt modelId="{A9F7705B-F04E-4005-96C2-5F12B4559D38}" type="pres">
      <dgm:prSet presAssocID="{804C445D-B0EC-48B6-98A5-B762F031E962}" presName="rect1" presStyleLbl="alignAcc1" presStyleIdx="0" presStyleCnt="1"/>
      <dgm:spPr/>
    </dgm:pt>
    <dgm:pt modelId="{EF7DA937-C5C6-4978-9129-B8D758D6EC82}" type="pres">
      <dgm:prSet presAssocID="{804C445D-B0EC-48B6-98A5-B762F031E962}" presName="rect1ParTxNoCh" presStyleLbl="alignAcc1" presStyleIdx="0" presStyleCnt="1">
        <dgm:presLayoutVars>
          <dgm:chMax val="1"/>
          <dgm:bulletEnabled val="1"/>
        </dgm:presLayoutVars>
      </dgm:prSet>
      <dgm:spPr/>
    </dgm:pt>
  </dgm:ptLst>
  <dgm:cxnLst>
    <dgm:cxn modelId="{6E464200-D5CF-44F9-B1CB-59F538A74BE2}" type="presOf" srcId="{C31D4D07-D97D-45FF-9E2F-E0781105F3E7}" destId="{E54E4EF7-A8A3-481C-800C-680C6978A8DE}" srcOrd="0" destOrd="0" presId="urn:microsoft.com/office/officeart/2005/8/layout/target3"/>
    <dgm:cxn modelId="{7DECED31-E672-4166-BEB5-E1C7C4D738A3}" type="presOf" srcId="{804C445D-B0EC-48B6-98A5-B762F031E962}" destId="{A9F7705B-F04E-4005-96C2-5F12B4559D38}" srcOrd="0" destOrd="0" presId="urn:microsoft.com/office/officeart/2005/8/layout/target3"/>
    <dgm:cxn modelId="{5794ADB2-F6B5-4964-8158-0C603F12125D}" type="presOf" srcId="{804C445D-B0EC-48B6-98A5-B762F031E962}" destId="{EF7DA937-C5C6-4978-9129-B8D758D6EC82}" srcOrd="1" destOrd="0" presId="urn:microsoft.com/office/officeart/2005/8/layout/target3"/>
    <dgm:cxn modelId="{B1A25BF6-D3AF-4242-9282-171C48D0C533}" srcId="{C31D4D07-D97D-45FF-9E2F-E0781105F3E7}" destId="{804C445D-B0EC-48B6-98A5-B762F031E962}" srcOrd="0" destOrd="0" parTransId="{591A5448-41D3-4081-99BB-24CC6ABAE6B1}" sibTransId="{00A25BBD-A7A0-4FEE-989D-910C36B81491}"/>
    <dgm:cxn modelId="{F71047BB-9B44-40D2-B0FC-0975A3B8ADFF}" type="presParOf" srcId="{E54E4EF7-A8A3-481C-800C-680C6978A8DE}" destId="{44DE3FF5-A7ED-4186-9E5A-52137ADEE737}" srcOrd="0" destOrd="0" presId="urn:microsoft.com/office/officeart/2005/8/layout/target3"/>
    <dgm:cxn modelId="{3192D88D-E615-45DC-88E3-CA66AA08F2A6}" type="presParOf" srcId="{E54E4EF7-A8A3-481C-800C-680C6978A8DE}" destId="{E724F734-322A-4702-B92E-4CC334C925D4}" srcOrd="1" destOrd="0" presId="urn:microsoft.com/office/officeart/2005/8/layout/target3"/>
    <dgm:cxn modelId="{EF894D64-2246-40F9-98B2-6CA5576DE591}" type="presParOf" srcId="{E54E4EF7-A8A3-481C-800C-680C6978A8DE}" destId="{A9F7705B-F04E-4005-96C2-5F12B4559D38}" srcOrd="2" destOrd="0" presId="urn:microsoft.com/office/officeart/2005/8/layout/target3"/>
    <dgm:cxn modelId="{85D810AD-C6E7-48F3-A1A0-348FFF0FB299}" type="presParOf" srcId="{E54E4EF7-A8A3-481C-800C-680C6978A8DE}" destId="{EF7DA937-C5C6-4978-9129-B8D758D6EC82}" srcOrd="3"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1DC1BC5-A0B1-4DE8-92AE-D0F8C052104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9BFE93D2-E748-430C-9E22-36130526E705}">
      <dgm:prSet/>
      <dgm:spPr/>
      <dgm:t>
        <a:bodyPr/>
        <a:lstStyle/>
        <a:p>
          <a:pPr algn="just"/>
          <a:r>
            <a:rPr lang="pl-PL" dirty="0"/>
            <a:t>Czynność jest wadliwa, gdy w toku postępowania popełniono uchybienie, które mogło mieć wpływ na jej treść (</a:t>
          </a:r>
          <a:r>
            <a:rPr lang="pl-PL" i="1" dirty="0"/>
            <a:t>error </a:t>
          </a:r>
          <a:r>
            <a:rPr lang="pl-PL" i="1" dirty="0" err="1"/>
            <a:t>procedendi</a:t>
          </a:r>
          <a:r>
            <a:rPr lang="pl-PL" dirty="0"/>
            <a:t>) lub sama decyzja jest obarczona takim uchybieniem (</a:t>
          </a:r>
          <a:r>
            <a:rPr lang="pl-PL" i="1" dirty="0"/>
            <a:t>error </a:t>
          </a:r>
          <a:r>
            <a:rPr lang="pl-PL" i="1" dirty="0" err="1"/>
            <a:t>decidendi</a:t>
          </a:r>
          <a:r>
            <a:rPr lang="pl-PL" dirty="0"/>
            <a:t>)</a:t>
          </a:r>
        </a:p>
      </dgm:t>
    </dgm:pt>
    <dgm:pt modelId="{9A1FABFB-6FAF-48A4-85AB-F294AA9A6EB4}" type="parTrans" cxnId="{08E1B39F-3B4C-4225-8309-945358FFB488}">
      <dgm:prSet/>
      <dgm:spPr/>
      <dgm:t>
        <a:bodyPr/>
        <a:lstStyle/>
        <a:p>
          <a:endParaRPr lang="pl-PL"/>
        </a:p>
      </dgm:t>
    </dgm:pt>
    <dgm:pt modelId="{E2B4346D-5E16-4589-8700-567758450126}" type="sibTrans" cxnId="{08E1B39F-3B4C-4225-8309-945358FFB488}">
      <dgm:prSet/>
      <dgm:spPr/>
      <dgm:t>
        <a:bodyPr/>
        <a:lstStyle/>
        <a:p>
          <a:endParaRPr lang="pl-PL"/>
        </a:p>
      </dgm:t>
    </dgm:pt>
    <dgm:pt modelId="{4BE54ABA-9AE6-4B5D-8840-0127E5D6E2DD}">
      <dgm:prSet/>
      <dgm:spPr/>
      <dgm:t>
        <a:bodyPr/>
        <a:lstStyle/>
        <a:p>
          <a:pPr algn="just"/>
          <a:r>
            <a:rPr lang="pl-PL" dirty="0"/>
            <a:t>Wadliwość nierzadko jest konsekwencją innych przesłanek prawidłowości czynności (np. przeprowadzenie czynności pomimo jej niedopuszczalności)</a:t>
          </a:r>
        </a:p>
      </dgm:t>
    </dgm:pt>
    <dgm:pt modelId="{D8FACF52-3D41-4499-8D38-743E5DC3CB54}" type="parTrans" cxnId="{D50AC6E6-3845-45B8-8794-0A799C99355C}">
      <dgm:prSet/>
      <dgm:spPr/>
      <dgm:t>
        <a:bodyPr/>
        <a:lstStyle/>
        <a:p>
          <a:endParaRPr lang="pl-PL"/>
        </a:p>
      </dgm:t>
    </dgm:pt>
    <dgm:pt modelId="{A72D323B-CF2B-4FE7-AD17-F288BD340E8D}" type="sibTrans" cxnId="{D50AC6E6-3845-45B8-8794-0A799C99355C}">
      <dgm:prSet/>
      <dgm:spPr/>
      <dgm:t>
        <a:bodyPr/>
        <a:lstStyle/>
        <a:p>
          <a:endParaRPr lang="pl-PL"/>
        </a:p>
      </dgm:t>
    </dgm:pt>
    <dgm:pt modelId="{7A50F663-D1A3-4299-ABBF-38A415CA1612}" type="pres">
      <dgm:prSet presAssocID="{E1DC1BC5-A0B1-4DE8-92AE-D0F8C052104E}" presName="linear" presStyleCnt="0">
        <dgm:presLayoutVars>
          <dgm:animLvl val="lvl"/>
          <dgm:resizeHandles val="exact"/>
        </dgm:presLayoutVars>
      </dgm:prSet>
      <dgm:spPr/>
    </dgm:pt>
    <dgm:pt modelId="{16CB4E31-617F-440E-8FA4-0DECDA484FC3}" type="pres">
      <dgm:prSet presAssocID="{9BFE93D2-E748-430C-9E22-36130526E705}" presName="parentText" presStyleLbl="node1" presStyleIdx="0" presStyleCnt="2">
        <dgm:presLayoutVars>
          <dgm:chMax val="0"/>
          <dgm:bulletEnabled val="1"/>
        </dgm:presLayoutVars>
      </dgm:prSet>
      <dgm:spPr/>
    </dgm:pt>
    <dgm:pt modelId="{35674050-0F9C-4CA0-985A-5B1359F6D85D}" type="pres">
      <dgm:prSet presAssocID="{E2B4346D-5E16-4589-8700-567758450126}" presName="spacer" presStyleCnt="0"/>
      <dgm:spPr/>
    </dgm:pt>
    <dgm:pt modelId="{AD78D19C-5254-4BF8-811E-ACE873E99CFE}" type="pres">
      <dgm:prSet presAssocID="{4BE54ABA-9AE6-4B5D-8840-0127E5D6E2DD}" presName="parentText" presStyleLbl="node1" presStyleIdx="1" presStyleCnt="2">
        <dgm:presLayoutVars>
          <dgm:chMax val="0"/>
          <dgm:bulletEnabled val="1"/>
        </dgm:presLayoutVars>
      </dgm:prSet>
      <dgm:spPr/>
    </dgm:pt>
  </dgm:ptLst>
  <dgm:cxnLst>
    <dgm:cxn modelId="{29DDB347-9A91-4AE7-9F3B-30DB4E1B53BC}" type="presOf" srcId="{4BE54ABA-9AE6-4B5D-8840-0127E5D6E2DD}" destId="{AD78D19C-5254-4BF8-811E-ACE873E99CFE}" srcOrd="0" destOrd="0" presId="urn:microsoft.com/office/officeart/2005/8/layout/vList2"/>
    <dgm:cxn modelId="{6A78505A-B68E-4500-95D8-3CC6ABF395C8}" type="presOf" srcId="{E1DC1BC5-A0B1-4DE8-92AE-D0F8C052104E}" destId="{7A50F663-D1A3-4299-ABBF-38A415CA1612}" srcOrd="0" destOrd="0" presId="urn:microsoft.com/office/officeart/2005/8/layout/vList2"/>
    <dgm:cxn modelId="{08E1B39F-3B4C-4225-8309-945358FFB488}" srcId="{E1DC1BC5-A0B1-4DE8-92AE-D0F8C052104E}" destId="{9BFE93D2-E748-430C-9E22-36130526E705}" srcOrd="0" destOrd="0" parTransId="{9A1FABFB-6FAF-48A4-85AB-F294AA9A6EB4}" sibTransId="{E2B4346D-5E16-4589-8700-567758450126}"/>
    <dgm:cxn modelId="{D50AC6E6-3845-45B8-8794-0A799C99355C}" srcId="{E1DC1BC5-A0B1-4DE8-92AE-D0F8C052104E}" destId="{4BE54ABA-9AE6-4B5D-8840-0127E5D6E2DD}" srcOrd="1" destOrd="0" parTransId="{D8FACF52-3D41-4499-8D38-743E5DC3CB54}" sibTransId="{A72D323B-CF2B-4FE7-AD17-F288BD340E8D}"/>
    <dgm:cxn modelId="{BAC319EC-B28C-4B06-8F67-9020214F1A1B}" type="presOf" srcId="{9BFE93D2-E748-430C-9E22-36130526E705}" destId="{16CB4E31-617F-440E-8FA4-0DECDA484FC3}" srcOrd="0" destOrd="0" presId="urn:microsoft.com/office/officeart/2005/8/layout/vList2"/>
    <dgm:cxn modelId="{7CCE49BF-0355-4641-A5D3-954BA6B4CB26}" type="presParOf" srcId="{7A50F663-D1A3-4299-ABBF-38A415CA1612}" destId="{16CB4E31-617F-440E-8FA4-0DECDA484FC3}" srcOrd="0" destOrd="0" presId="urn:microsoft.com/office/officeart/2005/8/layout/vList2"/>
    <dgm:cxn modelId="{E3D337F5-90F4-42E6-93B5-6646D0E79854}" type="presParOf" srcId="{7A50F663-D1A3-4299-ABBF-38A415CA1612}" destId="{35674050-0F9C-4CA0-985A-5B1359F6D85D}" srcOrd="1" destOrd="0" presId="urn:microsoft.com/office/officeart/2005/8/layout/vList2"/>
    <dgm:cxn modelId="{174B3098-3863-4103-8DD1-68113B97A07B}" type="presParOf" srcId="{7A50F663-D1A3-4299-ABBF-38A415CA1612}" destId="{AD78D19C-5254-4BF8-811E-ACE873E99CFE}"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419E7AD-DDC2-40D1-9FE2-60A5C518748C}"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pl-PL"/>
        </a:p>
      </dgm:t>
    </dgm:pt>
    <dgm:pt modelId="{DF92BE62-41D2-4AA8-8B12-4DE9F9190655}">
      <dgm:prSet/>
      <dgm:spPr/>
      <dgm:t>
        <a:bodyPr/>
        <a:lstStyle/>
        <a:p>
          <a:r>
            <a:rPr lang="pl-PL"/>
            <a:t>Zaprzeczenie zasadności czynności procesowej </a:t>
          </a:r>
        </a:p>
      </dgm:t>
    </dgm:pt>
    <dgm:pt modelId="{0B661265-9512-4D1F-AC0E-8806A29751C0}" type="parTrans" cxnId="{D5B33066-DDF2-4222-B15D-8774BFCCA483}">
      <dgm:prSet/>
      <dgm:spPr/>
      <dgm:t>
        <a:bodyPr/>
        <a:lstStyle/>
        <a:p>
          <a:endParaRPr lang="pl-PL"/>
        </a:p>
      </dgm:t>
    </dgm:pt>
    <dgm:pt modelId="{FB0AC53F-B6E6-48DA-A002-5A59DF468BFB}" type="sibTrans" cxnId="{D5B33066-DDF2-4222-B15D-8774BFCCA483}">
      <dgm:prSet/>
      <dgm:spPr/>
      <dgm:t>
        <a:bodyPr/>
        <a:lstStyle/>
        <a:p>
          <a:endParaRPr lang="pl-PL"/>
        </a:p>
      </dgm:t>
    </dgm:pt>
    <dgm:pt modelId="{B68C9381-8DAA-431D-9CC8-6F1810CF2164}">
      <dgm:prSet/>
      <dgm:spPr/>
      <dgm:t>
        <a:bodyPr/>
        <a:lstStyle/>
        <a:p>
          <a:r>
            <a:rPr lang="pl-PL"/>
            <a:t>Bezzasadność to skutek oceny merytorycznej, np. odpowiedzi na pytanie, czy ma sens słuchanie świadka, który nie wie nic o sprawie, ale zezna o tym, że oskarżony jest dobrym człowiekiem</a:t>
          </a:r>
        </a:p>
      </dgm:t>
    </dgm:pt>
    <dgm:pt modelId="{7CF7CB5A-E6EB-469B-9627-3D7FBE6FB8A4}" type="parTrans" cxnId="{C7E944D0-7BA0-4D32-B83E-71955A617BE0}">
      <dgm:prSet/>
      <dgm:spPr/>
      <dgm:t>
        <a:bodyPr/>
        <a:lstStyle/>
        <a:p>
          <a:endParaRPr lang="pl-PL"/>
        </a:p>
      </dgm:t>
    </dgm:pt>
    <dgm:pt modelId="{F7D35A58-BD38-42D1-9D4B-A302E36E2859}" type="sibTrans" cxnId="{C7E944D0-7BA0-4D32-B83E-71955A617BE0}">
      <dgm:prSet/>
      <dgm:spPr/>
      <dgm:t>
        <a:bodyPr/>
        <a:lstStyle/>
        <a:p>
          <a:endParaRPr lang="pl-PL"/>
        </a:p>
      </dgm:t>
    </dgm:pt>
    <dgm:pt modelId="{798E8170-D16D-424B-9DCA-F8FAD28FD238}" type="pres">
      <dgm:prSet presAssocID="{A419E7AD-DDC2-40D1-9FE2-60A5C518748C}" presName="cycle" presStyleCnt="0">
        <dgm:presLayoutVars>
          <dgm:dir/>
          <dgm:resizeHandles val="exact"/>
        </dgm:presLayoutVars>
      </dgm:prSet>
      <dgm:spPr/>
    </dgm:pt>
    <dgm:pt modelId="{C22E9209-363F-4E87-B7B2-B17FF0D58B97}" type="pres">
      <dgm:prSet presAssocID="{DF92BE62-41D2-4AA8-8B12-4DE9F9190655}" presName="node" presStyleLbl="node1" presStyleIdx="0" presStyleCnt="2">
        <dgm:presLayoutVars>
          <dgm:bulletEnabled val="1"/>
        </dgm:presLayoutVars>
      </dgm:prSet>
      <dgm:spPr/>
    </dgm:pt>
    <dgm:pt modelId="{655D9685-C96D-487B-BB1C-A1672CBB4F7D}" type="pres">
      <dgm:prSet presAssocID="{FB0AC53F-B6E6-48DA-A002-5A59DF468BFB}" presName="sibTrans" presStyleLbl="sibTrans2D1" presStyleIdx="0" presStyleCnt="2"/>
      <dgm:spPr/>
    </dgm:pt>
    <dgm:pt modelId="{AA297A0A-7AF8-4194-9169-0D1F628FE6CF}" type="pres">
      <dgm:prSet presAssocID="{FB0AC53F-B6E6-48DA-A002-5A59DF468BFB}" presName="connectorText" presStyleLbl="sibTrans2D1" presStyleIdx="0" presStyleCnt="2"/>
      <dgm:spPr/>
    </dgm:pt>
    <dgm:pt modelId="{BE26043A-AAC2-40A7-AA99-3DCCBE930B3E}" type="pres">
      <dgm:prSet presAssocID="{B68C9381-8DAA-431D-9CC8-6F1810CF2164}" presName="node" presStyleLbl="node1" presStyleIdx="1" presStyleCnt="2">
        <dgm:presLayoutVars>
          <dgm:bulletEnabled val="1"/>
        </dgm:presLayoutVars>
      </dgm:prSet>
      <dgm:spPr/>
    </dgm:pt>
    <dgm:pt modelId="{F3913C7B-F148-4311-990A-7F6C18904F34}" type="pres">
      <dgm:prSet presAssocID="{F7D35A58-BD38-42D1-9D4B-A302E36E2859}" presName="sibTrans" presStyleLbl="sibTrans2D1" presStyleIdx="1" presStyleCnt="2"/>
      <dgm:spPr/>
    </dgm:pt>
    <dgm:pt modelId="{B9529FE9-E9FE-4286-9F3A-44577633E4FC}" type="pres">
      <dgm:prSet presAssocID="{F7D35A58-BD38-42D1-9D4B-A302E36E2859}" presName="connectorText" presStyleLbl="sibTrans2D1" presStyleIdx="1" presStyleCnt="2"/>
      <dgm:spPr/>
    </dgm:pt>
  </dgm:ptLst>
  <dgm:cxnLst>
    <dgm:cxn modelId="{A1E61A07-5412-49F4-BEAD-99CC812EB1DC}" type="presOf" srcId="{A419E7AD-DDC2-40D1-9FE2-60A5C518748C}" destId="{798E8170-D16D-424B-9DCA-F8FAD28FD238}" srcOrd="0" destOrd="0" presId="urn:microsoft.com/office/officeart/2005/8/layout/cycle2"/>
    <dgm:cxn modelId="{4F620908-8FF6-483D-92D5-E123A80E477D}" type="presOf" srcId="{DF92BE62-41D2-4AA8-8B12-4DE9F9190655}" destId="{C22E9209-363F-4E87-B7B2-B17FF0D58B97}" srcOrd="0" destOrd="0" presId="urn:microsoft.com/office/officeart/2005/8/layout/cycle2"/>
    <dgm:cxn modelId="{D75AEE1B-0394-4EC5-BF9D-57CB7F628B0D}" type="presOf" srcId="{F7D35A58-BD38-42D1-9D4B-A302E36E2859}" destId="{B9529FE9-E9FE-4286-9F3A-44577633E4FC}" srcOrd="1" destOrd="0" presId="urn:microsoft.com/office/officeart/2005/8/layout/cycle2"/>
    <dgm:cxn modelId="{D5B33066-DDF2-4222-B15D-8774BFCCA483}" srcId="{A419E7AD-DDC2-40D1-9FE2-60A5C518748C}" destId="{DF92BE62-41D2-4AA8-8B12-4DE9F9190655}" srcOrd="0" destOrd="0" parTransId="{0B661265-9512-4D1F-AC0E-8806A29751C0}" sibTransId="{FB0AC53F-B6E6-48DA-A002-5A59DF468BFB}"/>
    <dgm:cxn modelId="{214CA66B-56A2-4098-B1BB-78937FFA32FB}" type="presOf" srcId="{FB0AC53F-B6E6-48DA-A002-5A59DF468BFB}" destId="{655D9685-C96D-487B-BB1C-A1672CBB4F7D}" srcOrd="0" destOrd="0" presId="urn:microsoft.com/office/officeart/2005/8/layout/cycle2"/>
    <dgm:cxn modelId="{CBABAC7C-007C-4113-A0FB-E26C934F37E1}" type="presOf" srcId="{B68C9381-8DAA-431D-9CC8-6F1810CF2164}" destId="{BE26043A-AAC2-40A7-AA99-3DCCBE930B3E}" srcOrd="0" destOrd="0" presId="urn:microsoft.com/office/officeart/2005/8/layout/cycle2"/>
    <dgm:cxn modelId="{CDCCAF7C-2A13-4C45-9412-6F15A9722F9F}" type="presOf" srcId="{F7D35A58-BD38-42D1-9D4B-A302E36E2859}" destId="{F3913C7B-F148-4311-990A-7F6C18904F34}" srcOrd="0" destOrd="0" presId="urn:microsoft.com/office/officeart/2005/8/layout/cycle2"/>
    <dgm:cxn modelId="{226CBD80-C3BF-4DF7-A714-E742A284F0C0}" type="presOf" srcId="{FB0AC53F-B6E6-48DA-A002-5A59DF468BFB}" destId="{AA297A0A-7AF8-4194-9169-0D1F628FE6CF}" srcOrd="1" destOrd="0" presId="urn:microsoft.com/office/officeart/2005/8/layout/cycle2"/>
    <dgm:cxn modelId="{C7E944D0-7BA0-4D32-B83E-71955A617BE0}" srcId="{A419E7AD-DDC2-40D1-9FE2-60A5C518748C}" destId="{B68C9381-8DAA-431D-9CC8-6F1810CF2164}" srcOrd="1" destOrd="0" parTransId="{7CF7CB5A-E6EB-469B-9627-3D7FBE6FB8A4}" sibTransId="{F7D35A58-BD38-42D1-9D4B-A302E36E2859}"/>
    <dgm:cxn modelId="{E7DC3FFD-A290-49F5-BD3F-B29503A4B0C4}" type="presParOf" srcId="{798E8170-D16D-424B-9DCA-F8FAD28FD238}" destId="{C22E9209-363F-4E87-B7B2-B17FF0D58B97}" srcOrd="0" destOrd="0" presId="urn:microsoft.com/office/officeart/2005/8/layout/cycle2"/>
    <dgm:cxn modelId="{662F6C06-7BCB-4F95-9006-2ADEE6A3968E}" type="presParOf" srcId="{798E8170-D16D-424B-9DCA-F8FAD28FD238}" destId="{655D9685-C96D-487B-BB1C-A1672CBB4F7D}" srcOrd="1" destOrd="0" presId="urn:microsoft.com/office/officeart/2005/8/layout/cycle2"/>
    <dgm:cxn modelId="{CEF0D666-8A2B-4296-ABB7-1473389D1C7A}" type="presParOf" srcId="{655D9685-C96D-487B-BB1C-A1672CBB4F7D}" destId="{AA297A0A-7AF8-4194-9169-0D1F628FE6CF}" srcOrd="0" destOrd="0" presId="urn:microsoft.com/office/officeart/2005/8/layout/cycle2"/>
    <dgm:cxn modelId="{D1BF1172-9DBF-4DBD-97AF-73CA23021E99}" type="presParOf" srcId="{798E8170-D16D-424B-9DCA-F8FAD28FD238}" destId="{BE26043A-AAC2-40A7-AA99-3DCCBE930B3E}" srcOrd="2" destOrd="0" presId="urn:microsoft.com/office/officeart/2005/8/layout/cycle2"/>
    <dgm:cxn modelId="{A410D248-AB0D-43CD-89E4-020E91C50B9F}" type="presParOf" srcId="{798E8170-D16D-424B-9DCA-F8FAD28FD238}" destId="{F3913C7B-F148-4311-990A-7F6C18904F34}" srcOrd="3" destOrd="0" presId="urn:microsoft.com/office/officeart/2005/8/layout/cycle2"/>
    <dgm:cxn modelId="{9B8C5C49-81D5-45AD-BAD6-8266605877A6}" type="presParOf" srcId="{F3913C7B-F148-4311-990A-7F6C18904F34}" destId="{B9529FE9-E9FE-4286-9F3A-44577633E4F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7CF3486-C1E2-4E3C-A557-93DB0D2CB7C2}" type="doc">
      <dgm:prSet loTypeId="urn:microsoft.com/office/officeart/2005/8/layout/process4" loCatId="process" qsTypeId="urn:microsoft.com/office/officeart/2005/8/quickstyle/simple4" qsCatId="simple" csTypeId="urn:microsoft.com/office/officeart/2005/8/colors/colorful2" csCatId="colorful"/>
      <dgm:spPr/>
      <dgm:t>
        <a:bodyPr/>
        <a:lstStyle/>
        <a:p>
          <a:endParaRPr lang="en-US"/>
        </a:p>
      </dgm:t>
    </dgm:pt>
    <dgm:pt modelId="{7A88F274-7181-41AF-8163-EE2AB68F4084}">
      <dgm:prSet/>
      <dgm:spPr/>
      <dgm:t>
        <a:bodyPr/>
        <a:lstStyle/>
        <a:p>
          <a:r>
            <a:rPr lang="pl-PL"/>
            <a:t>Jest to oświadczenie postulatywne, kierowane przez uprawniony podmiot do organu procesowego, a </a:t>
          </a:r>
          <a:r>
            <a:rPr lang="pl-PL" b="1"/>
            <a:t>zawierającym żądanie przeprowadzenia dowodu</a:t>
          </a:r>
          <a:r>
            <a:rPr lang="pl-PL"/>
            <a:t> w celu ustalenia określonego faktu lub okoliczności (</a:t>
          </a:r>
          <a:r>
            <a:rPr lang="pl-PL" i="1"/>
            <a:t>J. Skorupka</a:t>
          </a:r>
          <a:r>
            <a:rPr lang="pl-PL"/>
            <a:t> (red.), Kodeks postępowania karnego. Komentarz, Wyd. 3. Warszawa 2018);</a:t>
          </a:r>
          <a:endParaRPr lang="en-US"/>
        </a:p>
      </dgm:t>
    </dgm:pt>
    <dgm:pt modelId="{DF04314F-7075-4662-A708-1E8C55502EE1}" type="parTrans" cxnId="{5C525145-19A9-4312-AFEA-DDF4151060CE}">
      <dgm:prSet/>
      <dgm:spPr/>
      <dgm:t>
        <a:bodyPr/>
        <a:lstStyle/>
        <a:p>
          <a:endParaRPr lang="en-US"/>
        </a:p>
      </dgm:t>
    </dgm:pt>
    <dgm:pt modelId="{297B05C4-95BD-4F32-A480-B55D2973EB8D}" type="sibTrans" cxnId="{5C525145-19A9-4312-AFEA-DDF4151060CE}">
      <dgm:prSet/>
      <dgm:spPr/>
      <dgm:t>
        <a:bodyPr/>
        <a:lstStyle/>
        <a:p>
          <a:endParaRPr lang="en-US"/>
        </a:p>
      </dgm:t>
    </dgm:pt>
    <dgm:pt modelId="{A9EB9AEE-2089-442E-ABD4-17FA62C26DF7}">
      <dgm:prSet/>
      <dgm:spPr/>
      <dgm:t>
        <a:bodyPr/>
        <a:lstStyle/>
        <a:p>
          <a:r>
            <a:rPr lang="pl-PL"/>
            <a:t>Podział wniosków dowodowych:</a:t>
          </a:r>
          <a:endParaRPr lang="en-US"/>
        </a:p>
      </dgm:t>
    </dgm:pt>
    <dgm:pt modelId="{C4C2E522-8011-4802-A813-5457107A2A0C}" type="parTrans" cxnId="{55EABA88-170D-46AE-B606-597C27B0E114}">
      <dgm:prSet/>
      <dgm:spPr/>
      <dgm:t>
        <a:bodyPr/>
        <a:lstStyle/>
        <a:p>
          <a:endParaRPr lang="en-US"/>
        </a:p>
      </dgm:t>
    </dgm:pt>
    <dgm:pt modelId="{908E4C0E-78C4-40FD-806F-0B548F6CD991}" type="sibTrans" cxnId="{55EABA88-170D-46AE-B606-597C27B0E114}">
      <dgm:prSet/>
      <dgm:spPr/>
      <dgm:t>
        <a:bodyPr/>
        <a:lstStyle/>
        <a:p>
          <a:endParaRPr lang="en-US"/>
        </a:p>
      </dgm:t>
    </dgm:pt>
    <dgm:pt modelId="{EBEA9BB0-F0D2-44AE-A599-9B7DBBBAC089}">
      <dgm:prSet/>
      <dgm:spPr/>
      <dgm:t>
        <a:bodyPr/>
        <a:lstStyle/>
        <a:p>
          <a:r>
            <a:rPr lang="pl-PL"/>
            <a:t>W znaczeniu ścisłym: oznacza po prostu żądanie przeprowadzenia dowodu, wskazanego przez stronę;</a:t>
          </a:r>
          <a:endParaRPr lang="en-US"/>
        </a:p>
      </dgm:t>
    </dgm:pt>
    <dgm:pt modelId="{708DD741-DC9B-4764-98A3-CF2867BA6BEF}" type="parTrans" cxnId="{10E393EE-D2B9-449E-9898-D503990BC48F}">
      <dgm:prSet/>
      <dgm:spPr/>
      <dgm:t>
        <a:bodyPr/>
        <a:lstStyle/>
        <a:p>
          <a:endParaRPr lang="en-US"/>
        </a:p>
      </dgm:t>
    </dgm:pt>
    <dgm:pt modelId="{5FAF4A0C-0A49-41DC-A891-85CEBB08502B}" type="sibTrans" cxnId="{10E393EE-D2B9-449E-9898-D503990BC48F}">
      <dgm:prSet/>
      <dgm:spPr/>
      <dgm:t>
        <a:bodyPr/>
        <a:lstStyle/>
        <a:p>
          <a:endParaRPr lang="en-US"/>
        </a:p>
      </dgm:t>
    </dgm:pt>
    <dgm:pt modelId="{D2CEC9B1-7A2A-4974-9D1D-CE502FF35D38}">
      <dgm:prSet/>
      <dgm:spPr/>
      <dgm:t>
        <a:bodyPr/>
        <a:lstStyle/>
        <a:p>
          <a:r>
            <a:rPr lang="pl-PL"/>
            <a:t>W znaczeniu szerokim: wnioski o wyszukiwanie dowodu- np. w sytuacji w której wnioskodawca nie jest w stanie podać konkretnego źródła dowodu (wniosek o odszukanie świadka)</a:t>
          </a:r>
          <a:endParaRPr lang="en-US"/>
        </a:p>
      </dgm:t>
    </dgm:pt>
    <dgm:pt modelId="{CC41855C-4088-4CCC-823A-35574F89A3A5}" type="parTrans" cxnId="{506A88CB-F815-49F7-B3CC-82A2956ECE9F}">
      <dgm:prSet/>
      <dgm:spPr/>
      <dgm:t>
        <a:bodyPr/>
        <a:lstStyle/>
        <a:p>
          <a:endParaRPr lang="en-US"/>
        </a:p>
      </dgm:t>
    </dgm:pt>
    <dgm:pt modelId="{627D2F4A-350B-4CF1-A7B5-33DA77257E40}" type="sibTrans" cxnId="{506A88CB-F815-49F7-B3CC-82A2956ECE9F}">
      <dgm:prSet/>
      <dgm:spPr/>
      <dgm:t>
        <a:bodyPr/>
        <a:lstStyle/>
        <a:p>
          <a:endParaRPr lang="en-US"/>
        </a:p>
      </dgm:t>
    </dgm:pt>
    <dgm:pt modelId="{8B7A19F6-5F97-4B8A-A455-3887E83A3B9D}" type="pres">
      <dgm:prSet presAssocID="{87CF3486-C1E2-4E3C-A557-93DB0D2CB7C2}" presName="Name0" presStyleCnt="0">
        <dgm:presLayoutVars>
          <dgm:dir/>
          <dgm:animLvl val="lvl"/>
          <dgm:resizeHandles val="exact"/>
        </dgm:presLayoutVars>
      </dgm:prSet>
      <dgm:spPr/>
    </dgm:pt>
    <dgm:pt modelId="{D014EC15-4266-4890-BD3E-E031BE400CFD}" type="pres">
      <dgm:prSet presAssocID="{A9EB9AEE-2089-442E-ABD4-17FA62C26DF7}" presName="boxAndChildren" presStyleCnt="0"/>
      <dgm:spPr/>
    </dgm:pt>
    <dgm:pt modelId="{FF849EF5-CBDB-463A-A985-1302EB4A472C}" type="pres">
      <dgm:prSet presAssocID="{A9EB9AEE-2089-442E-ABD4-17FA62C26DF7}" presName="parentTextBox" presStyleLbl="node1" presStyleIdx="0" presStyleCnt="2"/>
      <dgm:spPr/>
    </dgm:pt>
    <dgm:pt modelId="{1A13FFEE-72BF-4E9F-BAC4-58DF60BD6502}" type="pres">
      <dgm:prSet presAssocID="{A9EB9AEE-2089-442E-ABD4-17FA62C26DF7}" presName="entireBox" presStyleLbl="node1" presStyleIdx="0" presStyleCnt="2"/>
      <dgm:spPr/>
    </dgm:pt>
    <dgm:pt modelId="{9AD8C03D-E355-49E7-8390-40AE1CE69C86}" type="pres">
      <dgm:prSet presAssocID="{A9EB9AEE-2089-442E-ABD4-17FA62C26DF7}" presName="descendantBox" presStyleCnt="0"/>
      <dgm:spPr/>
    </dgm:pt>
    <dgm:pt modelId="{33119B14-D0D8-4AAD-A1D6-9A9F6F076781}" type="pres">
      <dgm:prSet presAssocID="{EBEA9BB0-F0D2-44AE-A599-9B7DBBBAC089}" presName="childTextBox" presStyleLbl="fgAccFollowNode1" presStyleIdx="0" presStyleCnt="2">
        <dgm:presLayoutVars>
          <dgm:bulletEnabled val="1"/>
        </dgm:presLayoutVars>
      </dgm:prSet>
      <dgm:spPr/>
    </dgm:pt>
    <dgm:pt modelId="{78B4F8C3-E12C-47A8-9AD7-BEAB0AF3FB51}" type="pres">
      <dgm:prSet presAssocID="{D2CEC9B1-7A2A-4974-9D1D-CE502FF35D38}" presName="childTextBox" presStyleLbl="fgAccFollowNode1" presStyleIdx="1" presStyleCnt="2">
        <dgm:presLayoutVars>
          <dgm:bulletEnabled val="1"/>
        </dgm:presLayoutVars>
      </dgm:prSet>
      <dgm:spPr/>
    </dgm:pt>
    <dgm:pt modelId="{DA2E0B32-1895-41CF-973C-A03BB3461ED1}" type="pres">
      <dgm:prSet presAssocID="{297B05C4-95BD-4F32-A480-B55D2973EB8D}" presName="sp" presStyleCnt="0"/>
      <dgm:spPr/>
    </dgm:pt>
    <dgm:pt modelId="{133B5499-C94E-4353-865F-082DF17919E4}" type="pres">
      <dgm:prSet presAssocID="{7A88F274-7181-41AF-8163-EE2AB68F4084}" presName="arrowAndChildren" presStyleCnt="0"/>
      <dgm:spPr/>
    </dgm:pt>
    <dgm:pt modelId="{9CBC3A78-997E-4720-83E7-44D7DBEBEDCC}" type="pres">
      <dgm:prSet presAssocID="{7A88F274-7181-41AF-8163-EE2AB68F4084}" presName="parentTextArrow" presStyleLbl="node1" presStyleIdx="1" presStyleCnt="2"/>
      <dgm:spPr/>
    </dgm:pt>
  </dgm:ptLst>
  <dgm:cxnLst>
    <dgm:cxn modelId="{8EB5C328-1084-4C16-B4AF-4E9568495248}" type="presOf" srcId="{EBEA9BB0-F0D2-44AE-A599-9B7DBBBAC089}" destId="{33119B14-D0D8-4AAD-A1D6-9A9F6F076781}" srcOrd="0" destOrd="0" presId="urn:microsoft.com/office/officeart/2005/8/layout/process4"/>
    <dgm:cxn modelId="{35C35043-8DA1-46FF-956D-676BCCF41AE7}" type="presOf" srcId="{7A88F274-7181-41AF-8163-EE2AB68F4084}" destId="{9CBC3A78-997E-4720-83E7-44D7DBEBEDCC}" srcOrd="0" destOrd="0" presId="urn:microsoft.com/office/officeart/2005/8/layout/process4"/>
    <dgm:cxn modelId="{5C525145-19A9-4312-AFEA-DDF4151060CE}" srcId="{87CF3486-C1E2-4E3C-A557-93DB0D2CB7C2}" destId="{7A88F274-7181-41AF-8163-EE2AB68F4084}" srcOrd="0" destOrd="0" parTransId="{DF04314F-7075-4662-A708-1E8C55502EE1}" sibTransId="{297B05C4-95BD-4F32-A480-B55D2973EB8D}"/>
    <dgm:cxn modelId="{3558DD7E-63CC-4484-BD72-83E6C66E5CA6}" type="presOf" srcId="{A9EB9AEE-2089-442E-ABD4-17FA62C26DF7}" destId="{FF849EF5-CBDB-463A-A985-1302EB4A472C}" srcOrd="0" destOrd="0" presId="urn:microsoft.com/office/officeart/2005/8/layout/process4"/>
    <dgm:cxn modelId="{79A7077F-5F5C-49F2-B84E-AAC20D30BA74}" type="presOf" srcId="{D2CEC9B1-7A2A-4974-9D1D-CE502FF35D38}" destId="{78B4F8C3-E12C-47A8-9AD7-BEAB0AF3FB51}" srcOrd="0" destOrd="0" presId="urn:microsoft.com/office/officeart/2005/8/layout/process4"/>
    <dgm:cxn modelId="{55EABA88-170D-46AE-B606-597C27B0E114}" srcId="{87CF3486-C1E2-4E3C-A557-93DB0D2CB7C2}" destId="{A9EB9AEE-2089-442E-ABD4-17FA62C26DF7}" srcOrd="1" destOrd="0" parTransId="{C4C2E522-8011-4802-A813-5457107A2A0C}" sibTransId="{908E4C0E-78C4-40FD-806F-0B548F6CD991}"/>
    <dgm:cxn modelId="{EC3323B1-BD30-404C-9AA9-09C8EA5001A8}" type="presOf" srcId="{A9EB9AEE-2089-442E-ABD4-17FA62C26DF7}" destId="{1A13FFEE-72BF-4E9F-BAC4-58DF60BD6502}" srcOrd="1" destOrd="0" presId="urn:microsoft.com/office/officeart/2005/8/layout/process4"/>
    <dgm:cxn modelId="{616FE7C0-79D2-4A07-81C8-88130136610F}" type="presOf" srcId="{87CF3486-C1E2-4E3C-A557-93DB0D2CB7C2}" destId="{8B7A19F6-5F97-4B8A-A455-3887E83A3B9D}" srcOrd="0" destOrd="0" presId="urn:microsoft.com/office/officeart/2005/8/layout/process4"/>
    <dgm:cxn modelId="{506A88CB-F815-49F7-B3CC-82A2956ECE9F}" srcId="{A9EB9AEE-2089-442E-ABD4-17FA62C26DF7}" destId="{D2CEC9B1-7A2A-4974-9D1D-CE502FF35D38}" srcOrd="1" destOrd="0" parTransId="{CC41855C-4088-4CCC-823A-35574F89A3A5}" sibTransId="{627D2F4A-350B-4CF1-A7B5-33DA77257E40}"/>
    <dgm:cxn modelId="{10E393EE-D2B9-449E-9898-D503990BC48F}" srcId="{A9EB9AEE-2089-442E-ABD4-17FA62C26DF7}" destId="{EBEA9BB0-F0D2-44AE-A599-9B7DBBBAC089}" srcOrd="0" destOrd="0" parTransId="{708DD741-DC9B-4764-98A3-CF2867BA6BEF}" sibTransId="{5FAF4A0C-0A49-41DC-A891-85CEBB08502B}"/>
    <dgm:cxn modelId="{7291615E-8DAD-4993-B6D8-4F1A3010D0FA}" type="presParOf" srcId="{8B7A19F6-5F97-4B8A-A455-3887E83A3B9D}" destId="{D014EC15-4266-4890-BD3E-E031BE400CFD}" srcOrd="0" destOrd="0" presId="urn:microsoft.com/office/officeart/2005/8/layout/process4"/>
    <dgm:cxn modelId="{7DE8EE1F-1325-46DE-A423-AD3BBDD373AA}" type="presParOf" srcId="{D014EC15-4266-4890-BD3E-E031BE400CFD}" destId="{FF849EF5-CBDB-463A-A985-1302EB4A472C}" srcOrd="0" destOrd="0" presId="urn:microsoft.com/office/officeart/2005/8/layout/process4"/>
    <dgm:cxn modelId="{E2D8FF0E-F97A-4029-B778-6C46ADE55C14}" type="presParOf" srcId="{D014EC15-4266-4890-BD3E-E031BE400CFD}" destId="{1A13FFEE-72BF-4E9F-BAC4-58DF60BD6502}" srcOrd="1" destOrd="0" presId="urn:microsoft.com/office/officeart/2005/8/layout/process4"/>
    <dgm:cxn modelId="{607C38B1-F221-42D6-9175-ED4B73BA8DA0}" type="presParOf" srcId="{D014EC15-4266-4890-BD3E-E031BE400CFD}" destId="{9AD8C03D-E355-49E7-8390-40AE1CE69C86}" srcOrd="2" destOrd="0" presId="urn:microsoft.com/office/officeart/2005/8/layout/process4"/>
    <dgm:cxn modelId="{95E41BA7-5534-41C0-9609-08E0151A59A9}" type="presParOf" srcId="{9AD8C03D-E355-49E7-8390-40AE1CE69C86}" destId="{33119B14-D0D8-4AAD-A1D6-9A9F6F076781}" srcOrd="0" destOrd="0" presId="urn:microsoft.com/office/officeart/2005/8/layout/process4"/>
    <dgm:cxn modelId="{EE856690-BBEE-4026-A244-9458D544DD5D}" type="presParOf" srcId="{9AD8C03D-E355-49E7-8390-40AE1CE69C86}" destId="{78B4F8C3-E12C-47A8-9AD7-BEAB0AF3FB51}" srcOrd="1" destOrd="0" presId="urn:microsoft.com/office/officeart/2005/8/layout/process4"/>
    <dgm:cxn modelId="{E07EB435-69D8-4705-A0E5-76F51AA12795}" type="presParOf" srcId="{8B7A19F6-5F97-4B8A-A455-3887E83A3B9D}" destId="{DA2E0B32-1895-41CF-973C-A03BB3461ED1}" srcOrd="1" destOrd="0" presId="urn:microsoft.com/office/officeart/2005/8/layout/process4"/>
    <dgm:cxn modelId="{4437B2D9-0948-46F5-B37E-41841B669F31}" type="presParOf" srcId="{8B7A19F6-5F97-4B8A-A455-3887E83A3B9D}" destId="{133B5499-C94E-4353-865F-082DF17919E4}" srcOrd="2" destOrd="0" presId="urn:microsoft.com/office/officeart/2005/8/layout/process4"/>
    <dgm:cxn modelId="{01FD071D-B2E0-46AE-9C91-3105DA530874}" type="presParOf" srcId="{133B5499-C94E-4353-865F-082DF17919E4}" destId="{9CBC3A78-997E-4720-83E7-44D7DBEBEDCC}"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D720513-1674-46D1-ACBC-A85E0BC0A5E6}"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C1BC84C3-250A-4936-85A0-DECB7A24F32F}">
      <dgm:prSet/>
      <dgm:spPr/>
      <dgm:t>
        <a:bodyPr/>
        <a:lstStyle/>
        <a:p>
          <a:r>
            <a:rPr lang="pl-PL"/>
            <a:t>W zależności od etapu postępowania- w przedmiocie wniosku dowodowego będzie decyzje podejmować bądź prokurator (na etapie postępowania przygotowawczego) lub sąd (na etapie postępowania sądowego);</a:t>
          </a:r>
          <a:endParaRPr lang="en-US"/>
        </a:p>
      </dgm:t>
    </dgm:pt>
    <dgm:pt modelId="{73650575-46FA-45AB-A802-AA7A4FEE40BA}" type="parTrans" cxnId="{3751DB75-5FED-457F-898B-8C2F9CBD9995}">
      <dgm:prSet/>
      <dgm:spPr/>
      <dgm:t>
        <a:bodyPr/>
        <a:lstStyle/>
        <a:p>
          <a:endParaRPr lang="en-US"/>
        </a:p>
      </dgm:t>
    </dgm:pt>
    <dgm:pt modelId="{A832648D-E9CC-4617-AE7C-6AAA749A8F75}" type="sibTrans" cxnId="{3751DB75-5FED-457F-898B-8C2F9CBD9995}">
      <dgm:prSet/>
      <dgm:spPr/>
      <dgm:t>
        <a:bodyPr/>
        <a:lstStyle/>
        <a:p>
          <a:endParaRPr lang="en-US"/>
        </a:p>
      </dgm:t>
    </dgm:pt>
    <dgm:pt modelId="{58698547-F80B-44CA-9F04-B05044A08BE7}">
      <dgm:prSet/>
      <dgm:spPr/>
      <dgm:t>
        <a:bodyPr/>
        <a:lstStyle/>
        <a:p>
          <a:r>
            <a:rPr lang="pl-PL"/>
            <a:t>Oddalenie wniosku dowodowego następuje w formie postanowienia (art. 170 par 3 k.p.k.), które obligatoryjnie musi posiadać uzasadnienie.</a:t>
          </a:r>
          <a:endParaRPr lang="en-US"/>
        </a:p>
      </dgm:t>
    </dgm:pt>
    <dgm:pt modelId="{B41B76EE-6ECF-43EA-AF5C-122E140637BF}" type="parTrans" cxnId="{5ABC7068-5F9F-4FF1-8B9E-FAD656EE385E}">
      <dgm:prSet/>
      <dgm:spPr/>
      <dgm:t>
        <a:bodyPr/>
        <a:lstStyle/>
        <a:p>
          <a:endParaRPr lang="en-US"/>
        </a:p>
      </dgm:t>
    </dgm:pt>
    <dgm:pt modelId="{AF713249-BB46-47C8-8C60-D4718D098244}" type="sibTrans" cxnId="{5ABC7068-5F9F-4FF1-8B9E-FAD656EE385E}">
      <dgm:prSet/>
      <dgm:spPr/>
      <dgm:t>
        <a:bodyPr/>
        <a:lstStyle/>
        <a:p>
          <a:endParaRPr lang="en-US"/>
        </a:p>
      </dgm:t>
    </dgm:pt>
    <dgm:pt modelId="{C444C76D-0C3B-4585-AA9E-4A071B611A60}">
      <dgm:prSet/>
      <dgm:spPr/>
      <dgm:t>
        <a:bodyPr/>
        <a:lstStyle/>
        <a:p>
          <a:r>
            <a:rPr lang="pl-PL"/>
            <a:t>Uzasadnienie oddalenia wniosku dowodowego nie może składać się jedynie z powtórzenia treści ustawy w tym zakresie (przyczyny oddalenia wniosku- kolejny slajd), musi zostać wskazane, jakie konkretne przyczyny przemówiły za nieuwzględnieniem wniosku!</a:t>
          </a:r>
          <a:endParaRPr lang="en-US"/>
        </a:p>
      </dgm:t>
    </dgm:pt>
    <dgm:pt modelId="{361F8236-8027-467D-BB7E-BBB258D01D31}" type="parTrans" cxnId="{7E154FE4-379E-4127-A1B1-1D09002693A3}">
      <dgm:prSet/>
      <dgm:spPr/>
      <dgm:t>
        <a:bodyPr/>
        <a:lstStyle/>
        <a:p>
          <a:endParaRPr lang="en-US"/>
        </a:p>
      </dgm:t>
    </dgm:pt>
    <dgm:pt modelId="{97C19D7C-A87E-4903-BB3F-4BE51B2334FC}" type="sibTrans" cxnId="{7E154FE4-379E-4127-A1B1-1D09002693A3}">
      <dgm:prSet/>
      <dgm:spPr/>
      <dgm:t>
        <a:bodyPr/>
        <a:lstStyle/>
        <a:p>
          <a:endParaRPr lang="en-US"/>
        </a:p>
      </dgm:t>
    </dgm:pt>
    <dgm:pt modelId="{EE53409F-D189-45B5-AF19-905FBD71D567}" type="pres">
      <dgm:prSet presAssocID="{CD720513-1674-46D1-ACBC-A85E0BC0A5E6}" presName="Name0" presStyleCnt="0">
        <dgm:presLayoutVars>
          <dgm:dir/>
          <dgm:animLvl val="lvl"/>
          <dgm:resizeHandles val="exact"/>
        </dgm:presLayoutVars>
      </dgm:prSet>
      <dgm:spPr/>
    </dgm:pt>
    <dgm:pt modelId="{E0A1D9A8-39CD-4D20-8AE1-31D94ED66D41}" type="pres">
      <dgm:prSet presAssocID="{C444C76D-0C3B-4585-AA9E-4A071B611A60}" presName="boxAndChildren" presStyleCnt="0"/>
      <dgm:spPr/>
    </dgm:pt>
    <dgm:pt modelId="{60786986-25C8-4C6B-B7E9-91B38E7C627C}" type="pres">
      <dgm:prSet presAssocID="{C444C76D-0C3B-4585-AA9E-4A071B611A60}" presName="parentTextBox" presStyleLbl="node1" presStyleIdx="0" presStyleCnt="3"/>
      <dgm:spPr/>
    </dgm:pt>
    <dgm:pt modelId="{8362DF36-08B0-4826-AF7B-6E7BC2F4DB07}" type="pres">
      <dgm:prSet presAssocID="{AF713249-BB46-47C8-8C60-D4718D098244}" presName="sp" presStyleCnt="0"/>
      <dgm:spPr/>
    </dgm:pt>
    <dgm:pt modelId="{D7031245-849B-4BE7-B446-9EBEA03C962A}" type="pres">
      <dgm:prSet presAssocID="{58698547-F80B-44CA-9F04-B05044A08BE7}" presName="arrowAndChildren" presStyleCnt="0"/>
      <dgm:spPr/>
    </dgm:pt>
    <dgm:pt modelId="{570EA2A2-E1B9-4092-B65D-268344473BE0}" type="pres">
      <dgm:prSet presAssocID="{58698547-F80B-44CA-9F04-B05044A08BE7}" presName="parentTextArrow" presStyleLbl="node1" presStyleIdx="1" presStyleCnt="3"/>
      <dgm:spPr/>
    </dgm:pt>
    <dgm:pt modelId="{F95CF0F7-E467-4F7C-9908-E0720145C07D}" type="pres">
      <dgm:prSet presAssocID="{A832648D-E9CC-4617-AE7C-6AAA749A8F75}" presName="sp" presStyleCnt="0"/>
      <dgm:spPr/>
    </dgm:pt>
    <dgm:pt modelId="{F51C5004-CB1D-4AFA-AA7A-007C4ED1D366}" type="pres">
      <dgm:prSet presAssocID="{C1BC84C3-250A-4936-85A0-DECB7A24F32F}" presName="arrowAndChildren" presStyleCnt="0"/>
      <dgm:spPr/>
    </dgm:pt>
    <dgm:pt modelId="{BADF8543-30B2-4BD6-B004-29D8AF2C5409}" type="pres">
      <dgm:prSet presAssocID="{C1BC84C3-250A-4936-85A0-DECB7A24F32F}" presName="parentTextArrow" presStyleLbl="node1" presStyleIdx="2" presStyleCnt="3"/>
      <dgm:spPr/>
    </dgm:pt>
  </dgm:ptLst>
  <dgm:cxnLst>
    <dgm:cxn modelId="{CE5DF40C-8CD2-4221-A9FB-6BC131578BBC}" type="presOf" srcId="{CD720513-1674-46D1-ACBC-A85E0BC0A5E6}" destId="{EE53409F-D189-45B5-AF19-905FBD71D567}" srcOrd="0" destOrd="0" presId="urn:microsoft.com/office/officeart/2005/8/layout/process4"/>
    <dgm:cxn modelId="{FB34432A-E030-4766-904F-F6F4204FA10E}" type="presOf" srcId="{C444C76D-0C3B-4585-AA9E-4A071B611A60}" destId="{60786986-25C8-4C6B-B7E9-91B38E7C627C}" srcOrd="0" destOrd="0" presId="urn:microsoft.com/office/officeart/2005/8/layout/process4"/>
    <dgm:cxn modelId="{5ABC7068-5F9F-4FF1-8B9E-FAD656EE385E}" srcId="{CD720513-1674-46D1-ACBC-A85E0BC0A5E6}" destId="{58698547-F80B-44CA-9F04-B05044A08BE7}" srcOrd="1" destOrd="0" parTransId="{B41B76EE-6ECF-43EA-AF5C-122E140637BF}" sibTransId="{AF713249-BB46-47C8-8C60-D4718D098244}"/>
    <dgm:cxn modelId="{3751DB75-5FED-457F-898B-8C2F9CBD9995}" srcId="{CD720513-1674-46D1-ACBC-A85E0BC0A5E6}" destId="{C1BC84C3-250A-4936-85A0-DECB7A24F32F}" srcOrd="0" destOrd="0" parTransId="{73650575-46FA-45AB-A802-AA7A4FEE40BA}" sibTransId="{A832648D-E9CC-4617-AE7C-6AAA749A8F75}"/>
    <dgm:cxn modelId="{AE7CE087-AC30-4DE0-B1E4-DC969077E132}" type="presOf" srcId="{58698547-F80B-44CA-9F04-B05044A08BE7}" destId="{570EA2A2-E1B9-4092-B65D-268344473BE0}" srcOrd="0" destOrd="0" presId="urn:microsoft.com/office/officeart/2005/8/layout/process4"/>
    <dgm:cxn modelId="{7E154FE4-379E-4127-A1B1-1D09002693A3}" srcId="{CD720513-1674-46D1-ACBC-A85E0BC0A5E6}" destId="{C444C76D-0C3B-4585-AA9E-4A071B611A60}" srcOrd="2" destOrd="0" parTransId="{361F8236-8027-467D-BB7E-BBB258D01D31}" sibTransId="{97C19D7C-A87E-4903-BB3F-4BE51B2334FC}"/>
    <dgm:cxn modelId="{AAF88BF0-1A1E-4395-9C81-ADA87E71380F}" type="presOf" srcId="{C1BC84C3-250A-4936-85A0-DECB7A24F32F}" destId="{BADF8543-30B2-4BD6-B004-29D8AF2C5409}" srcOrd="0" destOrd="0" presId="urn:microsoft.com/office/officeart/2005/8/layout/process4"/>
    <dgm:cxn modelId="{E87D1236-8779-4AB4-97CC-4CCA4E23ACF7}" type="presParOf" srcId="{EE53409F-D189-45B5-AF19-905FBD71D567}" destId="{E0A1D9A8-39CD-4D20-8AE1-31D94ED66D41}" srcOrd="0" destOrd="0" presId="urn:microsoft.com/office/officeart/2005/8/layout/process4"/>
    <dgm:cxn modelId="{594FC2DA-31FA-4A8C-B30A-ECCFE7435AE0}" type="presParOf" srcId="{E0A1D9A8-39CD-4D20-8AE1-31D94ED66D41}" destId="{60786986-25C8-4C6B-B7E9-91B38E7C627C}" srcOrd="0" destOrd="0" presId="urn:microsoft.com/office/officeart/2005/8/layout/process4"/>
    <dgm:cxn modelId="{37792E65-F597-4774-95A6-95D67960D174}" type="presParOf" srcId="{EE53409F-D189-45B5-AF19-905FBD71D567}" destId="{8362DF36-08B0-4826-AF7B-6E7BC2F4DB07}" srcOrd="1" destOrd="0" presId="urn:microsoft.com/office/officeart/2005/8/layout/process4"/>
    <dgm:cxn modelId="{063483AF-1670-480D-BAAD-D161E3A41E7A}" type="presParOf" srcId="{EE53409F-D189-45B5-AF19-905FBD71D567}" destId="{D7031245-849B-4BE7-B446-9EBEA03C962A}" srcOrd="2" destOrd="0" presId="urn:microsoft.com/office/officeart/2005/8/layout/process4"/>
    <dgm:cxn modelId="{32A4464A-CFCE-4836-B5B8-12F45A02624D}" type="presParOf" srcId="{D7031245-849B-4BE7-B446-9EBEA03C962A}" destId="{570EA2A2-E1B9-4092-B65D-268344473BE0}" srcOrd="0" destOrd="0" presId="urn:microsoft.com/office/officeart/2005/8/layout/process4"/>
    <dgm:cxn modelId="{B8F1646D-012B-4D13-A67F-991A80E00EEE}" type="presParOf" srcId="{EE53409F-D189-45B5-AF19-905FBD71D567}" destId="{F95CF0F7-E467-4F7C-9908-E0720145C07D}" srcOrd="3" destOrd="0" presId="urn:microsoft.com/office/officeart/2005/8/layout/process4"/>
    <dgm:cxn modelId="{DAFF06A6-48F8-4EAE-96FE-72DB1FBC877D}" type="presParOf" srcId="{EE53409F-D189-45B5-AF19-905FBD71D567}" destId="{F51C5004-CB1D-4AFA-AA7A-007C4ED1D366}" srcOrd="4" destOrd="0" presId="urn:microsoft.com/office/officeart/2005/8/layout/process4"/>
    <dgm:cxn modelId="{5A159FEE-55A7-40F3-ABC0-BAA16CA3DE24}" type="presParOf" srcId="{F51C5004-CB1D-4AFA-AA7A-007C4ED1D366}" destId="{BADF8543-30B2-4BD6-B004-29D8AF2C5409}"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E7AEBBF-DCFC-4376-A018-F8D10F67B101}" type="doc">
      <dgm:prSet loTypeId="urn:microsoft.com/office/officeart/2016/7/layout/RepeatingBendingProcessNew" loCatId="process" qsTypeId="urn:microsoft.com/office/officeart/2005/8/quickstyle/simple1" qsCatId="simple" csTypeId="urn:microsoft.com/office/officeart/2005/8/colors/colorful2" csCatId="colorful"/>
      <dgm:spPr/>
      <dgm:t>
        <a:bodyPr/>
        <a:lstStyle/>
        <a:p>
          <a:endParaRPr lang="en-US"/>
        </a:p>
      </dgm:t>
    </dgm:pt>
    <dgm:pt modelId="{C56ED0FA-439E-4108-A8D8-622D4ED0C5F5}">
      <dgm:prSet/>
      <dgm:spPr/>
      <dgm:t>
        <a:bodyPr/>
        <a:lstStyle/>
        <a:p>
          <a:r>
            <a:rPr lang="pl-PL"/>
            <a:t>Art. 170 par 1 w punktach od 1-5 zawiera </a:t>
          </a:r>
          <a:r>
            <a:rPr lang="pl-PL" b="1"/>
            <a:t>zamknięty katalog </a:t>
          </a:r>
          <a:r>
            <a:rPr lang="pl-PL"/>
            <a:t>przyczyn, które uzasadniają oddalenie wniosku dowodowego:</a:t>
          </a:r>
          <a:endParaRPr lang="en-US"/>
        </a:p>
      </dgm:t>
    </dgm:pt>
    <dgm:pt modelId="{B3E8FB5C-4D41-4382-BCD1-C9B384FFE179}" type="parTrans" cxnId="{AF2D1B4E-8890-4D6D-AB70-E79E399480FA}">
      <dgm:prSet/>
      <dgm:spPr/>
      <dgm:t>
        <a:bodyPr/>
        <a:lstStyle/>
        <a:p>
          <a:endParaRPr lang="en-US"/>
        </a:p>
      </dgm:t>
    </dgm:pt>
    <dgm:pt modelId="{10F0B0D3-7384-46CE-A599-E17CF2E4588A}" type="sibTrans" cxnId="{AF2D1B4E-8890-4D6D-AB70-E79E399480FA}">
      <dgm:prSet/>
      <dgm:spPr/>
      <dgm:t>
        <a:bodyPr/>
        <a:lstStyle/>
        <a:p>
          <a:endParaRPr lang="en-US"/>
        </a:p>
      </dgm:t>
    </dgm:pt>
    <dgm:pt modelId="{D6C6F3F6-EDA4-49EB-82BC-41D8CECE4A60}">
      <dgm:prSet/>
      <dgm:spPr/>
      <dgm:t>
        <a:bodyPr/>
        <a:lstStyle/>
        <a:p>
          <a:r>
            <a:rPr lang="pl-PL" b="1"/>
            <a:t>1)  przeprowadzenie dowodu jest niedopuszczalne;</a:t>
          </a:r>
          <a:endParaRPr lang="en-US"/>
        </a:p>
      </dgm:t>
    </dgm:pt>
    <dgm:pt modelId="{7D9E08D2-5937-4D70-9D43-66521B7D9334}" type="parTrans" cxnId="{79038F20-BC84-4DA6-A3A0-5AF7D922C265}">
      <dgm:prSet/>
      <dgm:spPr/>
      <dgm:t>
        <a:bodyPr/>
        <a:lstStyle/>
        <a:p>
          <a:endParaRPr lang="en-US"/>
        </a:p>
      </dgm:t>
    </dgm:pt>
    <dgm:pt modelId="{85F7D9A5-7D57-4336-B811-402832079679}" type="sibTrans" cxnId="{79038F20-BC84-4DA6-A3A0-5AF7D922C265}">
      <dgm:prSet/>
      <dgm:spPr/>
      <dgm:t>
        <a:bodyPr/>
        <a:lstStyle/>
        <a:p>
          <a:endParaRPr lang="en-US"/>
        </a:p>
      </dgm:t>
    </dgm:pt>
    <dgm:pt modelId="{48C649E4-95DA-4B06-80CD-43BD7817AA04}">
      <dgm:prSet/>
      <dgm:spPr/>
      <dgm:t>
        <a:bodyPr/>
        <a:lstStyle/>
        <a:p>
          <a:r>
            <a:rPr lang="pl-PL" b="1"/>
            <a:t>2)  okoliczność, która ma być udowodniona, nie ma znaczenia dla rozstrzygnięcia sprawy albo jest już udowodniona zgodnie z twierdzeniem wnioskodawcy;</a:t>
          </a:r>
          <a:endParaRPr lang="en-US"/>
        </a:p>
      </dgm:t>
    </dgm:pt>
    <dgm:pt modelId="{C14BD197-516D-4183-A8F2-BB456C28DDFB}" type="parTrans" cxnId="{64AAE5DA-DB05-4905-905F-7AAFD882BA8B}">
      <dgm:prSet/>
      <dgm:spPr/>
      <dgm:t>
        <a:bodyPr/>
        <a:lstStyle/>
        <a:p>
          <a:endParaRPr lang="en-US"/>
        </a:p>
      </dgm:t>
    </dgm:pt>
    <dgm:pt modelId="{E0C80002-83DF-40B4-9409-71505B081BD9}" type="sibTrans" cxnId="{64AAE5DA-DB05-4905-905F-7AAFD882BA8B}">
      <dgm:prSet/>
      <dgm:spPr/>
      <dgm:t>
        <a:bodyPr/>
        <a:lstStyle/>
        <a:p>
          <a:endParaRPr lang="en-US"/>
        </a:p>
      </dgm:t>
    </dgm:pt>
    <dgm:pt modelId="{DD08FE59-4950-44F9-9BB0-DEC3D52F13D6}">
      <dgm:prSet/>
      <dgm:spPr/>
      <dgm:t>
        <a:bodyPr/>
        <a:lstStyle/>
        <a:p>
          <a:r>
            <a:rPr lang="pl-PL" b="1"/>
            <a:t>3) dowód jest nieprzydatny do stwierdzenia danej okoliczności;</a:t>
          </a:r>
          <a:endParaRPr lang="en-US"/>
        </a:p>
      </dgm:t>
    </dgm:pt>
    <dgm:pt modelId="{823E0F1B-FC32-44F8-8CEA-864CCBA08F79}" type="parTrans" cxnId="{0E966E48-E933-4811-8F99-9F3B3E14FBC6}">
      <dgm:prSet/>
      <dgm:spPr/>
      <dgm:t>
        <a:bodyPr/>
        <a:lstStyle/>
        <a:p>
          <a:endParaRPr lang="en-US"/>
        </a:p>
      </dgm:t>
    </dgm:pt>
    <dgm:pt modelId="{97A57640-EBD3-4759-94A2-6CA3599DEC75}" type="sibTrans" cxnId="{0E966E48-E933-4811-8F99-9F3B3E14FBC6}">
      <dgm:prSet/>
      <dgm:spPr/>
      <dgm:t>
        <a:bodyPr/>
        <a:lstStyle/>
        <a:p>
          <a:endParaRPr lang="en-US"/>
        </a:p>
      </dgm:t>
    </dgm:pt>
    <dgm:pt modelId="{D05BAD85-63DE-49B0-B646-D9FE5E3A3E7C}">
      <dgm:prSet/>
      <dgm:spPr/>
      <dgm:t>
        <a:bodyPr/>
        <a:lstStyle/>
        <a:p>
          <a:r>
            <a:rPr lang="pl-PL" b="1"/>
            <a:t>4) dowodu nie da się przeprowadzić;</a:t>
          </a:r>
          <a:endParaRPr lang="en-US"/>
        </a:p>
      </dgm:t>
    </dgm:pt>
    <dgm:pt modelId="{3D61ADD3-4B07-457E-91C4-DEA6F7DA970D}" type="parTrans" cxnId="{AF2B43B5-ACAF-47E6-995E-250ECB47FDC3}">
      <dgm:prSet/>
      <dgm:spPr/>
      <dgm:t>
        <a:bodyPr/>
        <a:lstStyle/>
        <a:p>
          <a:endParaRPr lang="en-US"/>
        </a:p>
      </dgm:t>
    </dgm:pt>
    <dgm:pt modelId="{6D765929-2C55-499A-963F-237A74C77E76}" type="sibTrans" cxnId="{AF2B43B5-ACAF-47E6-995E-250ECB47FDC3}">
      <dgm:prSet/>
      <dgm:spPr/>
      <dgm:t>
        <a:bodyPr/>
        <a:lstStyle/>
        <a:p>
          <a:endParaRPr lang="en-US"/>
        </a:p>
      </dgm:t>
    </dgm:pt>
    <dgm:pt modelId="{DB645E9C-C85E-4D2E-B69D-F66708A57E60}">
      <dgm:prSet/>
      <dgm:spPr/>
      <dgm:t>
        <a:bodyPr/>
        <a:lstStyle/>
        <a:p>
          <a:r>
            <a:rPr lang="pl-PL" b="1"/>
            <a:t>5) wniosek dowodowy w sposób oczywisty zmierza do przedłużenia postępowania.</a:t>
          </a:r>
          <a:endParaRPr lang="en-US"/>
        </a:p>
      </dgm:t>
    </dgm:pt>
    <dgm:pt modelId="{6DE20500-3113-4AF1-A164-FC097D7DEDE1}" type="parTrans" cxnId="{A3BD3984-AA15-42F8-B468-6E669BF0176C}">
      <dgm:prSet/>
      <dgm:spPr/>
      <dgm:t>
        <a:bodyPr/>
        <a:lstStyle/>
        <a:p>
          <a:endParaRPr lang="en-US"/>
        </a:p>
      </dgm:t>
    </dgm:pt>
    <dgm:pt modelId="{09574A55-5D61-4B95-A285-807A15B16250}" type="sibTrans" cxnId="{A3BD3984-AA15-42F8-B468-6E669BF0176C}">
      <dgm:prSet/>
      <dgm:spPr/>
      <dgm:t>
        <a:bodyPr/>
        <a:lstStyle/>
        <a:p>
          <a:endParaRPr lang="en-US"/>
        </a:p>
      </dgm:t>
    </dgm:pt>
    <dgm:pt modelId="{B5B7FE68-25B0-4765-A289-69F5C83E7068}" type="pres">
      <dgm:prSet presAssocID="{3E7AEBBF-DCFC-4376-A018-F8D10F67B101}" presName="Name0" presStyleCnt="0">
        <dgm:presLayoutVars>
          <dgm:dir/>
          <dgm:resizeHandles val="exact"/>
        </dgm:presLayoutVars>
      </dgm:prSet>
      <dgm:spPr/>
    </dgm:pt>
    <dgm:pt modelId="{35ED9F1C-9F59-4DE0-9FDF-F9AD1C51C602}" type="pres">
      <dgm:prSet presAssocID="{C56ED0FA-439E-4108-A8D8-622D4ED0C5F5}" presName="node" presStyleLbl="node1" presStyleIdx="0" presStyleCnt="6">
        <dgm:presLayoutVars>
          <dgm:bulletEnabled val="1"/>
        </dgm:presLayoutVars>
      </dgm:prSet>
      <dgm:spPr/>
    </dgm:pt>
    <dgm:pt modelId="{2CBF761C-A6CE-4D85-B591-C9CFCE8FD93A}" type="pres">
      <dgm:prSet presAssocID="{10F0B0D3-7384-46CE-A599-E17CF2E4588A}" presName="sibTrans" presStyleLbl="sibTrans1D1" presStyleIdx="0" presStyleCnt="5"/>
      <dgm:spPr/>
    </dgm:pt>
    <dgm:pt modelId="{71F93A9E-685F-42BA-ABA7-944E07999598}" type="pres">
      <dgm:prSet presAssocID="{10F0B0D3-7384-46CE-A599-E17CF2E4588A}" presName="connectorText" presStyleLbl="sibTrans1D1" presStyleIdx="0" presStyleCnt="5"/>
      <dgm:spPr/>
    </dgm:pt>
    <dgm:pt modelId="{520CAD2F-6DF6-4BE4-8C65-183F4EEEED1B}" type="pres">
      <dgm:prSet presAssocID="{D6C6F3F6-EDA4-49EB-82BC-41D8CECE4A60}" presName="node" presStyleLbl="node1" presStyleIdx="1" presStyleCnt="6">
        <dgm:presLayoutVars>
          <dgm:bulletEnabled val="1"/>
        </dgm:presLayoutVars>
      </dgm:prSet>
      <dgm:spPr/>
    </dgm:pt>
    <dgm:pt modelId="{38C46415-532F-400D-816C-79248B883EF7}" type="pres">
      <dgm:prSet presAssocID="{85F7D9A5-7D57-4336-B811-402832079679}" presName="sibTrans" presStyleLbl="sibTrans1D1" presStyleIdx="1" presStyleCnt="5"/>
      <dgm:spPr/>
    </dgm:pt>
    <dgm:pt modelId="{70259276-A464-467D-80FD-633D116C1995}" type="pres">
      <dgm:prSet presAssocID="{85F7D9A5-7D57-4336-B811-402832079679}" presName="connectorText" presStyleLbl="sibTrans1D1" presStyleIdx="1" presStyleCnt="5"/>
      <dgm:spPr/>
    </dgm:pt>
    <dgm:pt modelId="{109E3640-85AB-4411-8072-2BF52BA4B368}" type="pres">
      <dgm:prSet presAssocID="{48C649E4-95DA-4B06-80CD-43BD7817AA04}" presName="node" presStyleLbl="node1" presStyleIdx="2" presStyleCnt="6">
        <dgm:presLayoutVars>
          <dgm:bulletEnabled val="1"/>
        </dgm:presLayoutVars>
      </dgm:prSet>
      <dgm:spPr/>
    </dgm:pt>
    <dgm:pt modelId="{6E2554F5-58A2-4040-9C7E-C7CDDEC1236B}" type="pres">
      <dgm:prSet presAssocID="{E0C80002-83DF-40B4-9409-71505B081BD9}" presName="sibTrans" presStyleLbl="sibTrans1D1" presStyleIdx="2" presStyleCnt="5"/>
      <dgm:spPr/>
    </dgm:pt>
    <dgm:pt modelId="{C25B11A4-D99C-4DA4-9F58-B29DD311D7BC}" type="pres">
      <dgm:prSet presAssocID="{E0C80002-83DF-40B4-9409-71505B081BD9}" presName="connectorText" presStyleLbl="sibTrans1D1" presStyleIdx="2" presStyleCnt="5"/>
      <dgm:spPr/>
    </dgm:pt>
    <dgm:pt modelId="{5B3EF14C-1925-4413-83F4-E8F75F08488B}" type="pres">
      <dgm:prSet presAssocID="{DD08FE59-4950-44F9-9BB0-DEC3D52F13D6}" presName="node" presStyleLbl="node1" presStyleIdx="3" presStyleCnt="6">
        <dgm:presLayoutVars>
          <dgm:bulletEnabled val="1"/>
        </dgm:presLayoutVars>
      </dgm:prSet>
      <dgm:spPr/>
    </dgm:pt>
    <dgm:pt modelId="{8C780176-7F6F-4B83-BE35-8D84DDA4A1C2}" type="pres">
      <dgm:prSet presAssocID="{97A57640-EBD3-4759-94A2-6CA3599DEC75}" presName="sibTrans" presStyleLbl="sibTrans1D1" presStyleIdx="3" presStyleCnt="5"/>
      <dgm:spPr/>
    </dgm:pt>
    <dgm:pt modelId="{837D0330-D73B-4196-88D6-111A423C2843}" type="pres">
      <dgm:prSet presAssocID="{97A57640-EBD3-4759-94A2-6CA3599DEC75}" presName="connectorText" presStyleLbl="sibTrans1D1" presStyleIdx="3" presStyleCnt="5"/>
      <dgm:spPr/>
    </dgm:pt>
    <dgm:pt modelId="{0B48F0E2-C402-4E80-874F-C1AEF91984D0}" type="pres">
      <dgm:prSet presAssocID="{D05BAD85-63DE-49B0-B646-D9FE5E3A3E7C}" presName="node" presStyleLbl="node1" presStyleIdx="4" presStyleCnt="6">
        <dgm:presLayoutVars>
          <dgm:bulletEnabled val="1"/>
        </dgm:presLayoutVars>
      </dgm:prSet>
      <dgm:spPr/>
    </dgm:pt>
    <dgm:pt modelId="{C8EF5A64-BD5B-40ED-97E5-4FF38A7F4673}" type="pres">
      <dgm:prSet presAssocID="{6D765929-2C55-499A-963F-237A74C77E76}" presName="sibTrans" presStyleLbl="sibTrans1D1" presStyleIdx="4" presStyleCnt="5"/>
      <dgm:spPr/>
    </dgm:pt>
    <dgm:pt modelId="{505C093D-9FCA-4A91-9814-DA074FDDD070}" type="pres">
      <dgm:prSet presAssocID="{6D765929-2C55-499A-963F-237A74C77E76}" presName="connectorText" presStyleLbl="sibTrans1D1" presStyleIdx="4" presStyleCnt="5"/>
      <dgm:spPr/>
    </dgm:pt>
    <dgm:pt modelId="{525ED564-8788-47F6-895B-A13B166CB661}" type="pres">
      <dgm:prSet presAssocID="{DB645E9C-C85E-4D2E-B69D-F66708A57E60}" presName="node" presStyleLbl="node1" presStyleIdx="5" presStyleCnt="6">
        <dgm:presLayoutVars>
          <dgm:bulletEnabled val="1"/>
        </dgm:presLayoutVars>
      </dgm:prSet>
      <dgm:spPr/>
    </dgm:pt>
  </dgm:ptLst>
  <dgm:cxnLst>
    <dgm:cxn modelId="{4656B113-F642-4922-B237-A8936F334BB9}" type="presOf" srcId="{97A57640-EBD3-4759-94A2-6CA3599DEC75}" destId="{8C780176-7F6F-4B83-BE35-8D84DDA4A1C2}" srcOrd="0" destOrd="0" presId="urn:microsoft.com/office/officeart/2016/7/layout/RepeatingBendingProcessNew"/>
    <dgm:cxn modelId="{79038F20-BC84-4DA6-A3A0-5AF7D922C265}" srcId="{3E7AEBBF-DCFC-4376-A018-F8D10F67B101}" destId="{D6C6F3F6-EDA4-49EB-82BC-41D8CECE4A60}" srcOrd="1" destOrd="0" parTransId="{7D9E08D2-5937-4D70-9D43-66521B7D9334}" sibTransId="{85F7D9A5-7D57-4336-B811-402832079679}"/>
    <dgm:cxn modelId="{3A1DDE24-3C28-415A-AF4B-627C823E629C}" type="presOf" srcId="{DB645E9C-C85E-4D2E-B69D-F66708A57E60}" destId="{525ED564-8788-47F6-895B-A13B166CB661}" srcOrd="0" destOrd="0" presId="urn:microsoft.com/office/officeart/2016/7/layout/RepeatingBendingProcessNew"/>
    <dgm:cxn modelId="{61DE632B-F817-4FA5-9FD2-B7B8CDDF9F3C}" type="presOf" srcId="{D6C6F3F6-EDA4-49EB-82BC-41D8CECE4A60}" destId="{520CAD2F-6DF6-4BE4-8C65-183F4EEEED1B}" srcOrd="0" destOrd="0" presId="urn:microsoft.com/office/officeart/2016/7/layout/RepeatingBendingProcessNew"/>
    <dgm:cxn modelId="{22C14F3B-569F-43CB-900C-F0C2DBB5303C}" type="presOf" srcId="{C56ED0FA-439E-4108-A8D8-622D4ED0C5F5}" destId="{35ED9F1C-9F59-4DE0-9FDF-F9AD1C51C602}" srcOrd="0" destOrd="0" presId="urn:microsoft.com/office/officeart/2016/7/layout/RepeatingBendingProcessNew"/>
    <dgm:cxn modelId="{6BC60645-F962-4896-8685-E29F4B2E9C77}" type="presOf" srcId="{3E7AEBBF-DCFC-4376-A018-F8D10F67B101}" destId="{B5B7FE68-25B0-4765-A289-69F5C83E7068}" srcOrd="0" destOrd="0" presId="urn:microsoft.com/office/officeart/2016/7/layout/RepeatingBendingProcessNew"/>
    <dgm:cxn modelId="{0E966E48-E933-4811-8F99-9F3B3E14FBC6}" srcId="{3E7AEBBF-DCFC-4376-A018-F8D10F67B101}" destId="{DD08FE59-4950-44F9-9BB0-DEC3D52F13D6}" srcOrd="3" destOrd="0" parTransId="{823E0F1B-FC32-44F8-8CEA-864CCBA08F79}" sibTransId="{97A57640-EBD3-4759-94A2-6CA3599DEC75}"/>
    <dgm:cxn modelId="{7694C968-6D1A-485F-A927-AA52CCF3C750}" type="presOf" srcId="{48C649E4-95DA-4B06-80CD-43BD7817AA04}" destId="{109E3640-85AB-4411-8072-2BF52BA4B368}" srcOrd="0" destOrd="0" presId="urn:microsoft.com/office/officeart/2016/7/layout/RepeatingBendingProcessNew"/>
    <dgm:cxn modelId="{AF2D1B4E-8890-4D6D-AB70-E79E399480FA}" srcId="{3E7AEBBF-DCFC-4376-A018-F8D10F67B101}" destId="{C56ED0FA-439E-4108-A8D8-622D4ED0C5F5}" srcOrd="0" destOrd="0" parTransId="{B3E8FB5C-4D41-4382-BCD1-C9B384FFE179}" sibTransId="{10F0B0D3-7384-46CE-A599-E17CF2E4588A}"/>
    <dgm:cxn modelId="{5B5E2150-AD83-49D0-9450-B947F1EDA32E}" type="presOf" srcId="{97A57640-EBD3-4759-94A2-6CA3599DEC75}" destId="{837D0330-D73B-4196-88D6-111A423C2843}" srcOrd="1" destOrd="0" presId="urn:microsoft.com/office/officeart/2016/7/layout/RepeatingBendingProcessNew"/>
    <dgm:cxn modelId="{7FB50F54-FDCE-471C-A9F9-17C670C53165}" type="presOf" srcId="{85F7D9A5-7D57-4336-B811-402832079679}" destId="{70259276-A464-467D-80FD-633D116C1995}" srcOrd="1" destOrd="0" presId="urn:microsoft.com/office/officeart/2016/7/layout/RepeatingBendingProcessNew"/>
    <dgm:cxn modelId="{17912376-37BC-49BD-8C1B-6C06CAC48D65}" type="presOf" srcId="{10F0B0D3-7384-46CE-A599-E17CF2E4588A}" destId="{71F93A9E-685F-42BA-ABA7-944E07999598}" srcOrd="1" destOrd="0" presId="urn:microsoft.com/office/officeart/2016/7/layout/RepeatingBendingProcessNew"/>
    <dgm:cxn modelId="{A3BD3984-AA15-42F8-B468-6E669BF0176C}" srcId="{3E7AEBBF-DCFC-4376-A018-F8D10F67B101}" destId="{DB645E9C-C85E-4D2E-B69D-F66708A57E60}" srcOrd="5" destOrd="0" parTransId="{6DE20500-3113-4AF1-A164-FC097D7DEDE1}" sibTransId="{09574A55-5D61-4B95-A285-807A15B16250}"/>
    <dgm:cxn modelId="{4E7FAE98-55A1-402B-B724-7F19D9DED5FB}" type="presOf" srcId="{85F7D9A5-7D57-4336-B811-402832079679}" destId="{38C46415-532F-400D-816C-79248B883EF7}" srcOrd="0" destOrd="0" presId="urn:microsoft.com/office/officeart/2016/7/layout/RepeatingBendingProcessNew"/>
    <dgm:cxn modelId="{9287FBA7-023D-4FA4-8109-50B6A484439B}" type="presOf" srcId="{D05BAD85-63DE-49B0-B646-D9FE5E3A3E7C}" destId="{0B48F0E2-C402-4E80-874F-C1AEF91984D0}" srcOrd="0" destOrd="0" presId="urn:microsoft.com/office/officeart/2016/7/layout/RepeatingBendingProcessNew"/>
    <dgm:cxn modelId="{AF2B43B5-ACAF-47E6-995E-250ECB47FDC3}" srcId="{3E7AEBBF-DCFC-4376-A018-F8D10F67B101}" destId="{D05BAD85-63DE-49B0-B646-D9FE5E3A3E7C}" srcOrd="4" destOrd="0" parTransId="{3D61ADD3-4B07-457E-91C4-DEA6F7DA970D}" sibTransId="{6D765929-2C55-499A-963F-237A74C77E76}"/>
    <dgm:cxn modelId="{443726BA-B8E7-495D-8309-84D92B2D0C34}" type="presOf" srcId="{E0C80002-83DF-40B4-9409-71505B081BD9}" destId="{C25B11A4-D99C-4DA4-9F58-B29DD311D7BC}" srcOrd="1" destOrd="0" presId="urn:microsoft.com/office/officeart/2016/7/layout/RepeatingBendingProcessNew"/>
    <dgm:cxn modelId="{A27231BB-04C9-42BE-B325-E7FC35B4229D}" type="presOf" srcId="{6D765929-2C55-499A-963F-237A74C77E76}" destId="{C8EF5A64-BD5B-40ED-97E5-4FF38A7F4673}" srcOrd="0" destOrd="0" presId="urn:microsoft.com/office/officeart/2016/7/layout/RepeatingBendingProcessNew"/>
    <dgm:cxn modelId="{DAD2F0C1-9C0D-4F09-B356-4BF235133D50}" type="presOf" srcId="{DD08FE59-4950-44F9-9BB0-DEC3D52F13D6}" destId="{5B3EF14C-1925-4413-83F4-E8F75F08488B}" srcOrd="0" destOrd="0" presId="urn:microsoft.com/office/officeart/2016/7/layout/RepeatingBendingProcessNew"/>
    <dgm:cxn modelId="{8A22C0C2-C4B1-4009-B27D-7F7076AA3E1A}" type="presOf" srcId="{E0C80002-83DF-40B4-9409-71505B081BD9}" destId="{6E2554F5-58A2-4040-9C7E-C7CDDEC1236B}" srcOrd="0" destOrd="0" presId="urn:microsoft.com/office/officeart/2016/7/layout/RepeatingBendingProcessNew"/>
    <dgm:cxn modelId="{64AAE5DA-DB05-4905-905F-7AAFD882BA8B}" srcId="{3E7AEBBF-DCFC-4376-A018-F8D10F67B101}" destId="{48C649E4-95DA-4B06-80CD-43BD7817AA04}" srcOrd="2" destOrd="0" parTransId="{C14BD197-516D-4183-A8F2-BB456C28DDFB}" sibTransId="{E0C80002-83DF-40B4-9409-71505B081BD9}"/>
    <dgm:cxn modelId="{CD93BBEE-E409-4E8E-A03E-3C2E20794EDF}" type="presOf" srcId="{6D765929-2C55-499A-963F-237A74C77E76}" destId="{505C093D-9FCA-4A91-9814-DA074FDDD070}" srcOrd="1" destOrd="0" presId="urn:microsoft.com/office/officeart/2016/7/layout/RepeatingBendingProcessNew"/>
    <dgm:cxn modelId="{F86380F6-6B5D-49C3-AB49-4B5B1A1855E4}" type="presOf" srcId="{10F0B0D3-7384-46CE-A599-E17CF2E4588A}" destId="{2CBF761C-A6CE-4D85-B591-C9CFCE8FD93A}" srcOrd="0" destOrd="0" presId="urn:microsoft.com/office/officeart/2016/7/layout/RepeatingBendingProcessNew"/>
    <dgm:cxn modelId="{55466BAF-786D-4B1C-8D4E-66F5E7066610}" type="presParOf" srcId="{B5B7FE68-25B0-4765-A289-69F5C83E7068}" destId="{35ED9F1C-9F59-4DE0-9FDF-F9AD1C51C602}" srcOrd="0" destOrd="0" presId="urn:microsoft.com/office/officeart/2016/7/layout/RepeatingBendingProcessNew"/>
    <dgm:cxn modelId="{D6DE302D-167B-44DE-894B-D0461D54DAB0}" type="presParOf" srcId="{B5B7FE68-25B0-4765-A289-69F5C83E7068}" destId="{2CBF761C-A6CE-4D85-B591-C9CFCE8FD93A}" srcOrd="1" destOrd="0" presId="urn:microsoft.com/office/officeart/2016/7/layout/RepeatingBendingProcessNew"/>
    <dgm:cxn modelId="{901251ED-1232-4784-81D9-CD0304745BCB}" type="presParOf" srcId="{2CBF761C-A6CE-4D85-B591-C9CFCE8FD93A}" destId="{71F93A9E-685F-42BA-ABA7-944E07999598}" srcOrd="0" destOrd="0" presId="urn:microsoft.com/office/officeart/2016/7/layout/RepeatingBendingProcessNew"/>
    <dgm:cxn modelId="{DDD44819-EEE4-4CF2-9C83-A002C08CF82B}" type="presParOf" srcId="{B5B7FE68-25B0-4765-A289-69F5C83E7068}" destId="{520CAD2F-6DF6-4BE4-8C65-183F4EEEED1B}" srcOrd="2" destOrd="0" presId="urn:microsoft.com/office/officeart/2016/7/layout/RepeatingBendingProcessNew"/>
    <dgm:cxn modelId="{AE39018D-1D35-4D28-99A1-D48B415DA3B9}" type="presParOf" srcId="{B5B7FE68-25B0-4765-A289-69F5C83E7068}" destId="{38C46415-532F-400D-816C-79248B883EF7}" srcOrd="3" destOrd="0" presId="urn:microsoft.com/office/officeart/2016/7/layout/RepeatingBendingProcessNew"/>
    <dgm:cxn modelId="{A1DC453C-C633-47A0-886D-38F68149B063}" type="presParOf" srcId="{38C46415-532F-400D-816C-79248B883EF7}" destId="{70259276-A464-467D-80FD-633D116C1995}" srcOrd="0" destOrd="0" presId="urn:microsoft.com/office/officeart/2016/7/layout/RepeatingBendingProcessNew"/>
    <dgm:cxn modelId="{5756DF0A-0D9C-4C31-80AF-08D22E9CB46F}" type="presParOf" srcId="{B5B7FE68-25B0-4765-A289-69F5C83E7068}" destId="{109E3640-85AB-4411-8072-2BF52BA4B368}" srcOrd="4" destOrd="0" presId="urn:microsoft.com/office/officeart/2016/7/layout/RepeatingBendingProcessNew"/>
    <dgm:cxn modelId="{BEA7340F-8689-4472-A829-A8EF8034FFEE}" type="presParOf" srcId="{B5B7FE68-25B0-4765-A289-69F5C83E7068}" destId="{6E2554F5-58A2-4040-9C7E-C7CDDEC1236B}" srcOrd="5" destOrd="0" presId="urn:microsoft.com/office/officeart/2016/7/layout/RepeatingBendingProcessNew"/>
    <dgm:cxn modelId="{E1449ADA-1542-4316-A28F-62399EF546B4}" type="presParOf" srcId="{6E2554F5-58A2-4040-9C7E-C7CDDEC1236B}" destId="{C25B11A4-D99C-4DA4-9F58-B29DD311D7BC}" srcOrd="0" destOrd="0" presId="urn:microsoft.com/office/officeart/2016/7/layout/RepeatingBendingProcessNew"/>
    <dgm:cxn modelId="{42846E37-DF68-4448-B091-8DD6EE6416CB}" type="presParOf" srcId="{B5B7FE68-25B0-4765-A289-69F5C83E7068}" destId="{5B3EF14C-1925-4413-83F4-E8F75F08488B}" srcOrd="6" destOrd="0" presId="urn:microsoft.com/office/officeart/2016/7/layout/RepeatingBendingProcessNew"/>
    <dgm:cxn modelId="{D15B765C-1A19-4DEB-961F-5CEA3B33D29D}" type="presParOf" srcId="{B5B7FE68-25B0-4765-A289-69F5C83E7068}" destId="{8C780176-7F6F-4B83-BE35-8D84DDA4A1C2}" srcOrd="7" destOrd="0" presId="urn:microsoft.com/office/officeart/2016/7/layout/RepeatingBendingProcessNew"/>
    <dgm:cxn modelId="{7484348E-CA0E-482F-8AE2-28637F504A7B}" type="presParOf" srcId="{8C780176-7F6F-4B83-BE35-8D84DDA4A1C2}" destId="{837D0330-D73B-4196-88D6-111A423C2843}" srcOrd="0" destOrd="0" presId="urn:microsoft.com/office/officeart/2016/7/layout/RepeatingBendingProcessNew"/>
    <dgm:cxn modelId="{A9D0DC30-F369-4F95-9214-BACE80A9743D}" type="presParOf" srcId="{B5B7FE68-25B0-4765-A289-69F5C83E7068}" destId="{0B48F0E2-C402-4E80-874F-C1AEF91984D0}" srcOrd="8" destOrd="0" presId="urn:microsoft.com/office/officeart/2016/7/layout/RepeatingBendingProcessNew"/>
    <dgm:cxn modelId="{91EBFBC2-1705-4536-98C6-2E2F1906C4C7}" type="presParOf" srcId="{B5B7FE68-25B0-4765-A289-69F5C83E7068}" destId="{C8EF5A64-BD5B-40ED-97E5-4FF38A7F4673}" srcOrd="9" destOrd="0" presId="urn:microsoft.com/office/officeart/2016/7/layout/RepeatingBendingProcessNew"/>
    <dgm:cxn modelId="{3CEB065C-7371-4C9E-B0ED-B2D88CAFD8B4}" type="presParOf" srcId="{C8EF5A64-BD5B-40ED-97E5-4FF38A7F4673}" destId="{505C093D-9FCA-4A91-9814-DA074FDDD070}" srcOrd="0" destOrd="0" presId="urn:microsoft.com/office/officeart/2016/7/layout/RepeatingBendingProcessNew"/>
    <dgm:cxn modelId="{C0FD4C2A-0F98-441A-88FC-2141A5AEC315}" type="presParOf" srcId="{B5B7FE68-25B0-4765-A289-69F5C83E7068}" destId="{525ED564-8788-47F6-895B-A13B166CB661}" srcOrd="10"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D11DD45-3388-4780-B845-AC6331420ABF}"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65E0341-D6A9-4B6A-9819-3C09E5254109}">
      <dgm:prSet/>
      <dgm:spPr/>
      <dgm:t>
        <a:bodyPr/>
        <a:lstStyle/>
        <a:p>
          <a:r>
            <a:rPr lang="pl-PL" b="1"/>
            <a:t>Nie wolno przesłuchiwać jako świadków:</a:t>
          </a:r>
          <a:endParaRPr lang="en-US"/>
        </a:p>
      </dgm:t>
    </dgm:pt>
    <dgm:pt modelId="{4FF556FA-3B85-44A6-A614-BFE27184EE65}" type="parTrans" cxnId="{AB3533C6-6EA6-46E4-9D20-38B168EE831C}">
      <dgm:prSet/>
      <dgm:spPr/>
      <dgm:t>
        <a:bodyPr/>
        <a:lstStyle/>
        <a:p>
          <a:endParaRPr lang="en-US"/>
        </a:p>
      </dgm:t>
    </dgm:pt>
    <dgm:pt modelId="{6E057EDB-F7E0-4EDC-9D75-6CBFFC27705B}" type="sibTrans" cxnId="{AB3533C6-6EA6-46E4-9D20-38B168EE831C}">
      <dgm:prSet/>
      <dgm:spPr/>
      <dgm:t>
        <a:bodyPr/>
        <a:lstStyle/>
        <a:p>
          <a:endParaRPr lang="en-US"/>
        </a:p>
      </dgm:t>
    </dgm:pt>
    <dgm:pt modelId="{13FBA4C9-C9DF-4702-889D-A49715AD9A48}">
      <dgm:prSet/>
      <dgm:spPr/>
      <dgm:t>
        <a:bodyPr/>
        <a:lstStyle/>
        <a:p>
          <a:r>
            <a:rPr lang="pl-PL" b="1"/>
            <a:t>1)obrońcy albo adwokata lub radcy prawnego działającego na podstawie </a:t>
          </a:r>
          <a:r>
            <a:rPr lang="pl-PL" b="1">
              <a:hlinkClick xmlns:r="http://schemas.openxmlformats.org/officeDocument/2006/relationships" r:id="rId1"/>
            </a:rPr>
            <a:t>art. 245 § 1</a:t>
          </a:r>
          <a:r>
            <a:rPr lang="pl-PL" b="1"/>
            <a:t>, co do faktów, o których dowiedział się udzielając porady prawnej lub prowadząc sprawę;</a:t>
          </a:r>
          <a:endParaRPr lang="en-US"/>
        </a:p>
      </dgm:t>
    </dgm:pt>
    <dgm:pt modelId="{38DFC3FF-42FB-43DA-8F1D-44D7BC80780F}" type="parTrans" cxnId="{01607EE4-DF3E-4481-BB3E-B5D0DCB96648}">
      <dgm:prSet/>
      <dgm:spPr/>
      <dgm:t>
        <a:bodyPr/>
        <a:lstStyle/>
        <a:p>
          <a:endParaRPr lang="en-US"/>
        </a:p>
      </dgm:t>
    </dgm:pt>
    <dgm:pt modelId="{55AB01EE-D3E7-4CD7-985F-547156EDE18E}" type="sibTrans" cxnId="{01607EE4-DF3E-4481-BB3E-B5D0DCB96648}">
      <dgm:prSet/>
      <dgm:spPr/>
      <dgm:t>
        <a:bodyPr/>
        <a:lstStyle/>
        <a:p>
          <a:endParaRPr lang="en-US"/>
        </a:p>
      </dgm:t>
    </dgm:pt>
    <dgm:pt modelId="{517CB1FD-1884-418E-901D-CC9F712FB9AE}">
      <dgm:prSet/>
      <dgm:spPr/>
      <dgm:t>
        <a:bodyPr/>
        <a:lstStyle/>
        <a:p>
          <a:r>
            <a:rPr lang="pl-PL" b="1"/>
            <a:t>2) duchownego co do faktów, o których dowiedział się przy spowiedzi.</a:t>
          </a:r>
          <a:endParaRPr lang="en-US"/>
        </a:p>
      </dgm:t>
    </dgm:pt>
    <dgm:pt modelId="{B55BF3B5-E687-4477-8A1E-678E26AB09A5}" type="parTrans" cxnId="{B403334E-CFD2-4993-B6F0-155D92C4ED48}">
      <dgm:prSet/>
      <dgm:spPr/>
      <dgm:t>
        <a:bodyPr/>
        <a:lstStyle/>
        <a:p>
          <a:endParaRPr lang="en-US"/>
        </a:p>
      </dgm:t>
    </dgm:pt>
    <dgm:pt modelId="{DCC15514-1A6D-485C-977D-F63651919B4E}" type="sibTrans" cxnId="{B403334E-CFD2-4993-B6F0-155D92C4ED48}">
      <dgm:prSet/>
      <dgm:spPr/>
      <dgm:t>
        <a:bodyPr/>
        <a:lstStyle/>
        <a:p>
          <a:endParaRPr lang="en-US"/>
        </a:p>
      </dgm:t>
    </dgm:pt>
    <dgm:pt modelId="{FB72E405-4FA9-43AF-AB3A-6DCA014BB7FF}" type="pres">
      <dgm:prSet presAssocID="{7D11DD45-3388-4780-B845-AC6331420ABF}" presName="linear" presStyleCnt="0">
        <dgm:presLayoutVars>
          <dgm:animLvl val="lvl"/>
          <dgm:resizeHandles val="exact"/>
        </dgm:presLayoutVars>
      </dgm:prSet>
      <dgm:spPr/>
    </dgm:pt>
    <dgm:pt modelId="{618BB49A-3720-49BC-A2B6-2992369C8CA6}" type="pres">
      <dgm:prSet presAssocID="{665E0341-D6A9-4B6A-9819-3C09E5254109}" presName="parentText" presStyleLbl="node1" presStyleIdx="0" presStyleCnt="3">
        <dgm:presLayoutVars>
          <dgm:chMax val="0"/>
          <dgm:bulletEnabled val="1"/>
        </dgm:presLayoutVars>
      </dgm:prSet>
      <dgm:spPr/>
    </dgm:pt>
    <dgm:pt modelId="{B15AF7E8-C102-428D-A10E-3469F75C2C76}" type="pres">
      <dgm:prSet presAssocID="{6E057EDB-F7E0-4EDC-9D75-6CBFFC27705B}" presName="spacer" presStyleCnt="0"/>
      <dgm:spPr/>
    </dgm:pt>
    <dgm:pt modelId="{710CBE97-8BF9-45A4-B131-4F48835DF83E}" type="pres">
      <dgm:prSet presAssocID="{13FBA4C9-C9DF-4702-889D-A49715AD9A48}" presName="parentText" presStyleLbl="node1" presStyleIdx="1" presStyleCnt="3">
        <dgm:presLayoutVars>
          <dgm:chMax val="0"/>
          <dgm:bulletEnabled val="1"/>
        </dgm:presLayoutVars>
      </dgm:prSet>
      <dgm:spPr/>
    </dgm:pt>
    <dgm:pt modelId="{BCB6FDE7-8DDE-4B29-B4C7-9FFB976D2B2A}" type="pres">
      <dgm:prSet presAssocID="{55AB01EE-D3E7-4CD7-985F-547156EDE18E}" presName="spacer" presStyleCnt="0"/>
      <dgm:spPr/>
    </dgm:pt>
    <dgm:pt modelId="{1F2DD8A7-BB06-4816-9D59-7E36C2BDC377}" type="pres">
      <dgm:prSet presAssocID="{517CB1FD-1884-418E-901D-CC9F712FB9AE}" presName="parentText" presStyleLbl="node1" presStyleIdx="2" presStyleCnt="3">
        <dgm:presLayoutVars>
          <dgm:chMax val="0"/>
          <dgm:bulletEnabled val="1"/>
        </dgm:presLayoutVars>
      </dgm:prSet>
      <dgm:spPr/>
    </dgm:pt>
  </dgm:ptLst>
  <dgm:cxnLst>
    <dgm:cxn modelId="{6DBF2A6C-B558-47B2-95A3-BF5B28E020F4}" type="presOf" srcId="{517CB1FD-1884-418E-901D-CC9F712FB9AE}" destId="{1F2DD8A7-BB06-4816-9D59-7E36C2BDC377}" srcOrd="0" destOrd="0" presId="urn:microsoft.com/office/officeart/2005/8/layout/vList2"/>
    <dgm:cxn modelId="{B403334E-CFD2-4993-B6F0-155D92C4ED48}" srcId="{7D11DD45-3388-4780-B845-AC6331420ABF}" destId="{517CB1FD-1884-418E-901D-CC9F712FB9AE}" srcOrd="2" destOrd="0" parTransId="{B55BF3B5-E687-4477-8A1E-678E26AB09A5}" sibTransId="{DCC15514-1A6D-485C-977D-F63651919B4E}"/>
    <dgm:cxn modelId="{301B62A8-24E6-45C9-AA3E-C77834F86D31}" type="presOf" srcId="{13FBA4C9-C9DF-4702-889D-A49715AD9A48}" destId="{710CBE97-8BF9-45A4-B131-4F48835DF83E}" srcOrd="0" destOrd="0" presId="urn:microsoft.com/office/officeart/2005/8/layout/vList2"/>
    <dgm:cxn modelId="{E3AA6BAE-85CD-4592-9769-F419A92692E4}" type="presOf" srcId="{665E0341-D6A9-4B6A-9819-3C09E5254109}" destId="{618BB49A-3720-49BC-A2B6-2992369C8CA6}" srcOrd="0" destOrd="0" presId="urn:microsoft.com/office/officeart/2005/8/layout/vList2"/>
    <dgm:cxn modelId="{662CC6B8-6416-4502-9E4E-DEFE01B19CE3}" type="presOf" srcId="{7D11DD45-3388-4780-B845-AC6331420ABF}" destId="{FB72E405-4FA9-43AF-AB3A-6DCA014BB7FF}" srcOrd="0" destOrd="0" presId="urn:microsoft.com/office/officeart/2005/8/layout/vList2"/>
    <dgm:cxn modelId="{AB3533C6-6EA6-46E4-9D20-38B168EE831C}" srcId="{7D11DD45-3388-4780-B845-AC6331420ABF}" destId="{665E0341-D6A9-4B6A-9819-3C09E5254109}" srcOrd="0" destOrd="0" parTransId="{4FF556FA-3B85-44A6-A614-BFE27184EE65}" sibTransId="{6E057EDB-F7E0-4EDC-9D75-6CBFFC27705B}"/>
    <dgm:cxn modelId="{01607EE4-DF3E-4481-BB3E-B5D0DCB96648}" srcId="{7D11DD45-3388-4780-B845-AC6331420ABF}" destId="{13FBA4C9-C9DF-4702-889D-A49715AD9A48}" srcOrd="1" destOrd="0" parTransId="{38DFC3FF-42FB-43DA-8F1D-44D7BC80780F}" sibTransId="{55AB01EE-D3E7-4CD7-985F-547156EDE18E}"/>
    <dgm:cxn modelId="{02BE5AA1-85E7-4173-9C64-8A9023C5D7FA}" type="presParOf" srcId="{FB72E405-4FA9-43AF-AB3A-6DCA014BB7FF}" destId="{618BB49A-3720-49BC-A2B6-2992369C8CA6}" srcOrd="0" destOrd="0" presId="urn:microsoft.com/office/officeart/2005/8/layout/vList2"/>
    <dgm:cxn modelId="{55E8B87A-92CF-4A70-834B-5BFB86A9A677}" type="presParOf" srcId="{FB72E405-4FA9-43AF-AB3A-6DCA014BB7FF}" destId="{B15AF7E8-C102-428D-A10E-3469F75C2C76}" srcOrd="1" destOrd="0" presId="urn:microsoft.com/office/officeart/2005/8/layout/vList2"/>
    <dgm:cxn modelId="{4E54AA8A-6992-444C-AD94-8139AF39BCA8}" type="presParOf" srcId="{FB72E405-4FA9-43AF-AB3A-6DCA014BB7FF}" destId="{710CBE97-8BF9-45A4-B131-4F48835DF83E}" srcOrd="2" destOrd="0" presId="urn:microsoft.com/office/officeart/2005/8/layout/vList2"/>
    <dgm:cxn modelId="{85833358-D99F-4BF0-BD31-7BAD15019CDB}" type="presParOf" srcId="{FB72E405-4FA9-43AF-AB3A-6DCA014BB7FF}" destId="{BCB6FDE7-8DDE-4B29-B4C7-9FFB976D2B2A}" srcOrd="3" destOrd="0" presId="urn:microsoft.com/office/officeart/2005/8/layout/vList2"/>
    <dgm:cxn modelId="{FD641AA6-20AE-44EE-B186-1D3CF189A270}" type="presParOf" srcId="{FB72E405-4FA9-43AF-AB3A-6DCA014BB7FF}" destId="{1F2DD8A7-BB06-4816-9D59-7E36C2BDC377}" srcOrd="4"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7CD4B5A-8BA7-4A90-BF87-FD47EA8226FD}" type="doc">
      <dgm:prSet loTypeId="urn:microsoft.com/office/officeart/2005/8/layout/process2" loCatId="process" qsTypeId="urn:microsoft.com/office/officeart/2005/8/quickstyle/simple1" qsCatId="simple" csTypeId="urn:microsoft.com/office/officeart/2005/8/colors/accent4_2" csCatId="accent4"/>
      <dgm:spPr/>
      <dgm:t>
        <a:bodyPr/>
        <a:lstStyle/>
        <a:p>
          <a:endParaRPr lang="en-US"/>
        </a:p>
      </dgm:t>
    </dgm:pt>
    <dgm:pt modelId="{EF517A85-E6D9-44E0-926B-7576B9B2C9DA}">
      <dgm:prSet/>
      <dgm:spPr/>
      <dgm:t>
        <a:bodyPr/>
        <a:lstStyle/>
        <a:p>
          <a:r>
            <a:rPr lang="pl-PL"/>
            <a:t>Sytuacja ta będzie miała miejsce, gdy zachodzą przeszkody, które uniemożliwiają przeprowadzenie dowodu- mogą być to okoliczności o charakterze temporalnym (czas przeprowadzenia dowodu) lub natury fizycznej.</a:t>
          </a:r>
          <a:endParaRPr lang="en-US"/>
        </a:p>
      </dgm:t>
    </dgm:pt>
    <dgm:pt modelId="{5F241857-E8BA-4164-8BC1-067C25F92AA5}" type="parTrans" cxnId="{CDFBB077-B36E-4931-ABE3-13E01BE3CB68}">
      <dgm:prSet/>
      <dgm:spPr/>
      <dgm:t>
        <a:bodyPr/>
        <a:lstStyle/>
        <a:p>
          <a:endParaRPr lang="en-US"/>
        </a:p>
      </dgm:t>
    </dgm:pt>
    <dgm:pt modelId="{4B6F81D8-8FA4-4E55-A913-3AA083335C0B}" type="sibTrans" cxnId="{CDFBB077-B36E-4931-ABE3-13E01BE3CB68}">
      <dgm:prSet/>
      <dgm:spPr/>
      <dgm:t>
        <a:bodyPr/>
        <a:lstStyle/>
        <a:p>
          <a:endParaRPr lang="en-US"/>
        </a:p>
      </dgm:t>
    </dgm:pt>
    <dgm:pt modelId="{F42C2040-3570-4611-B783-B0F9C262C059}">
      <dgm:prSet/>
      <dgm:spPr/>
      <dgm:t>
        <a:bodyPr/>
        <a:lstStyle/>
        <a:p>
          <a:r>
            <a:rPr lang="pl-PL"/>
            <a:t>np. wyjazd świadka za granicę i nie jest znany jego adres, miejsce pobytu i termin powrotu.</a:t>
          </a:r>
          <a:endParaRPr lang="en-US"/>
        </a:p>
      </dgm:t>
    </dgm:pt>
    <dgm:pt modelId="{7904B7E7-C796-417A-BC69-CE0934987C7C}" type="parTrans" cxnId="{F6AACDE6-65EA-4CD7-8A06-7644A328000B}">
      <dgm:prSet/>
      <dgm:spPr/>
      <dgm:t>
        <a:bodyPr/>
        <a:lstStyle/>
        <a:p>
          <a:endParaRPr lang="en-US"/>
        </a:p>
      </dgm:t>
    </dgm:pt>
    <dgm:pt modelId="{91C92684-37B8-415C-BD60-CEA9A0422ACB}" type="sibTrans" cxnId="{F6AACDE6-65EA-4CD7-8A06-7644A328000B}">
      <dgm:prSet/>
      <dgm:spPr/>
      <dgm:t>
        <a:bodyPr/>
        <a:lstStyle/>
        <a:p>
          <a:endParaRPr lang="en-US"/>
        </a:p>
      </dgm:t>
    </dgm:pt>
    <dgm:pt modelId="{4843813B-28A2-4F76-B7DE-9E0A6102BAB8}">
      <dgm:prSet/>
      <dgm:spPr/>
      <dgm:t>
        <a:bodyPr/>
        <a:lstStyle/>
        <a:p>
          <a:r>
            <a:rPr lang="pl-PL"/>
            <a:t>np. znaczne koszty uzyskania opinii biegłego z zagranicy;</a:t>
          </a:r>
          <a:endParaRPr lang="en-US"/>
        </a:p>
      </dgm:t>
    </dgm:pt>
    <dgm:pt modelId="{714CA5E1-2E0E-456B-ABF1-F0BB9267DE37}" type="parTrans" cxnId="{A88F8F48-0876-4C20-92DD-DD7AC5D7F5AF}">
      <dgm:prSet/>
      <dgm:spPr/>
      <dgm:t>
        <a:bodyPr/>
        <a:lstStyle/>
        <a:p>
          <a:endParaRPr lang="en-US"/>
        </a:p>
      </dgm:t>
    </dgm:pt>
    <dgm:pt modelId="{BF1C23F5-7AED-48F4-B58D-725DD4967AB4}" type="sibTrans" cxnId="{A88F8F48-0876-4C20-92DD-DD7AC5D7F5AF}">
      <dgm:prSet/>
      <dgm:spPr/>
      <dgm:t>
        <a:bodyPr/>
        <a:lstStyle/>
        <a:p>
          <a:endParaRPr lang="en-US"/>
        </a:p>
      </dgm:t>
    </dgm:pt>
    <dgm:pt modelId="{BC570ED2-AA4C-416A-9CCF-DA13153B7358}" type="pres">
      <dgm:prSet presAssocID="{57CD4B5A-8BA7-4A90-BF87-FD47EA8226FD}" presName="linearFlow" presStyleCnt="0">
        <dgm:presLayoutVars>
          <dgm:resizeHandles val="exact"/>
        </dgm:presLayoutVars>
      </dgm:prSet>
      <dgm:spPr/>
    </dgm:pt>
    <dgm:pt modelId="{3B937577-92FE-4B97-A60E-588957E14631}" type="pres">
      <dgm:prSet presAssocID="{EF517A85-E6D9-44E0-926B-7576B9B2C9DA}" presName="node" presStyleLbl="node1" presStyleIdx="0" presStyleCnt="3">
        <dgm:presLayoutVars>
          <dgm:bulletEnabled val="1"/>
        </dgm:presLayoutVars>
      </dgm:prSet>
      <dgm:spPr/>
    </dgm:pt>
    <dgm:pt modelId="{1E4D5844-8FA9-4128-A451-CF75AC4E475C}" type="pres">
      <dgm:prSet presAssocID="{4B6F81D8-8FA4-4E55-A913-3AA083335C0B}" presName="sibTrans" presStyleLbl="sibTrans2D1" presStyleIdx="0" presStyleCnt="2"/>
      <dgm:spPr/>
    </dgm:pt>
    <dgm:pt modelId="{29A23CA5-E77B-4B0F-A84C-14B65F9981A8}" type="pres">
      <dgm:prSet presAssocID="{4B6F81D8-8FA4-4E55-A913-3AA083335C0B}" presName="connectorText" presStyleLbl="sibTrans2D1" presStyleIdx="0" presStyleCnt="2"/>
      <dgm:spPr/>
    </dgm:pt>
    <dgm:pt modelId="{72282F4A-788A-4374-B145-916D6EBFB3A9}" type="pres">
      <dgm:prSet presAssocID="{F42C2040-3570-4611-B783-B0F9C262C059}" presName="node" presStyleLbl="node1" presStyleIdx="1" presStyleCnt="3">
        <dgm:presLayoutVars>
          <dgm:bulletEnabled val="1"/>
        </dgm:presLayoutVars>
      </dgm:prSet>
      <dgm:spPr/>
    </dgm:pt>
    <dgm:pt modelId="{B5B8EFEA-A43A-434E-AF45-3B23FF3DD3E6}" type="pres">
      <dgm:prSet presAssocID="{91C92684-37B8-415C-BD60-CEA9A0422ACB}" presName="sibTrans" presStyleLbl="sibTrans2D1" presStyleIdx="1" presStyleCnt="2"/>
      <dgm:spPr/>
    </dgm:pt>
    <dgm:pt modelId="{9DEA2EED-85A1-4AAD-9E62-78342A8B2533}" type="pres">
      <dgm:prSet presAssocID="{91C92684-37B8-415C-BD60-CEA9A0422ACB}" presName="connectorText" presStyleLbl="sibTrans2D1" presStyleIdx="1" presStyleCnt="2"/>
      <dgm:spPr/>
    </dgm:pt>
    <dgm:pt modelId="{F113CBA4-527E-4ED3-9C70-30F15A596731}" type="pres">
      <dgm:prSet presAssocID="{4843813B-28A2-4F76-B7DE-9E0A6102BAB8}" presName="node" presStyleLbl="node1" presStyleIdx="2" presStyleCnt="3">
        <dgm:presLayoutVars>
          <dgm:bulletEnabled val="1"/>
        </dgm:presLayoutVars>
      </dgm:prSet>
      <dgm:spPr/>
    </dgm:pt>
  </dgm:ptLst>
  <dgm:cxnLst>
    <dgm:cxn modelId="{03B10407-7914-42B0-A3DE-545903ABEAA4}" type="presOf" srcId="{91C92684-37B8-415C-BD60-CEA9A0422ACB}" destId="{B5B8EFEA-A43A-434E-AF45-3B23FF3DD3E6}" srcOrd="0" destOrd="0" presId="urn:microsoft.com/office/officeart/2005/8/layout/process2"/>
    <dgm:cxn modelId="{7D55A70A-C879-42C3-9047-C04B41A369CB}" type="presOf" srcId="{F42C2040-3570-4611-B783-B0F9C262C059}" destId="{72282F4A-788A-4374-B145-916D6EBFB3A9}" srcOrd="0" destOrd="0" presId="urn:microsoft.com/office/officeart/2005/8/layout/process2"/>
    <dgm:cxn modelId="{98F54122-CD63-4ABC-95F6-8D95D5E60C61}" type="presOf" srcId="{4843813B-28A2-4F76-B7DE-9E0A6102BAB8}" destId="{F113CBA4-527E-4ED3-9C70-30F15A596731}" srcOrd="0" destOrd="0" presId="urn:microsoft.com/office/officeart/2005/8/layout/process2"/>
    <dgm:cxn modelId="{FADC7B28-AB2C-4BF6-9793-D890BF662ED6}" type="presOf" srcId="{4B6F81D8-8FA4-4E55-A913-3AA083335C0B}" destId="{29A23CA5-E77B-4B0F-A84C-14B65F9981A8}" srcOrd="1" destOrd="0" presId="urn:microsoft.com/office/officeart/2005/8/layout/process2"/>
    <dgm:cxn modelId="{A88F8F48-0876-4C20-92DD-DD7AC5D7F5AF}" srcId="{57CD4B5A-8BA7-4A90-BF87-FD47EA8226FD}" destId="{4843813B-28A2-4F76-B7DE-9E0A6102BAB8}" srcOrd="2" destOrd="0" parTransId="{714CA5E1-2E0E-456B-ABF1-F0BB9267DE37}" sibTransId="{BF1C23F5-7AED-48F4-B58D-725DD4967AB4}"/>
    <dgm:cxn modelId="{CDFBB077-B36E-4931-ABE3-13E01BE3CB68}" srcId="{57CD4B5A-8BA7-4A90-BF87-FD47EA8226FD}" destId="{EF517A85-E6D9-44E0-926B-7576B9B2C9DA}" srcOrd="0" destOrd="0" parTransId="{5F241857-E8BA-4164-8BC1-067C25F92AA5}" sibTransId="{4B6F81D8-8FA4-4E55-A913-3AA083335C0B}"/>
    <dgm:cxn modelId="{33AA0595-279A-4E26-B8BE-A38AED7B081D}" type="presOf" srcId="{4B6F81D8-8FA4-4E55-A913-3AA083335C0B}" destId="{1E4D5844-8FA9-4128-A451-CF75AC4E475C}" srcOrd="0" destOrd="0" presId="urn:microsoft.com/office/officeart/2005/8/layout/process2"/>
    <dgm:cxn modelId="{913F45A0-44AD-449B-9298-3DA2AB1E3B24}" type="presOf" srcId="{91C92684-37B8-415C-BD60-CEA9A0422ACB}" destId="{9DEA2EED-85A1-4AAD-9E62-78342A8B2533}" srcOrd="1" destOrd="0" presId="urn:microsoft.com/office/officeart/2005/8/layout/process2"/>
    <dgm:cxn modelId="{E2E5B9C5-44EF-4589-AADA-3A471A45ADE6}" type="presOf" srcId="{EF517A85-E6D9-44E0-926B-7576B9B2C9DA}" destId="{3B937577-92FE-4B97-A60E-588957E14631}" srcOrd="0" destOrd="0" presId="urn:microsoft.com/office/officeart/2005/8/layout/process2"/>
    <dgm:cxn modelId="{ED557CD8-EB38-4FC4-BEB4-792CAC93DBB3}" type="presOf" srcId="{57CD4B5A-8BA7-4A90-BF87-FD47EA8226FD}" destId="{BC570ED2-AA4C-416A-9CCF-DA13153B7358}" srcOrd="0" destOrd="0" presId="urn:microsoft.com/office/officeart/2005/8/layout/process2"/>
    <dgm:cxn modelId="{F6AACDE6-65EA-4CD7-8A06-7644A328000B}" srcId="{57CD4B5A-8BA7-4A90-BF87-FD47EA8226FD}" destId="{F42C2040-3570-4611-B783-B0F9C262C059}" srcOrd="1" destOrd="0" parTransId="{7904B7E7-C796-417A-BC69-CE0934987C7C}" sibTransId="{91C92684-37B8-415C-BD60-CEA9A0422ACB}"/>
    <dgm:cxn modelId="{0F88AA20-B6D1-43AD-9877-592B2D576FCE}" type="presParOf" srcId="{BC570ED2-AA4C-416A-9CCF-DA13153B7358}" destId="{3B937577-92FE-4B97-A60E-588957E14631}" srcOrd="0" destOrd="0" presId="urn:microsoft.com/office/officeart/2005/8/layout/process2"/>
    <dgm:cxn modelId="{BA1B16EB-7B1D-4438-908E-1C9D31BEEFC5}" type="presParOf" srcId="{BC570ED2-AA4C-416A-9CCF-DA13153B7358}" destId="{1E4D5844-8FA9-4128-A451-CF75AC4E475C}" srcOrd="1" destOrd="0" presId="urn:microsoft.com/office/officeart/2005/8/layout/process2"/>
    <dgm:cxn modelId="{40079780-6BBC-47DD-912C-D87868849D99}" type="presParOf" srcId="{1E4D5844-8FA9-4128-A451-CF75AC4E475C}" destId="{29A23CA5-E77B-4B0F-A84C-14B65F9981A8}" srcOrd="0" destOrd="0" presId="urn:microsoft.com/office/officeart/2005/8/layout/process2"/>
    <dgm:cxn modelId="{2B6CC8D2-FD2A-4143-A32A-12B24C0585DA}" type="presParOf" srcId="{BC570ED2-AA4C-416A-9CCF-DA13153B7358}" destId="{72282F4A-788A-4374-B145-916D6EBFB3A9}" srcOrd="2" destOrd="0" presId="urn:microsoft.com/office/officeart/2005/8/layout/process2"/>
    <dgm:cxn modelId="{2ADBBB1A-C274-4D63-B0D6-EC590207692C}" type="presParOf" srcId="{BC570ED2-AA4C-416A-9CCF-DA13153B7358}" destId="{B5B8EFEA-A43A-434E-AF45-3B23FF3DD3E6}" srcOrd="3" destOrd="0" presId="urn:microsoft.com/office/officeart/2005/8/layout/process2"/>
    <dgm:cxn modelId="{1B6D9B32-B53B-40D3-B1A7-080B66939852}" type="presParOf" srcId="{B5B8EFEA-A43A-434E-AF45-3B23FF3DD3E6}" destId="{9DEA2EED-85A1-4AAD-9E62-78342A8B2533}" srcOrd="0" destOrd="0" presId="urn:microsoft.com/office/officeart/2005/8/layout/process2"/>
    <dgm:cxn modelId="{29888EAE-92A2-45F2-AF9D-F88865A0E265}" type="presParOf" srcId="{BC570ED2-AA4C-416A-9CCF-DA13153B7358}" destId="{F113CBA4-527E-4ED3-9C70-30F15A596731}" srcOrd="4" destOrd="0" presId="urn:microsoft.com/office/officeart/2005/8/layout/process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1489471E-869B-4EB7-A3EA-BC38B4C8D308}"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pl-PL"/>
        </a:p>
      </dgm:t>
    </dgm:pt>
    <dgm:pt modelId="{9256B970-4A16-4160-B439-6F79F4ADDFA7}">
      <dgm:prSet/>
      <dgm:spPr/>
      <dgm:t>
        <a:bodyPr/>
        <a:lstStyle/>
        <a:p>
          <a:r>
            <a:rPr lang="pl-PL" b="1" dirty="0"/>
            <a:t>1. IZOLACYJNE:</a:t>
          </a:r>
          <a:endParaRPr lang="pl-PL" dirty="0"/>
        </a:p>
      </dgm:t>
    </dgm:pt>
    <dgm:pt modelId="{1FBBC302-4168-443F-9000-37C42451099B}" type="parTrans" cxnId="{38481A05-0F84-42A7-84A2-1008B569B176}">
      <dgm:prSet/>
      <dgm:spPr/>
      <dgm:t>
        <a:bodyPr/>
        <a:lstStyle/>
        <a:p>
          <a:endParaRPr lang="pl-PL"/>
        </a:p>
      </dgm:t>
    </dgm:pt>
    <dgm:pt modelId="{FBD93FC5-38BA-42EA-BC05-FCE2014A03F6}" type="sibTrans" cxnId="{38481A05-0F84-42A7-84A2-1008B569B176}">
      <dgm:prSet/>
      <dgm:spPr/>
      <dgm:t>
        <a:bodyPr/>
        <a:lstStyle/>
        <a:p>
          <a:endParaRPr lang="pl-PL"/>
        </a:p>
      </dgm:t>
    </dgm:pt>
    <dgm:pt modelId="{FE0F3ECA-AE75-485E-8B96-78E6FCF00FCD}">
      <dgm:prSet/>
      <dgm:spPr/>
      <dgm:t>
        <a:bodyPr/>
        <a:lstStyle/>
        <a:p>
          <a:r>
            <a:rPr lang="pl-PL" dirty="0"/>
            <a:t>czyli tymczasowe aresztowanie (w tym tzw. areszt kaucyjny)</a:t>
          </a:r>
        </a:p>
      </dgm:t>
    </dgm:pt>
    <dgm:pt modelId="{2DA40B38-B8D5-4FA3-95DF-CFED14C8A1A7}" type="parTrans" cxnId="{FFE4CE79-F46C-497C-9BA7-A0556CD2688B}">
      <dgm:prSet/>
      <dgm:spPr/>
      <dgm:t>
        <a:bodyPr/>
        <a:lstStyle/>
        <a:p>
          <a:endParaRPr lang="pl-PL"/>
        </a:p>
      </dgm:t>
    </dgm:pt>
    <dgm:pt modelId="{0ECD2F08-4164-4BD4-829A-59695EDB3D3A}" type="sibTrans" cxnId="{FFE4CE79-F46C-497C-9BA7-A0556CD2688B}">
      <dgm:prSet/>
      <dgm:spPr/>
      <dgm:t>
        <a:bodyPr/>
        <a:lstStyle/>
        <a:p>
          <a:endParaRPr lang="pl-PL"/>
        </a:p>
      </dgm:t>
    </dgm:pt>
    <dgm:pt modelId="{C321C20A-F9B7-4EC6-B44E-87A7AFB50232}" type="pres">
      <dgm:prSet presAssocID="{1489471E-869B-4EB7-A3EA-BC38B4C8D308}" presName="Name0" presStyleCnt="0">
        <dgm:presLayoutVars>
          <dgm:chMax val="7"/>
          <dgm:dir/>
          <dgm:animLvl val="lvl"/>
          <dgm:resizeHandles val="exact"/>
        </dgm:presLayoutVars>
      </dgm:prSet>
      <dgm:spPr/>
    </dgm:pt>
    <dgm:pt modelId="{CD4795AF-9672-44F2-96A9-85E638F18117}" type="pres">
      <dgm:prSet presAssocID="{9256B970-4A16-4160-B439-6F79F4ADDFA7}" presName="circle1" presStyleLbl="node1" presStyleIdx="0" presStyleCnt="2"/>
      <dgm:spPr/>
    </dgm:pt>
    <dgm:pt modelId="{D24F715E-D4DC-4481-80EA-6702BFE07A11}" type="pres">
      <dgm:prSet presAssocID="{9256B970-4A16-4160-B439-6F79F4ADDFA7}" presName="space" presStyleCnt="0"/>
      <dgm:spPr/>
    </dgm:pt>
    <dgm:pt modelId="{98C8A7EF-CB57-45D1-B263-593332010E70}" type="pres">
      <dgm:prSet presAssocID="{9256B970-4A16-4160-B439-6F79F4ADDFA7}" presName="rect1" presStyleLbl="alignAcc1" presStyleIdx="0" presStyleCnt="2" custLinFactNeighborX="8150" custLinFactNeighborY="0"/>
      <dgm:spPr/>
    </dgm:pt>
    <dgm:pt modelId="{E6B1716D-52BC-4D44-9C76-D9B37CD4EFDE}" type="pres">
      <dgm:prSet presAssocID="{FE0F3ECA-AE75-485E-8B96-78E6FCF00FCD}" presName="vertSpace2" presStyleLbl="node1" presStyleIdx="0" presStyleCnt="2"/>
      <dgm:spPr/>
    </dgm:pt>
    <dgm:pt modelId="{8326E1FC-0A95-4960-B43B-829E81172196}" type="pres">
      <dgm:prSet presAssocID="{FE0F3ECA-AE75-485E-8B96-78E6FCF00FCD}" presName="circle2" presStyleLbl="node1" presStyleIdx="1" presStyleCnt="2"/>
      <dgm:spPr/>
    </dgm:pt>
    <dgm:pt modelId="{448E4F41-D7BD-4421-94C0-0E58C3D16EF3}" type="pres">
      <dgm:prSet presAssocID="{FE0F3ECA-AE75-485E-8B96-78E6FCF00FCD}" presName="rect2" presStyleLbl="alignAcc1" presStyleIdx="1" presStyleCnt="2"/>
      <dgm:spPr/>
    </dgm:pt>
    <dgm:pt modelId="{2EC826CF-DA19-4DBD-A0C6-FF68289EC392}" type="pres">
      <dgm:prSet presAssocID="{9256B970-4A16-4160-B439-6F79F4ADDFA7}" presName="rect1ParTxNoCh" presStyleLbl="alignAcc1" presStyleIdx="1" presStyleCnt="2">
        <dgm:presLayoutVars>
          <dgm:chMax val="1"/>
          <dgm:bulletEnabled val="1"/>
        </dgm:presLayoutVars>
      </dgm:prSet>
      <dgm:spPr/>
    </dgm:pt>
    <dgm:pt modelId="{5325D660-1274-4A58-BB2F-64D5359A4614}" type="pres">
      <dgm:prSet presAssocID="{FE0F3ECA-AE75-485E-8B96-78E6FCF00FCD}" presName="rect2ParTxNoCh" presStyleLbl="alignAcc1" presStyleIdx="1" presStyleCnt="2">
        <dgm:presLayoutVars>
          <dgm:chMax val="1"/>
          <dgm:bulletEnabled val="1"/>
        </dgm:presLayoutVars>
      </dgm:prSet>
      <dgm:spPr/>
    </dgm:pt>
  </dgm:ptLst>
  <dgm:cxnLst>
    <dgm:cxn modelId="{38481A05-0F84-42A7-84A2-1008B569B176}" srcId="{1489471E-869B-4EB7-A3EA-BC38B4C8D308}" destId="{9256B970-4A16-4160-B439-6F79F4ADDFA7}" srcOrd="0" destOrd="0" parTransId="{1FBBC302-4168-443F-9000-37C42451099B}" sibTransId="{FBD93FC5-38BA-42EA-BC05-FCE2014A03F6}"/>
    <dgm:cxn modelId="{83BF8E44-362A-469F-983C-1748644D8608}" type="presOf" srcId="{9256B970-4A16-4160-B439-6F79F4ADDFA7}" destId="{98C8A7EF-CB57-45D1-B263-593332010E70}" srcOrd="0" destOrd="0" presId="urn:microsoft.com/office/officeart/2005/8/layout/target3"/>
    <dgm:cxn modelId="{6F762955-356A-4514-82B1-9F0A79F03A87}" type="presOf" srcId="{FE0F3ECA-AE75-485E-8B96-78E6FCF00FCD}" destId="{448E4F41-D7BD-4421-94C0-0E58C3D16EF3}" srcOrd="0" destOrd="0" presId="urn:microsoft.com/office/officeart/2005/8/layout/target3"/>
    <dgm:cxn modelId="{FFE4CE79-F46C-497C-9BA7-A0556CD2688B}" srcId="{1489471E-869B-4EB7-A3EA-BC38B4C8D308}" destId="{FE0F3ECA-AE75-485E-8B96-78E6FCF00FCD}" srcOrd="1" destOrd="0" parTransId="{2DA40B38-B8D5-4FA3-95DF-CFED14C8A1A7}" sibTransId="{0ECD2F08-4164-4BD4-829A-59695EDB3D3A}"/>
    <dgm:cxn modelId="{AE2E9C7A-BB09-4BC0-90BE-849082C7FEEE}" type="presOf" srcId="{9256B970-4A16-4160-B439-6F79F4ADDFA7}" destId="{2EC826CF-DA19-4DBD-A0C6-FF68289EC392}" srcOrd="1" destOrd="0" presId="urn:microsoft.com/office/officeart/2005/8/layout/target3"/>
    <dgm:cxn modelId="{2FBDF2CB-B967-41F6-AAB8-7E5280355776}" type="presOf" srcId="{FE0F3ECA-AE75-485E-8B96-78E6FCF00FCD}" destId="{5325D660-1274-4A58-BB2F-64D5359A4614}" srcOrd="1" destOrd="0" presId="urn:microsoft.com/office/officeart/2005/8/layout/target3"/>
    <dgm:cxn modelId="{888F85E6-B6B3-43AE-9DE4-333BFEFE49A9}" type="presOf" srcId="{1489471E-869B-4EB7-A3EA-BC38B4C8D308}" destId="{C321C20A-F9B7-4EC6-B44E-87A7AFB50232}" srcOrd="0" destOrd="0" presId="urn:microsoft.com/office/officeart/2005/8/layout/target3"/>
    <dgm:cxn modelId="{15BAF681-3B19-4293-A7DF-61797FBA5DD6}" type="presParOf" srcId="{C321C20A-F9B7-4EC6-B44E-87A7AFB50232}" destId="{CD4795AF-9672-44F2-96A9-85E638F18117}" srcOrd="0" destOrd="0" presId="urn:microsoft.com/office/officeart/2005/8/layout/target3"/>
    <dgm:cxn modelId="{1CFDE329-39B4-4558-B03B-14C18229F0E1}" type="presParOf" srcId="{C321C20A-F9B7-4EC6-B44E-87A7AFB50232}" destId="{D24F715E-D4DC-4481-80EA-6702BFE07A11}" srcOrd="1" destOrd="0" presId="urn:microsoft.com/office/officeart/2005/8/layout/target3"/>
    <dgm:cxn modelId="{DE0BD7AA-7D17-4643-AD70-C7797971C104}" type="presParOf" srcId="{C321C20A-F9B7-4EC6-B44E-87A7AFB50232}" destId="{98C8A7EF-CB57-45D1-B263-593332010E70}" srcOrd="2" destOrd="0" presId="urn:microsoft.com/office/officeart/2005/8/layout/target3"/>
    <dgm:cxn modelId="{EA38A9E2-3C4A-4863-9499-35EF0212C375}" type="presParOf" srcId="{C321C20A-F9B7-4EC6-B44E-87A7AFB50232}" destId="{E6B1716D-52BC-4D44-9C76-D9B37CD4EFDE}" srcOrd="3" destOrd="0" presId="urn:microsoft.com/office/officeart/2005/8/layout/target3"/>
    <dgm:cxn modelId="{0899B48C-3537-4456-AD4E-F32C8DEBAA31}" type="presParOf" srcId="{C321C20A-F9B7-4EC6-B44E-87A7AFB50232}" destId="{8326E1FC-0A95-4960-B43B-829E81172196}" srcOrd="4" destOrd="0" presId="urn:microsoft.com/office/officeart/2005/8/layout/target3"/>
    <dgm:cxn modelId="{B23D95AA-3FF6-4EC9-8307-E2E172750481}" type="presParOf" srcId="{C321C20A-F9B7-4EC6-B44E-87A7AFB50232}" destId="{448E4F41-D7BD-4421-94C0-0E58C3D16EF3}" srcOrd="5" destOrd="0" presId="urn:microsoft.com/office/officeart/2005/8/layout/target3"/>
    <dgm:cxn modelId="{0F80C143-7548-4793-8E6B-9D9B33991D68}" type="presParOf" srcId="{C321C20A-F9B7-4EC6-B44E-87A7AFB50232}" destId="{2EC826CF-DA19-4DBD-A0C6-FF68289EC392}" srcOrd="6" destOrd="0" presId="urn:microsoft.com/office/officeart/2005/8/layout/target3"/>
    <dgm:cxn modelId="{8E635D2F-C8EE-48E0-8D5E-86799B97EA2B}" type="presParOf" srcId="{C321C20A-F9B7-4EC6-B44E-87A7AFB50232}" destId="{5325D660-1274-4A58-BB2F-64D5359A4614}" srcOrd="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D887019-74DA-4019-8A66-0B98313F0A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1DAAC523-9704-49F1-BF08-7CDDA607F8A5}">
      <dgm:prSet custT="1"/>
      <dgm:spPr/>
      <dgm:t>
        <a:bodyPr/>
        <a:lstStyle/>
        <a:p>
          <a:r>
            <a:rPr lang="pl-PL" sz="2400" b="1" dirty="0"/>
            <a:t>2. NIEIZOLACYJNE, CZYLI </a:t>
          </a:r>
          <a:r>
            <a:rPr lang="pl-PL" sz="2400" b="1" i="1" dirty="0"/>
            <a:t>DE FACTO </a:t>
          </a:r>
          <a:r>
            <a:rPr lang="pl-PL" sz="2400" b="1" dirty="0"/>
            <a:t>POZOSTAŁE ŚRODKI ZAPOBIEGAWCZE</a:t>
          </a:r>
          <a:endParaRPr lang="pl-PL" sz="2400" dirty="0"/>
        </a:p>
      </dgm:t>
    </dgm:pt>
    <dgm:pt modelId="{D52999AB-B35D-4231-86A5-B24DEC50152D}" type="parTrans" cxnId="{483D6C82-F84F-488F-B9C6-417BBE03E7A6}">
      <dgm:prSet/>
      <dgm:spPr/>
      <dgm:t>
        <a:bodyPr/>
        <a:lstStyle/>
        <a:p>
          <a:endParaRPr lang="pl-PL"/>
        </a:p>
      </dgm:t>
    </dgm:pt>
    <dgm:pt modelId="{995A54ED-66E7-4257-B493-1D8920647D02}" type="sibTrans" cxnId="{483D6C82-F84F-488F-B9C6-417BBE03E7A6}">
      <dgm:prSet/>
      <dgm:spPr/>
      <dgm:t>
        <a:bodyPr/>
        <a:lstStyle/>
        <a:p>
          <a:endParaRPr lang="pl-PL"/>
        </a:p>
      </dgm:t>
    </dgm:pt>
    <dgm:pt modelId="{1A12871E-23BE-4033-A3B4-C37F2A296CA4}" type="pres">
      <dgm:prSet presAssocID="{7D887019-74DA-4019-8A66-0B98313F0AF5}" presName="linear" presStyleCnt="0">
        <dgm:presLayoutVars>
          <dgm:animLvl val="lvl"/>
          <dgm:resizeHandles val="exact"/>
        </dgm:presLayoutVars>
      </dgm:prSet>
      <dgm:spPr/>
    </dgm:pt>
    <dgm:pt modelId="{7B77F17C-DCB2-457E-A93A-6092EE892846}" type="pres">
      <dgm:prSet presAssocID="{1DAAC523-9704-49F1-BF08-7CDDA607F8A5}" presName="parentText" presStyleLbl="node1" presStyleIdx="0" presStyleCnt="1">
        <dgm:presLayoutVars>
          <dgm:chMax val="0"/>
          <dgm:bulletEnabled val="1"/>
        </dgm:presLayoutVars>
      </dgm:prSet>
      <dgm:spPr/>
    </dgm:pt>
  </dgm:ptLst>
  <dgm:cxnLst>
    <dgm:cxn modelId="{AAD2AE43-B90A-44E4-831A-5440AD1DA48C}" type="presOf" srcId="{1DAAC523-9704-49F1-BF08-7CDDA607F8A5}" destId="{7B77F17C-DCB2-457E-A93A-6092EE892846}" srcOrd="0" destOrd="0" presId="urn:microsoft.com/office/officeart/2005/8/layout/vList2"/>
    <dgm:cxn modelId="{483D6C82-F84F-488F-B9C6-417BBE03E7A6}" srcId="{7D887019-74DA-4019-8A66-0B98313F0AF5}" destId="{1DAAC523-9704-49F1-BF08-7CDDA607F8A5}" srcOrd="0" destOrd="0" parTransId="{D52999AB-B35D-4231-86A5-B24DEC50152D}" sibTransId="{995A54ED-66E7-4257-B493-1D8920647D02}"/>
    <dgm:cxn modelId="{9AAE74C1-FAAD-434B-BA4D-D9E4AD82BE1F}" type="presOf" srcId="{7D887019-74DA-4019-8A66-0B98313F0AF5}" destId="{1A12871E-23BE-4033-A3B4-C37F2A296CA4}" srcOrd="0" destOrd="0" presId="urn:microsoft.com/office/officeart/2005/8/layout/vList2"/>
    <dgm:cxn modelId="{EA0679E1-DCAF-43B8-8695-71BCFA83CAA0}" type="presParOf" srcId="{1A12871E-23BE-4033-A3B4-C37F2A296CA4}" destId="{7B77F17C-DCB2-457E-A93A-6092EE892846}"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ECDBD48-240E-43C0-A167-17CE8CAB5C0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pl-PL"/>
        </a:p>
      </dgm:t>
    </dgm:pt>
    <dgm:pt modelId="{D1E4B6FE-E84F-4C58-BD6F-69D225D094A2}">
      <dgm:prSet/>
      <dgm:spPr/>
      <dgm:t>
        <a:bodyPr/>
        <a:lstStyle/>
        <a:p>
          <a:r>
            <a:rPr lang="pl-PL" b="1"/>
            <a:t>POZOSTAŁE:</a:t>
          </a:r>
          <a:endParaRPr lang="pl-PL"/>
        </a:p>
      </dgm:t>
    </dgm:pt>
    <dgm:pt modelId="{05A8FBD8-DA2E-4403-8B85-CD8F1AF886B5}" type="parTrans" cxnId="{6EA8A686-D4CA-4686-BAD6-469BF6206CC7}">
      <dgm:prSet/>
      <dgm:spPr/>
      <dgm:t>
        <a:bodyPr/>
        <a:lstStyle/>
        <a:p>
          <a:endParaRPr lang="pl-PL"/>
        </a:p>
      </dgm:t>
    </dgm:pt>
    <dgm:pt modelId="{C9AD253C-2040-497C-A117-4AB7B137BB0C}" type="sibTrans" cxnId="{6EA8A686-D4CA-4686-BAD6-469BF6206CC7}">
      <dgm:prSet/>
      <dgm:spPr/>
      <dgm:t>
        <a:bodyPr/>
        <a:lstStyle/>
        <a:p>
          <a:endParaRPr lang="pl-PL"/>
        </a:p>
      </dgm:t>
    </dgm:pt>
    <dgm:pt modelId="{C3F7571E-8105-4999-98C4-A0BECDC20063}">
      <dgm:prSet/>
      <dgm:spPr/>
      <dgm:t>
        <a:bodyPr/>
        <a:lstStyle/>
        <a:p>
          <a:r>
            <a:rPr lang="pl-PL"/>
            <a:t>dozór Policji (art. 275 k.p.k.)</a:t>
          </a:r>
        </a:p>
      </dgm:t>
    </dgm:pt>
    <dgm:pt modelId="{B83E1D78-ED9E-4101-B63A-50ADF87B488E}" type="parTrans" cxnId="{E62F5549-A2BD-42A0-8B90-0D9D8F0E3C15}">
      <dgm:prSet/>
      <dgm:spPr/>
      <dgm:t>
        <a:bodyPr/>
        <a:lstStyle/>
        <a:p>
          <a:endParaRPr lang="pl-PL"/>
        </a:p>
      </dgm:t>
    </dgm:pt>
    <dgm:pt modelId="{B40DAFE1-8360-43BA-B48E-751BE16C126D}" type="sibTrans" cxnId="{E62F5549-A2BD-42A0-8B90-0D9D8F0E3C15}">
      <dgm:prSet/>
      <dgm:spPr/>
      <dgm:t>
        <a:bodyPr/>
        <a:lstStyle/>
        <a:p>
          <a:endParaRPr lang="pl-PL"/>
        </a:p>
      </dgm:t>
    </dgm:pt>
    <dgm:pt modelId="{7D96A576-A084-41AA-AABE-5B7F48DEF13A}">
      <dgm:prSet/>
      <dgm:spPr/>
      <dgm:t>
        <a:bodyPr/>
        <a:lstStyle/>
        <a:p>
          <a:r>
            <a:rPr lang="pl-PL"/>
            <a:t>nakaz opuszczenia lokalu zajmowanego wspólnie z pokrzywdzonym (art. 275a k.p.k.)</a:t>
          </a:r>
        </a:p>
      </dgm:t>
    </dgm:pt>
    <dgm:pt modelId="{2DC530ED-4381-482F-9DD4-8D75624B7065}" type="parTrans" cxnId="{F35AF802-D165-4304-A4CC-C647C23953F0}">
      <dgm:prSet/>
      <dgm:spPr/>
      <dgm:t>
        <a:bodyPr/>
        <a:lstStyle/>
        <a:p>
          <a:endParaRPr lang="pl-PL"/>
        </a:p>
      </dgm:t>
    </dgm:pt>
    <dgm:pt modelId="{39EA16EF-6223-4C6F-86D0-8215CB53469F}" type="sibTrans" cxnId="{F35AF802-D165-4304-A4CC-C647C23953F0}">
      <dgm:prSet/>
      <dgm:spPr/>
      <dgm:t>
        <a:bodyPr/>
        <a:lstStyle/>
        <a:p>
          <a:endParaRPr lang="pl-PL"/>
        </a:p>
      </dgm:t>
    </dgm:pt>
    <dgm:pt modelId="{18CF8DB0-3932-4A84-A39E-934150281ACB}">
      <dgm:prSet/>
      <dgm:spPr/>
      <dgm:t>
        <a:bodyPr/>
        <a:lstStyle/>
        <a:p>
          <a:r>
            <a:rPr lang="pl-PL"/>
            <a:t>zawieszenie w wykonywaniu zawodu, czynnościach służbowych (art. 276 k.p.k.)</a:t>
          </a:r>
        </a:p>
      </dgm:t>
    </dgm:pt>
    <dgm:pt modelId="{DB1CA2D5-A6A4-46AB-B974-06F4235C38A6}" type="parTrans" cxnId="{01AEBDE1-87B6-4503-9D19-C6C1DFD00FB1}">
      <dgm:prSet/>
      <dgm:spPr/>
      <dgm:t>
        <a:bodyPr/>
        <a:lstStyle/>
        <a:p>
          <a:endParaRPr lang="pl-PL"/>
        </a:p>
      </dgm:t>
    </dgm:pt>
    <dgm:pt modelId="{ADB76ADE-22CA-463F-B63E-92F6F3F48D9C}" type="sibTrans" cxnId="{01AEBDE1-87B6-4503-9D19-C6C1DFD00FB1}">
      <dgm:prSet/>
      <dgm:spPr/>
      <dgm:t>
        <a:bodyPr/>
        <a:lstStyle/>
        <a:p>
          <a:endParaRPr lang="pl-PL"/>
        </a:p>
      </dgm:t>
    </dgm:pt>
    <dgm:pt modelId="{E0173FE0-E083-4B79-8FD0-4BE0E27CF54B}">
      <dgm:prSet/>
      <dgm:spPr/>
      <dgm:t>
        <a:bodyPr/>
        <a:lstStyle/>
        <a:p>
          <a:r>
            <a:rPr lang="pl-PL"/>
            <a:t>nakazanie powstrzymania się od określonej działalności lub prowadzenia określonego rodzaju pojazdów (art. 276 k.p.k.)</a:t>
          </a:r>
        </a:p>
      </dgm:t>
    </dgm:pt>
    <dgm:pt modelId="{9AADD1FD-151F-4726-B45D-E31EC838B764}" type="parTrans" cxnId="{4C39A215-F53C-4029-B6BC-A7243EC65E01}">
      <dgm:prSet/>
      <dgm:spPr/>
      <dgm:t>
        <a:bodyPr/>
        <a:lstStyle/>
        <a:p>
          <a:endParaRPr lang="pl-PL"/>
        </a:p>
      </dgm:t>
    </dgm:pt>
    <dgm:pt modelId="{96CB2133-2DBB-41EE-9D99-5241D3A956E1}" type="sibTrans" cxnId="{4C39A215-F53C-4029-B6BC-A7243EC65E01}">
      <dgm:prSet/>
      <dgm:spPr/>
      <dgm:t>
        <a:bodyPr/>
        <a:lstStyle/>
        <a:p>
          <a:endParaRPr lang="pl-PL"/>
        </a:p>
      </dgm:t>
    </dgm:pt>
    <dgm:pt modelId="{974F4B1F-479A-464F-8C4F-F72AE6FB8C96}">
      <dgm:prSet/>
      <dgm:spPr/>
      <dgm:t>
        <a:bodyPr/>
        <a:lstStyle/>
        <a:p>
          <a:r>
            <a:rPr lang="pl-PL"/>
            <a:t>zakaz ubiegania się o zamówienie publiczne (art. 276 k.p.k.)</a:t>
          </a:r>
        </a:p>
      </dgm:t>
    </dgm:pt>
    <dgm:pt modelId="{20372F9E-51C1-4B4F-A740-701AA1F2FD28}" type="parTrans" cxnId="{93C82F23-51FA-48EB-97FB-C39B564F126D}">
      <dgm:prSet/>
      <dgm:spPr/>
      <dgm:t>
        <a:bodyPr/>
        <a:lstStyle/>
        <a:p>
          <a:endParaRPr lang="pl-PL"/>
        </a:p>
      </dgm:t>
    </dgm:pt>
    <dgm:pt modelId="{2E10B77F-998F-434E-B38A-FAE173BFF59E}" type="sibTrans" cxnId="{93C82F23-51FA-48EB-97FB-C39B564F126D}">
      <dgm:prSet/>
      <dgm:spPr/>
      <dgm:t>
        <a:bodyPr/>
        <a:lstStyle/>
        <a:p>
          <a:endParaRPr lang="pl-PL"/>
        </a:p>
      </dgm:t>
    </dgm:pt>
    <dgm:pt modelId="{1F398CAE-2C4C-499F-9141-7F941D221979}">
      <dgm:prSet/>
      <dgm:spPr/>
      <dgm:t>
        <a:bodyPr/>
        <a:lstStyle/>
        <a:p>
          <a:r>
            <a:rPr lang="pl-PL"/>
            <a:t>zakaz opuszczania kraju (który może być połączony z odebraniem paszportu lub innego dokumentu uprawniającego do przekroczenia granicy) – art. 277 k.p.k.</a:t>
          </a:r>
        </a:p>
      </dgm:t>
    </dgm:pt>
    <dgm:pt modelId="{467DE161-FA34-4459-8980-30B6199C1D46}" type="parTrans" cxnId="{FF79AFD6-34E2-4947-9EB1-707D84F415C3}">
      <dgm:prSet/>
      <dgm:spPr/>
      <dgm:t>
        <a:bodyPr/>
        <a:lstStyle/>
        <a:p>
          <a:endParaRPr lang="pl-PL"/>
        </a:p>
      </dgm:t>
    </dgm:pt>
    <dgm:pt modelId="{6EA24179-6139-44E3-9BD2-B2F663E30E60}" type="sibTrans" cxnId="{FF79AFD6-34E2-4947-9EB1-707D84F415C3}">
      <dgm:prSet/>
      <dgm:spPr/>
      <dgm:t>
        <a:bodyPr/>
        <a:lstStyle/>
        <a:p>
          <a:endParaRPr lang="pl-PL"/>
        </a:p>
      </dgm:t>
    </dgm:pt>
    <dgm:pt modelId="{7FDC2B15-CC46-4B70-9617-DA5F58B4ABA4}" type="pres">
      <dgm:prSet presAssocID="{FECDBD48-240E-43C0-A167-17CE8CAB5C04}" presName="linear" presStyleCnt="0">
        <dgm:presLayoutVars>
          <dgm:animLvl val="lvl"/>
          <dgm:resizeHandles val="exact"/>
        </dgm:presLayoutVars>
      </dgm:prSet>
      <dgm:spPr/>
    </dgm:pt>
    <dgm:pt modelId="{49E5431C-2A08-4240-BA57-F7C2354E716C}" type="pres">
      <dgm:prSet presAssocID="{D1E4B6FE-E84F-4C58-BD6F-69D225D094A2}" presName="parentText" presStyleLbl="node1" presStyleIdx="0" presStyleCnt="1">
        <dgm:presLayoutVars>
          <dgm:chMax val="0"/>
          <dgm:bulletEnabled val="1"/>
        </dgm:presLayoutVars>
      </dgm:prSet>
      <dgm:spPr/>
    </dgm:pt>
    <dgm:pt modelId="{14BE7E92-2C51-42BA-A381-D76C8EA0022B}" type="pres">
      <dgm:prSet presAssocID="{D1E4B6FE-E84F-4C58-BD6F-69D225D094A2}" presName="childText" presStyleLbl="revTx" presStyleIdx="0" presStyleCnt="1">
        <dgm:presLayoutVars>
          <dgm:bulletEnabled val="1"/>
        </dgm:presLayoutVars>
      </dgm:prSet>
      <dgm:spPr/>
    </dgm:pt>
  </dgm:ptLst>
  <dgm:cxnLst>
    <dgm:cxn modelId="{F35AF802-D165-4304-A4CC-C647C23953F0}" srcId="{D1E4B6FE-E84F-4C58-BD6F-69D225D094A2}" destId="{7D96A576-A084-41AA-AABE-5B7F48DEF13A}" srcOrd="1" destOrd="0" parTransId="{2DC530ED-4381-482F-9DD4-8D75624B7065}" sibTransId="{39EA16EF-6223-4C6F-86D0-8215CB53469F}"/>
    <dgm:cxn modelId="{0A6F5C09-6C1E-4B3B-85AC-8581790C66EE}" type="presOf" srcId="{1F398CAE-2C4C-499F-9141-7F941D221979}" destId="{14BE7E92-2C51-42BA-A381-D76C8EA0022B}" srcOrd="0" destOrd="5" presId="urn:microsoft.com/office/officeart/2005/8/layout/vList2"/>
    <dgm:cxn modelId="{4C39A215-F53C-4029-B6BC-A7243EC65E01}" srcId="{D1E4B6FE-E84F-4C58-BD6F-69D225D094A2}" destId="{E0173FE0-E083-4B79-8FD0-4BE0E27CF54B}" srcOrd="3" destOrd="0" parTransId="{9AADD1FD-151F-4726-B45D-E31EC838B764}" sibTransId="{96CB2133-2DBB-41EE-9D99-5241D3A956E1}"/>
    <dgm:cxn modelId="{93C82F23-51FA-48EB-97FB-C39B564F126D}" srcId="{D1E4B6FE-E84F-4C58-BD6F-69D225D094A2}" destId="{974F4B1F-479A-464F-8C4F-F72AE6FB8C96}" srcOrd="4" destOrd="0" parTransId="{20372F9E-51C1-4B4F-A740-701AA1F2FD28}" sibTransId="{2E10B77F-998F-434E-B38A-FAE173BFF59E}"/>
    <dgm:cxn modelId="{19DB2428-BC6F-49F6-B23B-834A4C6BC282}" type="presOf" srcId="{C3F7571E-8105-4999-98C4-A0BECDC20063}" destId="{14BE7E92-2C51-42BA-A381-D76C8EA0022B}" srcOrd="0" destOrd="0" presId="urn:microsoft.com/office/officeart/2005/8/layout/vList2"/>
    <dgm:cxn modelId="{E7EE7A2B-32B6-4EE3-B9D6-D6813437AD45}" type="presOf" srcId="{FECDBD48-240E-43C0-A167-17CE8CAB5C04}" destId="{7FDC2B15-CC46-4B70-9617-DA5F58B4ABA4}" srcOrd="0" destOrd="0" presId="urn:microsoft.com/office/officeart/2005/8/layout/vList2"/>
    <dgm:cxn modelId="{E6AA302F-4F6B-4BC8-BB46-66688FBE523F}" type="presOf" srcId="{E0173FE0-E083-4B79-8FD0-4BE0E27CF54B}" destId="{14BE7E92-2C51-42BA-A381-D76C8EA0022B}" srcOrd="0" destOrd="3" presId="urn:microsoft.com/office/officeart/2005/8/layout/vList2"/>
    <dgm:cxn modelId="{E62F5549-A2BD-42A0-8B90-0D9D8F0E3C15}" srcId="{D1E4B6FE-E84F-4C58-BD6F-69D225D094A2}" destId="{C3F7571E-8105-4999-98C4-A0BECDC20063}" srcOrd="0" destOrd="0" parTransId="{B83E1D78-ED9E-4101-B63A-50ADF87B488E}" sibTransId="{B40DAFE1-8360-43BA-B48E-751BE16C126D}"/>
    <dgm:cxn modelId="{6B4AF869-F69A-4A15-BB10-FD02BA2F9000}" type="presOf" srcId="{974F4B1F-479A-464F-8C4F-F72AE6FB8C96}" destId="{14BE7E92-2C51-42BA-A381-D76C8EA0022B}" srcOrd="0" destOrd="4" presId="urn:microsoft.com/office/officeart/2005/8/layout/vList2"/>
    <dgm:cxn modelId="{015FCC7A-50C1-4C38-A672-39BAD6A7752E}" type="presOf" srcId="{D1E4B6FE-E84F-4C58-BD6F-69D225D094A2}" destId="{49E5431C-2A08-4240-BA57-F7C2354E716C}" srcOrd="0" destOrd="0" presId="urn:microsoft.com/office/officeart/2005/8/layout/vList2"/>
    <dgm:cxn modelId="{6EA8A686-D4CA-4686-BAD6-469BF6206CC7}" srcId="{FECDBD48-240E-43C0-A167-17CE8CAB5C04}" destId="{D1E4B6FE-E84F-4C58-BD6F-69D225D094A2}" srcOrd="0" destOrd="0" parTransId="{05A8FBD8-DA2E-4403-8B85-CD8F1AF886B5}" sibTransId="{C9AD253C-2040-497C-A117-4AB7B137BB0C}"/>
    <dgm:cxn modelId="{A7B376D2-6627-4AE5-8B10-49055755402B}" type="presOf" srcId="{18CF8DB0-3932-4A84-A39E-934150281ACB}" destId="{14BE7E92-2C51-42BA-A381-D76C8EA0022B}" srcOrd="0" destOrd="2" presId="urn:microsoft.com/office/officeart/2005/8/layout/vList2"/>
    <dgm:cxn modelId="{FF79AFD6-34E2-4947-9EB1-707D84F415C3}" srcId="{D1E4B6FE-E84F-4C58-BD6F-69D225D094A2}" destId="{1F398CAE-2C4C-499F-9141-7F941D221979}" srcOrd="5" destOrd="0" parTransId="{467DE161-FA34-4459-8980-30B6199C1D46}" sibTransId="{6EA24179-6139-44E3-9BD2-B2F663E30E60}"/>
    <dgm:cxn modelId="{01AEBDE1-87B6-4503-9D19-C6C1DFD00FB1}" srcId="{D1E4B6FE-E84F-4C58-BD6F-69D225D094A2}" destId="{18CF8DB0-3932-4A84-A39E-934150281ACB}" srcOrd="2" destOrd="0" parTransId="{DB1CA2D5-A6A4-46AB-B974-06F4235C38A6}" sibTransId="{ADB76ADE-22CA-463F-B63E-92F6F3F48D9C}"/>
    <dgm:cxn modelId="{D21DCAEA-8A80-45DB-8FA2-4DDFD3CE7835}" type="presOf" srcId="{7D96A576-A084-41AA-AABE-5B7F48DEF13A}" destId="{14BE7E92-2C51-42BA-A381-D76C8EA0022B}" srcOrd="0" destOrd="1" presId="urn:microsoft.com/office/officeart/2005/8/layout/vList2"/>
    <dgm:cxn modelId="{F420A689-771F-44A3-90EC-7C34B45AB29F}" type="presParOf" srcId="{7FDC2B15-CC46-4B70-9617-DA5F58B4ABA4}" destId="{49E5431C-2A08-4240-BA57-F7C2354E716C}" srcOrd="0" destOrd="0" presId="urn:microsoft.com/office/officeart/2005/8/layout/vList2"/>
    <dgm:cxn modelId="{562A7A20-2660-47BB-A62E-2B633DDB0167}" type="presParOf" srcId="{7FDC2B15-CC46-4B70-9617-DA5F58B4ABA4}" destId="{14BE7E92-2C51-42BA-A381-D76C8EA0022B}"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AF79A1-8313-4EF5-B537-2B75401E7321}"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pl-PL"/>
        </a:p>
      </dgm:t>
    </dgm:pt>
    <dgm:pt modelId="{0B866C2F-0E11-4C8B-8A3D-553E77ACF08B}">
      <dgm:prSet phldrT="[Tekst]"/>
      <dgm:spPr/>
      <dgm:t>
        <a:bodyPr/>
        <a:lstStyle/>
        <a:p>
          <a:r>
            <a:rPr lang="pl-PL" dirty="0"/>
            <a:t>Czynności procesowe</a:t>
          </a:r>
        </a:p>
      </dgm:t>
    </dgm:pt>
    <dgm:pt modelId="{0D663276-0709-4A8F-97B9-73E35360E210}" type="parTrans" cxnId="{C29E1330-FEB7-405B-8C90-BEB794A014CB}">
      <dgm:prSet/>
      <dgm:spPr/>
      <dgm:t>
        <a:bodyPr/>
        <a:lstStyle/>
        <a:p>
          <a:endParaRPr lang="pl-PL"/>
        </a:p>
      </dgm:t>
    </dgm:pt>
    <dgm:pt modelId="{9CD81A48-5ACC-44E1-A3A7-CAEFAB147313}" type="sibTrans" cxnId="{C29E1330-FEB7-405B-8C90-BEB794A014CB}">
      <dgm:prSet/>
      <dgm:spPr/>
      <dgm:t>
        <a:bodyPr/>
        <a:lstStyle/>
        <a:p>
          <a:endParaRPr lang="pl-PL"/>
        </a:p>
      </dgm:t>
    </dgm:pt>
    <dgm:pt modelId="{E80704DD-202D-4ECB-949B-939B0A954273}">
      <dgm:prSet phldrT="[Tekst]"/>
      <dgm:spPr/>
      <dgm:t>
        <a:bodyPr/>
        <a:lstStyle/>
        <a:p>
          <a:r>
            <a:rPr lang="pl-PL" dirty="0"/>
            <a:t>Oświadczenia procesowe – wyraża treść intelektualną uczestnika procesu (postanowienie)	</a:t>
          </a:r>
        </a:p>
      </dgm:t>
    </dgm:pt>
    <dgm:pt modelId="{43CEA6E6-5CE6-4B40-9082-BE96DA8921C9}" type="parTrans" cxnId="{88A4AEA0-C094-4A47-862D-9CC4B88576DB}">
      <dgm:prSet/>
      <dgm:spPr/>
      <dgm:t>
        <a:bodyPr/>
        <a:lstStyle/>
        <a:p>
          <a:endParaRPr lang="pl-PL"/>
        </a:p>
      </dgm:t>
    </dgm:pt>
    <dgm:pt modelId="{005272BE-6301-41C0-B942-DF8006233DA2}" type="sibTrans" cxnId="{88A4AEA0-C094-4A47-862D-9CC4B88576DB}">
      <dgm:prSet/>
      <dgm:spPr/>
      <dgm:t>
        <a:bodyPr/>
        <a:lstStyle/>
        <a:p>
          <a:endParaRPr lang="pl-PL"/>
        </a:p>
      </dgm:t>
    </dgm:pt>
    <dgm:pt modelId="{812C6A3D-F994-4F17-AFC9-2A486B32A91D}">
      <dgm:prSet phldrT="[Tekst]"/>
      <dgm:spPr/>
      <dgm:t>
        <a:bodyPr/>
        <a:lstStyle/>
        <a:p>
          <a:r>
            <a:rPr lang="pl-PL" dirty="0"/>
            <a:t>Czynności realne – stwarzanie lub zmiana sytuacji faktycznych (przeszukanie)	</a:t>
          </a:r>
        </a:p>
      </dgm:t>
    </dgm:pt>
    <dgm:pt modelId="{F5D7C32C-70D1-4948-BC35-FF452195C728}" type="parTrans" cxnId="{F76BE182-3FBB-4F1F-8CC1-8DAE6F22EDE0}">
      <dgm:prSet/>
      <dgm:spPr/>
      <dgm:t>
        <a:bodyPr/>
        <a:lstStyle/>
        <a:p>
          <a:endParaRPr lang="pl-PL"/>
        </a:p>
      </dgm:t>
    </dgm:pt>
    <dgm:pt modelId="{B2B1773E-FD1E-4FE9-8A44-AB90292270C2}" type="sibTrans" cxnId="{F76BE182-3FBB-4F1F-8CC1-8DAE6F22EDE0}">
      <dgm:prSet/>
      <dgm:spPr/>
      <dgm:t>
        <a:bodyPr/>
        <a:lstStyle/>
        <a:p>
          <a:endParaRPr lang="pl-PL"/>
        </a:p>
      </dgm:t>
    </dgm:pt>
    <dgm:pt modelId="{30544358-C528-4B91-BB74-A9FC48F52D2E}">
      <dgm:prSet phldrT="[Tekst]"/>
      <dgm:spPr/>
      <dgm:t>
        <a:bodyPr/>
        <a:lstStyle/>
        <a:p>
          <a:r>
            <a:rPr lang="pl-PL" dirty="0"/>
            <a:t>Spostrzeżenia – percepcje wrażeń zmysłowych (np. oględziny)</a:t>
          </a:r>
        </a:p>
      </dgm:t>
    </dgm:pt>
    <dgm:pt modelId="{36C16B1C-2F6A-41D9-B6A3-EAB69E7D7059}" type="parTrans" cxnId="{08C422A2-9F05-47A3-80C5-38A6C12EBF15}">
      <dgm:prSet/>
      <dgm:spPr/>
      <dgm:t>
        <a:bodyPr/>
        <a:lstStyle/>
        <a:p>
          <a:endParaRPr lang="pl-PL"/>
        </a:p>
      </dgm:t>
    </dgm:pt>
    <dgm:pt modelId="{6A0DA945-5F54-46E3-B970-DA78D8C7659D}" type="sibTrans" cxnId="{08C422A2-9F05-47A3-80C5-38A6C12EBF15}">
      <dgm:prSet/>
      <dgm:spPr/>
      <dgm:t>
        <a:bodyPr/>
        <a:lstStyle/>
        <a:p>
          <a:endParaRPr lang="pl-PL"/>
        </a:p>
      </dgm:t>
    </dgm:pt>
    <dgm:pt modelId="{4DD4A954-57E5-4DBD-831C-F88128BF72EC}" type="pres">
      <dgm:prSet presAssocID="{0DAF79A1-8313-4EF5-B537-2B75401E7321}" presName="vert0" presStyleCnt="0">
        <dgm:presLayoutVars>
          <dgm:dir/>
          <dgm:animOne val="branch"/>
          <dgm:animLvl val="lvl"/>
        </dgm:presLayoutVars>
      </dgm:prSet>
      <dgm:spPr/>
    </dgm:pt>
    <dgm:pt modelId="{AF6F2E9C-79F6-4B26-9078-96CE958A67F1}" type="pres">
      <dgm:prSet presAssocID="{0B866C2F-0E11-4C8B-8A3D-553E77ACF08B}" presName="thickLine" presStyleLbl="alignNode1" presStyleIdx="0" presStyleCnt="1"/>
      <dgm:spPr/>
    </dgm:pt>
    <dgm:pt modelId="{896E5701-FCD3-4159-8BC0-DF3FD9F6079A}" type="pres">
      <dgm:prSet presAssocID="{0B866C2F-0E11-4C8B-8A3D-553E77ACF08B}" presName="horz1" presStyleCnt="0"/>
      <dgm:spPr/>
    </dgm:pt>
    <dgm:pt modelId="{51EF8120-9575-471F-9F8F-7C7218C5E242}" type="pres">
      <dgm:prSet presAssocID="{0B866C2F-0E11-4C8B-8A3D-553E77ACF08B}" presName="tx1" presStyleLbl="revTx" presStyleIdx="0" presStyleCnt="4"/>
      <dgm:spPr/>
    </dgm:pt>
    <dgm:pt modelId="{7E51B7AD-D376-4301-8D72-DB523176B1FE}" type="pres">
      <dgm:prSet presAssocID="{0B866C2F-0E11-4C8B-8A3D-553E77ACF08B}" presName="vert1" presStyleCnt="0"/>
      <dgm:spPr/>
    </dgm:pt>
    <dgm:pt modelId="{9AEA8BDD-604C-42A2-A078-79CF3506D253}" type="pres">
      <dgm:prSet presAssocID="{E80704DD-202D-4ECB-949B-939B0A954273}" presName="vertSpace2a" presStyleCnt="0"/>
      <dgm:spPr/>
    </dgm:pt>
    <dgm:pt modelId="{D1801AEA-03EF-4CAD-B65D-E58BC01D8E7B}" type="pres">
      <dgm:prSet presAssocID="{E80704DD-202D-4ECB-949B-939B0A954273}" presName="horz2" presStyleCnt="0"/>
      <dgm:spPr/>
    </dgm:pt>
    <dgm:pt modelId="{B5E623E4-8115-46C8-9498-E80887777517}" type="pres">
      <dgm:prSet presAssocID="{E80704DD-202D-4ECB-949B-939B0A954273}" presName="horzSpace2" presStyleCnt="0"/>
      <dgm:spPr/>
    </dgm:pt>
    <dgm:pt modelId="{3E09D468-03A7-46F7-8DFE-6E0EA9B50C60}" type="pres">
      <dgm:prSet presAssocID="{E80704DD-202D-4ECB-949B-939B0A954273}" presName="tx2" presStyleLbl="revTx" presStyleIdx="1" presStyleCnt="4"/>
      <dgm:spPr/>
    </dgm:pt>
    <dgm:pt modelId="{6B6E7B4C-BCE8-48EA-A518-81479E5F7ED5}" type="pres">
      <dgm:prSet presAssocID="{E80704DD-202D-4ECB-949B-939B0A954273}" presName="vert2" presStyleCnt="0"/>
      <dgm:spPr/>
    </dgm:pt>
    <dgm:pt modelId="{DA615EB1-487B-4E4D-955A-B0591187542F}" type="pres">
      <dgm:prSet presAssocID="{E80704DD-202D-4ECB-949B-939B0A954273}" presName="thinLine2b" presStyleLbl="callout" presStyleIdx="0" presStyleCnt="3"/>
      <dgm:spPr/>
    </dgm:pt>
    <dgm:pt modelId="{6F59A0CC-6D62-4DF5-B166-2BF9BD54E8DB}" type="pres">
      <dgm:prSet presAssocID="{E80704DD-202D-4ECB-949B-939B0A954273}" presName="vertSpace2b" presStyleCnt="0"/>
      <dgm:spPr/>
    </dgm:pt>
    <dgm:pt modelId="{D7BF0963-56BD-41AE-9968-8AE23B7C83E4}" type="pres">
      <dgm:prSet presAssocID="{812C6A3D-F994-4F17-AFC9-2A486B32A91D}" presName="horz2" presStyleCnt="0"/>
      <dgm:spPr/>
    </dgm:pt>
    <dgm:pt modelId="{0E4A6FEF-2E95-43BD-9F6D-DCE9A744984A}" type="pres">
      <dgm:prSet presAssocID="{812C6A3D-F994-4F17-AFC9-2A486B32A91D}" presName="horzSpace2" presStyleCnt="0"/>
      <dgm:spPr/>
    </dgm:pt>
    <dgm:pt modelId="{039A04AE-FE77-4019-B010-8C141B2F4D24}" type="pres">
      <dgm:prSet presAssocID="{812C6A3D-F994-4F17-AFC9-2A486B32A91D}" presName="tx2" presStyleLbl="revTx" presStyleIdx="2" presStyleCnt="4"/>
      <dgm:spPr/>
    </dgm:pt>
    <dgm:pt modelId="{AE214C3F-F83A-4B1D-8908-FDDCB58461C7}" type="pres">
      <dgm:prSet presAssocID="{812C6A3D-F994-4F17-AFC9-2A486B32A91D}" presName="vert2" presStyleCnt="0"/>
      <dgm:spPr/>
    </dgm:pt>
    <dgm:pt modelId="{CAED2813-1534-4B85-B001-AF06A4A6AF9C}" type="pres">
      <dgm:prSet presAssocID="{812C6A3D-F994-4F17-AFC9-2A486B32A91D}" presName="thinLine2b" presStyleLbl="callout" presStyleIdx="1" presStyleCnt="3"/>
      <dgm:spPr/>
    </dgm:pt>
    <dgm:pt modelId="{7C88EAB7-D509-40B0-935B-CEC2CB2D9EF4}" type="pres">
      <dgm:prSet presAssocID="{812C6A3D-F994-4F17-AFC9-2A486B32A91D}" presName="vertSpace2b" presStyleCnt="0"/>
      <dgm:spPr/>
    </dgm:pt>
    <dgm:pt modelId="{A5714825-2908-4042-AC84-E2E3BA549464}" type="pres">
      <dgm:prSet presAssocID="{30544358-C528-4B91-BB74-A9FC48F52D2E}" presName="horz2" presStyleCnt="0"/>
      <dgm:spPr/>
    </dgm:pt>
    <dgm:pt modelId="{7384598B-1472-4C06-8761-1CD080B1F499}" type="pres">
      <dgm:prSet presAssocID="{30544358-C528-4B91-BB74-A9FC48F52D2E}" presName="horzSpace2" presStyleCnt="0"/>
      <dgm:spPr/>
    </dgm:pt>
    <dgm:pt modelId="{F2149782-BA25-4322-B966-363FDDC26F41}" type="pres">
      <dgm:prSet presAssocID="{30544358-C528-4B91-BB74-A9FC48F52D2E}" presName="tx2" presStyleLbl="revTx" presStyleIdx="3" presStyleCnt="4"/>
      <dgm:spPr/>
    </dgm:pt>
    <dgm:pt modelId="{8AA788C4-51FF-48B9-BC2C-50CE99C6C84F}" type="pres">
      <dgm:prSet presAssocID="{30544358-C528-4B91-BB74-A9FC48F52D2E}" presName="vert2" presStyleCnt="0"/>
      <dgm:spPr/>
    </dgm:pt>
    <dgm:pt modelId="{00C6F6A6-239D-4C52-B8B0-963558114BCE}" type="pres">
      <dgm:prSet presAssocID="{30544358-C528-4B91-BB74-A9FC48F52D2E}" presName="thinLine2b" presStyleLbl="callout" presStyleIdx="2" presStyleCnt="3"/>
      <dgm:spPr/>
    </dgm:pt>
    <dgm:pt modelId="{A7B97A7F-393E-4351-B65F-D1452622F30E}" type="pres">
      <dgm:prSet presAssocID="{30544358-C528-4B91-BB74-A9FC48F52D2E}" presName="vertSpace2b" presStyleCnt="0"/>
      <dgm:spPr/>
    </dgm:pt>
  </dgm:ptLst>
  <dgm:cxnLst>
    <dgm:cxn modelId="{1362341A-7A43-45E2-833D-3F4517E9175D}" type="presOf" srcId="{E80704DD-202D-4ECB-949B-939B0A954273}" destId="{3E09D468-03A7-46F7-8DFE-6E0EA9B50C60}" srcOrd="0" destOrd="0" presId="urn:microsoft.com/office/officeart/2008/layout/LinedList"/>
    <dgm:cxn modelId="{D4963B2E-7CA4-4F5C-9F55-931CAEE90ABC}" type="presOf" srcId="{0B866C2F-0E11-4C8B-8A3D-553E77ACF08B}" destId="{51EF8120-9575-471F-9F8F-7C7218C5E242}" srcOrd="0" destOrd="0" presId="urn:microsoft.com/office/officeart/2008/layout/LinedList"/>
    <dgm:cxn modelId="{C29E1330-FEB7-405B-8C90-BEB794A014CB}" srcId="{0DAF79A1-8313-4EF5-B537-2B75401E7321}" destId="{0B866C2F-0E11-4C8B-8A3D-553E77ACF08B}" srcOrd="0" destOrd="0" parTransId="{0D663276-0709-4A8F-97B9-73E35360E210}" sibTransId="{9CD81A48-5ACC-44E1-A3A7-CAEFAB147313}"/>
    <dgm:cxn modelId="{BD5AA33A-2836-4FBD-ABE7-8B7F2804B25C}" type="presOf" srcId="{30544358-C528-4B91-BB74-A9FC48F52D2E}" destId="{F2149782-BA25-4322-B966-363FDDC26F41}" srcOrd="0" destOrd="0" presId="urn:microsoft.com/office/officeart/2008/layout/LinedList"/>
    <dgm:cxn modelId="{BCDE5E44-227A-408B-896A-08CD03CA386A}" type="presOf" srcId="{812C6A3D-F994-4F17-AFC9-2A486B32A91D}" destId="{039A04AE-FE77-4019-B010-8C141B2F4D24}" srcOrd="0" destOrd="0" presId="urn:microsoft.com/office/officeart/2008/layout/LinedList"/>
    <dgm:cxn modelId="{F76BE182-3FBB-4F1F-8CC1-8DAE6F22EDE0}" srcId="{0B866C2F-0E11-4C8B-8A3D-553E77ACF08B}" destId="{812C6A3D-F994-4F17-AFC9-2A486B32A91D}" srcOrd="1" destOrd="0" parTransId="{F5D7C32C-70D1-4948-BC35-FF452195C728}" sibTransId="{B2B1773E-FD1E-4FE9-8A44-AB90292270C2}"/>
    <dgm:cxn modelId="{88A4AEA0-C094-4A47-862D-9CC4B88576DB}" srcId="{0B866C2F-0E11-4C8B-8A3D-553E77ACF08B}" destId="{E80704DD-202D-4ECB-949B-939B0A954273}" srcOrd="0" destOrd="0" parTransId="{43CEA6E6-5CE6-4B40-9082-BE96DA8921C9}" sibTransId="{005272BE-6301-41C0-B942-DF8006233DA2}"/>
    <dgm:cxn modelId="{08C422A2-9F05-47A3-80C5-38A6C12EBF15}" srcId="{0B866C2F-0E11-4C8B-8A3D-553E77ACF08B}" destId="{30544358-C528-4B91-BB74-A9FC48F52D2E}" srcOrd="2" destOrd="0" parTransId="{36C16B1C-2F6A-41D9-B6A3-EAB69E7D7059}" sibTransId="{6A0DA945-5F54-46E3-B970-DA78D8C7659D}"/>
    <dgm:cxn modelId="{3DF6F4C5-0BBB-4B24-9BD4-C2AC5CAB3A5B}" type="presOf" srcId="{0DAF79A1-8313-4EF5-B537-2B75401E7321}" destId="{4DD4A954-57E5-4DBD-831C-F88128BF72EC}" srcOrd="0" destOrd="0" presId="urn:microsoft.com/office/officeart/2008/layout/LinedList"/>
    <dgm:cxn modelId="{BBE1F262-C2A5-4DA2-AD8B-7F8184D56687}" type="presParOf" srcId="{4DD4A954-57E5-4DBD-831C-F88128BF72EC}" destId="{AF6F2E9C-79F6-4B26-9078-96CE958A67F1}" srcOrd="0" destOrd="0" presId="urn:microsoft.com/office/officeart/2008/layout/LinedList"/>
    <dgm:cxn modelId="{2F13C25C-0397-4545-8FAC-2CD13FD9CEF3}" type="presParOf" srcId="{4DD4A954-57E5-4DBD-831C-F88128BF72EC}" destId="{896E5701-FCD3-4159-8BC0-DF3FD9F6079A}" srcOrd="1" destOrd="0" presId="urn:microsoft.com/office/officeart/2008/layout/LinedList"/>
    <dgm:cxn modelId="{54D78AC4-429A-4867-9AF0-49DB42574EB6}" type="presParOf" srcId="{896E5701-FCD3-4159-8BC0-DF3FD9F6079A}" destId="{51EF8120-9575-471F-9F8F-7C7218C5E242}" srcOrd="0" destOrd="0" presId="urn:microsoft.com/office/officeart/2008/layout/LinedList"/>
    <dgm:cxn modelId="{31452B03-E783-49AD-BEFB-C905499DF797}" type="presParOf" srcId="{896E5701-FCD3-4159-8BC0-DF3FD9F6079A}" destId="{7E51B7AD-D376-4301-8D72-DB523176B1FE}" srcOrd="1" destOrd="0" presId="urn:microsoft.com/office/officeart/2008/layout/LinedList"/>
    <dgm:cxn modelId="{E5F07590-C1B0-48A3-B353-EA31A437E3F5}" type="presParOf" srcId="{7E51B7AD-D376-4301-8D72-DB523176B1FE}" destId="{9AEA8BDD-604C-42A2-A078-79CF3506D253}" srcOrd="0" destOrd="0" presId="urn:microsoft.com/office/officeart/2008/layout/LinedList"/>
    <dgm:cxn modelId="{3E2BCFA0-5841-47D1-BF6F-13779268A840}" type="presParOf" srcId="{7E51B7AD-D376-4301-8D72-DB523176B1FE}" destId="{D1801AEA-03EF-4CAD-B65D-E58BC01D8E7B}" srcOrd="1" destOrd="0" presId="urn:microsoft.com/office/officeart/2008/layout/LinedList"/>
    <dgm:cxn modelId="{EE29F85E-B5C2-4847-87D3-D04CD22AA07D}" type="presParOf" srcId="{D1801AEA-03EF-4CAD-B65D-E58BC01D8E7B}" destId="{B5E623E4-8115-46C8-9498-E80887777517}" srcOrd="0" destOrd="0" presId="urn:microsoft.com/office/officeart/2008/layout/LinedList"/>
    <dgm:cxn modelId="{2C1EA1CB-9C28-4116-A020-197A2F671446}" type="presParOf" srcId="{D1801AEA-03EF-4CAD-B65D-E58BC01D8E7B}" destId="{3E09D468-03A7-46F7-8DFE-6E0EA9B50C60}" srcOrd="1" destOrd="0" presId="urn:microsoft.com/office/officeart/2008/layout/LinedList"/>
    <dgm:cxn modelId="{0C421E70-28FC-4A94-B2F2-E1F44B6084EC}" type="presParOf" srcId="{D1801AEA-03EF-4CAD-B65D-E58BC01D8E7B}" destId="{6B6E7B4C-BCE8-48EA-A518-81479E5F7ED5}" srcOrd="2" destOrd="0" presId="urn:microsoft.com/office/officeart/2008/layout/LinedList"/>
    <dgm:cxn modelId="{90CDD36C-53D3-4E3D-8448-712BA6A6EF10}" type="presParOf" srcId="{7E51B7AD-D376-4301-8D72-DB523176B1FE}" destId="{DA615EB1-487B-4E4D-955A-B0591187542F}" srcOrd="2" destOrd="0" presId="urn:microsoft.com/office/officeart/2008/layout/LinedList"/>
    <dgm:cxn modelId="{20E35F80-6768-4E41-9005-129A4AA36026}" type="presParOf" srcId="{7E51B7AD-D376-4301-8D72-DB523176B1FE}" destId="{6F59A0CC-6D62-4DF5-B166-2BF9BD54E8DB}" srcOrd="3" destOrd="0" presId="urn:microsoft.com/office/officeart/2008/layout/LinedList"/>
    <dgm:cxn modelId="{7466B840-0783-4418-9D5C-7A26E02DCEE5}" type="presParOf" srcId="{7E51B7AD-D376-4301-8D72-DB523176B1FE}" destId="{D7BF0963-56BD-41AE-9968-8AE23B7C83E4}" srcOrd="4" destOrd="0" presId="urn:microsoft.com/office/officeart/2008/layout/LinedList"/>
    <dgm:cxn modelId="{F94E630E-D65C-4CE5-A77F-D07CDB327EE0}" type="presParOf" srcId="{D7BF0963-56BD-41AE-9968-8AE23B7C83E4}" destId="{0E4A6FEF-2E95-43BD-9F6D-DCE9A744984A}" srcOrd="0" destOrd="0" presId="urn:microsoft.com/office/officeart/2008/layout/LinedList"/>
    <dgm:cxn modelId="{E5714350-52A7-4908-A8B7-DEF6125BFC7C}" type="presParOf" srcId="{D7BF0963-56BD-41AE-9968-8AE23B7C83E4}" destId="{039A04AE-FE77-4019-B010-8C141B2F4D24}" srcOrd="1" destOrd="0" presId="urn:microsoft.com/office/officeart/2008/layout/LinedList"/>
    <dgm:cxn modelId="{65EBBBA3-48BF-499A-A49C-07921B5A2584}" type="presParOf" srcId="{D7BF0963-56BD-41AE-9968-8AE23B7C83E4}" destId="{AE214C3F-F83A-4B1D-8908-FDDCB58461C7}" srcOrd="2" destOrd="0" presId="urn:microsoft.com/office/officeart/2008/layout/LinedList"/>
    <dgm:cxn modelId="{6BA47618-24FA-486B-8FB1-EF11B884F8D9}" type="presParOf" srcId="{7E51B7AD-D376-4301-8D72-DB523176B1FE}" destId="{CAED2813-1534-4B85-B001-AF06A4A6AF9C}" srcOrd="5" destOrd="0" presId="urn:microsoft.com/office/officeart/2008/layout/LinedList"/>
    <dgm:cxn modelId="{790EC3A5-2A32-4C8F-BF5B-23FA1EEAD200}" type="presParOf" srcId="{7E51B7AD-D376-4301-8D72-DB523176B1FE}" destId="{7C88EAB7-D509-40B0-935B-CEC2CB2D9EF4}" srcOrd="6" destOrd="0" presId="urn:microsoft.com/office/officeart/2008/layout/LinedList"/>
    <dgm:cxn modelId="{8C4302AF-452A-4667-BCC4-939C3E060A0D}" type="presParOf" srcId="{7E51B7AD-D376-4301-8D72-DB523176B1FE}" destId="{A5714825-2908-4042-AC84-E2E3BA549464}" srcOrd="7" destOrd="0" presId="urn:microsoft.com/office/officeart/2008/layout/LinedList"/>
    <dgm:cxn modelId="{79AAC43A-24ED-451F-B9A7-EC6AD054D83A}" type="presParOf" srcId="{A5714825-2908-4042-AC84-E2E3BA549464}" destId="{7384598B-1472-4C06-8761-1CD080B1F499}" srcOrd="0" destOrd="0" presId="urn:microsoft.com/office/officeart/2008/layout/LinedList"/>
    <dgm:cxn modelId="{A02E047B-CA2B-41A1-9226-4955BCBC6072}" type="presParOf" srcId="{A5714825-2908-4042-AC84-E2E3BA549464}" destId="{F2149782-BA25-4322-B966-363FDDC26F41}" srcOrd="1" destOrd="0" presId="urn:microsoft.com/office/officeart/2008/layout/LinedList"/>
    <dgm:cxn modelId="{684776EC-D90C-4A6C-870B-31CAB427E34F}" type="presParOf" srcId="{A5714825-2908-4042-AC84-E2E3BA549464}" destId="{8AA788C4-51FF-48B9-BC2C-50CE99C6C84F}" srcOrd="2" destOrd="0" presId="urn:microsoft.com/office/officeart/2008/layout/LinedList"/>
    <dgm:cxn modelId="{2B4E8F22-444A-4A1B-A8E3-5F9FA5295A2B}" type="presParOf" srcId="{7E51B7AD-D376-4301-8D72-DB523176B1FE}" destId="{00C6F6A6-239D-4C52-B8B0-963558114BCE}" srcOrd="8" destOrd="0" presId="urn:microsoft.com/office/officeart/2008/layout/LinedList"/>
    <dgm:cxn modelId="{D8A5B692-9EFC-4B8C-9900-9F4DB6B04B34}" type="presParOf" srcId="{7E51B7AD-D376-4301-8D72-DB523176B1FE}" destId="{A7B97A7F-393E-4351-B65F-D1452622F30E}"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C87C826A-AC0D-40A5-96F7-363E02CCBE0A}" type="doc">
      <dgm:prSet loTypeId="urn:microsoft.com/office/officeart/2005/8/layout/hProcess9" loCatId="process" qsTypeId="urn:microsoft.com/office/officeart/2005/8/quickstyle/simple1" qsCatId="simple" csTypeId="urn:microsoft.com/office/officeart/2005/8/colors/accent1_2" csCatId="accent1" phldr="1"/>
      <dgm:spPr/>
    </dgm:pt>
    <dgm:pt modelId="{A9E1B0CE-CE61-4A20-A7B4-A2CE0D0910C3}">
      <dgm:prSet phldrT="[Tekst]" custT="1"/>
      <dgm:spPr/>
      <dgm:t>
        <a:bodyPr/>
        <a:lstStyle/>
        <a:p>
          <a:r>
            <a:rPr lang="pl-PL" sz="2000" dirty="0"/>
            <a:t>Czy służy zażalenie? Tak! </a:t>
          </a:r>
          <a:r>
            <a:rPr lang="pl-PL" sz="2000" i="1" dirty="0"/>
            <a:t>Na zasadach ogólnych (art. 252 § 1 k.p.k.)</a:t>
          </a:r>
        </a:p>
      </dgm:t>
    </dgm:pt>
    <dgm:pt modelId="{D71DA580-849F-445C-8206-DCEA24B66ACA}" type="parTrans" cxnId="{A7C0B510-B13E-4D48-9D41-3F2BEEC62045}">
      <dgm:prSet/>
      <dgm:spPr/>
      <dgm:t>
        <a:bodyPr/>
        <a:lstStyle/>
        <a:p>
          <a:endParaRPr lang="pl-PL"/>
        </a:p>
      </dgm:t>
    </dgm:pt>
    <dgm:pt modelId="{2E28CECF-96D7-4D5D-8455-AF5D07A0AB03}" type="sibTrans" cxnId="{A7C0B510-B13E-4D48-9D41-3F2BEEC62045}">
      <dgm:prSet/>
      <dgm:spPr/>
      <dgm:t>
        <a:bodyPr/>
        <a:lstStyle/>
        <a:p>
          <a:endParaRPr lang="pl-PL"/>
        </a:p>
      </dgm:t>
    </dgm:pt>
    <dgm:pt modelId="{B09CFF54-20AB-4B2D-BBE3-42C00D2D79EA}">
      <dgm:prSet phldrT="[Tekst]"/>
      <dgm:spPr/>
      <dgm:t>
        <a:bodyPr/>
        <a:lstStyle/>
        <a:p>
          <a:r>
            <a:rPr lang="pl-PL" dirty="0"/>
            <a:t>Zgodnie z zasadą ogólną zażalenie przysługuje przede wszystkim </a:t>
          </a:r>
          <a:r>
            <a:rPr lang="pl-PL" b="1" dirty="0"/>
            <a:t>stronom (art. 459 § 3 k.p.k.), czyli podejrzanemu i pokrzywdzonemu w postępowaniu przygotowawczym (art. 299 § 1 k.p.k.)</a:t>
          </a:r>
          <a:endParaRPr lang="pl-PL" dirty="0"/>
        </a:p>
      </dgm:t>
    </dgm:pt>
    <dgm:pt modelId="{7143EDE6-F4A5-4A96-918D-C130DE36BBE7}" type="parTrans" cxnId="{FD443D96-A521-4E33-BDB5-C64BC457D4FB}">
      <dgm:prSet/>
      <dgm:spPr/>
      <dgm:t>
        <a:bodyPr/>
        <a:lstStyle/>
        <a:p>
          <a:endParaRPr lang="pl-PL"/>
        </a:p>
      </dgm:t>
    </dgm:pt>
    <dgm:pt modelId="{70AA7E9B-5EC2-435C-BE3C-0F8B862663AF}" type="sibTrans" cxnId="{FD443D96-A521-4E33-BDB5-C64BC457D4FB}">
      <dgm:prSet/>
      <dgm:spPr/>
      <dgm:t>
        <a:bodyPr/>
        <a:lstStyle/>
        <a:p>
          <a:endParaRPr lang="pl-PL"/>
        </a:p>
      </dgm:t>
    </dgm:pt>
    <dgm:pt modelId="{5E8FFAB6-DE58-4E04-B404-DDA5323728DE}">
      <dgm:prSet phldrT="[Tekst]"/>
      <dgm:spPr/>
      <dgm:t>
        <a:bodyPr/>
        <a:lstStyle/>
        <a:p>
          <a:r>
            <a:rPr lang="pl-PL" dirty="0"/>
            <a:t>Odpis postanowienia doręcza się podmiotom, którym służy środek odwoławczy (apelacja, zażalenie, </a:t>
          </a:r>
          <a:r>
            <a:rPr lang="pl-PL" b="1" dirty="0"/>
            <a:t>art. 100 § 4 k.p.k.</a:t>
          </a:r>
          <a:r>
            <a:rPr lang="pl-PL" dirty="0"/>
            <a:t>), więc na etapie postępowania przygotowawczego </a:t>
          </a:r>
          <a:r>
            <a:rPr lang="pl-PL" b="1" dirty="0"/>
            <a:t>podejrzanemu i pokrzywdzonemu</a:t>
          </a:r>
          <a:endParaRPr lang="pl-PL" dirty="0"/>
        </a:p>
      </dgm:t>
    </dgm:pt>
    <dgm:pt modelId="{C7F14B58-7709-4031-881A-D5FC5C09BB6F}" type="parTrans" cxnId="{31BBD916-6BE6-482F-9CCE-B6B27F459380}">
      <dgm:prSet/>
      <dgm:spPr/>
      <dgm:t>
        <a:bodyPr/>
        <a:lstStyle/>
        <a:p>
          <a:endParaRPr lang="pl-PL"/>
        </a:p>
      </dgm:t>
    </dgm:pt>
    <dgm:pt modelId="{193E506A-1B98-44CA-AB03-8CC47AC737FB}" type="sibTrans" cxnId="{31BBD916-6BE6-482F-9CCE-B6B27F459380}">
      <dgm:prSet/>
      <dgm:spPr/>
      <dgm:t>
        <a:bodyPr/>
        <a:lstStyle/>
        <a:p>
          <a:endParaRPr lang="pl-PL"/>
        </a:p>
      </dgm:t>
    </dgm:pt>
    <dgm:pt modelId="{999CE5F3-E3FF-470A-B23A-E44801F840F2}" type="pres">
      <dgm:prSet presAssocID="{C87C826A-AC0D-40A5-96F7-363E02CCBE0A}" presName="CompostProcess" presStyleCnt="0">
        <dgm:presLayoutVars>
          <dgm:dir/>
          <dgm:resizeHandles val="exact"/>
        </dgm:presLayoutVars>
      </dgm:prSet>
      <dgm:spPr/>
    </dgm:pt>
    <dgm:pt modelId="{87036549-DB43-475C-ACD3-E9D3049E88CC}" type="pres">
      <dgm:prSet presAssocID="{C87C826A-AC0D-40A5-96F7-363E02CCBE0A}" presName="arrow" presStyleLbl="bgShp" presStyleIdx="0" presStyleCnt="1"/>
      <dgm:spPr/>
    </dgm:pt>
    <dgm:pt modelId="{A620580C-0D9C-463F-A657-B6E8E25283B7}" type="pres">
      <dgm:prSet presAssocID="{C87C826A-AC0D-40A5-96F7-363E02CCBE0A}" presName="linearProcess" presStyleCnt="0"/>
      <dgm:spPr/>
    </dgm:pt>
    <dgm:pt modelId="{6659283E-DB51-475B-9EDF-F67D905339AD}" type="pres">
      <dgm:prSet presAssocID="{A9E1B0CE-CE61-4A20-A7B4-A2CE0D0910C3}" presName="textNode" presStyleLbl="node1" presStyleIdx="0" presStyleCnt="3">
        <dgm:presLayoutVars>
          <dgm:bulletEnabled val="1"/>
        </dgm:presLayoutVars>
      </dgm:prSet>
      <dgm:spPr/>
    </dgm:pt>
    <dgm:pt modelId="{C2387A7C-1C65-49E1-A218-D41A2CA68A29}" type="pres">
      <dgm:prSet presAssocID="{2E28CECF-96D7-4D5D-8455-AF5D07A0AB03}" presName="sibTrans" presStyleCnt="0"/>
      <dgm:spPr/>
    </dgm:pt>
    <dgm:pt modelId="{26E1AAF7-E02D-4C70-9C09-369BFE5264AE}" type="pres">
      <dgm:prSet presAssocID="{B09CFF54-20AB-4B2D-BBE3-42C00D2D79EA}" presName="textNode" presStyleLbl="node1" presStyleIdx="1" presStyleCnt="3">
        <dgm:presLayoutVars>
          <dgm:bulletEnabled val="1"/>
        </dgm:presLayoutVars>
      </dgm:prSet>
      <dgm:spPr/>
    </dgm:pt>
    <dgm:pt modelId="{DB3334AA-E9E3-4EA3-B85B-821659118AAC}" type="pres">
      <dgm:prSet presAssocID="{70AA7E9B-5EC2-435C-BE3C-0F8B862663AF}" presName="sibTrans" presStyleCnt="0"/>
      <dgm:spPr/>
    </dgm:pt>
    <dgm:pt modelId="{75552C96-4864-48D7-B018-F30FC4D19454}" type="pres">
      <dgm:prSet presAssocID="{5E8FFAB6-DE58-4E04-B404-DDA5323728DE}" presName="textNode" presStyleLbl="node1" presStyleIdx="2" presStyleCnt="3">
        <dgm:presLayoutVars>
          <dgm:bulletEnabled val="1"/>
        </dgm:presLayoutVars>
      </dgm:prSet>
      <dgm:spPr/>
    </dgm:pt>
  </dgm:ptLst>
  <dgm:cxnLst>
    <dgm:cxn modelId="{8EDAD508-D830-4B8D-84C5-C7D10D64EB25}" type="presOf" srcId="{B09CFF54-20AB-4B2D-BBE3-42C00D2D79EA}" destId="{26E1AAF7-E02D-4C70-9C09-369BFE5264AE}" srcOrd="0" destOrd="0" presId="urn:microsoft.com/office/officeart/2005/8/layout/hProcess9"/>
    <dgm:cxn modelId="{A7C0B510-B13E-4D48-9D41-3F2BEEC62045}" srcId="{C87C826A-AC0D-40A5-96F7-363E02CCBE0A}" destId="{A9E1B0CE-CE61-4A20-A7B4-A2CE0D0910C3}" srcOrd="0" destOrd="0" parTransId="{D71DA580-849F-445C-8206-DCEA24B66ACA}" sibTransId="{2E28CECF-96D7-4D5D-8455-AF5D07A0AB03}"/>
    <dgm:cxn modelId="{31BBD916-6BE6-482F-9CCE-B6B27F459380}" srcId="{C87C826A-AC0D-40A5-96F7-363E02CCBE0A}" destId="{5E8FFAB6-DE58-4E04-B404-DDA5323728DE}" srcOrd="2" destOrd="0" parTransId="{C7F14B58-7709-4031-881A-D5FC5C09BB6F}" sibTransId="{193E506A-1B98-44CA-AB03-8CC47AC737FB}"/>
    <dgm:cxn modelId="{FD443D96-A521-4E33-BDB5-C64BC457D4FB}" srcId="{C87C826A-AC0D-40A5-96F7-363E02CCBE0A}" destId="{B09CFF54-20AB-4B2D-BBE3-42C00D2D79EA}" srcOrd="1" destOrd="0" parTransId="{7143EDE6-F4A5-4A96-918D-C130DE36BBE7}" sibTransId="{70AA7E9B-5EC2-435C-BE3C-0F8B862663AF}"/>
    <dgm:cxn modelId="{C5D4029E-B7E0-4515-A811-F23D6521D77F}" type="presOf" srcId="{C87C826A-AC0D-40A5-96F7-363E02CCBE0A}" destId="{999CE5F3-E3FF-470A-B23A-E44801F840F2}" srcOrd="0" destOrd="0" presId="urn:microsoft.com/office/officeart/2005/8/layout/hProcess9"/>
    <dgm:cxn modelId="{AA4C6CA5-B33C-46FF-B688-F561BED773BB}" type="presOf" srcId="{5E8FFAB6-DE58-4E04-B404-DDA5323728DE}" destId="{75552C96-4864-48D7-B018-F30FC4D19454}" srcOrd="0" destOrd="0" presId="urn:microsoft.com/office/officeart/2005/8/layout/hProcess9"/>
    <dgm:cxn modelId="{0CFB1AD1-AA8B-4CFD-874C-198399431032}" type="presOf" srcId="{A9E1B0CE-CE61-4A20-A7B4-A2CE0D0910C3}" destId="{6659283E-DB51-475B-9EDF-F67D905339AD}" srcOrd="0" destOrd="0" presId="urn:microsoft.com/office/officeart/2005/8/layout/hProcess9"/>
    <dgm:cxn modelId="{C285EC82-BA15-4DA8-8D52-C6FC66549D45}" type="presParOf" srcId="{999CE5F3-E3FF-470A-B23A-E44801F840F2}" destId="{87036549-DB43-475C-ACD3-E9D3049E88CC}" srcOrd="0" destOrd="0" presId="urn:microsoft.com/office/officeart/2005/8/layout/hProcess9"/>
    <dgm:cxn modelId="{B0248E8E-1BA7-423E-9511-DFDED2D51E91}" type="presParOf" srcId="{999CE5F3-E3FF-470A-B23A-E44801F840F2}" destId="{A620580C-0D9C-463F-A657-B6E8E25283B7}" srcOrd="1" destOrd="0" presId="urn:microsoft.com/office/officeart/2005/8/layout/hProcess9"/>
    <dgm:cxn modelId="{882BD720-F724-417D-8718-DF8B1F2D43CC}" type="presParOf" srcId="{A620580C-0D9C-463F-A657-B6E8E25283B7}" destId="{6659283E-DB51-475B-9EDF-F67D905339AD}" srcOrd="0" destOrd="0" presId="urn:microsoft.com/office/officeart/2005/8/layout/hProcess9"/>
    <dgm:cxn modelId="{968D1ECB-25BD-4570-B62B-10D490E367C9}" type="presParOf" srcId="{A620580C-0D9C-463F-A657-B6E8E25283B7}" destId="{C2387A7C-1C65-49E1-A218-D41A2CA68A29}" srcOrd="1" destOrd="0" presId="urn:microsoft.com/office/officeart/2005/8/layout/hProcess9"/>
    <dgm:cxn modelId="{023EE852-4BFC-4B44-B087-66C227D083BD}" type="presParOf" srcId="{A620580C-0D9C-463F-A657-B6E8E25283B7}" destId="{26E1AAF7-E02D-4C70-9C09-369BFE5264AE}" srcOrd="2" destOrd="0" presId="urn:microsoft.com/office/officeart/2005/8/layout/hProcess9"/>
    <dgm:cxn modelId="{26CEE573-B068-4D5A-A612-EF5FF8FA5BEF}" type="presParOf" srcId="{A620580C-0D9C-463F-A657-B6E8E25283B7}" destId="{DB3334AA-E9E3-4EA3-B85B-821659118AAC}" srcOrd="3" destOrd="0" presId="urn:microsoft.com/office/officeart/2005/8/layout/hProcess9"/>
    <dgm:cxn modelId="{744EB9BF-D9CE-4048-8145-7C9F5C9E147F}" type="presParOf" srcId="{A620580C-0D9C-463F-A657-B6E8E25283B7}" destId="{75552C96-4864-48D7-B018-F30FC4D19454}"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EDD668E-8658-43ED-903F-BC39B9CBD5A3}" type="doc">
      <dgm:prSet loTypeId="urn:microsoft.com/office/officeart/2005/8/layout/vList3" loCatId="picture" qsTypeId="urn:microsoft.com/office/officeart/2005/8/quickstyle/simple1" qsCatId="simple" csTypeId="urn:microsoft.com/office/officeart/2005/8/colors/accent1_2" csCatId="accent1"/>
      <dgm:spPr/>
      <dgm:t>
        <a:bodyPr/>
        <a:lstStyle/>
        <a:p>
          <a:endParaRPr lang="pl-PL"/>
        </a:p>
      </dgm:t>
    </dgm:pt>
    <dgm:pt modelId="{8446149E-DFFB-4C30-B2AE-EBB09DE23A62}">
      <dgm:prSet/>
      <dgm:spPr/>
      <dgm:t>
        <a:bodyPr/>
        <a:lstStyle/>
        <a:p>
          <a:r>
            <a:rPr lang="pl-PL" b="1" u="sng" dirty="0"/>
            <a:t>oznaczenie sądu, który go wydał </a:t>
          </a:r>
          <a:r>
            <a:rPr lang="pl-PL" dirty="0"/>
            <a:t>(oznaczenie nazwy sądu – sąd rejonowy, okręgowy i miejsca jego siedziby „Sąd Okręgowy we Wrocławiu” – należy również oznaczyć wydział „w III Wydziale Karnym”)</a:t>
          </a:r>
        </a:p>
      </dgm:t>
    </dgm:pt>
    <dgm:pt modelId="{3E12E918-9D8E-49AD-B659-867A6AE93BA9}" type="parTrans" cxnId="{4490F04C-2AF3-4961-9581-F38F1C4F8814}">
      <dgm:prSet/>
      <dgm:spPr/>
      <dgm:t>
        <a:bodyPr/>
        <a:lstStyle/>
        <a:p>
          <a:endParaRPr lang="pl-PL"/>
        </a:p>
      </dgm:t>
    </dgm:pt>
    <dgm:pt modelId="{64AB3939-94C6-45AD-9ADE-9624586E1E3C}" type="sibTrans" cxnId="{4490F04C-2AF3-4961-9581-F38F1C4F8814}">
      <dgm:prSet/>
      <dgm:spPr/>
      <dgm:t>
        <a:bodyPr/>
        <a:lstStyle/>
        <a:p>
          <a:endParaRPr lang="pl-PL"/>
        </a:p>
      </dgm:t>
    </dgm:pt>
    <dgm:pt modelId="{42BEE5A9-5E0E-4F74-82E9-5B6E421EA92D}">
      <dgm:prSet/>
      <dgm:spPr/>
      <dgm:t>
        <a:bodyPr/>
        <a:lstStyle/>
        <a:p>
          <a:r>
            <a:rPr lang="pl-PL" b="1" u="sng" dirty="0"/>
            <a:t>Sędziów </a:t>
          </a:r>
          <a:r>
            <a:rPr lang="pl-PL" dirty="0"/>
            <a:t>(z imienia i nazwiska wraz ze stanowiskiem – np. SSR Jan Kowalski – należy również opisać funkcję – „przewodniczący”; gdy sędziów jest więcej wskazujemy kto jest przewodniczącym, a kto sprawozdawcą)</a:t>
          </a:r>
        </a:p>
      </dgm:t>
    </dgm:pt>
    <dgm:pt modelId="{BC241F18-29C1-49FE-9A23-063A51AE2E32}" type="parTrans" cxnId="{850D17AC-052E-44A4-BD90-B60FA9CE081A}">
      <dgm:prSet/>
      <dgm:spPr/>
      <dgm:t>
        <a:bodyPr/>
        <a:lstStyle/>
        <a:p>
          <a:endParaRPr lang="pl-PL"/>
        </a:p>
      </dgm:t>
    </dgm:pt>
    <dgm:pt modelId="{3D56AD4F-F5B4-4959-83F3-15FA6B3BDEAD}" type="sibTrans" cxnId="{850D17AC-052E-44A4-BD90-B60FA9CE081A}">
      <dgm:prSet/>
      <dgm:spPr/>
      <dgm:t>
        <a:bodyPr/>
        <a:lstStyle/>
        <a:p>
          <a:endParaRPr lang="pl-PL"/>
        </a:p>
      </dgm:t>
    </dgm:pt>
    <dgm:pt modelId="{D4E537FF-C845-433C-84C3-9A151F1B1E7C}">
      <dgm:prSet/>
      <dgm:spPr/>
      <dgm:t>
        <a:bodyPr/>
        <a:lstStyle/>
        <a:p>
          <a:r>
            <a:rPr lang="pl-PL" b="1" u="sng"/>
            <a:t>ławników</a:t>
          </a:r>
          <a:r>
            <a:rPr lang="pl-PL"/>
            <a:t> (z imienia i nazwiska)</a:t>
          </a:r>
        </a:p>
      </dgm:t>
    </dgm:pt>
    <dgm:pt modelId="{F5766346-D1C5-474A-A9A5-054C93B8D15C}" type="parTrans" cxnId="{E7814FEF-EA10-4655-8FA9-7EBB9772AED8}">
      <dgm:prSet/>
      <dgm:spPr/>
      <dgm:t>
        <a:bodyPr/>
        <a:lstStyle/>
        <a:p>
          <a:endParaRPr lang="pl-PL"/>
        </a:p>
      </dgm:t>
    </dgm:pt>
    <dgm:pt modelId="{56DDC62E-DEA8-4B7C-9CBA-B2B2B325DD14}" type="sibTrans" cxnId="{E7814FEF-EA10-4655-8FA9-7EBB9772AED8}">
      <dgm:prSet/>
      <dgm:spPr/>
      <dgm:t>
        <a:bodyPr/>
        <a:lstStyle/>
        <a:p>
          <a:endParaRPr lang="pl-PL"/>
        </a:p>
      </dgm:t>
    </dgm:pt>
    <dgm:pt modelId="{996F7328-BAEE-4129-A6E6-C780749372F2}">
      <dgm:prSet/>
      <dgm:spPr/>
      <dgm:t>
        <a:bodyPr/>
        <a:lstStyle/>
        <a:p>
          <a:r>
            <a:rPr lang="pl-PL" b="1" u="sng"/>
            <a:t>Oskarżycieli </a:t>
          </a:r>
          <a:r>
            <a:rPr lang="pl-PL"/>
            <a:t>(publicznych, prywatnych i posiłkowych np. „przy udziale oskarżyciela publicznego prokuratora Prokuratury Okręgowej we Wrocławiu Jana Kowalskiego”)</a:t>
          </a:r>
        </a:p>
      </dgm:t>
    </dgm:pt>
    <dgm:pt modelId="{40FF7AE3-843B-4C30-A0A0-5B0071DA6224}" type="parTrans" cxnId="{68198F9A-722F-4B12-91B4-92428C5D1473}">
      <dgm:prSet/>
      <dgm:spPr/>
      <dgm:t>
        <a:bodyPr/>
        <a:lstStyle/>
        <a:p>
          <a:endParaRPr lang="pl-PL"/>
        </a:p>
      </dgm:t>
    </dgm:pt>
    <dgm:pt modelId="{62CF05DD-D626-4127-AE14-106D1B96E6AB}" type="sibTrans" cxnId="{68198F9A-722F-4B12-91B4-92428C5D1473}">
      <dgm:prSet/>
      <dgm:spPr/>
      <dgm:t>
        <a:bodyPr/>
        <a:lstStyle/>
        <a:p>
          <a:endParaRPr lang="pl-PL"/>
        </a:p>
      </dgm:t>
    </dgm:pt>
    <dgm:pt modelId="{5368AD23-395E-46B7-B8D7-44864E357FA9}">
      <dgm:prSet/>
      <dgm:spPr/>
      <dgm:t>
        <a:bodyPr/>
        <a:lstStyle/>
        <a:p>
          <a:r>
            <a:rPr lang="pl-PL" b="1" u="sng"/>
            <a:t>protokolanta </a:t>
          </a:r>
          <a:r>
            <a:rPr lang="pl-PL"/>
            <a:t>(z imienia i nazwiska)</a:t>
          </a:r>
        </a:p>
      </dgm:t>
    </dgm:pt>
    <dgm:pt modelId="{09BA6991-B2D1-473E-9FAD-C1B7A11BB8A4}" type="parTrans" cxnId="{4BAB5315-C999-4692-B813-5CE35D71A2A5}">
      <dgm:prSet/>
      <dgm:spPr/>
      <dgm:t>
        <a:bodyPr/>
        <a:lstStyle/>
        <a:p>
          <a:endParaRPr lang="pl-PL"/>
        </a:p>
      </dgm:t>
    </dgm:pt>
    <dgm:pt modelId="{763B38EE-3E5F-47CD-BBE9-3C06C4B2D319}" type="sibTrans" cxnId="{4BAB5315-C999-4692-B813-5CE35D71A2A5}">
      <dgm:prSet/>
      <dgm:spPr/>
      <dgm:t>
        <a:bodyPr/>
        <a:lstStyle/>
        <a:p>
          <a:endParaRPr lang="pl-PL"/>
        </a:p>
      </dgm:t>
    </dgm:pt>
    <dgm:pt modelId="{021589FB-995B-42B2-A0D4-410234135B68}" type="pres">
      <dgm:prSet presAssocID="{7EDD668E-8658-43ED-903F-BC39B9CBD5A3}" presName="linearFlow" presStyleCnt="0">
        <dgm:presLayoutVars>
          <dgm:dir/>
          <dgm:resizeHandles val="exact"/>
        </dgm:presLayoutVars>
      </dgm:prSet>
      <dgm:spPr/>
    </dgm:pt>
    <dgm:pt modelId="{5686AA20-6DC4-4D37-AA76-8157BA0B9E30}" type="pres">
      <dgm:prSet presAssocID="{8446149E-DFFB-4C30-B2AE-EBB09DE23A62}" presName="composite" presStyleCnt="0"/>
      <dgm:spPr/>
    </dgm:pt>
    <dgm:pt modelId="{5BE76B56-231E-4E3F-B6E0-415D622A05E4}" type="pres">
      <dgm:prSet presAssocID="{8446149E-DFFB-4C30-B2AE-EBB09DE23A62}" presName="imgShp" presStyleLbl="fgImgPlace1" presStyleIdx="0" presStyleCnt="5"/>
      <dgm:spPr/>
    </dgm:pt>
    <dgm:pt modelId="{9DFFEE8C-23FA-4690-A535-4A86DEF7725B}" type="pres">
      <dgm:prSet presAssocID="{8446149E-DFFB-4C30-B2AE-EBB09DE23A62}" presName="txShp" presStyleLbl="node1" presStyleIdx="0" presStyleCnt="5">
        <dgm:presLayoutVars>
          <dgm:bulletEnabled val="1"/>
        </dgm:presLayoutVars>
      </dgm:prSet>
      <dgm:spPr/>
    </dgm:pt>
    <dgm:pt modelId="{E795C51B-C997-4902-B4AD-CB517A9BE520}" type="pres">
      <dgm:prSet presAssocID="{64AB3939-94C6-45AD-9ADE-9624586E1E3C}" presName="spacing" presStyleCnt="0"/>
      <dgm:spPr/>
    </dgm:pt>
    <dgm:pt modelId="{228C822C-EF04-4C55-AC59-B1AE32E554DA}" type="pres">
      <dgm:prSet presAssocID="{42BEE5A9-5E0E-4F74-82E9-5B6E421EA92D}" presName="composite" presStyleCnt="0"/>
      <dgm:spPr/>
    </dgm:pt>
    <dgm:pt modelId="{323B9E58-0E99-4DA3-B621-EC2CA54990A3}" type="pres">
      <dgm:prSet presAssocID="{42BEE5A9-5E0E-4F74-82E9-5B6E421EA92D}" presName="imgShp" presStyleLbl="fgImgPlace1" presStyleIdx="1" presStyleCnt="5"/>
      <dgm:spPr/>
    </dgm:pt>
    <dgm:pt modelId="{8FCA1668-5FC9-4731-B256-DD223A6813D1}" type="pres">
      <dgm:prSet presAssocID="{42BEE5A9-5E0E-4F74-82E9-5B6E421EA92D}" presName="txShp" presStyleLbl="node1" presStyleIdx="1" presStyleCnt="5">
        <dgm:presLayoutVars>
          <dgm:bulletEnabled val="1"/>
        </dgm:presLayoutVars>
      </dgm:prSet>
      <dgm:spPr/>
    </dgm:pt>
    <dgm:pt modelId="{D9CB8EE8-FC89-494B-ABF5-21B690362C03}" type="pres">
      <dgm:prSet presAssocID="{3D56AD4F-F5B4-4959-83F3-15FA6B3BDEAD}" presName="spacing" presStyleCnt="0"/>
      <dgm:spPr/>
    </dgm:pt>
    <dgm:pt modelId="{97919A39-6D23-469A-98AE-F5EEF13E505A}" type="pres">
      <dgm:prSet presAssocID="{D4E537FF-C845-433C-84C3-9A151F1B1E7C}" presName="composite" presStyleCnt="0"/>
      <dgm:spPr/>
    </dgm:pt>
    <dgm:pt modelId="{A47EFF0C-8EFC-4F7D-981D-6FEC6635D588}" type="pres">
      <dgm:prSet presAssocID="{D4E537FF-C845-433C-84C3-9A151F1B1E7C}" presName="imgShp" presStyleLbl="fgImgPlace1" presStyleIdx="2" presStyleCnt="5"/>
      <dgm:spPr/>
    </dgm:pt>
    <dgm:pt modelId="{D0AA7A6C-33BE-4453-A34D-DFF9F3EA7304}" type="pres">
      <dgm:prSet presAssocID="{D4E537FF-C845-433C-84C3-9A151F1B1E7C}" presName="txShp" presStyleLbl="node1" presStyleIdx="2" presStyleCnt="5">
        <dgm:presLayoutVars>
          <dgm:bulletEnabled val="1"/>
        </dgm:presLayoutVars>
      </dgm:prSet>
      <dgm:spPr/>
    </dgm:pt>
    <dgm:pt modelId="{511CFB83-AB08-4BF8-9BE0-720A640A44FC}" type="pres">
      <dgm:prSet presAssocID="{56DDC62E-DEA8-4B7C-9CBA-B2B2B325DD14}" presName="spacing" presStyleCnt="0"/>
      <dgm:spPr/>
    </dgm:pt>
    <dgm:pt modelId="{0B799459-517C-4E74-B605-B42B6F55D11B}" type="pres">
      <dgm:prSet presAssocID="{996F7328-BAEE-4129-A6E6-C780749372F2}" presName="composite" presStyleCnt="0"/>
      <dgm:spPr/>
    </dgm:pt>
    <dgm:pt modelId="{95618522-5493-4549-8AEA-14D16DB22633}" type="pres">
      <dgm:prSet presAssocID="{996F7328-BAEE-4129-A6E6-C780749372F2}" presName="imgShp" presStyleLbl="fgImgPlace1" presStyleIdx="3" presStyleCnt="5"/>
      <dgm:spPr/>
    </dgm:pt>
    <dgm:pt modelId="{A6430D11-94F7-455C-A47C-3652D0153E5A}" type="pres">
      <dgm:prSet presAssocID="{996F7328-BAEE-4129-A6E6-C780749372F2}" presName="txShp" presStyleLbl="node1" presStyleIdx="3" presStyleCnt="5">
        <dgm:presLayoutVars>
          <dgm:bulletEnabled val="1"/>
        </dgm:presLayoutVars>
      </dgm:prSet>
      <dgm:spPr/>
    </dgm:pt>
    <dgm:pt modelId="{1836BDE9-7CEB-42BC-B554-F5348D3F46C5}" type="pres">
      <dgm:prSet presAssocID="{62CF05DD-D626-4127-AE14-106D1B96E6AB}" presName="spacing" presStyleCnt="0"/>
      <dgm:spPr/>
    </dgm:pt>
    <dgm:pt modelId="{A95393B8-725B-4447-A7BF-E4CED2D44E0D}" type="pres">
      <dgm:prSet presAssocID="{5368AD23-395E-46B7-B8D7-44864E357FA9}" presName="composite" presStyleCnt="0"/>
      <dgm:spPr/>
    </dgm:pt>
    <dgm:pt modelId="{5690BD92-031B-45FD-8492-341BB745616F}" type="pres">
      <dgm:prSet presAssocID="{5368AD23-395E-46B7-B8D7-44864E357FA9}" presName="imgShp" presStyleLbl="fgImgPlace1" presStyleIdx="4" presStyleCnt="5"/>
      <dgm:spPr/>
    </dgm:pt>
    <dgm:pt modelId="{14FD40C0-33FC-40A5-B167-65F0793E5C18}" type="pres">
      <dgm:prSet presAssocID="{5368AD23-395E-46B7-B8D7-44864E357FA9}" presName="txShp" presStyleLbl="node1" presStyleIdx="4" presStyleCnt="5">
        <dgm:presLayoutVars>
          <dgm:bulletEnabled val="1"/>
        </dgm:presLayoutVars>
      </dgm:prSet>
      <dgm:spPr/>
    </dgm:pt>
  </dgm:ptLst>
  <dgm:cxnLst>
    <dgm:cxn modelId="{4BAB5315-C999-4692-B813-5CE35D71A2A5}" srcId="{7EDD668E-8658-43ED-903F-BC39B9CBD5A3}" destId="{5368AD23-395E-46B7-B8D7-44864E357FA9}" srcOrd="4" destOrd="0" parTransId="{09BA6991-B2D1-473E-9FAD-C1B7A11BB8A4}" sibTransId="{763B38EE-3E5F-47CD-BBE9-3C06C4B2D319}"/>
    <dgm:cxn modelId="{5969F331-9032-4155-A3A1-24AEA2E4F558}" type="presOf" srcId="{5368AD23-395E-46B7-B8D7-44864E357FA9}" destId="{14FD40C0-33FC-40A5-B167-65F0793E5C18}" srcOrd="0" destOrd="0" presId="urn:microsoft.com/office/officeart/2005/8/layout/vList3"/>
    <dgm:cxn modelId="{4490F04C-2AF3-4961-9581-F38F1C4F8814}" srcId="{7EDD668E-8658-43ED-903F-BC39B9CBD5A3}" destId="{8446149E-DFFB-4C30-B2AE-EBB09DE23A62}" srcOrd="0" destOrd="0" parTransId="{3E12E918-9D8E-49AD-B659-867A6AE93BA9}" sibTransId="{64AB3939-94C6-45AD-9ADE-9624586E1E3C}"/>
    <dgm:cxn modelId="{E6E9D186-4301-4CE7-B1F6-460D679797D6}" type="presOf" srcId="{7EDD668E-8658-43ED-903F-BC39B9CBD5A3}" destId="{021589FB-995B-42B2-A0D4-410234135B68}" srcOrd="0" destOrd="0" presId="urn:microsoft.com/office/officeart/2005/8/layout/vList3"/>
    <dgm:cxn modelId="{D8969093-B359-4379-8471-30D23D08FE8D}" type="presOf" srcId="{8446149E-DFFB-4C30-B2AE-EBB09DE23A62}" destId="{9DFFEE8C-23FA-4690-A535-4A86DEF7725B}" srcOrd="0" destOrd="0" presId="urn:microsoft.com/office/officeart/2005/8/layout/vList3"/>
    <dgm:cxn modelId="{68198F9A-722F-4B12-91B4-92428C5D1473}" srcId="{7EDD668E-8658-43ED-903F-BC39B9CBD5A3}" destId="{996F7328-BAEE-4129-A6E6-C780749372F2}" srcOrd="3" destOrd="0" parTransId="{40FF7AE3-843B-4C30-A0A0-5B0071DA6224}" sibTransId="{62CF05DD-D626-4127-AE14-106D1B96E6AB}"/>
    <dgm:cxn modelId="{E227289D-B722-42FC-B08E-8A718BB71AFC}" type="presOf" srcId="{D4E537FF-C845-433C-84C3-9A151F1B1E7C}" destId="{D0AA7A6C-33BE-4453-A34D-DFF9F3EA7304}" srcOrd="0" destOrd="0" presId="urn:microsoft.com/office/officeart/2005/8/layout/vList3"/>
    <dgm:cxn modelId="{3D444DA2-93FF-48B6-A61B-FEAC346A1043}" type="presOf" srcId="{996F7328-BAEE-4129-A6E6-C780749372F2}" destId="{A6430D11-94F7-455C-A47C-3652D0153E5A}" srcOrd="0" destOrd="0" presId="urn:microsoft.com/office/officeart/2005/8/layout/vList3"/>
    <dgm:cxn modelId="{850D17AC-052E-44A4-BD90-B60FA9CE081A}" srcId="{7EDD668E-8658-43ED-903F-BC39B9CBD5A3}" destId="{42BEE5A9-5E0E-4F74-82E9-5B6E421EA92D}" srcOrd="1" destOrd="0" parTransId="{BC241F18-29C1-49FE-9A23-063A51AE2E32}" sibTransId="{3D56AD4F-F5B4-4959-83F3-15FA6B3BDEAD}"/>
    <dgm:cxn modelId="{E7814FEF-EA10-4655-8FA9-7EBB9772AED8}" srcId="{7EDD668E-8658-43ED-903F-BC39B9CBD5A3}" destId="{D4E537FF-C845-433C-84C3-9A151F1B1E7C}" srcOrd="2" destOrd="0" parTransId="{F5766346-D1C5-474A-A9A5-054C93B8D15C}" sibTransId="{56DDC62E-DEA8-4B7C-9CBA-B2B2B325DD14}"/>
    <dgm:cxn modelId="{EF2F67F0-2344-41F6-BD17-92680DFC0D8F}" type="presOf" srcId="{42BEE5A9-5E0E-4F74-82E9-5B6E421EA92D}" destId="{8FCA1668-5FC9-4731-B256-DD223A6813D1}" srcOrd="0" destOrd="0" presId="urn:microsoft.com/office/officeart/2005/8/layout/vList3"/>
    <dgm:cxn modelId="{410F2FBD-2F70-4208-A99C-C2C63801390C}" type="presParOf" srcId="{021589FB-995B-42B2-A0D4-410234135B68}" destId="{5686AA20-6DC4-4D37-AA76-8157BA0B9E30}" srcOrd="0" destOrd="0" presId="urn:microsoft.com/office/officeart/2005/8/layout/vList3"/>
    <dgm:cxn modelId="{F5596424-5A21-497C-9E3D-F36AFAAB4F21}" type="presParOf" srcId="{5686AA20-6DC4-4D37-AA76-8157BA0B9E30}" destId="{5BE76B56-231E-4E3F-B6E0-415D622A05E4}" srcOrd="0" destOrd="0" presId="urn:microsoft.com/office/officeart/2005/8/layout/vList3"/>
    <dgm:cxn modelId="{133B65BC-9F75-4192-8E5B-8F5CEBE7B3C7}" type="presParOf" srcId="{5686AA20-6DC4-4D37-AA76-8157BA0B9E30}" destId="{9DFFEE8C-23FA-4690-A535-4A86DEF7725B}" srcOrd="1" destOrd="0" presId="urn:microsoft.com/office/officeart/2005/8/layout/vList3"/>
    <dgm:cxn modelId="{AE45CA61-A6E9-439B-8E82-9411299B8B0C}" type="presParOf" srcId="{021589FB-995B-42B2-A0D4-410234135B68}" destId="{E795C51B-C997-4902-B4AD-CB517A9BE520}" srcOrd="1" destOrd="0" presId="urn:microsoft.com/office/officeart/2005/8/layout/vList3"/>
    <dgm:cxn modelId="{0D28E35F-E0CF-4E5F-B28C-CFA23E936F15}" type="presParOf" srcId="{021589FB-995B-42B2-A0D4-410234135B68}" destId="{228C822C-EF04-4C55-AC59-B1AE32E554DA}" srcOrd="2" destOrd="0" presId="urn:microsoft.com/office/officeart/2005/8/layout/vList3"/>
    <dgm:cxn modelId="{E487CE01-131B-4356-961C-00E69F6ECD7F}" type="presParOf" srcId="{228C822C-EF04-4C55-AC59-B1AE32E554DA}" destId="{323B9E58-0E99-4DA3-B621-EC2CA54990A3}" srcOrd="0" destOrd="0" presId="urn:microsoft.com/office/officeart/2005/8/layout/vList3"/>
    <dgm:cxn modelId="{B181BEE7-61F5-4B95-AAB4-40B94553985F}" type="presParOf" srcId="{228C822C-EF04-4C55-AC59-B1AE32E554DA}" destId="{8FCA1668-5FC9-4731-B256-DD223A6813D1}" srcOrd="1" destOrd="0" presId="urn:microsoft.com/office/officeart/2005/8/layout/vList3"/>
    <dgm:cxn modelId="{295995AF-C70E-4868-B420-6154D0DA23C1}" type="presParOf" srcId="{021589FB-995B-42B2-A0D4-410234135B68}" destId="{D9CB8EE8-FC89-494B-ABF5-21B690362C03}" srcOrd="3" destOrd="0" presId="urn:microsoft.com/office/officeart/2005/8/layout/vList3"/>
    <dgm:cxn modelId="{ADE48A18-BC42-440C-8A8F-231E9BF0CB9A}" type="presParOf" srcId="{021589FB-995B-42B2-A0D4-410234135B68}" destId="{97919A39-6D23-469A-98AE-F5EEF13E505A}" srcOrd="4" destOrd="0" presId="urn:microsoft.com/office/officeart/2005/8/layout/vList3"/>
    <dgm:cxn modelId="{81FB6B07-D8EE-4F23-8FA5-39BD5763B0E4}" type="presParOf" srcId="{97919A39-6D23-469A-98AE-F5EEF13E505A}" destId="{A47EFF0C-8EFC-4F7D-981D-6FEC6635D588}" srcOrd="0" destOrd="0" presId="urn:microsoft.com/office/officeart/2005/8/layout/vList3"/>
    <dgm:cxn modelId="{7A72D908-DA07-41E0-B4F9-1A959735A1FA}" type="presParOf" srcId="{97919A39-6D23-469A-98AE-F5EEF13E505A}" destId="{D0AA7A6C-33BE-4453-A34D-DFF9F3EA7304}" srcOrd="1" destOrd="0" presId="urn:microsoft.com/office/officeart/2005/8/layout/vList3"/>
    <dgm:cxn modelId="{EA324CAE-71A7-446E-91AA-BF0C7E112080}" type="presParOf" srcId="{021589FB-995B-42B2-A0D4-410234135B68}" destId="{511CFB83-AB08-4BF8-9BE0-720A640A44FC}" srcOrd="5" destOrd="0" presId="urn:microsoft.com/office/officeart/2005/8/layout/vList3"/>
    <dgm:cxn modelId="{2A95DC19-F0DE-4DCA-8110-C9A7E0D40273}" type="presParOf" srcId="{021589FB-995B-42B2-A0D4-410234135B68}" destId="{0B799459-517C-4E74-B605-B42B6F55D11B}" srcOrd="6" destOrd="0" presId="urn:microsoft.com/office/officeart/2005/8/layout/vList3"/>
    <dgm:cxn modelId="{AF76DDF2-196C-4554-88C7-D86B6C48236A}" type="presParOf" srcId="{0B799459-517C-4E74-B605-B42B6F55D11B}" destId="{95618522-5493-4549-8AEA-14D16DB22633}" srcOrd="0" destOrd="0" presId="urn:microsoft.com/office/officeart/2005/8/layout/vList3"/>
    <dgm:cxn modelId="{DC9DA9D5-97A7-40F0-8218-E46CD35BB6CC}" type="presParOf" srcId="{0B799459-517C-4E74-B605-B42B6F55D11B}" destId="{A6430D11-94F7-455C-A47C-3652D0153E5A}" srcOrd="1" destOrd="0" presId="urn:microsoft.com/office/officeart/2005/8/layout/vList3"/>
    <dgm:cxn modelId="{30080A34-79A0-450D-B033-5BFA08B213B2}" type="presParOf" srcId="{021589FB-995B-42B2-A0D4-410234135B68}" destId="{1836BDE9-7CEB-42BC-B554-F5348D3F46C5}" srcOrd="7" destOrd="0" presId="urn:microsoft.com/office/officeart/2005/8/layout/vList3"/>
    <dgm:cxn modelId="{1F58DA4C-9AF7-4ABD-A0CF-7FE58B05572D}" type="presParOf" srcId="{021589FB-995B-42B2-A0D4-410234135B68}" destId="{A95393B8-725B-4447-A7BF-E4CED2D44E0D}" srcOrd="8" destOrd="0" presId="urn:microsoft.com/office/officeart/2005/8/layout/vList3"/>
    <dgm:cxn modelId="{F6C5AF91-AEF2-4057-809F-73425FC86AEA}" type="presParOf" srcId="{A95393B8-725B-4447-A7BF-E4CED2D44E0D}" destId="{5690BD92-031B-45FD-8492-341BB745616F}" srcOrd="0" destOrd="0" presId="urn:microsoft.com/office/officeart/2005/8/layout/vList3"/>
    <dgm:cxn modelId="{150DE579-DA0A-4860-B395-F2D8696D21BC}" type="presParOf" srcId="{A95393B8-725B-4447-A7BF-E4CED2D44E0D}" destId="{14FD40C0-33FC-40A5-B167-65F0793E5C18}"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927B269-6CD5-4BCA-B38A-9F4A1BD5E149}"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pl-PL"/>
        </a:p>
      </dgm:t>
    </dgm:pt>
    <dgm:pt modelId="{2ED03844-6CF6-44BC-A244-B57A13502C4F}">
      <dgm:prSet/>
      <dgm:spPr/>
      <dgm:t>
        <a:bodyPr/>
        <a:lstStyle/>
        <a:p>
          <a:r>
            <a:rPr lang="pl-PL" b="1" u="sng"/>
            <a:t>datę oraz miejsce rozpoznania sprawy i wydania wyroku </a:t>
          </a:r>
          <a:r>
            <a:rPr lang="pl-PL"/>
            <a:t>– np. „Wrocław, dnia 10 grudnia 2018 r.” oraz „po rozpoznaniu na rozprawie w dniu 12 stycznia, 21 lutego, 3 marca 2018 r.”</a:t>
          </a:r>
        </a:p>
      </dgm:t>
    </dgm:pt>
    <dgm:pt modelId="{74A44F9D-C2AF-4941-9A15-44150FD86CFE}" type="parTrans" cxnId="{C275FAAB-86AB-4970-987B-61538EDD7431}">
      <dgm:prSet/>
      <dgm:spPr/>
      <dgm:t>
        <a:bodyPr/>
        <a:lstStyle/>
        <a:p>
          <a:endParaRPr lang="pl-PL"/>
        </a:p>
      </dgm:t>
    </dgm:pt>
    <dgm:pt modelId="{81B19251-C3F3-4845-AA11-879A647D4181}" type="sibTrans" cxnId="{C275FAAB-86AB-4970-987B-61538EDD7431}">
      <dgm:prSet/>
      <dgm:spPr/>
      <dgm:t>
        <a:bodyPr/>
        <a:lstStyle/>
        <a:p>
          <a:endParaRPr lang="pl-PL"/>
        </a:p>
      </dgm:t>
    </dgm:pt>
    <dgm:pt modelId="{8D0379D8-05D7-490D-8B7D-54E3E15E6C92}">
      <dgm:prSet/>
      <dgm:spPr/>
      <dgm:t>
        <a:bodyPr/>
        <a:lstStyle/>
        <a:p>
          <a:r>
            <a:rPr lang="pl-PL" b="1" u="sng"/>
            <a:t>imię, nazwisko oraz inne dane określające tożsamość oskarżonego</a:t>
          </a:r>
          <a:r>
            <a:rPr lang="pl-PL" u="sng"/>
            <a:t> </a:t>
          </a:r>
          <a:r>
            <a:rPr lang="pl-PL"/>
            <a:t>– data i miejsce jego urodzenia, imiona rodziców, nazwisko panieńskie matki, ewentualnie numer PESEL; jeśli oskarżony nie ma ustalonej tożsamości wówczas nawet rysopis, </a:t>
          </a:r>
        </a:p>
      </dgm:t>
    </dgm:pt>
    <dgm:pt modelId="{ABE2768B-3635-430B-9B10-37332F309BC3}" type="parTrans" cxnId="{4E9F9E74-AF74-4767-BC30-A4943208869D}">
      <dgm:prSet/>
      <dgm:spPr/>
      <dgm:t>
        <a:bodyPr/>
        <a:lstStyle/>
        <a:p>
          <a:endParaRPr lang="pl-PL"/>
        </a:p>
      </dgm:t>
    </dgm:pt>
    <dgm:pt modelId="{03E6B88B-99F6-486F-9563-D50AC79A5A1E}" type="sibTrans" cxnId="{4E9F9E74-AF74-4767-BC30-A4943208869D}">
      <dgm:prSet/>
      <dgm:spPr/>
      <dgm:t>
        <a:bodyPr/>
        <a:lstStyle/>
        <a:p>
          <a:endParaRPr lang="pl-PL"/>
        </a:p>
      </dgm:t>
    </dgm:pt>
    <dgm:pt modelId="{673B1F5E-56CD-4818-8DEC-77C3B01C801D}">
      <dgm:prSet/>
      <dgm:spPr/>
      <dgm:t>
        <a:bodyPr/>
        <a:lstStyle/>
        <a:p>
          <a:r>
            <a:rPr lang="pl-PL" b="1" u="sng"/>
            <a:t>przytoczenie opisu i kwalifikacji prawnej czynu, którego popełnienie oskarżyciel zarzucił oskarżonemu </a:t>
          </a:r>
          <a:r>
            <a:rPr lang="pl-PL"/>
            <a:t>– opis zdarzenia historycznego </a:t>
          </a:r>
          <a:r>
            <a:rPr lang="pl-PL" i="1"/>
            <a:t>„21 lutego 2017 r. we Wrocławiu zabrał w celu przywłaszczenia Janowi Nowakowi 100 zł” , </a:t>
          </a:r>
          <a:r>
            <a:rPr lang="pl-PL"/>
            <a:t>tj. czyn z art. 119 § 1 k.w., opis czynu </a:t>
          </a:r>
          <a:r>
            <a:rPr lang="pl-PL" b="1" u="sng"/>
            <a:t>musi odpowiadać kodeksowym znamionom</a:t>
          </a:r>
          <a:endParaRPr lang="pl-PL"/>
        </a:p>
      </dgm:t>
    </dgm:pt>
    <dgm:pt modelId="{FB5ADB63-9908-45C2-A4EE-47417D312D06}" type="parTrans" cxnId="{2C753CB1-A30D-4912-A4AA-94A92A09995E}">
      <dgm:prSet/>
      <dgm:spPr/>
      <dgm:t>
        <a:bodyPr/>
        <a:lstStyle/>
        <a:p>
          <a:endParaRPr lang="pl-PL"/>
        </a:p>
      </dgm:t>
    </dgm:pt>
    <dgm:pt modelId="{285E2B56-8C20-4CDE-A039-F5C0BF2100DF}" type="sibTrans" cxnId="{2C753CB1-A30D-4912-A4AA-94A92A09995E}">
      <dgm:prSet/>
      <dgm:spPr/>
      <dgm:t>
        <a:bodyPr/>
        <a:lstStyle/>
        <a:p>
          <a:endParaRPr lang="pl-PL"/>
        </a:p>
      </dgm:t>
    </dgm:pt>
    <dgm:pt modelId="{3CAD809F-C365-416F-980C-821E592524DA}" type="pres">
      <dgm:prSet presAssocID="{3927B269-6CD5-4BCA-B38A-9F4A1BD5E149}" presName="compositeShape" presStyleCnt="0">
        <dgm:presLayoutVars>
          <dgm:dir/>
          <dgm:resizeHandles/>
        </dgm:presLayoutVars>
      </dgm:prSet>
      <dgm:spPr/>
    </dgm:pt>
    <dgm:pt modelId="{7770D53C-63A4-4B0C-848D-319C9ABF7D22}" type="pres">
      <dgm:prSet presAssocID="{3927B269-6CD5-4BCA-B38A-9F4A1BD5E149}" presName="pyramid" presStyleLbl="node1" presStyleIdx="0" presStyleCnt="1"/>
      <dgm:spPr/>
    </dgm:pt>
    <dgm:pt modelId="{A4CE8CEE-00BF-484A-B147-80E2C431FA8E}" type="pres">
      <dgm:prSet presAssocID="{3927B269-6CD5-4BCA-B38A-9F4A1BD5E149}" presName="theList" presStyleCnt="0"/>
      <dgm:spPr/>
    </dgm:pt>
    <dgm:pt modelId="{A3E24B1D-B958-4810-B2B4-D9C339083DEA}" type="pres">
      <dgm:prSet presAssocID="{2ED03844-6CF6-44BC-A244-B57A13502C4F}" presName="aNode" presStyleLbl="fgAcc1" presStyleIdx="0" presStyleCnt="3">
        <dgm:presLayoutVars>
          <dgm:bulletEnabled val="1"/>
        </dgm:presLayoutVars>
      </dgm:prSet>
      <dgm:spPr/>
    </dgm:pt>
    <dgm:pt modelId="{835B9012-0D3D-4233-A817-44093982ADA3}" type="pres">
      <dgm:prSet presAssocID="{2ED03844-6CF6-44BC-A244-B57A13502C4F}" presName="aSpace" presStyleCnt="0"/>
      <dgm:spPr/>
    </dgm:pt>
    <dgm:pt modelId="{91771303-91B2-47F9-B4D7-4E4A06E4DB80}" type="pres">
      <dgm:prSet presAssocID="{8D0379D8-05D7-490D-8B7D-54E3E15E6C92}" presName="aNode" presStyleLbl="fgAcc1" presStyleIdx="1" presStyleCnt="3">
        <dgm:presLayoutVars>
          <dgm:bulletEnabled val="1"/>
        </dgm:presLayoutVars>
      </dgm:prSet>
      <dgm:spPr/>
    </dgm:pt>
    <dgm:pt modelId="{B49CB76E-F92C-4E3A-A592-3160323A9A9F}" type="pres">
      <dgm:prSet presAssocID="{8D0379D8-05D7-490D-8B7D-54E3E15E6C92}" presName="aSpace" presStyleCnt="0"/>
      <dgm:spPr/>
    </dgm:pt>
    <dgm:pt modelId="{77581731-7AE0-4B7C-B489-05DA6CF66F7A}" type="pres">
      <dgm:prSet presAssocID="{673B1F5E-56CD-4818-8DEC-77C3B01C801D}" presName="aNode" presStyleLbl="fgAcc1" presStyleIdx="2" presStyleCnt="3">
        <dgm:presLayoutVars>
          <dgm:bulletEnabled val="1"/>
        </dgm:presLayoutVars>
      </dgm:prSet>
      <dgm:spPr/>
    </dgm:pt>
    <dgm:pt modelId="{68510066-E494-4A6B-BEB4-E70ADD67041B}" type="pres">
      <dgm:prSet presAssocID="{673B1F5E-56CD-4818-8DEC-77C3B01C801D}" presName="aSpace" presStyleCnt="0"/>
      <dgm:spPr/>
    </dgm:pt>
  </dgm:ptLst>
  <dgm:cxnLst>
    <dgm:cxn modelId="{E698B932-7429-49BD-9133-4DACC7002797}" type="presOf" srcId="{8D0379D8-05D7-490D-8B7D-54E3E15E6C92}" destId="{91771303-91B2-47F9-B4D7-4E4A06E4DB80}" srcOrd="0" destOrd="0" presId="urn:microsoft.com/office/officeart/2005/8/layout/pyramid2"/>
    <dgm:cxn modelId="{B3CAD833-BB1F-40CE-8744-F0CC8DBFD4EC}" type="presOf" srcId="{673B1F5E-56CD-4818-8DEC-77C3B01C801D}" destId="{77581731-7AE0-4B7C-B489-05DA6CF66F7A}" srcOrd="0" destOrd="0" presId="urn:microsoft.com/office/officeart/2005/8/layout/pyramid2"/>
    <dgm:cxn modelId="{34E4424B-14FC-4DDE-9B67-B00B19505895}" type="presOf" srcId="{2ED03844-6CF6-44BC-A244-B57A13502C4F}" destId="{A3E24B1D-B958-4810-B2B4-D9C339083DEA}" srcOrd="0" destOrd="0" presId="urn:microsoft.com/office/officeart/2005/8/layout/pyramid2"/>
    <dgm:cxn modelId="{4E9F9E74-AF74-4767-BC30-A4943208869D}" srcId="{3927B269-6CD5-4BCA-B38A-9F4A1BD5E149}" destId="{8D0379D8-05D7-490D-8B7D-54E3E15E6C92}" srcOrd="1" destOrd="0" parTransId="{ABE2768B-3635-430B-9B10-37332F309BC3}" sibTransId="{03E6B88B-99F6-486F-9563-D50AC79A5A1E}"/>
    <dgm:cxn modelId="{C275FAAB-86AB-4970-987B-61538EDD7431}" srcId="{3927B269-6CD5-4BCA-B38A-9F4A1BD5E149}" destId="{2ED03844-6CF6-44BC-A244-B57A13502C4F}" srcOrd="0" destOrd="0" parTransId="{74A44F9D-C2AF-4941-9A15-44150FD86CFE}" sibTransId="{81B19251-C3F3-4845-AA11-879A647D4181}"/>
    <dgm:cxn modelId="{2C753CB1-A30D-4912-A4AA-94A92A09995E}" srcId="{3927B269-6CD5-4BCA-B38A-9F4A1BD5E149}" destId="{673B1F5E-56CD-4818-8DEC-77C3B01C801D}" srcOrd="2" destOrd="0" parTransId="{FB5ADB63-9908-45C2-A4EE-47417D312D06}" sibTransId="{285E2B56-8C20-4CDE-A039-F5C0BF2100DF}"/>
    <dgm:cxn modelId="{DA0E35D9-5FF3-4228-8CDB-71EEEC54F93A}" type="presOf" srcId="{3927B269-6CD5-4BCA-B38A-9F4A1BD5E149}" destId="{3CAD809F-C365-416F-980C-821E592524DA}" srcOrd="0" destOrd="0" presId="urn:microsoft.com/office/officeart/2005/8/layout/pyramid2"/>
    <dgm:cxn modelId="{05455367-F484-4F10-AA3D-8FFF4413A93F}" type="presParOf" srcId="{3CAD809F-C365-416F-980C-821E592524DA}" destId="{7770D53C-63A4-4B0C-848D-319C9ABF7D22}" srcOrd="0" destOrd="0" presId="urn:microsoft.com/office/officeart/2005/8/layout/pyramid2"/>
    <dgm:cxn modelId="{213B9A3B-2BA6-4D35-A9DD-05BEA7554AC1}" type="presParOf" srcId="{3CAD809F-C365-416F-980C-821E592524DA}" destId="{A4CE8CEE-00BF-484A-B147-80E2C431FA8E}" srcOrd="1" destOrd="0" presId="urn:microsoft.com/office/officeart/2005/8/layout/pyramid2"/>
    <dgm:cxn modelId="{CE4DCC2D-9256-4C3E-B4A8-569CB108686E}" type="presParOf" srcId="{A4CE8CEE-00BF-484A-B147-80E2C431FA8E}" destId="{A3E24B1D-B958-4810-B2B4-D9C339083DEA}" srcOrd="0" destOrd="0" presId="urn:microsoft.com/office/officeart/2005/8/layout/pyramid2"/>
    <dgm:cxn modelId="{C47B5960-B688-4F96-8346-DB6C06383CF2}" type="presParOf" srcId="{A4CE8CEE-00BF-484A-B147-80E2C431FA8E}" destId="{835B9012-0D3D-4233-A817-44093982ADA3}" srcOrd="1" destOrd="0" presId="urn:microsoft.com/office/officeart/2005/8/layout/pyramid2"/>
    <dgm:cxn modelId="{B699BDD3-2EEF-4859-BE7C-FA0E26D9185D}" type="presParOf" srcId="{A4CE8CEE-00BF-484A-B147-80E2C431FA8E}" destId="{91771303-91B2-47F9-B4D7-4E4A06E4DB80}" srcOrd="2" destOrd="0" presId="urn:microsoft.com/office/officeart/2005/8/layout/pyramid2"/>
    <dgm:cxn modelId="{C10EFEC1-0D15-4894-904C-AD85BA1038A4}" type="presParOf" srcId="{A4CE8CEE-00BF-484A-B147-80E2C431FA8E}" destId="{B49CB76E-F92C-4E3A-A592-3160323A9A9F}" srcOrd="3" destOrd="0" presId="urn:microsoft.com/office/officeart/2005/8/layout/pyramid2"/>
    <dgm:cxn modelId="{330B042A-3D16-4D5A-96E5-A9891B9F60A3}" type="presParOf" srcId="{A4CE8CEE-00BF-484A-B147-80E2C431FA8E}" destId="{77581731-7AE0-4B7C-B489-05DA6CF66F7A}" srcOrd="4" destOrd="0" presId="urn:microsoft.com/office/officeart/2005/8/layout/pyramid2"/>
    <dgm:cxn modelId="{5CE5F92F-BBAA-43D5-A9BA-93FC320FC828}" type="presParOf" srcId="{A4CE8CEE-00BF-484A-B147-80E2C431FA8E}" destId="{68510066-E494-4A6B-BEB4-E70ADD67041B}"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B134BCB-F185-4E52-B3A6-D83A0D7D76E5}" type="doc">
      <dgm:prSet loTypeId="urn:microsoft.com/office/officeart/2005/8/layout/vList3" loCatId="list" qsTypeId="urn:microsoft.com/office/officeart/2005/8/quickstyle/simple1" qsCatId="simple" csTypeId="urn:microsoft.com/office/officeart/2005/8/colors/accent1_2" csCatId="accent1"/>
      <dgm:spPr/>
      <dgm:t>
        <a:bodyPr/>
        <a:lstStyle/>
        <a:p>
          <a:endParaRPr lang="pl-PL"/>
        </a:p>
      </dgm:t>
    </dgm:pt>
    <dgm:pt modelId="{434168C1-4C4D-4202-90F1-E70D6F5FA786}">
      <dgm:prSet/>
      <dgm:spPr/>
      <dgm:t>
        <a:bodyPr/>
        <a:lstStyle/>
        <a:p>
          <a:r>
            <a:rPr lang="pl-PL" b="1" u="sng"/>
            <a:t>dokładne określenie przypisanego oskarżonemu czynu oraz jego kwalifikację prawną</a:t>
          </a:r>
          <a:endParaRPr lang="pl-PL"/>
        </a:p>
      </dgm:t>
    </dgm:pt>
    <dgm:pt modelId="{1A28AAF8-9595-4E35-8039-23EB19B232E2}" type="parTrans" cxnId="{905F199B-54C8-4488-9650-D5D69E555D48}">
      <dgm:prSet/>
      <dgm:spPr/>
      <dgm:t>
        <a:bodyPr/>
        <a:lstStyle/>
        <a:p>
          <a:endParaRPr lang="pl-PL"/>
        </a:p>
      </dgm:t>
    </dgm:pt>
    <dgm:pt modelId="{420CC7ED-3FBF-4A5A-8B53-8706475C1285}" type="sibTrans" cxnId="{905F199B-54C8-4488-9650-D5D69E555D48}">
      <dgm:prSet/>
      <dgm:spPr/>
      <dgm:t>
        <a:bodyPr/>
        <a:lstStyle/>
        <a:p>
          <a:endParaRPr lang="pl-PL"/>
        </a:p>
      </dgm:t>
    </dgm:pt>
    <dgm:pt modelId="{16E6F16F-DE65-4E7A-B674-C8B0FF48CB30}">
      <dgm:prSet/>
      <dgm:spPr/>
      <dgm:t>
        <a:bodyPr/>
        <a:lstStyle/>
        <a:p>
          <a:r>
            <a:rPr lang="pl-PL" b="1" u="sng"/>
            <a:t>rozstrzygnięcie sądu </a:t>
          </a:r>
          <a:endParaRPr lang="pl-PL"/>
        </a:p>
      </dgm:t>
    </dgm:pt>
    <dgm:pt modelId="{8F5D6E41-331A-45E5-84B9-3DA87189824A}" type="parTrans" cxnId="{C2B88B3E-5B1C-42D8-A3D8-FF2E5D05087A}">
      <dgm:prSet/>
      <dgm:spPr/>
      <dgm:t>
        <a:bodyPr/>
        <a:lstStyle/>
        <a:p>
          <a:endParaRPr lang="pl-PL"/>
        </a:p>
      </dgm:t>
    </dgm:pt>
    <dgm:pt modelId="{76F63683-CB56-4537-A6E6-13A218E7C6E5}" type="sibTrans" cxnId="{C2B88B3E-5B1C-42D8-A3D8-FF2E5D05087A}">
      <dgm:prSet/>
      <dgm:spPr/>
      <dgm:t>
        <a:bodyPr/>
        <a:lstStyle/>
        <a:p>
          <a:endParaRPr lang="pl-PL"/>
        </a:p>
      </dgm:t>
    </dgm:pt>
    <dgm:pt modelId="{27BBC4F9-7D7F-4709-AEC3-FA68BF9137B5}">
      <dgm:prSet/>
      <dgm:spPr/>
      <dgm:t>
        <a:bodyPr/>
        <a:lstStyle/>
        <a:p>
          <a:r>
            <a:rPr lang="pl-PL"/>
            <a:t>opis zdarzenia historycznego, jego kwalifikacja prawna, orzeczenie określonej kary i jego podstawa prawna </a:t>
          </a:r>
        </a:p>
      </dgm:t>
    </dgm:pt>
    <dgm:pt modelId="{43575960-25F0-4834-B496-44A35BAB1D24}" type="parTrans" cxnId="{AA9F3B14-9985-43F7-BA29-3DA9D638DA12}">
      <dgm:prSet/>
      <dgm:spPr/>
      <dgm:t>
        <a:bodyPr/>
        <a:lstStyle/>
        <a:p>
          <a:endParaRPr lang="pl-PL"/>
        </a:p>
      </dgm:t>
    </dgm:pt>
    <dgm:pt modelId="{8B843C11-C5B4-4A51-9E49-DD269E1FB1E4}" type="sibTrans" cxnId="{AA9F3B14-9985-43F7-BA29-3DA9D638DA12}">
      <dgm:prSet/>
      <dgm:spPr/>
      <dgm:t>
        <a:bodyPr/>
        <a:lstStyle/>
        <a:p>
          <a:endParaRPr lang="pl-PL"/>
        </a:p>
      </dgm:t>
    </dgm:pt>
    <dgm:pt modelId="{853A43ED-437A-4F0B-BF81-D623F9830C50}">
      <dgm:prSet/>
      <dgm:spPr/>
      <dgm:t>
        <a:bodyPr/>
        <a:lstStyle/>
        <a:p>
          <a:r>
            <a:rPr lang="pl-PL" i="1"/>
            <a:t>„uznaje Jana Kowalskiego za winnego tego, że w dniu 21 lutego 2017 r. we Wrocławiu zabrał w celu przywłaszczenia 100 zł należące do Jana Nowaka, tj. czynu art. 119 § k.w. i za ten czyn na podstawie art. 119 § k.w.  wymierza mu karę 200 zł grzywny”. </a:t>
          </a:r>
          <a:endParaRPr lang="pl-PL"/>
        </a:p>
      </dgm:t>
    </dgm:pt>
    <dgm:pt modelId="{C9CDFF74-96A7-4259-A7DA-D28C79AF3D52}" type="parTrans" cxnId="{A41B0CC7-C927-4831-9EE9-F9341FAE8150}">
      <dgm:prSet/>
      <dgm:spPr/>
      <dgm:t>
        <a:bodyPr/>
        <a:lstStyle/>
        <a:p>
          <a:endParaRPr lang="pl-PL"/>
        </a:p>
      </dgm:t>
    </dgm:pt>
    <dgm:pt modelId="{66A93364-029A-4562-A252-8F00B6814779}" type="sibTrans" cxnId="{A41B0CC7-C927-4831-9EE9-F9341FAE8150}">
      <dgm:prSet/>
      <dgm:spPr/>
      <dgm:t>
        <a:bodyPr/>
        <a:lstStyle/>
        <a:p>
          <a:endParaRPr lang="pl-PL"/>
        </a:p>
      </dgm:t>
    </dgm:pt>
    <dgm:pt modelId="{2C658BA0-09AA-4F25-A5C9-4990F3C45682}">
      <dgm:prSet/>
      <dgm:spPr/>
      <dgm:t>
        <a:bodyPr/>
        <a:lstStyle/>
        <a:p>
          <a:r>
            <a:rPr lang="pl-PL" b="1" u="sng"/>
            <a:t>wskazanie zastosowanych przepisów ustawy karnej</a:t>
          </a:r>
          <a:r>
            <a:rPr lang="pl-PL"/>
            <a:t> – każdy pkt wyroku rozpoczyna się od słów „na podstawie” i podaniu przepisu prawa materialnego </a:t>
          </a:r>
        </a:p>
      </dgm:t>
    </dgm:pt>
    <dgm:pt modelId="{1BEF26D7-09A2-4399-A0F6-BE1CF4566334}" type="parTrans" cxnId="{8450FD0E-DDB7-4394-B791-18A41D89C91E}">
      <dgm:prSet/>
      <dgm:spPr/>
      <dgm:t>
        <a:bodyPr/>
        <a:lstStyle/>
        <a:p>
          <a:endParaRPr lang="pl-PL"/>
        </a:p>
      </dgm:t>
    </dgm:pt>
    <dgm:pt modelId="{6A6C0ACD-8241-45AD-90EF-A0C570754E3E}" type="sibTrans" cxnId="{8450FD0E-DDB7-4394-B791-18A41D89C91E}">
      <dgm:prSet/>
      <dgm:spPr/>
      <dgm:t>
        <a:bodyPr/>
        <a:lstStyle/>
        <a:p>
          <a:endParaRPr lang="pl-PL"/>
        </a:p>
      </dgm:t>
    </dgm:pt>
    <dgm:pt modelId="{CAD32FE3-CB50-416C-82AA-05D6119F9D02}" type="pres">
      <dgm:prSet presAssocID="{7B134BCB-F185-4E52-B3A6-D83A0D7D76E5}" presName="linearFlow" presStyleCnt="0">
        <dgm:presLayoutVars>
          <dgm:dir/>
          <dgm:resizeHandles val="exact"/>
        </dgm:presLayoutVars>
      </dgm:prSet>
      <dgm:spPr/>
    </dgm:pt>
    <dgm:pt modelId="{9BC39854-7928-41BB-88A9-37EEDB22F167}" type="pres">
      <dgm:prSet presAssocID="{434168C1-4C4D-4202-90F1-E70D6F5FA786}" presName="composite" presStyleCnt="0"/>
      <dgm:spPr/>
    </dgm:pt>
    <dgm:pt modelId="{3FD1B7AC-F713-4F25-B2B1-1083AA0F6018}" type="pres">
      <dgm:prSet presAssocID="{434168C1-4C4D-4202-90F1-E70D6F5FA786}" presName="imgShp" presStyleLbl="fgImgPlace1" presStyleIdx="0" presStyleCnt="5"/>
      <dgm:spPr/>
    </dgm:pt>
    <dgm:pt modelId="{DE219E04-B346-480E-9062-2F0DD468A20D}" type="pres">
      <dgm:prSet presAssocID="{434168C1-4C4D-4202-90F1-E70D6F5FA786}" presName="txShp" presStyleLbl="node1" presStyleIdx="0" presStyleCnt="5">
        <dgm:presLayoutVars>
          <dgm:bulletEnabled val="1"/>
        </dgm:presLayoutVars>
      </dgm:prSet>
      <dgm:spPr/>
    </dgm:pt>
    <dgm:pt modelId="{5E614CD6-4271-40DD-8490-06C13B90F7D3}" type="pres">
      <dgm:prSet presAssocID="{420CC7ED-3FBF-4A5A-8B53-8706475C1285}" presName="spacing" presStyleCnt="0"/>
      <dgm:spPr/>
    </dgm:pt>
    <dgm:pt modelId="{F18D03B0-25D0-4652-A083-F590B6FC3A78}" type="pres">
      <dgm:prSet presAssocID="{16E6F16F-DE65-4E7A-B674-C8B0FF48CB30}" presName="composite" presStyleCnt="0"/>
      <dgm:spPr/>
    </dgm:pt>
    <dgm:pt modelId="{3DB177FB-7418-4FB5-A6C0-795FB178FB1B}" type="pres">
      <dgm:prSet presAssocID="{16E6F16F-DE65-4E7A-B674-C8B0FF48CB30}" presName="imgShp" presStyleLbl="fgImgPlace1" presStyleIdx="1" presStyleCnt="5"/>
      <dgm:spPr/>
    </dgm:pt>
    <dgm:pt modelId="{FFCD9614-E6F1-4A42-9B16-FE022448305B}" type="pres">
      <dgm:prSet presAssocID="{16E6F16F-DE65-4E7A-B674-C8B0FF48CB30}" presName="txShp" presStyleLbl="node1" presStyleIdx="1" presStyleCnt="5">
        <dgm:presLayoutVars>
          <dgm:bulletEnabled val="1"/>
        </dgm:presLayoutVars>
      </dgm:prSet>
      <dgm:spPr/>
    </dgm:pt>
    <dgm:pt modelId="{2E93CA4D-FF15-493E-93D3-CEF500CDA302}" type="pres">
      <dgm:prSet presAssocID="{76F63683-CB56-4537-A6E6-13A218E7C6E5}" presName="spacing" presStyleCnt="0"/>
      <dgm:spPr/>
    </dgm:pt>
    <dgm:pt modelId="{A0A9A28A-3EEB-4843-B6EE-6BDA3675D083}" type="pres">
      <dgm:prSet presAssocID="{27BBC4F9-7D7F-4709-AEC3-FA68BF9137B5}" presName="composite" presStyleCnt="0"/>
      <dgm:spPr/>
    </dgm:pt>
    <dgm:pt modelId="{3C0E2953-0519-4AD7-95D7-8EA5F610CB85}" type="pres">
      <dgm:prSet presAssocID="{27BBC4F9-7D7F-4709-AEC3-FA68BF9137B5}" presName="imgShp" presStyleLbl="fgImgPlace1" presStyleIdx="2" presStyleCnt="5"/>
      <dgm:spPr/>
    </dgm:pt>
    <dgm:pt modelId="{B078643E-E5FB-464D-8DE2-930C6961D418}" type="pres">
      <dgm:prSet presAssocID="{27BBC4F9-7D7F-4709-AEC3-FA68BF9137B5}" presName="txShp" presStyleLbl="node1" presStyleIdx="2" presStyleCnt="5">
        <dgm:presLayoutVars>
          <dgm:bulletEnabled val="1"/>
        </dgm:presLayoutVars>
      </dgm:prSet>
      <dgm:spPr/>
    </dgm:pt>
    <dgm:pt modelId="{78DA52D2-5C03-41FA-AA5C-28A857AB0A24}" type="pres">
      <dgm:prSet presAssocID="{8B843C11-C5B4-4A51-9E49-DD269E1FB1E4}" presName="spacing" presStyleCnt="0"/>
      <dgm:spPr/>
    </dgm:pt>
    <dgm:pt modelId="{7829B58E-AAA9-4080-9E56-F821810CFE97}" type="pres">
      <dgm:prSet presAssocID="{853A43ED-437A-4F0B-BF81-D623F9830C50}" presName="composite" presStyleCnt="0"/>
      <dgm:spPr/>
    </dgm:pt>
    <dgm:pt modelId="{3C8D09D7-3CB2-48EC-8256-9717601BD6F2}" type="pres">
      <dgm:prSet presAssocID="{853A43ED-437A-4F0B-BF81-D623F9830C50}" presName="imgShp" presStyleLbl="fgImgPlace1" presStyleIdx="3" presStyleCnt="5"/>
      <dgm:spPr/>
    </dgm:pt>
    <dgm:pt modelId="{69DA40DA-0FFB-4597-99E5-3EB966A4AAF2}" type="pres">
      <dgm:prSet presAssocID="{853A43ED-437A-4F0B-BF81-D623F9830C50}" presName="txShp" presStyleLbl="node1" presStyleIdx="3" presStyleCnt="5">
        <dgm:presLayoutVars>
          <dgm:bulletEnabled val="1"/>
        </dgm:presLayoutVars>
      </dgm:prSet>
      <dgm:spPr/>
    </dgm:pt>
    <dgm:pt modelId="{9F49A0B0-3EC4-4689-9E0A-9955B0C96107}" type="pres">
      <dgm:prSet presAssocID="{66A93364-029A-4562-A252-8F00B6814779}" presName="spacing" presStyleCnt="0"/>
      <dgm:spPr/>
    </dgm:pt>
    <dgm:pt modelId="{12441F58-4AA7-4356-8781-7C2C5E757C25}" type="pres">
      <dgm:prSet presAssocID="{2C658BA0-09AA-4F25-A5C9-4990F3C45682}" presName="composite" presStyleCnt="0"/>
      <dgm:spPr/>
    </dgm:pt>
    <dgm:pt modelId="{0CDAF063-7FF0-4E67-8864-2E5BE0F32ABA}" type="pres">
      <dgm:prSet presAssocID="{2C658BA0-09AA-4F25-A5C9-4990F3C45682}" presName="imgShp" presStyleLbl="fgImgPlace1" presStyleIdx="4" presStyleCnt="5"/>
      <dgm:spPr/>
    </dgm:pt>
    <dgm:pt modelId="{869F03E0-624E-4A41-BA2B-2EE965BDE9A7}" type="pres">
      <dgm:prSet presAssocID="{2C658BA0-09AA-4F25-A5C9-4990F3C45682}" presName="txShp" presStyleLbl="node1" presStyleIdx="4" presStyleCnt="5">
        <dgm:presLayoutVars>
          <dgm:bulletEnabled val="1"/>
        </dgm:presLayoutVars>
      </dgm:prSet>
      <dgm:spPr/>
    </dgm:pt>
  </dgm:ptLst>
  <dgm:cxnLst>
    <dgm:cxn modelId="{8450FD0E-DDB7-4394-B791-18A41D89C91E}" srcId="{7B134BCB-F185-4E52-B3A6-D83A0D7D76E5}" destId="{2C658BA0-09AA-4F25-A5C9-4990F3C45682}" srcOrd="4" destOrd="0" parTransId="{1BEF26D7-09A2-4399-A0F6-BE1CF4566334}" sibTransId="{6A6C0ACD-8241-45AD-90EF-A0C570754E3E}"/>
    <dgm:cxn modelId="{AA9F3B14-9985-43F7-BA29-3DA9D638DA12}" srcId="{7B134BCB-F185-4E52-B3A6-D83A0D7D76E5}" destId="{27BBC4F9-7D7F-4709-AEC3-FA68BF9137B5}" srcOrd="2" destOrd="0" parTransId="{43575960-25F0-4834-B496-44A35BAB1D24}" sibTransId="{8B843C11-C5B4-4A51-9E49-DD269E1FB1E4}"/>
    <dgm:cxn modelId="{0FFC7D21-B1C7-4D9C-A3F8-EAE952864552}" type="presOf" srcId="{853A43ED-437A-4F0B-BF81-D623F9830C50}" destId="{69DA40DA-0FFB-4597-99E5-3EB966A4AAF2}" srcOrd="0" destOrd="0" presId="urn:microsoft.com/office/officeart/2005/8/layout/vList3"/>
    <dgm:cxn modelId="{C2B88B3E-5B1C-42D8-A3D8-FF2E5D05087A}" srcId="{7B134BCB-F185-4E52-B3A6-D83A0D7D76E5}" destId="{16E6F16F-DE65-4E7A-B674-C8B0FF48CB30}" srcOrd="1" destOrd="0" parTransId="{8F5D6E41-331A-45E5-84B9-3DA87189824A}" sibTransId="{76F63683-CB56-4537-A6E6-13A218E7C6E5}"/>
    <dgm:cxn modelId="{EA1C7940-700E-47B6-A04A-90F225049223}" type="presOf" srcId="{2C658BA0-09AA-4F25-A5C9-4990F3C45682}" destId="{869F03E0-624E-4A41-BA2B-2EE965BDE9A7}" srcOrd="0" destOrd="0" presId="urn:microsoft.com/office/officeart/2005/8/layout/vList3"/>
    <dgm:cxn modelId="{E9C63769-99E4-44BE-9539-5340C1C151FE}" type="presOf" srcId="{434168C1-4C4D-4202-90F1-E70D6F5FA786}" destId="{DE219E04-B346-480E-9062-2F0DD468A20D}" srcOrd="0" destOrd="0" presId="urn:microsoft.com/office/officeart/2005/8/layout/vList3"/>
    <dgm:cxn modelId="{ECFB0493-52CA-4A6C-9FEC-629C31405D9E}" type="presOf" srcId="{7B134BCB-F185-4E52-B3A6-D83A0D7D76E5}" destId="{CAD32FE3-CB50-416C-82AA-05D6119F9D02}" srcOrd="0" destOrd="0" presId="urn:microsoft.com/office/officeart/2005/8/layout/vList3"/>
    <dgm:cxn modelId="{46882A98-4036-486A-B01A-A71E38DC3165}" type="presOf" srcId="{16E6F16F-DE65-4E7A-B674-C8B0FF48CB30}" destId="{FFCD9614-E6F1-4A42-9B16-FE022448305B}" srcOrd="0" destOrd="0" presId="urn:microsoft.com/office/officeart/2005/8/layout/vList3"/>
    <dgm:cxn modelId="{905F199B-54C8-4488-9650-D5D69E555D48}" srcId="{7B134BCB-F185-4E52-B3A6-D83A0D7D76E5}" destId="{434168C1-4C4D-4202-90F1-E70D6F5FA786}" srcOrd="0" destOrd="0" parTransId="{1A28AAF8-9595-4E35-8039-23EB19B232E2}" sibTransId="{420CC7ED-3FBF-4A5A-8B53-8706475C1285}"/>
    <dgm:cxn modelId="{201469BC-4050-40F8-BC4C-B8A62CF3FAFF}" type="presOf" srcId="{27BBC4F9-7D7F-4709-AEC3-FA68BF9137B5}" destId="{B078643E-E5FB-464D-8DE2-930C6961D418}" srcOrd="0" destOrd="0" presId="urn:microsoft.com/office/officeart/2005/8/layout/vList3"/>
    <dgm:cxn modelId="{A41B0CC7-C927-4831-9EE9-F9341FAE8150}" srcId="{7B134BCB-F185-4E52-B3A6-D83A0D7D76E5}" destId="{853A43ED-437A-4F0B-BF81-D623F9830C50}" srcOrd="3" destOrd="0" parTransId="{C9CDFF74-96A7-4259-A7DA-D28C79AF3D52}" sibTransId="{66A93364-029A-4562-A252-8F00B6814779}"/>
    <dgm:cxn modelId="{04379982-DDF0-4D98-B2AA-DDA80C51E006}" type="presParOf" srcId="{CAD32FE3-CB50-416C-82AA-05D6119F9D02}" destId="{9BC39854-7928-41BB-88A9-37EEDB22F167}" srcOrd="0" destOrd="0" presId="urn:microsoft.com/office/officeart/2005/8/layout/vList3"/>
    <dgm:cxn modelId="{8753E086-1F0F-4973-9466-DD83992AFC63}" type="presParOf" srcId="{9BC39854-7928-41BB-88A9-37EEDB22F167}" destId="{3FD1B7AC-F713-4F25-B2B1-1083AA0F6018}" srcOrd="0" destOrd="0" presId="urn:microsoft.com/office/officeart/2005/8/layout/vList3"/>
    <dgm:cxn modelId="{589E885C-86A1-4A2D-B20B-279E2E0EC949}" type="presParOf" srcId="{9BC39854-7928-41BB-88A9-37EEDB22F167}" destId="{DE219E04-B346-480E-9062-2F0DD468A20D}" srcOrd="1" destOrd="0" presId="urn:microsoft.com/office/officeart/2005/8/layout/vList3"/>
    <dgm:cxn modelId="{455712A2-2249-4323-A5BA-E687B9CE8146}" type="presParOf" srcId="{CAD32FE3-CB50-416C-82AA-05D6119F9D02}" destId="{5E614CD6-4271-40DD-8490-06C13B90F7D3}" srcOrd="1" destOrd="0" presId="urn:microsoft.com/office/officeart/2005/8/layout/vList3"/>
    <dgm:cxn modelId="{360F47F8-82CD-4D73-B692-B39F46E20182}" type="presParOf" srcId="{CAD32FE3-CB50-416C-82AA-05D6119F9D02}" destId="{F18D03B0-25D0-4652-A083-F590B6FC3A78}" srcOrd="2" destOrd="0" presId="urn:microsoft.com/office/officeart/2005/8/layout/vList3"/>
    <dgm:cxn modelId="{DAFCC428-EB41-431F-A9EB-6D76CD864B69}" type="presParOf" srcId="{F18D03B0-25D0-4652-A083-F590B6FC3A78}" destId="{3DB177FB-7418-4FB5-A6C0-795FB178FB1B}" srcOrd="0" destOrd="0" presId="urn:microsoft.com/office/officeart/2005/8/layout/vList3"/>
    <dgm:cxn modelId="{36CA7430-0DC0-446D-8F18-23C81EA2E903}" type="presParOf" srcId="{F18D03B0-25D0-4652-A083-F590B6FC3A78}" destId="{FFCD9614-E6F1-4A42-9B16-FE022448305B}" srcOrd="1" destOrd="0" presId="urn:microsoft.com/office/officeart/2005/8/layout/vList3"/>
    <dgm:cxn modelId="{57053F5B-8062-4065-814F-6B5A030CE5AD}" type="presParOf" srcId="{CAD32FE3-CB50-416C-82AA-05D6119F9D02}" destId="{2E93CA4D-FF15-493E-93D3-CEF500CDA302}" srcOrd="3" destOrd="0" presId="urn:microsoft.com/office/officeart/2005/8/layout/vList3"/>
    <dgm:cxn modelId="{9499ED1C-D57D-443B-9D37-AED50FFCD55D}" type="presParOf" srcId="{CAD32FE3-CB50-416C-82AA-05D6119F9D02}" destId="{A0A9A28A-3EEB-4843-B6EE-6BDA3675D083}" srcOrd="4" destOrd="0" presId="urn:microsoft.com/office/officeart/2005/8/layout/vList3"/>
    <dgm:cxn modelId="{53CF947F-8475-4000-A6D1-455EAB604B65}" type="presParOf" srcId="{A0A9A28A-3EEB-4843-B6EE-6BDA3675D083}" destId="{3C0E2953-0519-4AD7-95D7-8EA5F610CB85}" srcOrd="0" destOrd="0" presId="urn:microsoft.com/office/officeart/2005/8/layout/vList3"/>
    <dgm:cxn modelId="{C64E93EC-BE1E-41D1-B5A8-D258686BDD0F}" type="presParOf" srcId="{A0A9A28A-3EEB-4843-B6EE-6BDA3675D083}" destId="{B078643E-E5FB-464D-8DE2-930C6961D418}" srcOrd="1" destOrd="0" presId="urn:microsoft.com/office/officeart/2005/8/layout/vList3"/>
    <dgm:cxn modelId="{B2A1AA9B-8D72-4775-8554-8248E7173EB6}" type="presParOf" srcId="{CAD32FE3-CB50-416C-82AA-05D6119F9D02}" destId="{78DA52D2-5C03-41FA-AA5C-28A857AB0A24}" srcOrd="5" destOrd="0" presId="urn:microsoft.com/office/officeart/2005/8/layout/vList3"/>
    <dgm:cxn modelId="{E135A85A-0308-415B-84A5-E305B6A5E9BC}" type="presParOf" srcId="{CAD32FE3-CB50-416C-82AA-05D6119F9D02}" destId="{7829B58E-AAA9-4080-9E56-F821810CFE97}" srcOrd="6" destOrd="0" presId="urn:microsoft.com/office/officeart/2005/8/layout/vList3"/>
    <dgm:cxn modelId="{AFA94DD1-DADC-42B7-803E-A6A037F89036}" type="presParOf" srcId="{7829B58E-AAA9-4080-9E56-F821810CFE97}" destId="{3C8D09D7-3CB2-48EC-8256-9717601BD6F2}" srcOrd="0" destOrd="0" presId="urn:microsoft.com/office/officeart/2005/8/layout/vList3"/>
    <dgm:cxn modelId="{5C15055E-A508-4B7C-BB41-24B096D538E8}" type="presParOf" srcId="{7829B58E-AAA9-4080-9E56-F821810CFE97}" destId="{69DA40DA-0FFB-4597-99E5-3EB966A4AAF2}" srcOrd="1" destOrd="0" presId="urn:microsoft.com/office/officeart/2005/8/layout/vList3"/>
    <dgm:cxn modelId="{8373DC8C-0FC5-4E5D-BA51-E599E6B01427}" type="presParOf" srcId="{CAD32FE3-CB50-416C-82AA-05D6119F9D02}" destId="{9F49A0B0-3EC4-4689-9E0A-9955B0C96107}" srcOrd="7" destOrd="0" presId="urn:microsoft.com/office/officeart/2005/8/layout/vList3"/>
    <dgm:cxn modelId="{534EFACB-EBDA-43EF-9253-89B670474E8C}" type="presParOf" srcId="{CAD32FE3-CB50-416C-82AA-05D6119F9D02}" destId="{12441F58-4AA7-4356-8781-7C2C5E757C25}" srcOrd="8" destOrd="0" presId="urn:microsoft.com/office/officeart/2005/8/layout/vList3"/>
    <dgm:cxn modelId="{9ED5AD64-C189-45C3-B01F-9D5F13371811}" type="presParOf" srcId="{12441F58-4AA7-4356-8781-7C2C5E757C25}" destId="{0CDAF063-7FF0-4E67-8864-2E5BE0F32ABA}" srcOrd="0" destOrd="0" presId="urn:microsoft.com/office/officeart/2005/8/layout/vList3"/>
    <dgm:cxn modelId="{3D471FF1-6732-446C-A400-96E747DAD3EC}" type="presParOf" srcId="{12441F58-4AA7-4356-8781-7C2C5E757C25}" destId="{869F03E0-624E-4A41-BA2B-2EE965BDE9A7}"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C8FA310-2B03-4789-B1BE-944C785BC479}" type="doc">
      <dgm:prSet loTypeId="urn:microsoft.com/office/officeart/2005/8/layout/hList7" loCatId="list" qsTypeId="urn:microsoft.com/office/officeart/2005/8/quickstyle/simple1" qsCatId="simple" csTypeId="urn:microsoft.com/office/officeart/2005/8/colors/accent1_2" csCatId="accent1"/>
      <dgm:spPr/>
      <dgm:t>
        <a:bodyPr/>
        <a:lstStyle/>
        <a:p>
          <a:endParaRPr lang="pl-PL"/>
        </a:p>
      </dgm:t>
    </dgm:pt>
    <dgm:pt modelId="{97952887-63AE-4ADC-A246-2218607998E6}">
      <dgm:prSet/>
      <dgm:spPr/>
      <dgm:t>
        <a:bodyPr/>
        <a:lstStyle/>
        <a:p>
          <a:r>
            <a:rPr lang="pl-PL" b="1" u="sng"/>
            <a:t>rozstrzygnięcia co do kary i środków karnych, środków kompensacyjnych i przepadku, a w razie potrzeby - co do zaliczenia na ich poczet okresów wskazanych w </a:t>
          </a:r>
          <a:r>
            <a:rPr lang="pl-PL" b="1" u="sng">
              <a:hlinkClick xmlns:r="http://schemas.openxmlformats.org/officeDocument/2006/relationships" r:id="rId1"/>
            </a:rPr>
            <a:t>art. 63</a:t>
          </a:r>
          <a:r>
            <a:rPr lang="pl-PL" b="1" u="sng"/>
            <a:t> Kodeksu karnego</a:t>
          </a:r>
          <a:endParaRPr lang="pl-PL"/>
        </a:p>
      </dgm:t>
    </dgm:pt>
    <dgm:pt modelId="{0732BCEB-2AEE-4257-8878-2BAD2BBE5646}" type="parTrans" cxnId="{A9ADFED4-8020-4D06-AFB4-0CAD603E80F8}">
      <dgm:prSet/>
      <dgm:spPr/>
      <dgm:t>
        <a:bodyPr/>
        <a:lstStyle/>
        <a:p>
          <a:endParaRPr lang="pl-PL"/>
        </a:p>
      </dgm:t>
    </dgm:pt>
    <dgm:pt modelId="{C95591E4-3B15-40CC-835C-D50F2F2D96C1}" type="sibTrans" cxnId="{A9ADFED4-8020-4D06-AFB4-0CAD603E80F8}">
      <dgm:prSet/>
      <dgm:spPr/>
      <dgm:t>
        <a:bodyPr/>
        <a:lstStyle/>
        <a:p>
          <a:endParaRPr lang="pl-PL"/>
        </a:p>
      </dgm:t>
    </dgm:pt>
    <dgm:pt modelId="{A8559418-BE1B-4249-BAE0-6C9D5422E34D}">
      <dgm:prSet/>
      <dgm:spPr/>
      <dgm:t>
        <a:bodyPr/>
        <a:lstStyle/>
        <a:p>
          <a:r>
            <a:rPr lang="pl-PL" i="1"/>
            <a:t>na podstawie art. 63 § 1 k.k. na poczet orzeczonej kary pozbawienia wolności zalicza oskarżonemu okres rzeczywistego pozbawienia wolności w sprawie od dnia 1 stycznia 2018 r. godz. 03:00 do dnia 2 stycznia 2018 r. godz. 10:00</a:t>
          </a:r>
          <a:endParaRPr lang="pl-PL"/>
        </a:p>
      </dgm:t>
    </dgm:pt>
    <dgm:pt modelId="{CC9D6057-9A8F-453E-AA71-33A40B7219B8}" type="parTrans" cxnId="{9E27CD79-1FF3-4376-99AC-95AE23B07F09}">
      <dgm:prSet/>
      <dgm:spPr/>
      <dgm:t>
        <a:bodyPr/>
        <a:lstStyle/>
        <a:p>
          <a:endParaRPr lang="pl-PL"/>
        </a:p>
      </dgm:t>
    </dgm:pt>
    <dgm:pt modelId="{7547F355-1AE6-43DA-B4B1-D5D956C65885}" type="sibTrans" cxnId="{9E27CD79-1FF3-4376-99AC-95AE23B07F09}">
      <dgm:prSet/>
      <dgm:spPr/>
      <dgm:t>
        <a:bodyPr/>
        <a:lstStyle/>
        <a:p>
          <a:endParaRPr lang="pl-PL"/>
        </a:p>
      </dgm:t>
    </dgm:pt>
    <dgm:pt modelId="{D261AB46-9FBA-4FB1-92C7-8B2CA7F797DD}">
      <dgm:prSet/>
      <dgm:spPr/>
      <dgm:t>
        <a:bodyPr/>
        <a:lstStyle/>
        <a:p>
          <a:r>
            <a:rPr lang="pl-PL" i="1"/>
            <a:t>na podstawie art. 42 § 2 k.k. nakłada na oskarżonego środek karny w postaci zakazu prowadzenia wszelkich pojazdów mechanicznych na okres 3 lat,</a:t>
          </a:r>
          <a:endParaRPr lang="pl-PL"/>
        </a:p>
      </dgm:t>
    </dgm:pt>
    <dgm:pt modelId="{DDADDEEB-44A7-4C26-8D02-FDE8D05E9882}" type="sibTrans" cxnId="{3700440D-0CE2-4610-8A82-6E1DB688910E}">
      <dgm:prSet/>
      <dgm:spPr/>
      <dgm:t>
        <a:bodyPr/>
        <a:lstStyle/>
        <a:p>
          <a:endParaRPr lang="pl-PL"/>
        </a:p>
      </dgm:t>
    </dgm:pt>
    <dgm:pt modelId="{81B4F475-1DD7-462D-88A0-3420654F8CFC}" type="parTrans" cxnId="{3700440D-0CE2-4610-8A82-6E1DB688910E}">
      <dgm:prSet/>
      <dgm:spPr/>
      <dgm:t>
        <a:bodyPr/>
        <a:lstStyle/>
        <a:p>
          <a:endParaRPr lang="pl-PL"/>
        </a:p>
      </dgm:t>
    </dgm:pt>
    <dgm:pt modelId="{EF9F6DCA-4A56-4D92-97F1-E062258DC32B}" type="pres">
      <dgm:prSet presAssocID="{1C8FA310-2B03-4789-B1BE-944C785BC479}" presName="Name0" presStyleCnt="0">
        <dgm:presLayoutVars>
          <dgm:dir/>
          <dgm:resizeHandles val="exact"/>
        </dgm:presLayoutVars>
      </dgm:prSet>
      <dgm:spPr/>
    </dgm:pt>
    <dgm:pt modelId="{BD71AADF-0CD7-41D1-B6B8-E48BF37B3B44}" type="pres">
      <dgm:prSet presAssocID="{1C8FA310-2B03-4789-B1BE-944C785BC479}" presName="fgShape" presStyleLbl="fgShp" presStyleIdx="0" presStyleCnt="1"/>
      <dgm:spPr/>
    </dgm:pt>
    <dgm:pt modelId="{0AE1CC79-6810-480F-ABDB-1B91F1B3A0A4}" type="pres">
      <dgm:prSet presAssocID="{1C8FA310-2B03-4789-B1BE-944C785BC479}" presName="linComp" presStyleCnt="0"/>
      <dgm:spPr/>
    </dgm:pt>
    <dgm:pt modelId="{EA220F3D-1869-4A5A-8A59-CD19B40BA684}" type="pres">
      <dgm:prSet presAssocID="{97952887-63AE-4ADC-A246-2218607998E6}" presName="compNode" presStyleCnt="0"/>
      <dgm:spPr/>
    </dgm:pt>
    <dgm:pt modelId="{763124D5-32E3-4B41-B48F-1903FF3E7BB3}" type="pres">
      <dgm:prSet presAssocID="{97952887-63AE-4ADC-A246-2218607998E6}" presName="bkgdShape" presStyleLbl="node1" presStyleIdx="0" presStyleCnt="3" custLinFactX="2907" custLinFactNeighborX="100000" custLinFactNeighborY="-677"/>
      <dgm:spPr/>
    </dgm:pt>
    <dgm:pt modelId="{1FF173E3-ED76-4A2F-BE07-E0A1736ED4CB}" type="pres">
      <dgm:prSet presAssocID="{97952887-63AE-4ADC-A246-2218607998E6}" presName="nodeTx" presStyleLbl="node1" presStyleIdx="0" presStyleCnt="3">
        <dgm:presLayoutVars>
          <dgm:bulletEnabled val="1"/>
        </dgm:presLayoutVars>
      </dgm:prSet>
      <dgm:spPr/>
    </dgm:pt>
    <dgm:pt modelId="{90DA2129-16AF-4D82-853E-C2467B9BB64D}" type="pres">
      <dgm:prSet presAssocID="{97952887-63AE-4ADC-A246-2218607998E6}" presName="invisiNode" presStyleLbl="node1" presStyleIdx="0" presStyleCnt="3"/>
      <dgm:spPr/>
    </dgm:pt>
    <dgm:pt modelId="{DA3592E6-7649-45F5-9EDE-54A7C9204970}" type="pres">
      <dgm:prSet presAssocID="{97952887-63AE-4ADC-A246-2218607998E6}" presName="imagNode" presStyleLbl="fgImgPlace1" presStyleIdx="0" presStyleCnt="3"/>
      <dgm:spPr/>
    </dgm:pt>
    <dgm:pt modelId="{34B4EDB3-7D81-4928-A0A8-6C7B4EC5F929}" type="pres">
      <dgm:prSet presAssocID="{C95591E4-3B15-40CC-835C-D50F2F2D96C1}" presName="sibTrans" presStyleLbl="sibTrans2D1" presStyleIdx="0" presStyleCnt="0"/>
      <dgm:spPr/>
    </dgm:pt>
    <dgm:pt modelId="{897A4966-4DB2-475B-87A1-A07E67075C17}" type="pres">
      <dgm:prSet presAssocID="{D261AB46-9FBA-4FB1-92C7-8B2CA7F797DD}" presName="compNode" presStyleCnt="0"/>
      <dgm:spPr/>
    </dgm:pt>
    <dgm:pt modelId="{F2DCD486-5F96-4DDF-9FF7-6998E63AC4A1}" type="pres">
      <dgm:prSet presAssocID="{D261AB46-9FBA-4FB1-92C7-8B2CA7F797DD}" presName="bkgdShape" presStyleLbl="node1" presStyleIdx="1" presStyleCnt="3" custLinFactX="-3250" custLinFactNeighborX="-100000" custLinFactNeighborY="498"/>
      <dgm:spPr/>
    </dgm:pt>
    <dgm:pt modelId="{73AA3A62-5F9B-403A-9DD6-72F265ED20C4}" type="pres">
      <dgm:prSet presAssocID="{D261AB46-9FBA-4FB1-92C7-8B2CA7F797DD}" presName="nodeTx" presStyleLbl="node1" presStyleIdx="1" presStyleCnt="3">
        <dgm:presLayoutVars>
          <dgm:bulletEnabled val="1"/>
        </dgm:presLayoutVars>
      </dgm:prSet>
      <dgm:spPr/>
    </dgm:pt>
    <dgm:pt modelId="{4FAA9234-F441-4EE2-A916-C34834E6DBD9}" type="pres">
      <dgm:prSet presAssocID="{D261AB46-9FBA-4FB1-92C7-8B2CA7F797DD}" presName="invisiNode" presStyleLbl="node1" presStyleIdx="1" presStyleCnt="3"/>
      <dgm:spPr/>
    </dgm:pt>
    <dgm:pt modelId="{717D1A97-9599-453E-A8A9-0C136E793D7D}" type="pres">
      <dgm:prSet presAssocID="{D261AB46-9FBA-4FB1-92C7-8B2CA7F797DD}" presName="imagNode" presStyleLbl="fgImgPlace1" presStyleIdx="1" presStyleCnt="3"/>
      <dgm:spPr/>
    </dgm:pt>
    <dgm:pt modelId="{EEFE6BB1-5EA9-4730-A49D-180F6FF33441}" type="pres">
      <dgm:prSet presAssocID="{DDADDEEB-44A7-4C26-8D02-FDE8D05E9882}" presName="sibTrans" presStyleLbl="sibTrans2D1" presStyleIdx="0" presStyleCnt="0"/>
      <dgm:spPr/>
    </dgm:pt>
    <dgm:pt modelId="{E50F5B7D-75E5-4329-A208-9BE1D9706990}" type="pres">
      <dgm:prSet presAssocID="{A8559418-BE1B-4249-BAE0-6C9D5422E34D}" presName="compNode" presStyleCnt="0"/>
      <dgm:spPr/>
    </dgm:pt>
    <dgm:pt modelId="{1A43C48E-E7AE-4FA3-B22D-FB9C8D252D69}" type="pres">
      <dgm:prSet presAssocID="{A8559418-BE1B-4249-BAE0-6C9D5422E34D}" presName="bkgdShape" presStyleLbl="node1" presStyleIdx="2" presStyleCnt="3"/>
      <dgm:spPr/>
    </dgm:pt>
    <dgm:pt modelId="{55B049E5-5BC3-4608-8937-0CA6F3C237C1}" type="pres">
      <dgm:prSet presAssocID="{A8559418-BE1B-4249-BAE0-6C9D5422E34D}" presName="nodeTx" presStyleLbl="node1" presStyleIdx="2" presStyleCnt="3">
        <dgm:presLayoutVars>
          <dgm:bulletEnabled val="1"/>
        </dgm:presLayoutVars>
      </dgm:prSet>
      <dgm:spPr/>
    </dgm:pt>
    <dgm:pt modelId="{0D6294A8-0BC3-43E5-9D15-8420E4A31353}" type="pres">
      <dgm:prSet presAssocID="{A8559418-BE1B-4249-BAE0-6C9D5422E34D}" presName="invisiNode" presStyleLbl="node1" presStyleIdx="2" presStyleCnt="3"/>
      <dgm:spPr/>
    </dgm:pt>
    <dgm:pt modelId="{5D737D2D-05F7-4CE7-82CD-062929B5B728}" type="pres">
      <dgm:prSet presAssocID="{A8559418-BE1B-4249-BAE0-6C9D5422E34D}" presName="imagNode" presStyleLbl="fgImgPlace1" presStyleIdx="2" presStyleCnt="3"/>
      <dgm:spPr/>
    </dgm:pt>
  </dgm:ptLst>
  <dgm:cxnLst>
    <dgm:cxn modelId="{B7F12D06-81FE-4FF9-B36E-CB81F2D5BD07}" type="presOf" srcId="{97952887-63AE-4ADC-A246-2218607998E6}" destId="{1FF173E3-ED76-4A2F-BE07-E0A1736ED4CB}" srcOrd="1" destOrd="0" presId="urn:microsoft.com/office/officeart/2005/8/layout/hList7"/>
    <dgm:cxn modelId="{3700440D-0CE2-4610-8A82-6E1DB688910E}" srcId="{1C8FA310-2B03-4789-B1BE-944C785BC479}" destId="{D261AB46-9FBA-4FB1-92C7-8B2CA7F797DD}" srcOrd="1" destOrd="0" parTransId="{81B4F475-1DD7-462D-88A0-3420654F8CFC}" sibTransId="{DDADDEEB-44A7-4C26-8D02-FDE8D05E9882}"/>
    <dgm:cxn modelId="{C1245712-46F8-45BD-9FA0-E6A198CCB7D3}" type="presOf" srcId="{D261AB46-9FBA-4FB1-92C7-8B2CA7F797DD}" destId="{73AA3A62-5F9B-403A-9DD6-72F265ED20C4}" srcOrd="1" destOrd="0" presId="urn:microsoft.com/office/officeart/2005/8/layout/hList7"/>
    <dgm:cxn modelId="{30810F6D-2ED0-4305-A648-6E34F86D913C}" type="presOf" srcId="{A8559418-BE1B-4249-BAE0-6C9D5422E34D}" destId="{1A43C48E-E7AE-4FA3-B22D-FB9C8D252D69}" srcOrd="0" destOrd="0" presId="urn:microsoft.com/office/officeart/2005/8/layout/hList7"/>
    <dgm:cxn modelId="{9E27CD79-1FF3-4376-99AC-95AE23B07F09}" srcId="{1C8FA310-2B03-4789-B1BE-944C785BC479}" destId="{A8559418-BE1B-4249-BAE0-6C9D5422E34D}" srcOrd="2" destOrd="0" parTransId="{CC9D6057-9A8F-453E-AA71-33A40B7219B8}" sibTransId="{7547F355-1AE6-43DA-B4B1-D5D956C65885}"/>
    <dgm:cxn modelId="{6D029E8D-EE87-4357-B9D9-A3C4FA02CE0F}" type="presOf" srcId="{1C8FA310-2B03-4789-B1BE-944C785BC479}" destId="{EF9F6DCA-4A56-4D92-97F1-E062258DC32B}" srcOrd="0" destOrd="0" presId="urn:microsoft.com/office/officeart/2005/8/layout/hList7"/>
    <dgm:cxn modelId="{222D5A9B-F9F3-4F70-BCB7-A637AE0C3D64}" type="presOf" srcId="{C95591E4-3B15-40CC-835C-D50F2F2D96C1}" destId="{34B4EDB3-7D81-4928-A0A8-6C7B4EC5F929}" srcOrd="0" destOrd="0" presId="urn:microsoft.com/office/officeart/2005/8/layout/hList7"/>
    <dgm:cxn modelId="{A9ADFED4-8020-4D06-AFB4-0CAD603E80F8}" srcId="{1C8FA310-2B03-4789-B1BE-944C785BC479}" destId="{97952887-63AE-4ADC-A246-2218607998E6}" srcOrd="0" destOrd="0" parTransId="{0732BCEB-2AEE-4257-8878-2BAD2BBE5646}" sibTransId="{C95591E4-3B15-40CC-835C-D50F2F2D96C1}"/>
    <dgm:cxn modelId="{6735F8DB-AA5E-41F5-9233-667C46E23097}" type="presOf" srcId="{97952887-63AE-4ADC-A246-2218607998E6}" destId="{763124D5-32E3-4B41-B48F-1903FF3E7BB3}" srcOrd="0" destOrd="0" presId="urn:microsoft.com/office/officeart/2005/8/layout/hList7"/>
    <dgm:cxn modelId="{D802E9EB-FF23-4BEB-9231-FB20DDA4A9D0}" type="presOf" srcId="{A8559418-BE1B-4249-BAE0-6C9D5422E34D}" destId="{55B049E5-5BC3-4608-8937-0CA6F3C237C1}" srcOrd="1" destOrd="0" presId="urn:microsoft.com/office/officeart/2005/8/layout/hList7"/>
    <dgm:cxn modelId="{42EECFEF-FF27-44EA-B3A4-8F21F9A8FA9E}" type="presOf" srcId="{DDADDEEB-44A7-4C26-8D02-FDE8D05E9882}" destId="{EEFE6BB1-5EA9-4730-A49D-180F6FF33441}" srcOrd="0" destOrd="0" presId="urn:microsoft.com/office/officeart/2005/8/layout/hList7"/>
    <dgm:cxn modelId="{A2BEE2F9-E59F-4BB2-A43F-7C03F225C57B}" type="presOf" srcId="{D261AB46-9FBA-4FB1-92C7-8B2CA7F797DD}" destId="{F2DCD486-5F96-4DDF-9FF7-6998E63AC4A1}" srcOrd="0" destOrd="0" presId="urn:microsoft.com/office/officeart/2005/8/layout/hList7"/>
    <dgm:cxn modelId="{DFD792FC-3FD0-4D9D-B85C-5F3F49D6B21E}" type="presParOf" srcId="{EF9F6DCA-4A56-4D92-97F1-E062258DC32B}" destId="{BD71AADF-0CD7-41D1-B6B8-E48BF37B3B44}" srcOrd="0" destOrd="0" presId="urn:microsoft.com/office/officeart/2005/8/layout/hList7"/>
    <dgm:cxn modelId="{1ED7998B-4F8F-4D5E-ACA6-0FB1C39FE4A5}" type="presParOf" srcId="{EF9F6DCA-4A56-4D92-97F1-E062258DC32B}" destId="{0AE1CC79-6810-480F-ABDB-1B91F1B3A0A4}" srcOrd="1" destOrd="0" presId="urn:microsoft.com/office/officeart/2005/8/layout/hList7"/>
    <dgm:cxn modelId="{11F64D5A-9A52-4FE6-99F8-875EE13D85EB}" type="presParOf" srcId="{0AE1CC79-6810-480F-ABDB-1B91F1B3A0A4}" destId="{EA220F3D-1869-4A5A-8A59-CD19B40BA684}" srcOrd="0" destOrd="0" presId="urn:microsoft.com/office/officeart/2005/8/layout/hList7"/>
    <dgm:cxn modelId="{315BB70B-39B3-41E5-BA13-83E759256FD1}" type="presParOf" srcId="{EA220F3D-1869-4A5A-8A59-CD19B40BA684}" destId="{763124D5-32E3-4B41-B48F-1903FF3E7BB3}" srcOrd="0" destOrd="0" presId="urn:microsoft.com/office/officeart/2005/8/layout/hList7"/>
    <dgm:cxn modelId="{69764B4D-D4BA-443C-BA87-9D85BA6852BD}" type="presParOf" srcId="{EA220F3D-1869-4A5A-8A59-CD19B40BA684}" destId="{1FF173E3-ED76-4A2F-BE07-E0A1736ED4CB}" srcOrd="1" destOrd="0" presId="urn:microsoft.com/office/officeart/2005/8/layout/hList7"/>
    <dgm:cxn modelId="{91EC6174-B095-45E4-82D2-23FAEB714A21}" type="presParOf" srcId="{EA220F3D-1869-4A5A-8A59-CD19B40BA684}" destId="{90DA2129-16AF-4D82-853E-C2467B9BB64D}" srcOrd="2" destOrd="0" presId="urn:microsoft.com/office/officeart/2005/8/layout/hList7"/>
    <dgm:cxn modelId="{AAD05059-6671-4030-9872-9496FFDEE090}" type="presParOf" srcId="{EA220F3D-1869-4A5A-8A59-CD19B40BA684}" destId="{DA3592E6-7649-45F5-9EDE-54A7C9204970}" srcOrd="3" destOrd="0" presId="urn:microsoft.com/office/officeart/2005/8/layout/hList7"/>
    <dgm:cxn modelId="{7A8CE3FA-96A3-4DD1-94BA-95480F3C1203}" type="presParOf" srcId="{0AE1CC79-6810-480F-ABDB-1B91F1B3A0A4}" destId="{34B4EDB3-7D81-4928-A0A8-6C7B4EC5F929}" srcOrd="1" destOrd="0" presId="urn:microsoft.com/office/officeart/2005/8/layout/hList7"/>
    <dgm:cxn modelId="{D52562DB-090E-479D-87DE-4182EEB5E43E}" type="presParOf" srcId="{0AE1CC79-6810-480F-ABDB-1B91F1B3A0A4}" destId="{897A4966-4DB2-475B-87A1-A07E67075C17}" srcOrd="2" destOrd="0" presId="urn:microsoft.com/office/officeart/2005/8/layout/hList7"/>
    <dgm:cxn modelId="{51C1DD47-2152-4168-A9C1-49C7BB0EF0E6}" type="presParOf" srcId="{897A4966-4DB2-475B-87A1-A07E67075C17}" destId="{F2DCD486-5F96-4DDF-9FF7-6998E63AC4A1}" srcOrd="0" destOrd="0" presId="urn:microsoft.com/office/officeart/2005/8/layout/hList7"/>
    <dgm:cxn modelId="{88E92961-737D-4B1E-9E0C-62A4312215AA}" type="presParOf" srcId="{897A4966-4DB2-475B-87A1-A07E67075C17}" destId="{73AA3A62-5F9B-403A-9DD6-72F265ED20C4}" srcOrd="1" destOrd="0" presId="urn:microsoft.com/office/officeart/2005/8/layout/hList7"/>
    <dgm:cxn modelId="{B897212B-8923-461E-8BEE-88DDCC42AFC2}" type="presParOf" srcId="{897A4966-4DB2-475B-87A1-A07E67075C17}" destId="{4FAA9234-F441-4EE2-A916-C34834E6DBD9}" srcOrd="2" destOrd="0" presId="urn:microsoft.com/office/officeart/2005/8/layout/hList7"/>
    <dgm:cxn modelId="{21FC4933-3EB6-4E67-8988-1849BCC53844}" type="presParOf" srcId="{897A4966-4DB2-475B-87A1-A07E67075C17}" destId="{717D1A97-9599-453E-A8A9-0C136E793D7D}" srcOrd="3" destOrd="0" presId="urn:microsoft.com/office/officeart/2005/8/layout/hList7"/>
    <dgm:cxn modelId="{84362E9E-E4B1-4FBB-A0DC-B2781561410E}" type="presParOf" srcId="{0AE1CC79-6810-480F-ABDB-1B91F1B3A0A4}" destId="{EEFE6BB1-5EA9-4730-A49D-180F6FF33441}" srcOrd="3" destOrd="0" presId="urn:microsoft.com/office/officeart/2005/8/layout/hList7"/>
    <dgm:cxn modelId="{5E3D7CF9-AB33-4E67-9939-7DA840BC0BA9}" type="presParOf" srcId="{0AE1CC79-6810-480F-ABDB-1B91F1B3A0A4}" destId="{E50F5B7D-75E5-4329-A208-9BE1D9706990}" srcOrd="4" destOrd="0" presId="urn:microsoft.com/office/officeart/2005/8/layout/hList7"/>
    <dgm:cxn modelId="{996AD02E-E8B6-41B1-A99A-2F6E4DEA0349}" type="presParOf" srcId="{E50F5B7D-75E5-4329-A208-9BE1D9706990}" destId="{1A43C48E-E7AE-4FA3-B22D-FB9C8D252D69}" srcOrd="0" destOrd="0" presId="urn:microsoft.com/office/officeart/2005/8/layout/hList7"/>
    <dgm:cxn modelId="{BD8B02A5-494A-4167-968F-A79AACB720F6}" type="presParOf" srcId="{E50F5B7D-75E5-4329-A208-9BE1D9706990}" destId="{55B049E5-5BC3-4608-8937-0CA6F3C237C1}" srcOrd="1" destOrd="0" presId="urn:microsoft.com/office/officeart/2005/8/layout/hList7"/>
    <dgm:cxn modelId="{9E229F5F-EA6C-47C9-854C-D54AA19D03C6}" type="presParOf" srcId="{E50F5B7D-75E5-4329-A208-9BE1D9706990}" destId="{0D6294A8-0BC3-43E5-9D15-8420E4A31353}" srcOrd="2" destOrd="0" presId="urn:microsoft.com/office/officeart/2005/8/layout/hList7"/>
    <dgm:cxn modelId="{FF968098-B1AE-4841-8ADB-2E671E932A0D}" type="presParOf" srcId="{E50F5B7D-75E5-4329-A208-9BE1D9706990}" destId="{5D737D2D-05F7-4CE7-82CD-062929B5B728}"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2B2591-F3C9-4613-AEB0-EF6B03238ED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51008AAC-0506-495B-BB9D-98E1293A6400}">
      <dgm:prSet phldrT="[Tekst]"/>
      <dgm:spPr/>
      <dgm:t>
        <a:bodyPr/>
        <a:lstStyle/>
        <a:p>
          <a:r>
            <a:rPr lang="pl-PL" dirty="0"/>
            <a:t>Oświadczenia procesowe</a:t>
          </a:r>
        </a:p>
      </dgm:t>
    </dgm:pt>
    <dgm:pt modelId="{EBE7E53B-78AB-46DE-80EB-9E62512082BD}" type="parTrans" cxnId="{22872ACD-42EA-4823-8539-46B461F903E8}">
      <dgm:prSet/>
      <dgm:spPr/>
      <dgm:t>
        <a:bodyPr/>
        <a:lstStyle/>
        <a:p>
          <a:endParaRPr lang="pl-PL"/>
        </a:p>
      </dgm:t>
    </dgm:pt>
    <dgm:pt modelId="{06939FD0-23B4-4E6F-8F69-0DD52A63EB09}" type="sibTrans" cxnId="{22872ACD-42EA-4823-8539-46B461F903E8}">
      <dgm:prSet/>
      <dgm:spPr/>
      <dgm:t>
        <a:bodyPr/>
        <a:lstStyle/>
        <a:p>
          <a:endParaRPr lang="pl-PL"/>
        </a:p>
      </dgm:t>
    </dgm:pt>
    <dgm:pt modelId="{CAFDF716-8A23-4BCF-B0BE-DB7E408F639E}">
      <dgm:prSet phldrT="[Tekst]"/>
      <dgm:spPr/>
      <dgm:t>
        <a:bodyPr/>
        <a:lstStyle/>
        <a:p>
          <a:r>
            <a:rPr lang="pl-PL" dirty="0"/>
            <a:t>Oświadczenia wiedzy	</a:t>
          </a:r>
        </a:p>
      </dgm:t>
    </dgm:pt>
    <dgm:pt modelId="{EB3FE72D-7200-4377-B49C-476F52DF3995}" type="parTrans" cxnId="{33E55BE3-F7BE-464D-A799-143E614B3984}">
      <dgm:prSet/>
      <dgm:spPr/>
      <dgm:t>
        <a:bodyPr/>
        <a:lstStyle/>
        <a:p>
          <a:endParaRPr lang="pl-PL"/>
        </a:p>
      </dgm:t>
    </dgm:pt>
    <dgm:pt modelId="{A8FD41B3-5556-4284-B8E2-3A353F721A1E}" type="sibTrans" cxnId="{33E55BE3-F7BE-464D-A799-143E614B3984}">
      <dgm:prSet/>
      <dgm:spPr/>
      <dgm:t>
        <a:bodyPr/>
        <a:lstStyle/>
        <a:p>
          <a:endParaRPr lang="pl-PL"/>
        </a:p>
      </dgm:t>
    </dgm:pt>
    <dgm:pt modelId="{E490EA68-3120-45FE-9214-49C3106F4B51}">
      <dgm:prSet phldrT="[Tekst]"/>
      <dgm:spPr/>
      <dgm:t>
        <a:bodyPr/>
        <a:lstStyle/>
        <a:p>
          <a:r>
            <a:rPr lang="pl-PL" dirty="0"/>
            <a:t>Oświadczenia woli</a:t>
          </a:r>
        </a:p>
      </dgm:t>
    </dgm:pt>
    <dgm:pt modelId="{EE2DA0F4-A38B-468F-91C7-89F8B587F4DB}" type="parTrans" cxnId="{B24580BD-ACE6-411F-8275-0F52C9AC6880}">
      <dgm:prSet/>
      <dgm:spPr/>
      <dgm:t>
        <a:bodyPr/>
        <a:lstStyle/>
        <a:p>
          <a:endParaRPr lang="pl-PL"/>
        </a:p>
      </dgm:t>
    </dgm:pt>
    <dgm:pt modelId="{201F5871-0F93-43EC-A10B-444E9295374D}" type="sibTrans" cxnId="{B24580BD-ACE6-411F-8275-0F52C9AC6880}">
      <dgm:prSet/>
      <dgm:spPr/>
      <dgm:t>
        <a:bodyPr/>
        <a:lstStyle/>
        <a:p>
          <a:endParaRPr lang="pl-PL"/>
        </a:p>
      </dgm:t>
    </dgm:pt>
    <dgm:pt modelId="{51FCD19E-88FC-40CC-9544-78A738B9C0A4}" type="pres">
      <dgm:prSet presAssocID="{6F2B2591-F3C9-4613-AEB0-EF6B03238EDC}" presName="composite" presStyleCnt="0">
        <dgm:presLayoutVars>
          <dgm:chMax val="1"/>
          <dgm:dir/>
          <dgm:resizeHandles val="exact"/>
        </dgm:presLayoutVars>
      </dgm:prSet>
      <dgm:spPr/>
    </dgm:pt>
    <dgm:pt modelId="{0063F89F-8672-4598-B9DB-7721D8AD8BB6}" type="pres">
      <dgm:prSet presAssocID="{51008AAC-0506-495B-BB9D-98E1293A6400}" presName="roof" presStyleLbl="dkBgShp" presStyleIdx="0" presStyleCnt="2"/>
      <dgm:spPr/>
    </dgm:pt>
    <dgm:pt modelId="{E4C83183-9706-4A82-A19B-EE594FA2E538}" type="pres">
      <dgm:prSet presAssocID="{51008AAC-0506-495B-BB9D-98E1293A6400}" presName="pillars" presStyleCnt="0"/>
      <dgm:spPr/>
    </dgm:pt>
    <dgm:pt modelId="{4AD6A39E-1902-4791-9FE4-C49A54A91427}" type="pres">
      <dgm:prSet presAssocID="{51008AAC-0506-495B-BB9D-98E1293A6400}" presName="pillar1" presStyleLbl="node1" presStyleIdx="0" presStyleCnt="2">
        <dgm:presLayoutVars>
          <dgm:bulletEnabled val="1"/>
        </dgm:presLayoutVars>
      </dgm:prSet>
      <dgm:spPr/>
    </dgm:pt>
    <dgm:pt modelId="{AF81DE22-FD0D-49B5-B175-A3586348496F}" type="pres">
      <dgm:prSet presAssocID="{E490EA68-3120-45FE-9214-49C3106F4B51}" presName="pillarX" presStyleLbl="node1" presStyleIdx="1" presStyleCnt="2">
        <dgm:presLayoutVars>
          <dgm:bulletEnabled val="1"/>
        </dgm:presLayoutVars>
      </dgm:prSet>
      <dgm:spPr/>
    </dgm:pt>
    <dgm:pt modelId="{DA6FE2CB-E923-4210-80A7-039093EBD456}" type="pres">
      <dgm:prSet presAssocID="{51008AAC-0506-495B-BB9D-98E1293A6400}" presName="base" presStyleLbl="dkBgShp" presStyleIdx="1" presStyleCnt="2"/>
      <dgm:spPr/>
    </dgm:pt>
  </dgm:ptLst>
  <dgm:cxnLst>
    <dgm:cxn modelId="{B10F3660-3574-4043-A00F-59F993C6D7BC}" type="presOf" srcId="{CAFDF716-8A23-4BCF-B0BE-DB7E408F639E}" destId="{4AD6A39E-1902-4791-9FE4-C49A54A91427}" srcOrd="0" destOrd="0" presId="urn:microsoft.com/office/officeart/2005/8/layout/hList3"/>
    <dgm:cxn modelId="{36B78391-99BC-49FF-A9A4-D88BC9F9F816}" type="presOf" srcId="{51008AAC-0506-495B-BB9D-98E1293A6400}" destId="{0063F89F-8672-4598-B9DB-7721D8AD8BB6}" srcOrd="0" destOrd="0" presId="urn:microsoft.com/office/officeart/2005/8/layout/hList3"/>
    <dgm:cxn modelId="{B24580BD-ACE6-411F-8275-0F52C9AC6880}" srcId="{51008AAC-0506-495B-BB9D-98E1293A6400}" destId="{E490EA68-3120-45FE-9214-49C3106F4B51}" srcOrd="1" destOrd="0" parTransId="{EE2DA0F4-A38B-468F-91C7-89F8B587F4DB}" sibTransId="{201F5871-0F93-43EC-A10B-444E9295374D}"/>
    <dgm:cxn modelId="{32BB09C0-1AF8-434E-9F81-B9AF68D74779}" type="presOf" srcId="{E490EA68-3120-45FE-9214-49C3106F4B51}" destId="{AF81DE22-FD0D-49B5-B175-A3586348496F}" srcOrd="0" destOrd="0" presId="urn:microsoft.com/office/officeart/2005/8/layout/hList3"/>
    <dgm:cxn modelId="{22872ACD-42EA-4823-8539-46B461F903E8}" srcId="{6F2B2591-F3C9-4613-AEB0-EF6B03238EDC}" destId="{51008AAC-0506-495B-BB9D-98E1293A6400}" srcOrd="0" destOrd="0" parTransId="{EBE7E53B-78AB-46DE-80EB-9E62512082BD}" sibTransId="{06939FD0-23B4-4E6F-8F69-0DD52A63EB09}"/>
    <dgm:cxn modelId="{B3D115DA-AEB2-40C9-9311-888C9A70505E}" type="presOf" srcId="{6F2B2591-F3C9-4613-AEB0-EF6B03238EDC}" destId="{51FCD19E-88FC-40CC-9544-78A738B9C0A4}" srcOrd="0" destOrd="0" presId="urn:microsoft.com/office/officeart/2005/8/layout/hList3"/>
    <dgm:cxn modelId="{33E55BE3-F7BE-464D-A799-143E614B3984}" srcId="{51008AAC-0506-495B-BB9D-98E1293A6400}" destId="{CAFDF716-8A23-4BCF-B0BE-DB7E408F639E}" srcOrd="0" destOrd="0" parTransId="{EB3FE72D-7200-4377-B49C-476F52DF3995}" sibTransId="{A8FD41B3-5556-4284-B8E2-3A353F721A1E}"/>
    <dgm:cxn modelId="{42DD2C9F-65AA-427B-9A96-8C9E35008852}" type="presParOf" srcId="{51FCD19E-88FC-40CC-9544-78A738B9C0A4}" destId="{0063F89F-8672-4598-B9DB-7721D8AD8BB6}" srcOrd="0" destOrd="0" presId="urn:microsoft.com/office/officeart/2005/8/layout/hList3"/>
    <dgm:cxn modelId="{D8FDD8D8-AA33-4449-B0D1-41F5CFD0AFA8}" type="presParOf" srcId="{51FCD19E-88FC-40CC-9544-78A738B9C0A4}" destId="{E4C83183-9706-4A82-A19B-EE594FA2E538}" srcOrd="1" destOrd="0" presId="urn:microsoft.com/office/officeart/2005/8/layout/hList3"/>
    <dgm:cxn modelId="{F8C81274-3F5D-4F6B-8B6E-511013C086CD}" type="presParOf" srcId="{E4C83183-9706-4A82-A19B-EE594FA2E538}" destId="{4AD6A39E-1902-4791-9FE4-C49A54A91427}" srcOrd="0" destOrd="0" presId="urn:microsoft.com/office/officeart/2005/8/layout/hList3"/>
    <dgm:cxn modelId="{D951F157-EC18-435C-9ADD-6D2E1CE468CA}" type="presParOf" srcId="{E4C83183-9706-4A82-A19B-EE594FA2E538}" destId="{AF81DE22-FD0D-49B5-B175-A3586348496F}" srcOrd="1" destOrd="0" presId="urn:microsoft.com/office/officeart/2005/8/layout/hList3"/>
    <dgm:cxn modelId="{53FDAA28-FDC1-45B6-B73F-48DF779B14AC}" type="presParOf" srcId="{51FCD19E-88FC-40CC-9544-78A738B9C0A4}" destId="{DA6FE2CB-E923-4210-80A7-039093EBD45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F2B2591-F3C9-4613-AEB0-EF6B03238EDC}"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pl-PL"/>
        </a:p>
      </dgm:t>
    </dgm:pt>
    <dgm:pt modelId="{51008AAC-0506-495B-BB9D-98E1293A6400}">
      <dgm:prSet phldrT="[Tekst]"/>
      <dgm:spPr/>
      <dgm:t>
        <a:bodyPr/>
        <a:lstStyle/>
        <a:p>
          <a:r>
            <a:rPr lang="pl-PL" dirty="0"/>
            <a:t>Czynności procesowe:</a:t>
          </a:r>
        </a:p>
      </dgm:t>
    </dgm:pt>
    <dgm:pt modelId="{EBE7E53B-78AB-46DE-80EB-9E62512082BD}" type="parTrans" cxnId="{22872ACD-42EA-4823-8539-46B461F903E8}">
      <dgm:prSet/>
      <dgm:spPr/>
      <dgm:t>
        <a:bodyPr/>
        <a:lstStyle/>
        <a:p>
          <a:endParaRPr lang="pl-PL"/>
        </a:p>
      </dgm:t>
    </dgm:pt>
    <dgm:pt modelId="{06939FD0-23B4-4E6F-8F69-0DD52A63EB09}" type="sibTrans" cxnId="{22872ACD-42EA-4823-8539-46B461F903E8}">
      <dgm:prSet/>
      <dgm:spPr/>
      <dgm:t>
        <a:bodyPr/>
        <a:lstStyle/>
        <a:p>
          <a:endParaRPr lang="pl-PL"/>
        </a:p>
      </dgm:t>
    </dgm:pt>
    <dgm:pt modelId="{CAFDF716-8A23-4BCF-B0BE-DB7E408F639E}">
      <dgm:prSet phldrT="[Tekst]"/>
      <dgm:spPr/>
      <dgm:t>
        <a:bodyPr/>
        <a:lstStyle/>
        <a:p>
          <a:r>
            <a:rPr lang="pl-PL" b="1" u="sng" dirty="0"/>
            <a:t>Uczestników i stron postępowania </a:t>
          </a:r>
          <a:r>
            <a:rPr lang="pl-PL" dirty="0"/>
            <a:t>– np. zażalenie świadka na postanowienia o ukaraniu karą porządkową, apelacja prokuratora</a:t>
          </a:r>
        </a:p>
      </dgm:t>
    </dgm:pt>
    <dgm:pt modelId="{EB3FE72D-7200-4377-B49C-476F52DF3995}" type="parTrans" cxnId="{33E55BE3-F7BE-464D-A799-143E614B3984}">
      <dgm:prSet/>
      <dgm:spPr/>
      <dgm:t>
        <a:bodyPr/>
        <a:lstStyle/>
        <a:p>
          <a:endParaRPr lang="pl-PL"/>
        </a:p>
      </dgm:t>
    </dgm:pt>
    <dgm:pt modelId="{A8FD41B3-5556-4284-B8E2-3A353F721A1E}" type="sibTrans" cxnId="{33E55BE3-F7BE-464D-A799-143E614B3984}">
      <dgm:prSet/>
      <dgm:spPr/>
      <dgm:t>
        <a:bodyPr/>
        <a:lstStyle/>
        <a:p>
          <a:endParaRPr lang="pl-PL"/>
        </a:p>
      </dgm:t>
    </dgm:pt>
    <dgm:pt modelId="{E490EA68-3120-45FE-9214-49C3106F4B51}">
      <dgm:prSet phldrT="[Tekst]"/>
      <dgm:spPr/>
      <dgm:t>
        <a:bodyPr/>
        <a:lstStyle/>
        <a:p>
          <a:r>
            <a:rPr lang="pl-PL" b="1" u="sng" dirty="0"/>
            <a:t>Organów postępowania</a:t>
          </a:r>
          <a:r>
            <a:rPr lang="pl-PL" dirty="0"/>
            <a:t> – np. zwrócenie uwagi na fakt notoryjny, wydanie i ogłoszenie wyroku </a:t>
          </a:r>
        </a:p>
      </dgm:t>
    </dgm:pt>
    <dgm:pt modelId="{EE2DA0F4-A38B-468F-91C7-89F8B587F4DB}" type="parTrans" cxnId="{B24580BD-ACE6-411F-8275-0F52C9AC6880}">
      <dgm:prSet/>
      <dgm:spPr/>
      <dgm:t>
        <a:bodyPr/>
        <a:lstStyle/>
        <a:p>
          <a:endParaRPr lang="pl-PL"/>
        </a:p>
      </dgm:t>
    </dgm:pt>
    <dgm:pt modelId="{201F5871-0F93-43EC-A10B-444E9295374D}" type="sibTrans" cxnId="{B24580BD-ACE6-411F-8275-0F52C9AC6880}">
      <dgm:prSet/>
      <dgm:spPr/>
      <dgm:t>
        <a:bodyPr/>
        <a:lstStyle/>
        <a:p>
          <a:endParaRPr lang="pl-PL"/>
        </a:p>
      </dgm:t>
    </dgm:pt>
    <dgm:pt modelId="{51FCD19E-88FC-40CC-9544-78A738B9C0A4}" type="pres">
      <dgm:prSet presAssocID="{6F2B2591-F3C9-4613-AEB0-EF6B03238EDC}" presName="composite" presStyleCnt="0">
        <dgm:presLayoutVars>
          <dgm:chMax val="1"/>
          <dgm:dir/>
          <dgm:resizeHandles val="exact"/>
        </dgm:presLayoutVars>
      </dgm:prSet>
      <dgm:spPr/>
    </dgm:pt>
    <dgm:pt modelId="{0063F89F-8672-4598-B9DB-7721D8AD8BB6}" type="pres">
      <dgm:prSet presAssocID="{51008AAC-0506-495B-BB9D-98E1293A6400}" presName="roof" presStyleLbl="dkBgShp" presStyleIdx="0" presStyleCnt="2"/>
      <dgm:spPr/>
    </dgm:pt>
    <dgm:pt modelId="{E4C83183-9706-4A82-A19B-EE594FA2E538}" type="pres">
      <dgm:prSet presAssocID="{51008AAC-0506-495B-BB9D-98E1293A6400}" presName="pillars" presStyleCnt="0"/>
      <dgm:spPr/>
    </dgm:pt>
    <dgm:pt modelId="{4AD6A39E-1902-4791-9FE4-C49A54A91427}" type="pres">
      <dgm:prSet presAssocID="{51008AAC-0506-495B-BB9D-98E1293A6400}" presName="pillar1" presStyleLbl="node1" presStyleIdx="0" presStyleCnt="2">
        <dgm:presLayoutVars>
          <dgm:bulletEnabled val="1"/>
        </dgm:presLayoutVars>
      </dgm:prSet>
      <dgm:spPr/>
    </dgm:pt>
    <dgm:pt modelId="{AF81DE22-FD0D-49B5-B175-A3586348496F}" type="pres">
      <dgm:prSet presAssocID="{E490EA68-3120-45FE-9214-49C3106F4B51}" presName="pillarX" presStyleLbl="node1" presStyleIdx="1" presStyleCnt="2">
        <dgm:presLayoutVars>
          <dgm:bulletEnabled val="1"/>
        </dgm:presLayoutVars>
      </dgm:prSet>
      <dgm:spPr/>
    </dgm:pt>
    <dgm:pt modelId="{DA6FE2CB-E923-4210-80A7-039093EBD456}" type="pres">
      <dgm:prSet presAssocID="{51008AAC-0506-495B-BB9D-98E1293A6400}" presName="base" presStyleLbl="dkBgShp" presStyleIdx="1" presStyleCnt="2"/>
      <dgm:spPr/>
    </dgm:pt>
  </dgm:ptLst>
  <dgm:cxnLst>
    <dgm:cxn modelId="{B10F3660-3574-4043-A00F-59F993C6D7BC}" type="presOf" srcId="{CAFDF716-8A23-4BCF-B0BE-DB7E408F639E}" destId="{4AD6A39E-1902-4791-9FE4-C49A54A91427}" srcOrd="0" destOrd="0" presId="urn:microsoft.com/office/officeart/2005/8/layout/hList3"/>
    <dgm:cxn modelId="{36B78391-99BC-49FF-A9A4-D88BC9F9F816}" type="presOf" srcId="{51008AAC-0506-495B-BB9D-98E1293A6400}" destId="{0063F89F-8672-4598-B9DB-7721D8AD8BB6}" srcOrd="0" destOrd="0" presId="urn:microsoft.com/office/officeart/2005/8/layout/hList3"/>
    <dgm:cxn modelId="{B24580BD-ACE6-411F-8275-0F52C9AC6880}" srcId="{51008AAC-0506-495B-BB9D-98E1293A6400}" destId="{E490EA68-3120-45FE-9214-49C3106F4B51}" srcOrd="1" destOrd="0" parTransId="{EE2DA0F4-A38B-468F-91C7-89F8B587F4DB}" sibTransId="{201F5871-0F93-43EC-A10B-444E9295374D}"/>
    <dgm:cxn modelId="{32BB09C0-1AF8-434E-9F81-B9AF68D74779}" type="presOf" srcId="{E490EA68-3120-45FE-9214-49C3106F4B51}" destId="{AF81DE22-FD0D-49B5-B175-A3586348496F}" srcOrd="0" destOrd="0" presId="urn:microsoft.com/office/officeart/2005/8/layout/hList3"/>
    <dgm:cxn modelId="{22872ACD-42EA-4823-8539-46B461F903E8}" srcId="{6F2B2591-F3C9-4613-AEB0-EF6B03238EDC}" destId="{51008AAC-0506-495B-BB9D-98E1293A6400}" srcOrd="0" destOrd="0" parTransId="{EBE7E53B-78AB-46DE-80EB-9E62512082BD}" sibTransId="{06939FD0-23B4-4E6F-8F69-0DD52A63EB09}"/>
    <dgm:cxn modelId="{B3D115DA-AEB2-40C9-9311-888C9A70505E}" type="presOf" srcId="{6F2B2591-F3C9-4613-AEB0-EF6B03238EDC}" destId="{51FCD19E-88FC-40CC-9544-78A738B9C0A4}" srcOrd="0" destOrd="0" presId="urn:microsoft.com/office/officeart/2005/8/layout/hList3"/>
    <dgm:cxn modelId="{33E55BE3-F7BE-464D-A799-143E614B3984}" srcId="{51008AAC-0506-495B-BB9D-98E1293A6400}" destId="{CAFDF716-8A23-4BCF-B0BE-DB7E408F639E}" srcOrd="0" destOrd="0" parTransId="{EB3FE72D-7200-4377-B49C-476F52DF3995}" sibTransId="{A8FD41B3-5556-4284-B8E2-3A353F721A1E}"/>
    <dgm:cxn modelId="{42DD2C9F-65AA-427B-9A96-8C9E35008852}" type="presParOf" srcId="{51FCD19E-88FC-40CC-9544-78A738B9C0A4}" destId="{0063F89F-8672-4598-B9DB-7721D8AD8BB6}" srcOrd="0" destOrd="0" presId="urn:microsoft.com/office/officeart/2005/8/layout/hList3"/>
    <dgm:cxn modelId="{D8FDD8D8-AA33-4449-B0D1-41F5CFD0AFA8}" type="presParOf" srcId="{51FCD19E-88FC-40CC-9544-78A738B9C0A4}" destId="{E4C83183-9706-4A82-A19B-EE594FA2E538}" srcOrd="1" destOrd="0" presId="urn:microsoft.com/office/officeart/2005/8/layout/hList3"/>
    <dgm:cxn modelId="{F8C81274-3F5D-4F6B-8B6E-511013C086CD}" type="presParOf" srcId="{E4C83183-9706-4A82-A19B-EE594FA2E538}" destId="{4AD6A39E-1902-4791-9FE4-C49A54A91427}" srcOrd="0" destOrd="0" presId="urn:microsoft.com/office/officeart/2005/8/layout/hList3"/>
    <dgm:cxn modelId="{D951F157-EC18-435C-9ADD-6D2E1CE468CA}" type="presParOf" srcId="{E4C83183-9706-4A82-A19B-EE594FA2E538}" destId="{AF81DE22-FD0D-49B5-B175-A3586348496F}" srcOrd="1" destOrd="0" presId="urn:microsoft.com/office/officeart/2005/8/layout/hList3"/>
    <dgm:cxn modelId="{53FDAA28-FDC1-45B6-B73F-48DF779B14AC}" type="presParOf" srcId="{51FCD19E-88FC-40CC-9544-78A738B9C0A4}" destId="{DA6FE2CB-E923-4210-80A7-039093EBD456}"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B2C114-9B41-4102-BE67-EAFA08F53AA2}" type="doc">
      <dgm:prSet loTypeId="urn:microsoft.com/office/officeart/2005/8/layout/venn1" loCatId="relationship" qsTypeId="urn:microsoft.com/office/officeart/2005/8/quickstyle/simple1" qsCatId="simple" csTypeId="urn:microsoft.com/office/officeart/2005/8/colors/accent1_2" csCatId="accent1" phldr="1"/>
      <dgm:spPr/>
    </dgm:pt>
    <dgm:pt modelId="{D79C7707-5437-4B48-BDAF-49B786A3442A}">
      <dgm:prSet phldrT="[Tekst]"/>
      <dgm:spPr/>
      <dgm:t>
        <a:bodyPr/>
        <a:lstStyle/>
        <a:p>
          <a:r>
            <a:rPr lang="pl-PL" dirty="0"/>
            <a:t>Oświadczenia woli	</a:t>
          </a:r>
        </a:p>
      </dgm:t>
    </dgm:pt>
    <dgm:pt modelId="{41B81948-ADD4-45F5-B66A-E283C9C9C121}" type="parTrans" cxnId="{4749C039-74D4-45CC-B67D-B56F3375342C}">
      <dgm:prSet/>
      <dgm:spPr/>
      <dgm:t>
        <a:bodyPr/>
        <a:lstStyle/>
        <a:p>
          <a:endParaRPr lang="pl-PL"/>
        </a:p>
      </dgm:t>
    </dgm:pt>
    <dgm:pt modelId="{088F41AD-A492-4446-A706-0821B90FF778}" type="sibTrans" cxnId="{4749C039-74D4-45CC-B67D-B56F3375342C}">
      <dgm:prSet/>
      <dgm:spPr/>
      <dgm:t>
        <a:bodyPr/>
        <a:lstStyle/>
        <a:p>
          <a:endParaRPr lang="pl-PL"/>
        </a:p>
      </dgm:t>
    </dgm:pt>
    <dgm:pt modelId="{B127C789-6A12-42AF-A8AF-3EC42AA9F8A2}">
      <dgm:prSet phldrT="[Tekst]"/>
      <dgm:spPr/>
      <dgm:t>
        <a:bodyPr/>
        <a:lstStyle/>
        <a:p>
          <a:r>
            <a:rPr lang="pl-PL" dirty="0"/>
            <a:t>Władcze</a:t>
          </a:r>
        </a:p>
      </dgm:t>
    </dgm:pt>
    <dgm:pt modelId="{94FB6A9D-FDD0-47EA-BAA9-96AF50A7A03D}" type="parTrans" cxnId="{BFFDD7EB-56A8-4FA3-BC28-066B61F82999}">
      <dgm:prSet/>
      <dgm:spPr/>
      <dgm:t>
        <a:bodyPr/>
        <a:lstStyle/>
        <a:p>
          <a:endParaRPr lang="pl-PL"/>
        </a:p>
      </dgm:t>
    </dgm:pt>
    <dgm:pt modelId="{72D41CD2-2248-47AD-B533-FB1E2CBECE5B}" type="sibTrans" cxnId="{BFFDD7EB-56A8-4FA3-BC28-066B61F82999}">
      <dgm:prSet/>
      <dgm:spPr/>
      <dgm:t>
        <a:bodyPr/>
        <a:lstStyle/>
        <a:p>
          <a:endParaRPr lang="pl-PL"/>
        </a:p>
      </dgm:t>
    </dgm:pt>
    <dgm:pt modelId="{2AF1C679-8614-4833-B95B-894B423616AF}">
      <dgm:prSet phldrT="[Tekst]"/>
      <dgm:spPr/>
      <dgm:t>
        <a:bodyPr/>
        <a:lstStyle/>
        <a:p>
          <a:r>
            <a:rPr lang="pl-PL" dirty="0"/>
            <a:t>Postulujące	</a:t>
          </a:r>
        </a:p>
      </dgm:t>
    </dgm:pt>
    <dgm:pt modelId="{4BC953AE-6DD3-4E04-8EA0-02CA30234C02}" type="parTrans" cxnId="{995E9C75-D877-4449-A7AD-AFEA803153A1}">
      <dgm:prSet/>
      <dgm:spPr/>
      <dgm:t>
        <a:bodyPr/>
        <a:lstStyle/>
        <a:p>
          <a:endParaRPr lang="pl-PL"/>
        </a:p>
      </dgm:t>
    </dgm:pt>
    <dgm:pt modelId="{369A9E8C-0386-4AA8-BC44-8CF5CE57DAAC}" type="sibTrans" cxnId="{995E9C75-D877-4449-A7AD-AFEA803153A1}">
      <dgm:prSet/>
      <dgm:spPr/>
      <dgm:t>
        <a:bodyPr/>
        <a:lstStyle/>
        <a:p>
          <a:endParaRPr lang="pl-PL"/>
        </a:p>
      </dgm:t>
    </dgm:pt>
    <dgm:pt modelId="{18083989-E7B2-4989-9697-72B40D05F447}" type="pres">
      <dgm:prSet presAssocID="{2FB2C114-9B41-4102-BE67-EAFA08F53AA2}" presName="compositeShape" presStyleCnt="0">
        <dgm:presLayoutVars>
          <dgm:chMax val="7"/>
          <dgm:dir/>
          <dgm:resizeHandles val="exact"/>
        </dgm:presLayoutVars>
      </dgm:prSet>
      <dgm:spPr/>
    </dgm:pt>
    <dgm:pt modelId="{B035CC01-FFF5-4E40-89FD-19F8F3F00486}" type="pres">
      <dgm:prSet presAssocID="{D79C7707-5437-4B48-BDAF-49B786A3442A}" presName="circ1" presStyleLbl="vennNode1" presStyleIdx="0" presStyleCnt="3"/>
      <dgm:spPr/>
    </dgm:pt>
    <dgm:pt modelId="{75F7B255-34DB-4A78-94C7-4AD1E866E9C5}" type="pres">
      <dgm:prSet presAssocID="{D79C7707-5437-4B48-BDAF-49B786A3442A}" presName="circ1Tx" presStyleLbl="revTx" presStyleIdx="0" presStyleCnt="0">
        <dgm:presLayoutVars>
          <dgm:chMax val="0"/>
          <dgm:chPref val="0"/>
          <dgm:bulletEnabled val="1"/>
        </dgm:presLayoutVars>
      </dgm:prSet>
      <dgm:spPr/>
    </dgm:pt>
    <dgm:pt modelId="{A5D50510-DFC0-4DAD-B44E-8C1B3640B12E}" type="pres">
      <dgm:prSet presAssocID="{B127C789-6A12-42AF-A8AF-3EC42AA9F8A2}" presName="circ2" presStyleLbl="vennNode1" presStyleIdx="1" presStyleCnt="3"/>
      <dgm:spPr/>
    </dgm:pt>
    <dgm:pt modelId="{277E12B3-6930-4058-B240-E73C7FB7A3E7}" type="pres">
      <dgm:prSet presAssocID="{B127C789-6A12-42AF-A8AF-3EC42AA9F8A2}" presName="circ2Tx" presStyleLbl="revTx" presStyleIdx="0" presStyleCnt="0">
        <dgm:presLayoutVars>
          <dgm:chMax val="0"/>
          <dgm:chPref val="0"/>
          <dgm:bulletEnabled val="1"/>
        </dgm:presLayoutVars>
      </dgm:prSet>
      <dgm:spPr/>
    </dgm:pt>
    <dgm:pt modelId="{D88245A3-B210-430F-855D-31B2F80C5AED}" type="pres">
      <dgm:prSet presAssocID="{2AF1C679-8614-4833-B95B-894B423616AF}" presName="circ3" presStyleLbl="vennNode1" presStyleIdx="2" presStyleCnt="3"/>
      <dgm:spPr/>
    </dgm:pt>
    <dgm:pt modelId="{6BB198FB-418D-4E80-B131-94094E7910BC}" type="pres">
      <dgm:prSet presAssocID="{2AF1C679-8614-4833-B95B-894B423616AF}" presName="circ3Tx" presStyleLbl="revTx" presStyleIdx="0" presStyleCnt="0">
        <dgm:presLayoutVars>
          <dgm:chMax val="0"/>
          <dgm:chPref val="0"/>
          <dgm:bulletEnabled val="1"/>
        </dgm:presLayoutVars>
      </dgm:prSet>
      <dgm:spPr/>
    </dgm:pt>
  </dgm:ptLst>
  <dgm:cxnLst>
    <dgm:cxn modelId="{4749C039-74D4-45CC-B67D-B56F3375342C}" srcId="{2FB2C114-9B41-4102-BE67-EAFA08F53AA2}" destId="{D79C7707-5437-4B48-BDAF-49B786A3442A}" srcOrd="0" destOrd="0" parTransId="{41B81948-ADD4-45F5-B66A-E283C9C9C121}" sibTransId="{088F41AD-A492-4446-A706-0821B90FF778}"/>
    <dgm:cxn modelId="{CAC03964-A6F6-4F3B-92FF-4B5DCB8BDD8D}" type="presOf" srcId="{B127C789-6A12-42AF-A8AF-3EC42AA9F8A2}" destId="{A5D50510-DFC0-4DAD-B44E-8C1B3640B12E}" srcOrd="0" destOrd="0" presId="urn:microsoft.com/office/officeart/2005/8/layout/venn1"/>
    <dgm:cxn modelId="{A5CDA34A-F6BF-4E53-8C9F-AE8CEC631744}" type="presOf" srcId="{2FB2C114-9B41-4102-BE67-EAFA08F53AA2}" destId="{18083989-E7B2-4989-9697-72B40D05F447}" srcOrd="0" destOrd="0" presId="urn:microsoft.com/office/officeart/2005/8/layout/venn1"/>
    <dgm:cxn modelId="{995E9C75-D877-4449-A7AD-AFEA803153A1}" srcId="{2FB2C114-9B41-4102-BE67-EAFA08F53AA2}" destId="{2AF1C679-8614-4833-B95B-894B423616AF}" srcOrd="2" destOrd="0" parTransId="{4BC953AE-6DD3-4E04-8EA0-02CA30234C02}" sibTransId="{369A9E8C-0386-4AA8-BC44-8CF5CE57DAAC}"/>
    <dgm:cxn modelId="{CD4A4A7D-060E-42F7-9831-EB800053E8AA}" type="presOf" srcId="{D79C7707-5437-4B48-BDAF-49B786A3442A}" destId="{B035CC01-FFF5-4E40-89FD-19F8F3F00486}" srcOrd="0" destOrd="0" presId="urn:microsoft.com/office/officeart/2005/8/layout/venn1"/>
    <dgm:cxn modelId="{E71FE2AD-30E0-4035-AB87-14015CE285CB}" type="presOf" srcId="{D79C7707-5437-4B48-BDAF-49B786A3442A}" destId="{75F7B255-34DB-4A78-94C7-4AD1E866E9C5}" srcOrd="1" destOrd="0" presId="urn:microsoft.com/office/officeart/2005/8/layout/venn1"/>
    <dgm:cxn modelId="{C436A8DA-92B0-4AFA-9637-010242AD73BC}" type="presOf" srcId="{2AF1C679-8614-4833-B95B-894B423616AF}" destId="{D88245A3-B210-430F-855D-31B2F80C5AED}" srcOrd="0" destOrd="0" presId="urn:microsoft.com/office/officeart/2005/8/layout/venn1"/>
    <dgm:cxn modelId="{35D04EE9-C82B-44BF-9055-40A4A0E92D41}" type="presOf" srcId="{2AF1C679-8614-4833-B95B-894B423616AF}" destId="{6BB198FB-418D-4E80-B131-94094E7910BC}" srcOrd="1" destOrd="0" presId="urn:microsoft.com/office/officeart/2005/8/layout/venn1"/>
    <dgm:cxn modelId="{BFFDD7EB-56A8-4FA3-BC28-066B61F82999}" srcId="{2FB2C114-9B41-4102-BE67-EAFA08F53AA2}" destId="{B127C789-6A12-42AF-A8AF-3EC42AA9F8A2}" srcOrd="1" destOrd="0" parTransId="{94FB6A9D-FDD0-47EA-BAA9-96AF50A7A03D}" sibTransId="{72D41CD2-2248-47AD-B533-FB1E2CBECE5B}"/>
    <dgm:cxn modelId="{6BCD6AF8-075B-42F3-9A13-10CF3852E067}" type="presOf" srcId="{B127C789-6A12-42AF-A8AF-3EC42AA9F8A2}" destId="{277E12B3-6930-4058-B240-E73C7FB7A3E7}" srcOrd="1" destOrd="0" presId="urn:microsoft.com/office/officeart/2005/8/layout/venn1"/>
    <dgm:cxn modelId="{36F5D822-77F3-4677-A22C-DDCF098D33C2}" type="presParOf" srcId="{18083989-E7B2-4989-9697-72B40D05F447}" destId="{B035CC01-FFF5-4E40-89FD-19F8F3F00486}" srcOrd="0" destOrd="0" presId="urn:microsoft.com/office/officeart/2005/8/layout/venn1"/>
    <dgm:cxn modelId="{F842C7E2-B9B9-4469-8A31-05D5E38B63D0}" type="presParOf" srcId="{18083989-E7B2-4989-9697-72B40D05F447}" destId="{75F7B255-34DB-4A78-94C7-4AD1E866E9C5}" srcOrd="1" destOrd="0" presId="urn:microsoft.com/office/officeart/2005/8/layout/venn1"/>
    <dgm:cxn modelId="{A062B541-AB98-45BE-8026-6FF91DC7E928}" type="presParOf" srcId="{18083989-E7B2-4989-9697-72B40D05F447}" destId="{A5D50510-DFC0-4DAD-B44E-8C1B3640B12E}" srcOrd="2" destOrd="0" presId="urn:microsoft.com/office/officeart/2005/8/layout/venn1"/>
    <dgm:cxn modelId="{357B2B5B-244F-4EF8-87C5-EB0A12857D2B}" type="presParOf" srcId="{18083989-E7B2-4989-9697-72B40D05F447}" destId="{277E12B3-6930-4058-B240-E73C7FB7A3E7}" srcOrd="3" destOrd="0" presId="urn:microsoft.com/office/officeart/2005/8/layout/venn1"/>
    <dgm:cxn modelId="{7B6F1E8F-73FB-4727-A8AF-4E7FCC1B786B}" type="presParOf" srcId="{18083989-E7B2-4989-9697-72B40D05F447}" destId="{D88245A3-B210-430F-855D-31B2F80C5AED}" srcOrd="4" destOrd="0" presId="urn:microsoft.com/office/officeart/2005/8/layout/venn1"/>
    <dgm:cxn modelId="{B6DFD063-AE18-4369-9209-8CE022F361F6}" type="presParOf" srcId="{18083989-E7B2-4989-9697-72B40D05F447}" destId="{6BB198FB-418D-4E80-B131-94094E7910BC}"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47FA74-0E36-4E15-A35B-56EAB92EF162}"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pl-PL"/>
        </a:p>
      </dgm:t>
    </dgm:pt>
    <dgm:pt modelId="{98F52A05-8D77-4274-9A23-AC442B9894A8}">
      <dgm:prSet phldrT="[Tekst]"/>
      <dgm:spPr/>
      <dgm:t>
        <a:bodyPr/>
        <a:lstStyle/>
        <a:p>
          <a:r>
            <a:rPr lang="pl-PL" dirty="0"/>
            <a:t>Orzeczenia</a:t>
          </a:r>
        </a:p>
      </dgm:t>
    </dgm:pt>
    <dgm:pt modelId="{5C9C7814-5F47-4F13-B651-B5F3C2C8B9B1}" type="parTrans" cxnId="{86D4031D-AFE3-4F63-9D05-B8077F2A749E}">
      <dgm:prSet/>
      <dgm:spPr/>
      <dgm:t>
        <a:bodyPr/>
        <a:lstStyle/>
        <a:p>
          <a:endParaRPr lang="pl-PL"/>
        </a:p>
      </dgm:t>
    </dgm:pt>
    <dgm:pt modelId="{725612DF-1028-42C3-AE06-E5AAC3413F1C}" type="sibTrans" cxnId="{86D4031D-AFE3-4F63-9D05-B8077F2A749E}">
      <dgm:prSet/>
      <dgm:spPr/>
      <dgm:t>
        <a:bodyPr/>
        <a:lstStyle/>
        <a:p>
          <a:endParaRPr lang="pl-PL"/>
        </a:p>
      </dgm:t>
    </dgm:pt>
    <dgm:pt modelId="{512BF66F-3D17-489E-977B-A71BB7CC5EAA}">
      <dgm:prSet phldrT="[Tekst]"/>
      <dgm:spPr/>
      <dgm:t>
        <a:bodyPr/>
        <a:lstStyle/>
        <a:p>
          <a:r>
            <a:rPr lang="pl-PL" dirty="0"/>
            <a:t>Wyroki 	</a:t>
          </a:r>
        </a:p>
      </dgm:t>
    </dgm:pt>
    <dgm:pt modelId="{EB1ACC6A-B95D-4AF8-B847-8ABF65B5FCDA}" type="parTrans" cxnId="{0949A079-E6FF-4B02-BA37-35713FE71A46}">
      <dgm:prSet/>
      <dgm:spPr/>
      <dgm:t>
        <a:bodyPr/>
        <a:lstStyle/>
        <a:p>
          <a:endParaRPr lang="pl-PL"/>
        </a:p>
      </dgm:t>
    </dgm:pt>
    <dgm:pt modelId="{884204BF-141F-4A09-9335-AC5A5620C13C}" type="sibTrans" cxnId="{0949A079-E6FF-4B02-BA37-35713FE71A46}">
      <dgm:prSet/>
      <dgm:spPr/>
      <dgm:t>
        <a:bodyPr/>
        <a:lstStyle/>
        <a:p>
          <a:endParaRPr lang="pl-PL"/>
        </a:p>
      </dgm:t>
    </dgm:pt>
    <dgm:pt modelId="{4FD650EA-304D-41C8-A9C1-B5123CBED503}">
      <dgm:prSet phldrT="[Tekst]"/>
      <dgm:spPr/>
      <dgm:t>
        <a:bodyPr/>
        <a:lstStyle/>
        <a:p>
          <a:r>
            <a:rPr lang="pl-PL" dirty="0"/>
            <a:t>Postanowienia</a:t>
          </a:r>
        </a:p>
      </dgm:t>
    </dgm:pt>
    <dgm:pt modelId="{F1448E71-B797-4E3E-BA83-07EC5A9A24CD}" type="parTrans" cxnId="{18969228-AFB0-47E0-9BF5-BA2F3F51B0EE}">
      <dgm:prSet/>
      <dgm:spPr/>
      <dgm:t>
        <a:bodyPr/>
        <a:lstStyle/>
        <a:p>
          <a:endParaRPr lang="pl-PL"/>
        </a:p>
      </dgm:t>
    </dgm:pt>
    <dgm:pt modelId="{A5DC5889-5192-4735-836C-ED5732A290CE}" type="sibTrans" cxnId="{18969228-AFB0-47E0-9BF5-BA2F3F51B0EE}">
      <dgm:prSet/>
      <dgm:spPr/>
      <dgm:t>
        <a:bodyPr/>
        <a:lstStyle/>
        <a:p>
          <a:endParaRPr lang="pl-PL"/>
        </a:p>
      </dgm:t>
    </dgm:pt>
    <dgm:pt modelId="{20264F28-1AB3-445F-9BCC-15063AF025DA}">
      <dgm:prSet phldrT="[Tekst]"/>
      <dgm:spPr/>
      <dgm:t>
        <a:bodyPr/>
        <a:lstStyle/>
        <a:p>
          <a:r>
            <a:rPr lang="pl-PL" dirty="0"/>
            <a:t>Zarządzenia</a:t>
          </a:r>
        </a:p>
      </dgm:t>
    </dgm:pt>
    <dgm:pt modelId="{D1532477-7065-418E-A9CD-5DEB9F65B00B}" type="parTrans" cxnId="{55C084DF-BB06-4BE2-85D8-17EAED0371CD}">
      <dgm:prSet/>
      <dgm:spPr/>
      <dgm:t>
        <a:bodyPr/>
        <a:lstStyle/>
        <a:p>
          <a:endParaRPr lang="pl-PL"/>
        </a:p>
      </dgm:t>
    </dgm:pt>
    <dgm:pt modelId="{30F2B909-A9FD-45B0-BF11-1CD13F09D3B5}" type="sibTrans" cxnId="{55C084DF-BB06-4BE2-85D8-17EAED0371CD}">
      <dgm:prSet/>
      <dgm:spPr/>
      <dgm:t>
        <a:bodyPr/>
        <a:lstStyle/>
        <a:p>
          <a:endParaRPr lang="pl-PL"/>
        </a:p>
      </dgm:t>
    </dgm:pt>
    <dgm:pt modelId="{BAB00E6D-D6D9-4A56-B8D8-A0C60242B2E1}" type="pres">
      <dgm:prSet presAssocID="{0E47FA74-0E36-4E15-A35B-56EAB92EF162}" presName="diagram" presStyleCnt="0">
        <dgm:presLayoutVars>
          <dgm:chPref val="1"/>
          <dgm:dir/>
          <dgm:animOne val="branch"/>
          <dgm:animLvl val="lvl"/>
          <dgm:resizeHandles/>
        </dgm:presLayoutVars>
      </dgm:prSet>
      <dgm:spPr/>
    </dgm:pt>
    <dgm:pt modelId="{0D3FEB48-AF59-4381-A206-6B1C9CC80EBC}" type="pres">
      <dgm:prSet presAssocID="{98F52A05-8D77-4274-9A23-AC442B9894A8}" presName="root" presStyleCnt="0"/>
      <dgm:spPr/>
    </dgm:pt>
    <dgm:pt modelId="{F72866C9-EFE4-4AC2-A314-0E59DE189663}" type="pres">
      <dgm:prSet presAssocID="{98F52A05-8D77-4274-9A23-AC442B9894A8}" presName="rootComposite" presStyleCnt="0"/>
      <dgm:spPr/>
    </dgm:pt>
    <dgm:pt modelId="{FBFD47B3-315B-4A36-9611-3A00AE23AAD7}" type="pres">
      <dgm:prSet presAssocID="{98F52A05-8D77-4274-9A23-AC442B9894A8}" presName="rootText" presStyleLbl="node1" presStyleIdx="0" presStyleCnt="2"/>
      <dgm:spPr/>
    </dgm:pt>
    <dgm:pt modelId="{16F446DE-C900-42A9-8A7D-48716075B8EE}" type="pres">
      <dgm:prSet presAssocID="{98F52A05-8D77-4274-9A23-AC442B9894A8}" presName="rootConnector" presStyleLbl="node1" presStyleIdx="0" presStyleCnt="2"/>
      <dgm:spPr/>
    </dgm:pt>
    <dgm:pt modelId="{8AEF0791-6DE2-465F-8E0D-EA9261BDC44A}" type="pres">
      <dgm:prSet presAssocID="{98F52A05-8D77-4274-9A23-AC442B9894A8}" presName="childShape" presStyleCnt="0"/>
      <dgm:spPr/>
    </dgm:pt>
    <dgm:pt modelId="{A5CA2FCE-F006-439A-8017-52D064DE173F}" type="pres">
      <dgm:prSet presAssocID="{EB1ACC6A-B95D-4AF8-B847-8ABF65B5FCDA}" presName="Name13" presStyleLbl="parChTrans1D2" presStyleIdx="0" presStyleCnt="2"/>
      <dgm:spPr/>
    </dgm:pt>
    <dgm:pt modelId="{70AB14CE-A822-44FB-A9F7-7DA2D641FB2C}" type="pres">
      <dgm:prSet presAssocID="{512BF66F-3D17-489E-977B-A71BB7CC5EAA}" presName="childText" presStyleLbl="bgAcc1" presStyleIdx="0" presStyleCnt="2">
        <dgm:presLayoutVars>
          <dgm:bulletEnabled val="1"/>
        </dgm:presLayoutVars>
      </dgm:prSet>
      <dgm:spPr/>
    </dgm:pt>
    <dgm:pt modelId="{850CDE8D-29C1-4837-8A60-8E9D4894F3C0}" type="pres">
      <dgm:prSet presAssocID="{F1448E71-B797-4E3E-BA83-07EC5A9A24CD}" presName="Name13" presStyleLbl="parChTrans1D2" presStyleIdx="1" presStyleCnt="2"/>
      <dgm:spPr/>
    </dgm:pt>
    <dgm:pt modelId="{E72A098C-7860-4E97-9679-5F7914BF0D81}" type="pres">
      <dgm:prSet presAssocID="{4FD650EA-304D-41C8-A9C1-B5123CBED503}" presName="childText" presStyleLbl="bgAcc1" presStyleIdx="1" presStyleCnt="2">
        <dgm:presLayoutVars>
          <dgm:bulletEnabled val="1"/>
        </dgm:presLayoutVars>
      </dgm:prSet>
      <dgm:spPr/>
    </dgm:pt>
    <dgm:pt modelId="{368F6418-B2C3-4FAA-BFAF-5B52A4F0AD7D}" type="pres">
      <dgm:prSet presAssocID="{20264F28-1AB3-445F-9BCC-15063AF025DA}" presName="root" presStyleCnt="0"/>
      <dgm:spPr/>
    </dgm:pt>
    <dgm:pt modelId="{F97B2BC9-85E7-4047-91A0-3429E740BB9E}" type="pres">
      <dgm:prSet presAssocID="{20264F28-1AB3-445F-9BCC-15063AF025DA}" presName="rootComposite" presStyleCnt="0"/>
      <dgm:spPr/>
    </dgm:pt>
    <dgm:pt modelId="{B2622AD2-40E2-4129-AEC0-C25780777073}" type="pres">
      <dgm:prSet presAssocID="{20264F28-1AB3-445F-9BCC-15063AF025DA}" presName="rootText" presStyleLbl="node1" presStyleIdx="1" presStyleCnt="2"/>
      <dgm:spPr/>
    </dgm:pt>
    <dgm:pt modelId="{277D2558-55EA-4F06-99AE-42E1F28BC12E}" type="pres">
      <dgm:prSet presAssocID="{20264F28-1AB3-445F-9BCC-15063AF025DA}" presName="rootConnector" presStyleLbl="node1" presStyleIdx="1" presStyleCnt="2"/>
      <dgm:spPr/>
    </dgm:pt>
    <dgm:pt modelId="{7AEF187A-BA2E-404E-BAE3-0B8E5489B494}" type="pres">
      <dgm:prSet presAssocID="{20264F28-1AB3-445F-9BCC-15063AF025DA}" presName="childShape" presStyleCnt="0"/>
      <dgm:spPr/>
    </dgm:pt>
  </dgm:ptLst>
  <dgm:cxnLst>
    <dgm:cxn modelId="{86D4031D-AFE3-4F63-9D05-B8077F2A749E}" srcId="{0E47FA74-0E36-4E15-A35B-56EAB92EF162}" destId="{98F52A05-8D77-4274-9A23-AC442B9894A8}" srcOrd="0" destOrd="0" parTransId="{5C9C7814-5F47-4F13-B651-B5F3C2C8B9B1}" sibTransId="{725612DF-1028-42C3-AE06-E5AAC3413F1C}"/>
    <dgm:cxn modelId="{3E74FD22-FE91-4946-AFF1-80198A70AE29}" type="presOf" srcId="{F1448E71-B797-4E3E-BA83-07EC5A9A24CD}" destId="{850CDE8D-29C1-4837-8A60-8E9D4894F3C0}" srcOrd="0" destOrd="0" presId="urn:microsoft.com/office/officeart/2005/8/layout/hierarchy3"/>
    <dgm:cxn modelId="{18969228-AFB0-47E0-9BF5-BA2F3F51B0EE}" srcId="{98F52A05-8D77-4274-9A23-AC442B9894A8}" destId="{4FD650EA-304D-41C8-A9C1-B5123CBED503}" srcOrd="1" destOrd="0" parTransId="{F1448E71-B797-4E3E-BA83-07EC5A9A24CD}" sibTransId="{A5DC5889-5192-4735-836C-ED5732A290CE}"/>
    <dgm:cxn modelId="{20A59162-980D-4673-9F2A-C118011FD1BD}" type="presOf" srcId="{0E47FA74-0E36-4E15-A35B-56EAB92EF162}" destId="{BAB00E6D-D6D9-4A56-B8D8-A0C60242B2E1}" srcOrd="0" destOrd="0" presId="urn:microsoft.com/office/officeart/2005/8/layout/hierarchy3"/>
    <dgm:cxn modelId="{33160264-ED10-48F3-BB91-3D846EB5EE35}" type="presOf" srcId="{20264F28-1AB3-445F-9BCC-15063AF025DA}" destId="{277D2558-55EA-4F06-99AE-42E1F28BC12E}" srcOrd="1" destOrd="0" presId="urn:microsoft.com/office/officeart/2005/8/layout/hierarchy3"/>
    <dgm:cxn modelId="{0949A079-E6FF-4B02-BA37-35713FE71A46}" srcId="{98F52A05-8D77-4274-9A23-AC442B9894A8}" destId="{512BF66F-3D17-489E-977B-A71BB7CC5EAA}" srcOrd="0" destOrd="0" parTransId="{EB1ACC6A-B95D-4AF8-B847-8ABF65B5FCDA}" sibTransId="{884204BF-141F-4A09-9335-AC5A5620C13C}"/>
    <dgm:cxn modelId="{BC3A0495-EC5B-4E46-B5D3-15559A1D8A16}" type="presOf" srcId="{98F52A05-8D77-4274-9A23-AC442B9894A8}" destId="{16F446DE-C900-42A9-8A7D-48716075B8EE}" srcOrd="1" destOrd="0" presId="urn:microsoft.com/office/officeart/2005/8/layout/hierarchy3"/>
    <dgm:cxn modelId="{0861989D-A0DD-4C6C-AAAF-952610933C6E}" type="presOf" srcId="{4FD650EA-304D-41C8-A9C1-B5123CBED503}" destId="{E72A098C-7860-4E97-9679-5F7914BF0D81}" srcOrd="0" destOrd="0" presId="urn:microsoft.com/office/officeart/2005/8/layout/hierarchy3"/>
    <dgm:cxn modelId="{77D652D4-0F82-463A-B3F5-14D6915E2370}" type="presOf" srcId="{98F52A05-8D77-4274-9A23-AC442B9894A8}" destId="{FBFD47B3-315B-4A36-9611-3A00AE23AAD7}" srcOrd="0" destOrd="0" presId="urn:microsoft.com/office/officeart/2005/8/layout/hierarchy3"/>
    <dgm:cxn modelId="{55C084DF-BB06-4BE2-85D8-17EAED0371CD}" srcId="{0E47FA74-0E36-4E15-A35B-56EAB92EF162}" destId="{20264F28-1AB3-445F-9BCC-15063AF025DA}" srcOrd="1" destOrd="0" parTransId="{D1532477-7065-418E-A9CD-5DEB9F65B00B}" sibTransId="{30F2B909-A9FD-45B0-BF11-1CD13F09D3B5}"/>
    <dgm:cxn modelId="{AECB23ED-5D27-4AF9-ABCA-081AEAEF0F8F}" type="presOf" srcId="{EB1ACC6A-B95D-4AF8-B847-8ABF65B5FCDA}" destId="{A5CA2FCE-F006-439A-8017-52D064DE173F}" srcOrd="0" destOrd="0" presId="urn:microsoft.com/office/officeart/2005/8/layout/hierarchy3"/>
    <dgm:cxn modelId="{DFD086F4-1D38-4EE2-AA17-1BA2E7C7CFDD}" type="presOf" srcId="{512BF66F-3D17-489E-977B-A71BB7CC5EAA}" destId="{70AB14CE-A822-44FB-A9F7-7DA2D641FB2C}" srcOrd="0" destOrd="0" presId="urn:microsoft.com/office/officeart/2005/8/layout/hierarchy3"/>
    <dgm:cxn modelId="{ACF586F5-BDE2-466F-B1E6-6A31A10A9144}" type="presOf" srcId="{20264F28-1AB3-445F-9BCC-15063AF025DA}" destId="{B2622AD2-40E2-4129-AEC0-C25780777073}" srcOrd="0" destOrd="0" presId="urn:microsoft.com/office/officeart/2005/8/layout/hierarchy3"/>
    <dgm:cxn modelId="{35FE7659-1BCA-4DA5-ACD1-5048D0CE9417}" type="presParOf" srcId="{BAB00E6D-D6D9-4A56-B8D8-A0C60242B2E1}" destId="{0D3FEB48-AF59-4381-A206-6B1C9CC80EBC}" srcOrd="0" destOrd="0" presId="urn:microsoft.com/office/officeart/2005/8/layout/hierarchy3"/>
    <dgm:cxn modelId="{0D4DC825-066C-4BCE-9ADB-2B9A48C87360}" type="presParOf" srcId="{0D3FEB48-AF59-4381-A206-6B1C9CC80EBC}" destId="{F72866C9-EFE4-4AC2-A314-0E59DE189663}" srcOrd="0" destOrd="0" presId="urn:microsoft.com/office/officeart/2005/8/layout/hierarchy3"/>
    <dgm:cxn modelId="{883FAC64-7E19-4564-83B9-7403C747218F}" type="presParOf" srcId="{F72866C9-EFE4-4AC2-A314-0E59DE189663}" destId="{FBFD47B3-315B-4A36-9611-3A00AE23AAD7}" srcOrd="0" destOrd="0" presId="urn:microsoft.com/office/officeart/2005/8/layout/hierarchy3"/>
    <dgm:cxn modelId="{A0E0C569-9ABB-437A-A6A8-83E3A6DCEA57}" type="presParOf" srcId="{F72866C9-EFE4-4AC2-A314-0E59DE189663}" destId="{16F446DE-C900-42A9-8A7D-48716075B8EE}" srcOrd="1" destOrd="0" presId="urn:microsoft.com/office/officeart/2005/8/layout/hierarchy3"/>
    <dgm:cxn modelId="{5B31756D-3D7D-4166-81CE-4C9E89E1948F}" type="presParOf" srcId="{0D3FEB48-AF59-4381-A206-6B1C9CC80EBC}" destId="{8AEF0791-6DE2-465F-8E0D-EA9261BDC44A}" srcOrd="1" destOrd="0" presId="urn:microsoft.com/office/officeart/2005/8/layout/hierarchy3"/>
    <dgm:cxn modelId="{21CF0A25-3DFF-452A-B5AA-888C888CBF27}" type="presParOf" srcId="{8AEF0791-6DE2-465F-8E0D-EA9261BDC44A}" destId="{A5CA2FCE-F006-439A-8017-52D064DE173F}" srcOrd="0" destOrd="0" presId="urn:microsoft.com/office/officeart/2005/8/layout/hierarchy3"/>
    <dgm:cxn modelId="{7AC8C9BB-EE34-433B-B2F6-A2BC6F6D5C86}" type="presParOf" srcId="{8AEF0791-6DE2-465F-8E0D-EA9261BDC44A}" destId="{70AB14CE-A822-44FB-A9F7-7DA2D641FB2C}" srcOrd="1" destOrd="0" presId="urn:microsoft.com/office/officeart/2005/8/layout/hierarchy3"/>
    <dgm:cxn modelId="{8EC8ED7C-BACF-4BCF-9CAC-FA16687F81EE}" type="presParOf" srcId="{8AEF0791-6DE2-465F-8E0D-EA9261BDC44A}" destId="{850CDE8D-29C1-4837-8A60-8E9D4894F3C0}" srcOrd="2" destOrd="0" presId="urn:microsoft.com/office/officeart/2005/8/layout/hierarchy3"/>
    <dgm:cxn modelId="{CA72D8C4-B265-4CC8-A023-F0585701ECE4}" type="presParOf" srcId="{8AEF0791-6DE2-465F-8E0D-EA9261BDC44A}" destId="{E72A098C-7860-4E97-9679-5F7914BF0D81}" srcOrd="3" destOrd="0" presId="urn:microsoft.com/office/officeart/2005/8/layout/hierarchy3"/>
    <dgm:cxn modelId="{BE169846-167B-4F1F-8F05-8DB7AE8EB61B}" type="presParOf" srcId="{BAB00E6D-D6D9-4A56-B8D8-A0C60242B2E1}" destId="{368F6418-B2C3-4FAA-BFAF-5B52A4F0AD7D}" srcOrd="1" destOrd="0" presId="urn:microsoft.com/office/officeart/2005/8/layout/hierarchy3"/>
    <dgm:cxn modelId="{0896E2DC-5399-44AD-8121-A5E7B4B40086}" type="presParOf" srcId="{368F6418-B2C3-4FAA-BFAF-5B52A4F0AD7D}" destId="{F97B2BC9-85E7-4047-91A0-3429E740BB9E}" srcOrd="0" destOrd="0" presId="urn:microsoft.com/office/officeart/2005/8/layout/hierarchy3"/>
    <dgm:cxn modelId="{AD383E66-3D47-48F0-A779-951AA545D6D6}" type="presParOf" srcId="{F97B2BC9-85E7-4047-91A0-3429E740BB9E}" destId="{B2622AD2-40E2-4129-AEC0-C25780777073}" srcOrd="0" destOrd="0" presId="urn:microsoft.com/office/officeart/2005/8/layout/hierarchy3"/>
    <dgm:cxn modelId="{99BB612D-7B65-49B2-B9E4-BA6E1C78354A}" type="presParOf" srcId="{F97B2BC9-85E7-4047-91A0-3429E740BB9E}" destId="{277D2558-55EA-4F06-99AE-42E1F28BC12E}" srcOrd="1" destOrd="0" presId="urn:microsoft.com/office/officeart/2005/8/layout/hierarchy3"/>
    <dgm:cxn modelId="{BA33A588-9B52-4F58-B900-239B1FF23878}" type="presParOf" srcId="{368F6418-B2C3-4FAA-BFAF-5B52A4F0AD7D}" destId="{7AEF187A-BA2E-404E-BAE3-0B8E5489B494}"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9BCE547-FB82-4ABC-829A-6AA62D7A1C9B}" type="doc">
      <dgm:prSet loTypeId="urn:microsoft.com/office/officeart/2005/8/layout/hList7" loCatId="list" qsTypeId="urn:microsoft.com/office/officeart/2005/8/quickstyle/simple1" qsCatId="simple" csTypeId="urn:microsoft.com/office/officeart/2005/8/colors/accent1_2" csCatId="accent1" phldr="1"/>
      <dgm:spPr/>
    </dgm:pt>
    <dgm:pt modelId="{6F646143-44B2-425E-B3C8-C11CCFD39637}">
      <dgm:prSet phldrT="[Tekst]"/>
      <dgm:spPr/>
      <dgm:t>
        <a:bodyPr/>
        <a:lstStyle/>
        <a:p>
          <a:r>
            <a:rPr lang="pl-PL" dirty="0"/>
            <a:t>Wyraźne – np. pisemne oświadczenie o wstąpieniu do postępowania w charakterze oskarżyciela posiłkowego ubocznego</a:t>
          </a:r>
        </a:p>
      </dgm:t>
    </dgm:pt>
    <dgm:pt modelId="{C71531D5-E874-4700-9C10-CE3E104344E6}" type="parTrans" cxnId="{374DA1E5-84D0-4A4A-B705-0E44F086A9EB}">
      <dgm:prSet/>
      <dgm:spPr/>
      <dgm:t>
        <a:bodyPr/>
        <a:lstStyle/>
        <a:p>
          <a:endParaRPr lang="pl-PL"/>
        </a:p>
      </dgm:t>
    </dgm:pt>
    <dgm:pt modelId="{27634AA3-4880-43E8-AF48-530D1177AF03}" type="sibTrans" cxnId="{374DA1E5-84D0-4A4A-B705-0E44F086A9EB}">
      <dgm:prSet/>
      <dgm:spPr/>
      <dgm:t>
        <a:bodyPr/>
        <a:lstStyle/>
        <a:p>
          <a:endParaRPr lang="pl-PL"/>
        </a:p>
      </dgm:t>
    </dgm:pt>
    <dgm:pt modelId="{B5529679-0AFE-4003-B828-FF0C0BA2B4B4}">
      <dgm:prSet phldrT="[Tekst]"/>
      <dgm:spPr/>
      <dgm:t>
        <a:bodyPr/>
        <a:lstStyle/>
        <a:p>
          <a:r>
            <a:rPr lang="pl-PL" dirty="0" err="1"/>
            <a:t>Konkludentne</a:t>
          </a:r>
          <a:r>
            <a:rPr lang="pl-PL" dirty="0"/>
            <a:t> – komunikacja przez samo zachowanie – np. niezabranie głosu przez pokrzywdzonego podczas posiedzenia w trybie art. 343 k.p.k.  </a:t>
          </a:r>
        </a:p>
      </dgm:t>
    </dgm:pt>
    <dgm:pt modelId="{B9236EE8-2C93-4F43-9CDE-C70414B6370F}" type="parTrans" cxnId="{D64F43D0-0AA9-45F8-97CC-62E51C1E5E7A}">
      <dgm:prSet/>
      <dgm:spPr/>
      <dgm:t>
        <a:bodyPr/>
        <a:lstStyle/>
        <a:p>
          <a:endParaRPr lang="pl-PL"/>
        </a:p>
      </dgm:t>
    </dgm:pt>
    <dgm:pt modelId="{ED9A1038-E83B-41F1-90A0-68DA676A233C}" type="sibTrans" cxnId="{D64F43D0-0AA9-45F8-97CC-62E51C1E5E7A}">
      <dgm:prSet/>
      <dgm:spPr/>
      <dgm:t>
        <a:bodyPr/>
        <a:lstStyle/>
        <a:p>
          <a:endParaRPr lang="pl-PL"/>
        </a:p>
      </dgm:t>
    </dgm:pt>
    <dgm:pt modelId="{19A86B95-779A-4EDE-BAEA-58636762FED7}" type="pres">
      <dgm:prSet presAssocID="{C9BCE547-FB82-4ABC-829A-6AA62D7A1C9B}" presName="Name0" presStyleCnt="0">
        <dgm:presLayoutVars>
          <dgm:dir/>
          <dgm:resizeHandles val="exact"/>
        </dgm:presLayoutVars>
      </dgm:prSet>
      <dgm:spPr/>
    </dgm:pt>
    <dgm:pt modelId="{E2CA446C-55DD-4970-B76B-EC127900A0F8}" type="pres">
      <dgm:prSet presAssocID="{C9BCE547-FB82-4ABC-829A-6AA62D7A1C9B}" presName="fgShape" presStyleLbl="fgShp" presStyleIdx="0" presStyleCnt="1"/>
      <dgm:spPr/>
    </dgm:pt>
    <dgm:pt modelId="{CC237C84-9EB4-472E-95B1-B0A12665F722}" type="pres">
      <dgm:prSet presAssocID="{C9BCE547-FB82-4ABC-829A-6AA62D7A1C9B}" presName="linComp" presStyleCnt="0"/>
      <dgm:spPr/>
    </dgm:pt>
    <dgm:pt modelId="{CB0BC843-BAAC-419B-B721-3450E2FB82CE}" type="pres">
      <dgm:prSet presAssocID="{6F646143-44B2-425E-B3C8-C11CCFD39637}" presName="compNode" presStyleCnt="0"/>
      <dgm:spPr/>
    </dgm:pt>
    <dgm:pt modelId="{CA2BE6B5-2282-4F78-9237-2463FC8404CB}" type="pres">
      <dgm:prSet presAssocID="{6F646143-44B2-425E-B3C8-C11CCFD39637}" presName="bkgdShape" presStyleLbl="node1" presStyleIdx="0" presStyleCnt="2"/>
      <dgm:spPr/>
    </dgm:pt>
    <dgm:pt modelId="{21A14509-7BC9-44CB-B0F9-25754693E66D}" type="pres">
      <dgm:prSet presAssocID="{6F646143-44B2-425E-B3C8-C11CCFD39637}" presName="nodeTx" presStyleLbl="node1" presStyleIdx="0" presStyleCnt="2">
        <dgm:presLayoutVars>
          <dgm:bulletEnabled val="1"/>
        </dgm:presLayoutVars>
      </dgm:prSet>
      <dgm:spPr/>
    </dgm:pt>
    <dgm:pt modelId="{CB4C54F1-A076-48C2-822E-0F7734D09C22}" type="pres">
      <dgm:prSet presAssocID="{6F646143-44B2-425E-B3C8-C11CCFD39637}" presName="invisiNode" presStyleLbl="node1" presStyleIdx="0" presStyleCnt="2"/>
      <dgm:spPr/>
    </dgm:pt>
    <dgm:pt modelId="{7B7F0373-1909-44DB-8229-EF9AF0D56980}" type="pres">
      <dgm:prSet presAssocID="{6F646143-44B2-425E-B3C8-C11CCFD39637}" presName="imagNode" presStyleLbl="fgImgPlace1" presStyleIdx="0" presStyleCnt="2"/>
      <dgm:spPr/>
    </dgm:pt>
    <dgm:pt modelId="{4EC0A8F1-A70E-409C-8104-4B20CCB3B719}" type="pres">
      <dgm:prSet presAssocID="{27634AA3-4880-43E8-AF48-530D1177AF03}" presName="sibTrans" presStyleLbl="sibTrans2D1" presStyleIdx="0" presStyleCnt="0"/>
      <dgm:spPr/>
    </dgm:pt>
    <dgm:pt modelId="{D69933AE-2FEE-4DFC-A5D7-72EBB7A8B597}" type="pres">
      <dgm:prSet presAssocID="{B5529679-0AFE-4003-B828-FF0C0BA2B4B4}" presName="compNode" presStyleCnt="0"/>
      <dgm:spPr/>
    </dgm:pt>
    <dgm:pt modelId="{D68623B6-4019-4721-B18A-8B7B54D44941}" type="pres">
      <dgm:prSet presAssocID="{B5529679-0AFE-4003-B828-FF0C0BA2B4B4}" presName="bkgdShape" presStyleLbl="node1" presStyleIdx="1" presStyleCnt="2"/>
      <dgm:spPr/>
    </dgm:pt>
    <dgm:pt modelId="{6C9DFDD2-1482-407E-921A-C130D1F973AA}" type="pres">
      <dgm:prSet presAssocID="{B5529679-0AFE-4003-B828-FF0C0BA2B4B4}" presName="nodeTx" presStyleLbl="node1" presStyleIdx="1" presStyleCnt="2">
        <dgm:presLayoutVars>
          <dgm:bulletEnabled val="1"/>
        </dgm:presLayoutVars>
      </dgm:prSet>
      <dgm:spPr/>
    </dgm:pt>
    <dgm:pt modelId="{7D365D30-F115-4CAC-B104-3AB00571D98C}" type="pres">
      <dgm:prSet presAssocID="{B5529679-0AFE-4003-B828-FF0C0BA2B4B4}" presName="invisiNode" presStyleLbl="node1" presStyleIdx="1" presStyleCnt="2"/>
      <dgm:spPr/>
    </dgm:pt>
    <dgm:pt modelId="{A1AA5EDB-C290-4367-B96A-26E270086F5F}" type="pres">
      <dgm:prSet presAssocID="{B5529679-0AFE-4003-B828-FF0C0BA2B4B4}" presName="imagNode" presStyleLbl="fgImgPlace1" presStyleIdx="1" presStyleCnt="2"/>
      <dgm:spPr/>
    </dgm:pt>
  </dgm:ptLst>
  <dgm:cxnLst>
    <dgm:cxn modelId="{3B1FE414-44ED-4761-8202-0DA4966888D6}" type="presOf" srcId="{C9BCE547-FB82-4ABC-829A-6AA62D7A1C9B}" destId="{19A86B95-779A-4EDE-BAEA-58636762FED7}" srcOrd="0" destOrd="0" presId="urn:microsoft.com/office/officeart/2005/8/layout/hList7"/>
    <dgm:cxn modelId="{D9F3171F-037E-40F3-893D-DB08DC94D3F1}" type="presOf" srcId="{6F646143-44B2-425E-B3C8-C11CCFD39637}" destId="{21A14509-7BC9-44CB-B0F9-25754693E66D}" srcOrd="1" destOrd="0" presId="urn:microsoft.com/office/officeart/2005/8/layout/hList7"/>
    <dgm:cxn modelId="{BD75392D-A662-4FD2-A0B6-730A08E1B8A4}" type="presOf" srcId="{6F646143-44B2-425E-B3C8-C11CCFD39637}" destId="{CA2BE6B5-2282-4F78-9237-2463FC8404CB}" srcOrd="0" destOrd="0" presId="urn:microsoft.com/office/officeart/2005/8/layout/hList7"/>
    <dgm:cxn modelId="{838B1436-60C2-4166-A6C3-9606F151ACD2}" type="presOf" srcId="{B5529679-0AFE-4003-B828-FF0C0BA2B4B4}" destId="{D68623B6-4019-4721-B18A-8B7B54D44941}" srcOrd="0" destOrd="0" presId="urn:microsoft.com/office/officeart/2005/8/layout/hList7"/>
    <dgm:cxn modelId="{D0731E58-4243-4231-9539-CE3FA833F98B}" type="presOf" srcId="{B5529679-0AFE-4003-B828-FF0C0BA2B4B4}" destId="{6C9DFDD2-1482-407E-921A-C130D1F973AA}" srcOrd="1" destOrd="0" presId="urn:microsoft.com/office/officeart/2005/8/layout/hList7"/>
    <dgm:cxn modelId="{B15939C2-7211-4915-9022-3D40CD3F8F89}" type="presOf" srcId="{27634AA3-4880-43E8-AF48-530D1177AF03}" destId="{4EC0A8F1-A70E-409C-8104-4B20CCB3B719}" srcOrd="0" destOrd="0" presId="urn:microsoft.com/office/officeart/2005/8/layout/hList7"/>
    <dgm:cxn modelId="{D64F43D0-0AA9-45F8-97CC-62E51C1E5E7A}" srcId="{C9BCE547-FB82-4ABC-829A-6AA62D7A1C9B}" destId="{B5529679-0AFE-4003-B828-FF0C0BA2B4B4}" srcOrd="1" destOrd="0" parTransId="{B9236EE8-2C93-4F43-9CDE-C70414B6370F}" sibTransId="{ED9A1038-E83B-41F1-90A0-68DA676A233C}"/>
    <dgm:cxn modelId="{374DA1E5-84D0-4A4A-B705-0E44F086A9EB}" srcId="{C9BCE547-FB82-4ABC-829A-6AA62D7A1C9B}" destId="{6F646143-44B2-425E-B3C8-C11CCFD39637}" srcOrd="0" destOrd="0" parTransId="{C71531D5-E874-4700-9C10-CE3E104344E6}" sibTransId="{27634AA3-4880-43E8-AF48-530D1177AF03}"/>
    <dgm:cxn modelId="{FC43891E-0BA3-44C0-9223-17A765D61D98}" type="presParOf" srcId="{19A86B95-779A-4EDE-BAEA-58636762FED7}" destId="{E2CA446C-55DD-4970-B76B-EC127900A0F8}" srcOrd="0" destOrd="0" presId="urn:microsoft.com/office/officeart/2005/8/layout/hList7"/>
    <dgm:cxn modelId="{81F27A70-A651-4CE0-9EDC-A5AD55FDE7DE}" type="presParOf" srcId="{19A86B95-779A-4EDE-BAEA-58636762FED7}" destId="{CC237C84-9EB4-472E-95B1-B0A12665F722}" srcOrd="1" destOrd="0" presId="urn:microsoft.com/office/officeart/2005/8/layout/hList7"/>
    <dgm:cxn modelId="{C44E286A-5FCC-4328-ADC2-81DF1BC6C43B}" type="presParOf" srcId="{CC237C84-9EB4-472E-95B1-B0A12665F722}" destId="{CB0BC843-BAAC-419B-B721-3450E2FB82CE}" srcOrd="0" destOrd="0" presId="urn:microsoft.com/office/officeart/2005/8/layout/hList7"/>
    <dgm:cxn modelId="{9D60985C-F281-40E8-ACC0-E9A1DCEE1ACC}" type="presParOf" srcId="{CB0BC843-BAAC-419B-B721-3450E2FB82CE}" destId="{CA2BE6B5-2282-4F78-9237-2463FC8404CB}" srcOrd="0" destOrd="0" presId="urn:microsoft.com/office/officeart/2005/8/layout/hList7"/>
    <dgm:cxn modelId="{399A0E05-98F3-45E4-9C39-9168B7CD5F25}" type="presParOf" srcId="{CB0BC843-BAAC-419B-B721-3450E2FB82CE}" destId="{21A14509-7BC9-44CB-B0F9-25754693E66D}" srcOrd="1" destOrd="0" presId="urn:microsoft.com/office/officeart/2005/8/layout/hList7"/>
    <dgm:cxn modelId="{2CB7F1FF-AF3A-4CB3-A8E8-E1279E005E8A}" type="presParOf" srcId="{CB0BC843-BAAC-419B-B721-3450E2FB82CE}" destId="{CB4C54F1-A076-48C2-822E-0F7734D09C22}" srcOrd="2" destOrd="0" presId="urn:microsoft.com/office/officeart/2005/8/layout/hList7"/>
    <dgm:cxn modelId="{0CF8A114-BDAA-4FCE-A165-C5E3F52FE430}" type="presParOf" srcId="{CB0BC843-BAAC-419B-B721-3450E2FB82CE}" destId="{7B7F0373-1909-44DB-8229-EF9AF0D56980}" srcOrd="3" destOrd="0" presId="urn:microsoft.com/office/officeart/2005/8/layout/hList7"/>
    <dgm:cxn modelId="{4FDCA60B-1EF7-4A31-B7C7-F11BB9215C99}" type="presParOf" srcId="{CC237C84-9EB4-472E-95B1-B0A12665F722}" destId="{4EC0A8F1-A70E-409C-8104-4B20CCB3B719}" srcOrd="1" destOrd="0" presId="urn:microsoft.com/office/officeart/2005/8/layout/hList7"/>
    <dgm:cxn modelId="{945FC2C7-A6B8-448F-B9DD-D3E7D7C5D7EC}" type="presParOf" srcId="{CC237C84-9EB4-472E-95B1-B0A12665F722}" destId="{D69933AE-2FEE-4DFC-A5D7-72EBB7A8B597}" srcOrd="2" destOrd="0" presId="urn:microsoft.com/office/officeart/2005/8/layout/hList7"/>
    <dgm:cxn modelId="{777053CE-099A-462C-8520-705C641D9A82}" type="presParOf" srcId="{D69933AE-2FEE-4DFC-A5D7-72EBB7A8B597}" destId="{D68623B6-4019-4721-B18A-8B7B54D44941}" srcOrd="0" destOrd="0" presId="urn:microsoft.com/office/officeart/2005/8/layout/hList7"/>
    <dgm:cxn modelId="{F6595AD0-C334-4229-8D3A-416E91EF8BDF}" type="presParOf" srcId="{D69933AE-2FEE-4DFC-A5D7-72EBB7A8B597}" destId="{6C9DFDD2-1482-407E-921A-C130D1F973AA}" srcOrd="1" destOrd="0" presId="urn:microsoft.com/office/officeart/2005/8/layout/hList7"/>
    <dgm:cxn modelId="{6C78AF28-7639-4E9A-9D71-245DD7523FAA}" type="presParOf" srcId="{D69933AE-2FEE-4DFC-A5D7-72EBB7A8B597}" destId="{7D365D30-F115-4CAC-B104-3AB00571D98C}" srcOrd="2" destOrd="0" presId="urn:microsoft.com/office/officeart/2005/8/layout/hList7"/>
    <dgm:cxn modelId="{27B53E5C-DA33-491C-A00F-E01FD1B4BA9E}" type="presParOf" srcId="{D69933AE-2FEE-4DFC-A5D7-72EBB7A8B597}" destId="{A1AA5EDB-C290-4367-B96A-26E270086F5F}"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98134C6-43DA-4C3E-94AC-41BF9F64327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19108DCC-2301-4841-A7FB-4F20A2BD069B}">
      <dgm:prSet phldrT="[Tekst]" phldr="1"/>
      <dgm:spPr/>
      <dgm:t>
        <a:bodyPr/>
        <a:lstStyle/>
        <a:p>
          <a:endParaRPr lang="pl-PL" dirty="0"/>
        </a:p>
      </dgm:t>
    </dgm:pt>
    <dgm:pt modelId="{4A313A6E-B652-4A15-893E-B0CBB118740B}" type="parTrans" cxnId="{D412E62D-8E53-4192-8E5E-9DE3D86EDA8A}">
      <dgm:prSet/>
      <dgm:spPr/>
      <dgm:t>
        <a:bodyPr/>
        <a:lstStyle/>
        <a:p>
          <a:endParaRPr lang="pl-PL"/>
        </a:p>
      </dgm:t>
    </dgm:pt>
    <dgm:pt modelId="{CA80AC3A-7244-44FB-B1E3-2BF815A7C65B}" type="sibTrans" cxnId="{D412E62D-8E53-4192-8E5E-9DE3D86EDA8A}">
      <dgm:prSet/>
      <dgm:spPr/>
      <dgm:t>
        <a:bodyPr/>
        <a:lstStyle/>
        <a:p>
          <a:endParaRPr lang="pl-PL"/>
        </a:p>
      </dgm:t>
    </dgm:pt>
    <dgm:pt modelId="{F852E610-4F5F-4B8B-AFED-A67E836A6765}">
      <dgm:prSet phldrT="[Tekst]"/>
      <dgm:spPr/>
      <dgm:t>
        <a:bodyPr/>
        <a:lstStyle/>
        <a:p>
          <a:r>
            <a:rPr lang="pl-PL" dirty="0"/>
            <a:t>Zachodzą pozytywne przesłanki dokonania czynności</a:t>
          </a:r>
        </a:p>
      </dgm:t>
    </dgm:pt>
    <dgm:pt modelId="{85C7D1FB-9A94-43F8-B30D-F37E74C26CC1}" type="parTrans" cxnId="{5112CD27-84C2-41F7-A8B6-33ECF9200562}">
      <dgm:prSet/>
      <dgm:spPr/>
      <dgm:t>
        <a:bodyPr/>
        <a:lstStyle/>
        <a:p>
          <a:endParaRPr lang="pl-PL"/>
        </a:p>
      </dgm:t>
    </dgm:pt>
    <dgm:pt modelId="{EF96B052-745E-4885-A75A-8941B6CAEE9D}" type="sibTrans" cxnId="{5112CD27-84C2-41F7-A8B6-33ECF9200562}">
      <dgm:prSet/>
      <dgm:spPr/>
      <dgm:t>
        <a:bodyPr/>
        <a:lstStyle/>
        <a:p>
          <a:endParaRPr lang="pl-PL"/>
        </a:p>
      </dgm:t>
    </dgm:pt>
    <dgm:pt modelId="{7C73E53F-33BA-41A9-B6CA-45827EFC55FA}">
      <dgm:prSet phldrT="[Tekst]" phldr="1"/>
      <dgm:spPr/>
      <dgm:t>
        <a:bodyPr/>
        <a:lstStyle/>
        <a:p>
          <a:endParaRPr lang="pl-PL" dirty="0"/>
        </a:p>
      </dgm:t>
    </dgm:pt>
    <dgm:pt modelId="{E038D6A5-948C-4EA9-B39D-E29ADEB3EF0A}" type="parTrans" cxnId="{ECEEDCB1-A02F-4D1D-9FEC-235884145B11}">
      <dgm:prSet/>
      <dgm:spPr/>
      <dgm:t>
        <a:bodyPr/>
        <a:lstStyle/>
        <a:p>
          <a:endParaRPr lang="pl-PL"/>
        </a:p>
      </dgm:t>
    </dgm:pt>
    <dgm:pt modelId="{AAEEE1AA-8307-42E3-9132-6574BD256190}" type="sibTrans" cxnId="{ECEEDCB1-A02F-4D1D-9FEC-235884145B11}">
      <dgm:prSet/>
      <dgm:spPr/>
      <dgm:t>
        <a:bodyPr/>
        <a:lstStyle/>
        <a:p>
          <a:endParaRPr lang="pl-PL"/>
        </a:p>
      </dgm:t>
    </dgm:pt>
    <dgm:pt modelId="{80493C58-558A-4AF7-8B31-8619E4AED499}">
      <dgm:prSet phldrT="[Tekst]" phldr="1"/>
      <dgm:spPr/>
      <dgm:t>
        <a:bodyPr/>
        <a:lstStyle/>
        <a:p>
          <a:endParaRPr lang="pl-PL"/>
        </a:p>
      </dgm:t>
    </dgm:pt>
    <dgm:pt modelId="{D2D981CF-06D8-4F87-A4A9-6EFDDE7D3EAC}" type="parTrans" cxnId="{349AAB74-AE30-4A93-822F-269F5DC98EB0}">
      <dgm:prSet/>
      <dgm:spPr/>
      <dgm:t>
        <a:bodyPr/>
        <a:lstStyle/>
        <a:p>
          <a:endParaRPr lang="pl-PL"/>
        </a:p>
      </dgm:t>
    </dgm:pt>
    <dgm:pt modelId="{92B9686A-D114-4D1E-AB15-2734EED09DD6}" type="sibTrans" cxnId="{349AAB74-AE30-4A93-822F-269F5DC98EB0}">
      <dgm:prSet/>
      <dgm:spPr/>
      <dgm:t>
        <a:bodyPr/>
        <a:lstStyle/>
        <a:p>
          <a:endParaRPr lang="pl-PL"/>
        </a:p>
      </dgm:t>
    </dgm:pt>
    <dgm:pt modelId="{2E0D7B00-6F26-4FB2-8C65-96A79CCB4AF8}">
      <dgm:prSet phldrT="[Tekst]"/>
      <dgm:spPr/>
      <dgm:t>
        <a:bodyPr/>
        <a:lstStyle/>
        <a:p>
          <a:r>
            <a:rPr lang="pl-PL" dirty="0"/>
            <a:t>Uczestnik procesu ma zdolność do dokonywania czynności procesowych i może skutecznie składać oświadczenia procesowe (np. ubezwłasnowolniony pokrzywdzony) </a:t>
          </a:r>
        </a:p>
      </dgm:t>
    </dgm:pt>
    <dgm:pt modelId="{3E888E7B-CBCA-45F6-A8A2-15DD4EA1DB8C}" type="parTrans" cxnId="{7CCC3673-466C-4238-979A-14BAEFB08D08}">
      <dgm:prSet/>
      <dgm:spPr/>
      <dgm:t>
        <a:bodyPr/>
        <a:lstStyle/>
        <a:p>
          <a:endParaRPr lang="pl-PL"/>
        </a:p>
      </dgm:t>
    </dgm:pt>
    <dgm:pt modelId="{4615558A-1056-41D9-9A55-EDD01BD5001C}" type="sibTrans" cxnId="{7CCC3673-466C-4238-979A-14BAEFB08D08}">
      <dgm:prSet/>
      <dgm:spPr/>
      <dgm:t>
        <a:bodyPr/>
        <a:lstStyle/>
        <a:p>
          <a:endParaRPr lang="pl-PL"/>
        </a:p>
      </dgm:t>
    </dgm:pt>
    <dgm:pt modelId="{B781217B-226B-4F01-8F74-63C610D87F53}">
      <dgm:prSet phldrT="[Tekst]" phldr="1"/>
      <dgm:spPr/>
      <dgm:t>
        <a:bodyPr/>
        <a:lstStyle/>
        <a:p>
          <a:endParaRPr lang="pl-PL"/>
        </a:p>
      </dgm:t>
    </dgm:pt>
    <dgm:pt modelId="{F6E0D5BD-354B-48FD-95A0-9655B1F46491}" type="parTrans" cxnId="{6A89CB0C-D5BD-440C-BEA6-90244FCEF5B7}">
      <dgm:prSet/>
      <dgm:spPr/>
      <dgm:t>
        <a:bodyPr/>
        <a:lstStyle/>
        <a:p>
          <a:endParaRPr lang="pl-PL"/>
        </a:p>
      </dgm:t>
    </dgm:pt>
    <dgm:pt modelId="{5F137146-0170-44FF-BF1B-BFC7083ABF4B}" type="sibTrans" cxnId="{6A89CB0C-D5BD-440C-BEA6-90244FCEF5B7}">
      <dgm:prSet/>
      <dgm:spPr/>
      <dgm:t>
        <a:bodyPr/>
        <a:lstStyle/>
        <a:p>
          <a:endParaRPr lang="pl-PL"/>
        </a:p>
      </dgm:t>
    </dgm:pt>
    <dgm:pt modelId="{1076443E-E85C-450A-94BB-1C7E29D26B6C}">
      <dgm:prSet phldrT="[Tekst]" phldr="1"/>
      <dgm:spPr/>
      <dgm:t>
        <a:bodyPr/>
        <a:lstStyle/>
        <a:p>
          <a:endParaRPr lang="pl-PL"/>
        </a:p>
      </dgm:t>
    </dgm:pt>
    <dgm:pt modelId="{B10CAFDD-F8AB-4F73-93DB-5707D47CE3E9}" type="parTrans" cxnId="{43B1085F-1FA7-44EB-8CD5-112067D4E730}">
      <dgm:prSet/>
      <dgm:spPr/>
      <dgm:t>
        <a:bodyPr/>
        <a:lstStyle/>
        <a:p>
          <a:endParaRPr lang="pl-PL"/>
        </a:p>
      </dgm:t>
    </dgm:pt>
    <dgm:pt modelId="{BC25DC61-D8F2-43B7-BF94-B66302F86DF9}" type="sibTrans" cxnId="{43B1085F-1FA7-44EB-8CD5-112067D4E730}">
      <dgm:prSet/>
      <dgm:spPr/>
      <dgm:t>
        <a:bodyPr/>
        <a:lstStyle/>
        <a:p>
          <a:endParaRPr lang="pl-PL"/>
        </a:p>
      </dgm:t>
    </dgm:pt>
    <dgm:pt modelId="{31E58A9A-90E8-411D-9F77-3F4815F55018}">
      <dgm:prSet phldrT="[Tekst]"/>
      <dgm:spPr/>
      <dgm:t>
        <a:bodyPr/>
        <a:lstStyle/>
        <a:p>
          <a:r>
            <a:rPr lang="pl-PL" dirty="0"/>
            <a:t>Przestrzegane są warunki modalne czynności procesowej (czas, miejsce, kompetencja, przy spełnieniu ustawowych warunków)</a:t>
          </a:r>
        </a:p>
      </dgm:t>
    </dgm:pt>
    <dgm:pt modelId="{666415C1-D742-4BAA-8952-01CD0D686081}" type="parTrans" cxnId="{EB08B3FD-25A3-4054-B272-4F8E0AC5CF43}">
      <dgm:prSet/>
      <dgm:spPr/>
      <dgm:t>
        <a:bodyPr/>
        <a:lstStyle/>
        <a:p>
          <a:endParaRPr lang="pl-PL"/>
        </a:p>
      </dgm:t>
    </dgm:pt>
    <dgm:pt modelId="{9CF4535A-AE0B-4ABF-8333-E33BF91CE701}" type="sibTrans" cxnId="{EB08B3FD-25A3-4054-B272-4F8E0AC5CF43}">
      <dgm:prSet/>
      <dgm:spPr/>
      <dgm:t>
        <a:bodyPr/>
        <a:lstStyle/>
        <a:p>
          <a:endParaRPr lang="pl-PL"/>
        </a:p>
      </dgm:t>
    </dgm:pt>
    <dgm:pt modelId="{30838ECB-C224-402F-8260-0B2AF2260B8F}">
      <dgm:prSet phldrT="[Tekst]" phldr="1"/>
      <dgm:spPr/>
      <dgm:t>
        <a:bodyPr/>
        <a:lstStyle/>
        <a:p>
          <a:endParaRPr lang="pl-PL"/>
        </a:p>
      </dgm:t>
    </dgm:pt>
    <dgm:pt modelId="{14C7DB1B-821C-46C5-A158-57B59DE25CF8}" type="parTrans" cxnId="{73C7986A-EEB6-453C-B778-D299B324B212}">
      <dgm:prSet/>
      <dgm:spPr/>
      <dgm:t>
        <a:bodyPr/>
        <a:lstStyle/>
        <a:p>
          <a:endParaRPr lang="pl-PL"/>
        </a:p>
      </dgm:t>
    </dgm:pt>
    <dgm:pt modelId="{69FD176F-29F6-410D-8F4E-8602CC024DE4}" type="sibTrans" cxnId="{73C7986A-EEB6-453C-B778-D299B324B212}">
      <dgm:prSet/>
      <dgm:spPr/>
      <dgm:t>
        <a:bodyPr/>
        <a:lstStyle/>
        <a:p>
          <a:endParaRPr lang="pl-PL"/>
        </a:p>
      </dgm:t>
    </dgm:pt>
    <dgm:pt modelId="{9E0DE40F-6E20-454C-BA9F-D16B107E7EC5}" type="pres">
      <dgm:prSet presAssocID="{A98134C6-43DA-4C3E-94AC-41BF9F643275}" presName="Name0" presStyleCnt="0">
        <dgm:presLayoutVars>
          <dgm:dir/>
          <dgm:animLvl val="lvl"/>
          <dgm:resizeHandles val="exact"/>
        </dgm:presLayoutVars>
      </dgm:prSet>
      <dgm:spPr/>
    </dgm:pt>
    <dgm:pt modelId="{1DF798FC-1022-4B48-9529-A773CBF1583D}" type="pres">
      <dgm:prSet presAssocID="{19108DCC-2301-4841-A7FB-4F20A2BD069B}" presName="linNode" presStyleCnt="0"/>
      <dgm:spPr/>
    </dgm:pt>
    <dgm:pt modelId="{665F678D-423D-4125-A9E4-A082D3DDF172}" type="pres">
      <dgm:prSet presAssocID="{19108DCC-2301-4841-A7FB-4F20A2BD069B}" presName="parentText" presStyleLbl="node1" presStyleIdx="0" presStyleCnt="3">
        <dgm:presLayoutVars>
          <dgm:chMax val="1"/>
          <dgm:bulletEnabled val="1"/>
        </dgm:presLayoutVars>
      </dgm:prSet>
      <dgm:spPr/>
    </dgm:pt>
    <dgm:pt modelId="{A5CF4C47-E82E-458B-8769-DBEF9FA58F2D}" type="pres">
      <dgm:prSet presAssocID="{19108DCC-2301-4841-A7FB-4F20A2BD069B}" presName="descendantText" presStyleLbl="alignAccFollowNode1" presStyleIdx="0" presStyleCnt="3">
        <dgm:presLayoutVars>
          <dgm:bulletEnabled val="1"/>
        </dgm:presLayoutVars>
      </dgm:prSet>
      <dgm:spPr/>
    </dgm:pt>
    <dgm:pt modelId="{2A3D076C-1DDE-476A-B215-27B8861F96C0}" type="pres">
      <dgm:prSet presAssocID="{CA80AC3A-7244-44FB-B1E3-2BF815A7C65B}" presName="sp" presStyleCnt="0"/>
      <dgm:spPr/>
    </dgm:pt>
    <dgm:pt modelId="{B48168E1-253B-4D79-A81B-D88DE32CA903}" type="pres">
      <dgm:prSet presAssocID="{80493C58-558A-4AF7-8B31-8619E4AED499}" presName="linNode" presStyleCnt="0"/>
      <dgm:spPr/>
    </dgm:pt>
    <dgm:pt modelId="{91EBB19F-8E06-4CE5-B845-9857F70ACF28}" type="pres">
      <dgm:prSet presAssocID="{80493C58-558A-4AF7-8B31-8619E4AED499}" presName="parentText" presStyleLbl="node1" presStyleIdx="1" presStyleCnt="3">
        <dgm:presLayoutVars>
          <dgm:chMax val="1"/>
          <dgm:bulletEnabled val="1"/>
        </dgm:presLayoutVars>
      </dgm:prSet>
      <dgm:spPr/>
    </dgm:pt>
    <dgm:pt modelId="{D2D80A3B-62D5-4166-B192-6EBEF59431E8}" type="pres">
      <dgm:prSet presAssocID="{80493C58-558A-4AF7-8B31-8619E4AED499}" presName="descendantText" presStyleLbl="alignAccFollowNode1" presStyleIdx="1" presStyleCnt="3">
        <dgm:presLayoutVars>
          <dgm:bulletEnabled val="1"/>
        </dgm:presLayoutVars>
      </dgm:prSet>
      <dgm:spPr/>
    </dgm:pt>
    <dgm:pt modelId="{2C26232B-9D3B-480B-B224-CBBAD78C4C78}" type="pres">
      <dgm:prSet presAssocID="{92B9686A-D114-4D1E-AB15-2734EED09DD6}" presName="sp" presStyleCnt="0"/>
      <dgm:spPr/>
    </dgm:pt>
    <dgm:pt modelId="{90FEBB31-9B36-47B6-B509-055D6B629BB1}" type="pres">
      <dgm:prSet presAssocID="{1076443E-E85C-450A-94BB-1C7E29D26B6C}" presName="linNode" presStyleCnt="0"/>
      <dgm:spPr/>
    </dgm:pt>
    <dgm:pt modelId="{52384860-A8C5-4F8A-921E-1E411FA29BEF}" type="pres">
      <dgm:prSet presAssocID="{1076443E-E85C-450A-94BB-1C7E29D26B6C}" presName="parentText" presStyleLbl="node1" presStyleIdx="2" presStyleCnt="3">
        <dgm:presLayoutVars>
          <dgm:chMax val="1"/>
          <dgm:bulletEnabled val="1"/>
        </dgm:presLayoutVars>
      </dgm:prSet>
      <dgm:spPr/>
    </dgm:pt>
    <dgm:pt modelId="{FE313F35-1CC5-4329-98D8-B76C728B8349}" type="pres">
      <dgm:prSet presAssocID="{1076443E-E85C-450A-94BB-1C7E29D26B6C}" presName="descendantText" presStyleLbl="alignAccFollowNode1" presStyleIdx="2" presStyleCnt="3">
        <dgm:presLayoutVars>
          <dgm:bulletEnabled val="1"/>
        </dgm:presLayoutVars>
      </dgm:prSet>
      <dgm:spPr/>
    </dgm:pt>
  </dgm:ptLst>
  <dgm:cxnLst>
    <dgm:cxn modelId="{B2635807-925F-4214-9FFD-B61F79292CFC}" type="presOf" srcId="{B781217B-226B-4F01-8F74-63C610D87F53}" destId="{D2D80A3B-62D5-4166-B192-6EBEF59431E8}" srcOrd="0" destOrd="1" presId="urn:microsoft.com/office/officeart/2005/8/layout/vList5"/>
    <dgm:cxn modelId="{6A89CB0C-D5BD-440C-BEA6-90244FCEF5B7}" srcId="{80493C58-558A-4AF7-8B31-8619E4AED499}" destId="{B781217B-226B-4F01-8F74-63C610D87F53}" srcOrd="1" destOrd="0" parTransId="{F6E0D5BD-354B-48FD-95A0-9655B1F46491}" sibTransId="{5F137146-0170-44FF-BF1B-BFC7083ABF4B}"/>
    <dgm:cxn modelId="{5112CD27-84C2-41F7-A8B6-33ECF9200562}" srcId="{19108DCC-2301-4841-A7FB-4F20A2BD069B}" destId="{F852E610-4F5F-4B8B-AFED-A67E836A6765}" srcOrd="0" destOrd="0" parTransId="{85C7D1FB-9A94-43F8-B30D-F37E74C26CC1}" sibTransId="{EF96B052-745E-4885-A75A-8941B6CAEE9D}"/>
    <dgm:cxn modelId="{D412E62D-8E53-4192-8E5E-9DE3D86EDA8A}" srcId="{A98134C6-43DA-4C3E-94AC-41BF9F643275}" destId="{19108DCC-2301-4841-A7FB-4F20A2BD069B}" srcOrd="0" destOrd="0" parTransId="{4A313A6E-B652-4A15-893E-B0CBB118740B}" sibTransId="{CA80AC3A-7244-44FB-B1E3-2BF815A7C65B}"/>
    <dgm:cxn modelId="{E031FD2F-493A-4117-AC26-FE637E3AD357}" type="presOf" srcId="{1076443E-E85C-450A-94BB-1C7E29D26B6C}" destId="{52384860-A8C5-4F8A-921E-1E411FA29BEF}" srcOrd="0" destOrd="0" presId="urn:microsoft.com/office/officeart/2005/8/layout/vList5"/>
    <dgm:cxn modelId="{CDAC4637-B104-4239-B580-CF42F8EEE6B6}" type="presOf" srcId="{F852E610-4F5F-4B8B-AFED-A67E836A6765}" destId="{A5CF4C47-E82E-458B-8769-DBEF9FA58F2D}" srcOrd="0" destOrd="0" presId="urn:microsoft.com/office/officeart/2005/8/layout/vList5"/>
    <dgm:cxn modelId="{43B1085F-1FA7-44EB-8CD5-112067D4E730}" srcId="{A98134C6-43DA-4C3E-94AC-41BF9F643275}" destId="{1076443E-E85C-450A-94BB-1C7E29D26B6C}" srcOrd="2" destOrd="0" parTransId="{B10CAFDD-F8AB-4F73-93DB-5707D47CE3E9}" sibTransId="{BC25DC61-D8F2-43B7-BF94-B66302F86DF9}"/>
    <dgm:cxn modelId="{73C7986A-EEB6-453C-B778-D299B324B212}" srcId="{1076443E-E85C-450A-94BB-1C7E29D26B6C}" destId="{30838ECB-C224-402F-8260-0B2AF2260B8F}" srcOrd="1" destOrd="0" parTransId="{14C7DB1B-821C-46C5-A158-57B59DE25CF8}" sibTransId="{69FD176F-29F6-410D-8F4E-8602CC024DE4}"/>
    <dgm:cxn modelId="{7CCC3673-466C-4238-979A-14BAEFB08D08}" srcId="{80493C58-558A-4AF7-8B31-8619E4AED499}" destId="{2E0D7B00-6F26-4FB2-8C65-96A79CCB4AF8}" srcOrd="0" destOrd="0" parTransId="{3E888E7B-CBCA-45F6-A8A2-15DD4EA1DB8C}" sibTransId="{4615558A-1056-41D9-9A55-EDD01BD5001C}"/>
    <dgm:cxn modelId="{349AAB74-AE30-4A93-822F-269F5DC98EB0}" srcId="{A98134C6-43DA-4C3E-94AC-41BF9F643275}" destId="{80493C58-558A-4AF7-8B31-8619E4AED499}" srcOrd="1" destOrd="0" parTransId="{D2D981CF-06D8-4F87-A4A9-6EFDDE7D3EAC}" sibTransId="{92B9686A-D114-4D1E-AB15-2734EED09DD6}"/>
    <dgm:cxn modelId="{F67FAF79-38E1-4408-A915-C4099F35AE5F}" type="presOf" srcId="{2E0D7B00-6F26-4FB2-8C65-96A79CCB4AF8}" destId="{D2D80A3B-62D5-4166-B192-6EBEF59431E8}" srcOrd="0" destOrd="0" presId="urn:microsoft.com/office/officeart/2005/8/layout/vList5"/>
    <dgm:cxn modelId="{55D1E35A-37D2-4DA9-900B-39B3EBFC280B}" type="presOf" srcId="{30838ECB-C224-402F-8260-0B2AF2260B8F}" destId="{FE313F35-1CC5-4329-98D8-B76C728B8349}" srcOrd="0" destOrd="1" presId="urn:microsoft.com/office/officeart/2005/8/layout/vList5"/>
    <dgm:cxn modelId="{A3A7A690-4872-4574-AF20-D0208D8FF435}" type="presOf" srcId="{7C73E53F-33BA-41A9-B6CA-45827EFC55FA}" destId="{A5CF4C47-E82E-458B-8769-DBEF9FA58F2D}" srcOrd="0" destOrd="1" presId="urn:microsoft.com/office/officeart/2005/8/layout/vList5"/>
    <dgm:cxn modelId="{E10BCE96-F52D-423B-BD0B-ACCD902A4D75}" type="presOf" srcId="{19108DCC-2301-4841-A7FB-4F20A2BD069B}" destId="{665F678D-423D-4125-A9E4-A082D3DDF172}" srcOrd="0" destOrd="0" presId="urn:microsoft.com/office/officeart/2005/8/layout/vList5"/>
    <dgm:cxn modelId="{ECEEDCB1-A02F-4D1D-9FEC-235884145B11}" srcId="{19108DCC-2301-4841-A7FB-4F20A2BD069B}" destId="{7C73E53F-33BA-41A9-B6CA-45827EFC55FA}" srcOrd="1" destOrd="0" parTransId="{E038D6A5-948C-4EA9-B39D-E29ADEB3EF0A}" sibTransId="{AAEEE1AA-8307-42E3-9132-6574BD256190}"/>
    <dgm:cxn modelId="{C487A7B9-121A-4C0F-BDAB-5126C1A4AD10}" type="presOf" srcId="{80493C58-558A-4AF7-8B31-8619E4AED499}" destId="{91EBB19F-8E06-4CE5-B845-9857F70ACF28}" srcOrd="0" destOrd="0" presId="urn:microsoft.com/office/officeart/2005/8/layout/vList5"/>
    <dgm:cxn modelId="{A627F8CA-C2CE-4172-A48B-AA531184F04D}" type="presOf" srcId="{31E58A9A-90E8-411D-9F77-3F4815F55018}" destId="{FE313F35-1CC5-4329-98D8-B76C728B8349}" srcOrd="0" destOrd="0" presId="urn:microsoft.com/office/officeart/2005/8/layout/vList5"/>
    <dgm:cxn modelId="{2B57DFD8-3D53-4D5B-8991-915706047AFB}" type="presOf" srcId="{A98134C6-43DA-4C3E-94AC-41BF9F643275}" destId="{9E0DE40F-6E20-454C-BA9F-D16B107E7EC5}" srcOrd="0" destOrd="0" presId="urn:microsoft.com/office/officeart/2005/8/layout/vList5"/>
    <dgm:cxn modelId="{EB08B3FD-25A3-4054-B272-4F8E0AC5CF43}" srcId="{1076443E-E85C-450A-94BB-1C7E29D26B6C}" destId="{31E58A9A-90E8-411D-9F77-3F4815F55018}" srcOrd="0" destOrd="0" parTransId="{666415C1-D742-4BAA-8952-01CD0D686081}" sibTransId="{9CF4535A-AE0B-4ABF-8333-E33BF91CE701}"/>
    <dgm:cxn modelId="{4AA6298D-92D3-415A-9257-15A71AE0FFBE}" type="presParOf" srcId="{9E0DE40F-6E20-454C-BA9F-D16B107E7EC5}" destId="{1DF798FC-1022-4B48-9529-A773CBF1583D}" srcOrd="0" destOrd="0" presId="urn:microsoft.com/office/officeart/2005/8/layout/vList5"/>
    <dgm:cxn modelId="{294BEB82-B248-4018-A148-C6FFF2C6BAA9}" type="presParOf" srcId="{1DF798FC-1022-4B48-9529-A773CBF1583D}" destId="{665F678D-423D-4125-A9E4-A082D3DDF172}" srcOrd="0" destOrd="0" presId="urn:microsoft.com/office/officeart/2005/8/layout/vList5"/>
    <dgm:cxn modelId="{0E663F5D-6C32-4E60-9525-58B38AC8C138}" type="presParOf" srcId="{1DF798FC-1022-4B48-9529-A773CBF1583D}" destId="{A5CF4C47-E82E-458B-8769-DBEF9FA58F2D}" srcOrd="1" destOrd="0" presId="urn:microsoft.com/office/officeart/2005/8/layout/vList5"/>
    <dgm:cxn modelId="{CC309D18-19C4-448C-9044-01CC021EFD23}" type="presParOf" srcId="{9E0DE40F-6E20-454C-BA9F-D16B107E7EC5}" destId="{2A3D076C-1DDE-476A-B215-27B8861F96C0}" srcOrd="1" destOrd="0" presId="urn:microsoft.com/office/officeart/2005/8/layout/vList5"/>
    <dgm:cxn modelId="{8B5AAAF0-A796-40BA-8A50-1A87FF2FEA71}" type="presParOf" srcId="{9E0DE40F-6E20-454C-BA9F-D16B107E7EC5}" destId="{B48168E1-253B-4D79-A81B-D88DE32CA903}" srcOrd="2" destOrd="0" presId="urn:microsoft.com/office/officeart/2005/8/layout/vList5"/>
    <dgm:cxn modelId="{855F33B4-0D9E-446D-BDB3-2D77FEDB5389}" type="presParOf" srcId="{B48168E1-253B-4D79-A81B-D88DE32CA903}" destId="{91EBB19F-8E06-4CE5-B845-9857F70ACF28}" srcOrd="0" destOrd="0" presId="urn:microsoft.com/office/officeart/2005/8/layout/vList5"/>
    <dgm:cxn modelId="{8B7CB3AB-A20E-47DB-8161-1AD8DF4F71A7}" type="presParOf" srcId="{B48168E1-253B-4D79-A81B-D88DE32CA903}" destId="{D2D80A3B-62D5-4166-B192-6EBEF59431E8}" srcOrd="1" destOrd="0" presId="urn:microsoft.com/office/officeart/2005/8/layout/vList5"/>
    <dgm:cxn modelId="{11B5B8D2-19FF-4A18-8313-451FEBBB530A}" type="presParOf" srcId="{9E0DE40F-6E20-454C-BA9F-D16B107E7EC5}" destId="{2C26232B-9D3B-480B-B224-CBBAD78C4C78}" srcOrd="3" destOrd="0" presId="urn:microsoft.com/office/officeart/2005/8/layout/vList5"/>
    <dgm:cxn modelId="{6C8A0B20-AC39-4591-91D8-0AC2D400D874}" type="presParOf" srcId="{9E0DE40F-6E20-454C-BA9F-D16B107E7EC5}" destId="{90FEBB31-9B36-47B6-B509-055D6B629BB1}" srcOrd="4" destOrd="0" presId="urn:microsoft.com/office/officeart/2005/8/layout/vList5"/>
    <dgm:cxn modelId="{CE784710-56DD-4BDC-B2E4-DFD875647895}" type="presParOf" srcId="{90FEBB31-9B36-47B6-B509-055D6B629BB1}" destId="{52384860-A8C5-4F8A-921E-1E411FA29BEF}" srcOrd="0" destOrd="0" presId="urn:microsoft.com/office/officeart/2005/8/layout/vList5"/>
    <dgm:cxn modelId="{62662D8F-F8CA-42B0-92DC-3D9AC94CB6CB}" type="presParOf" srcId="{90FEBB31-9B36-47B6-B509-055D6B629BB1}" destId="{FE313F35-1CC5-4329-98D8-B76C728B834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0D8D7D8-160F-4B02-A4EE-43C2E646ABA0}"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pl-PL"/>
        </a:p>
      </dgm:t>
    </dgm:pt>
    <dgm:pt modelId="{716FFCBC-FFF9-4D0A-97A2-6561ABCFD81A}">
      <dgm:prSet phldrT="[Tekst]"/>
      <dgm:spPr/>
      <dgm:t>
        <a:bodyPr/>
        <a:lstStyle/>
        <a:p>
          <a:r>
            <a:rPr lang="pl-PL" dirty="0"/>
            <a:t>nieważność</a:t>
          </a:r>
        </a:p>
      </dgm:t>
    </dgm:pt>
    <dgm:pt modelId="{893DD63B-C144-43C4-B646-614BC09D9914}" type="parTrans" cxnId="{8878CAD1-8EE7-42C0-8DFC-278F43D74DA1}">
      <dgm:prSet/>
      <dgm:spPr/>
      <dgm:t>
        <a:bodyPr/>
        <a:lstStyle/>
        <a:p>
          <a:endParaRPr lang="pl-PL"/>
        </a:p>
      </dgm:t>
    </dgm:pt>
    <dgm:pt modelId="{AE11C9D6-A08D-4BFA-8404-2B83A17EC512}" type="sibTrans" cxnId="{8878CAD1-8EE7-42C0-8DFC-278F43D74DA1}">
      <dgm:prSet/>
      <dgm:spPr/>
      <dgm:t>
        <a:bodyPr/>
        <a:lstStyle/>
        <a:p>
          <a:r>
            <a:rPr lang="pl-PL" dirty="0"/>
            <a:t>Bezskuteczność</a:t>
          </a:r>
        </a:p>
      </dgm:t>
    </dgm:pt>
    <dgm:pt modelId="{DFC8E3B7-F30B-40CC-8A52-556B91FC0A0A}">
      <dgm:prSet phldrT="[Tekst]" phldr="1"/>
      <dgm:spPr/>
      <dgm:t>
        <a:bodyPr/>
        <a:lstStyle/>
        <a:p>
          <a:endParaRPr lang="pl-PL"/>
        </a:p>
      </dgm:t>
    </dgm:pt>
    <dgm:pt modelId="{8F2473DF-CDAF-4AC4-9E52-3FA5FB898CC5}" type="parTrans" cxnId="{2EB97895-7F71-4CCA-89B9-38B7943DD68C}">
      <dgm:prSet/>
      <dgm:spPr/>
      <dgm:t>
        <a:bodyPr/>
        <a:lstStyle/>
        <a:p>
          <a:endParaRPr lang="pl-PL"/>
        </a:p>
      </dgm:t>
    </dgm:pt>
    <dgm:pt modelId="{A6C45770-62CB-4AE9-ABBC-28A9C9B6A703}" type="sibTrans" cxnId="{2EB97895-7F71-4CCA-89B9-38B7943DD68C}">
      <dgm:prSet/>
      <dgm:spPr/>
      <dgm:t>
        <a:bodyPr/>
        <a:lstStyle/>
        <a:p>
          <a:endParaRPr lang="pl-PL"/>
        </a:p>
      </dgm:t>
    </dgm:pt>
    <dgm:pt modelId="{3FE90D1D-6C41-44A7-A739-245D4D4E4FC3}">
      <dgm:prSet phldrT="[Tekst]" phldr="1"/>
      <dgm:spPr/>
      <dgm:t>
        <a:bodyPr/>
        <a:lstStyle/>
        <a:p>
          <a:endParaRPr lang="pl-PL"/>
        </a:p>
      </dgm:t>
    </dgm:pt>
    <dgm:pt modelId="{E9375D63-2BC3-4785-B757-904572034376}" type="parTrans" cxnId="{4C86C53D-86D2-49D6-8ADD-D5C0D381C8E9}">
      <dgm:prSet/>
      <dgm:spPr/>
      <dgm:t>
        <a:bodyPr/>
        <a:lstStyle/>
        <a:p>
          <a:endParaRPr lang="pl-PL"/>
        </a:p>
      </dgm:t>
    </dgm:pt>
    <dgm:pt modelId="{215B5959-BA48-4259-83C1-0B1DA085BF73}" type="sibTrans" cxnId="{4C86C53D-86D2-49D6-8ADD-D5C0D381C8E9}">
      <dgm:prSet/>
      <dgm:spPr/>
      <dgm:t>
        <a:bodyPr/>
        <a:lstStyle/>
        <a:p>
          <a:r>
            <a:rPr lang="pl-PL" dirty="0"/>
            <a:t>Bezzasadność</a:t>
          </a:r>
        </a:p>
      </dgm:t>
    </dgm:pt>
    <dgm:pt modelId="{FF67F3B1-DD92-47E2-A715-6960FC00D653}">
      <dgm:prSet phldrT="[Tekst]" phldr="1"/>
      <dgm:spPr/>
      <dgm:t>
        <a:bodyPr/>
        <a:lstStyle/>
        <a:p>
          <a:endParaRPr lang="pl-PL" dirty="0"/>
        </a:p>
      </dgm:t>
    </dgm:pt>
    <dgm:pt modelId="{4AD46F91-391E-4A2C-84DB-3437ED2A0BA3}" type="parTrans" cxnId="{93DCC924-5870-48F1-92FE-0AC4D74F30E0}">
      <dgm:prSet/>
      <dgm:spPr/>
      <dgm:t>
        <a:bodyPr/>
        <a:lstStyle/>
        <a:p>
          <a:endParaRPr lang="pl-PL"/>
        </a:p>
      </dgm:t>
    </dgm:pt>
    <dgm:pt modelId="{5D13B23C-71DD-47CB-9962-210F3C24E14D}" type="sibTrans" cxnId="{93DCC924-5870-48F1-92FE-0AC4D74F30E0}">
      <dgm:prSet/>
      <dgm:spPr/>
      <dgm:t>
        <a:bodyPr/>
        <a:lstStyle/>
        <a:p>
          <a:endParaRPr lang="pl-PL"/>
        </a:p>
      </dgm:t>
    </dgm:pt>
    <dgm:pt modelId="{C4D6F5EB-B7C8-4A7D-BF34-FCBA8DDF9834}">
      <dgm:prSet phldrT="[Tekst]"/>
      <dgm:spPr/>
      <dgm:t>
        <a:bodyPr/>
        <a:lstStyle/>
        <a:p>
          <a:r>
            <a:rPr lang="pl-PL" dirty="0"/>
            <a:t>Wadliwość</a:t>
          </a:r>
        </a:p>
      </dgm:t>
    </dgm:pt>
    <dgm:pt modelId="{DC9394CA-32F2-4261-9D31-C956E4035D15}" type="parTrans" cxnId="{2E5F4449-6EF2-47C1-9320-0257FE038E29}">
      <dgm:prSet/>
      <dgm:spPr/>
      <dgm:t>
        <a:bodyPr/>
        <a:lstStyle/>
        <a:p>
          <a:endParaRPr lang="pl-PL"/>
        </a:p>
      </dgm:t>
    </dgm:pt>
    <dgm:pt modelId="{9EBE9198-23E1-4B7D-BC92-80466E64A39A}" type="sibTrans" cxnId="{2E5F4449-6EF2-47C1-9320-0257FE038E29}">
      <dgm:prSet/>
      <dgm:spPr/>
      <dgm:t>
        <a:bodyPr/>
        <a:lstStyle/>
        <a:p>
          <a:r>
            <a:rPr lang="pl-PL" dirty="0"/>
            <a:t>Niedopuszczalność</a:t>
          </a:r>
        </a:p>
      </dgm:t>
    </dgm:pt>
    <dgm:pt modelId="{BCBEF6F6-D957-47CF-89C6-A1BF534F13E1}">
      <dgm:prSet phldrT="[Tekst]" phldr="1"/>
      <dgm:spPr/>
      <dgm:t>
        <a:bodyPr/>
        <a:lstStyle/>
        <a:p>
          <a:endParaRPr lang="pl-PL"/>
        </a:p>
      </dgm:t>
    </dgm:pt>
    <dgm:pt modelId="{51121104-C184-44A0-B258-23BB4C89A2A4}" type="parTrans" cxnId="{127FC61E-0E09-4669-8B92-59D2E57D4AF8}">
      <dgm:prSet/>
      <dgm:spPr/>
      <dgm:t>
        <a:bodyPr/>
        <a:lstStyle/>
        <a:p>
          <a:endParaRPr lang="pl-PL"/>
        </a:p>
      </dgm:t>
    </dgm:pt>
    <dgm:pt modelId="{0533F6D9-FA1A-4D53-B0A1-A43E8B5F17FA}" type="sibTrans" cxnId="{127FC61E-0E09-4669-8B92-59D2E57D4AF8}">
      <dgm:prSet/>
      <dgm:spPr/>
      <dgm:t>
        <a:bodyPr/>
        <a:lstStyle/>
        <a:p>
          <a:endParaRPr lang="pl-PL"/>
        </a:p>
      </dgm:t>
    </dgm:pt>
    <dgm:pt modelId="{3D487779-6590-4D45-956C-B3AD20A60062}" type="pres">
      <dgm:prSet presAssocID="{A0D8D7D8-160F-4B02-A4EE-43C2E646ABA0}" presName="Name0" presStyleCnt="0">
        <dgm:presLayoutVars>
          <dgm:chMax/>
          <dgm:chPref/>
          <dgm:dir/>
          <dgm:animLvl val="lvl"/>
        </dgm:presLayoutVars>
      </dgm:prSet>
      <dgm:spPr/>
    </dgm:pt>
    <dgm:pt modelId="{17C83789-0B92-426A-9023-055CF9B15B09}" type="pres">
      <dgm:prSet presAssocID="{716FFCBC-FFF9-4D0A-97A2-6561ABCFD81A}" presName="composite" presStyleCnt="0"/>
      <dgm:spPr/>
    </dgm:pt>
    <dgm:pt modelId="{5F0E6E80-6301-433C-8BCA-4FD726C971D3}" type="pres">
      <dgm:prSet presAssocID="{716FFCBC-FFF9-4D0A-97A2-6561ABCFD81A}" presName="Parent1" presStyleLbl="node1" presStyleIdx="0" presStyleCnt="6">
        <dgm:presLayoutVars>
          <dgm:chMax val="1"/>
          <dgm:chPref val="1"/>
          <dgm:bulletEnabled val="1"/>
        </dgm:presLayoutVars>
      </dgm:prSet>
      <dgm:spPr/>
    </dgm:pt>
    <dgm:pt modelId="{52C43F8A-603C-46F3-AA8D-C27C1F9F5BDF}" type="pres">
      <dgm:prSet presAssocID="{716FFCBC-FFF9-4D0A-97A2-6561ABCFD81A}" presName="Childtext1" presStyleLbl="revTx" presStyleIdx="0" presStyleCnt="3">
        <dgm:presLayoutVars>
          <dgm:chMax val="0"/>
          <dgm:chPref val="0"/>
          <dgm:bulletEnabled val="1"/>
        </dgm:presLayoutVars>
      </dgm:prSet>
      <dgm:spPr/>
    </dgm:pt>
    <dgm:pt modelId="{8FD8E1A7-9465-44A3-9AA2-08A60A0A97DE}" type="pres">
      <dgm:prSet presAssocID="{716FFCBC-FFF9-4D0A-97A2-6561ABCFD81A}" presName="BalanceSpacing" presStyleCnt="0"/>
      <dgm:spPr/>
    </dgm:pt>
    <dgm:pt modelId="{8FD519E3-DABD-4F47-AAB0-6791D2222D96}" type="pres">
      <dgm:prSet presAssocID="{716FFCBC-FFF9-4D0A-97A2-6561ABCFD81A}" presName="BalanceSpacing1" presStyleCnt="0"/>
      <dgm:spPr/>
    </dgm:pt>
    <dgm:pt modelId="{07701740-7307-4523-9C1C-5E8482B90507}" type="pres">
      <dgm:prSet presAssocID="{AE11C9D6-A08D-4BFA-8404-2B83A17EC512}" presName="Accent1Text" presStyleLbl="node1" presStyleIdx="1" presStyleCnt="6"/>
      <dgm:spPr/>
    </dgm:pt>
    <dgm:pt modelId="{D2F92746-CE51-4E91-851E-D6327E7F7ADE}" type="pres">
      <dgm:prSet presAssocID="{AE11C9D6-A08D-4BFA-8404-2B83A17EC512}" presName="spaceBetweenRectangles" presStyleCnt="0"/>
      <dgm:spPr/>
    </dgm:pt>
    <dgm:pt modelId="{752BC675-0CBB-476C-AFC6-B3231475BCA7}" type="pres">
      <dgm:prSet presAssocID="{3FE90D1D-6C41-44A7-A739-245D4D4E4FC3}" presName="composite" presStyleCnt="0"/>
      <dgm:spPr/>
    </dgm:pt>
    <dgm:pt modelId="{2F3BB397-44FF-44AA-AC54-4C9C87EBE0FB}" type="pres">
      <dgm:prSet presAssocID="{3FE90D1D-6C41-44A7-A739-245D4D4E4FC3}" presName="Parent1" presStyleLbl="node1" presStyleIdx="2" presStyleCnt="6">
        <dgm:presLayoutVars>
          <dgm:chMax val="1"/>
          <dgm:chPref val="1"/>
          <dgm:bulletEnabled val="1"/>
        </dgm:presLayoutVars>
      </dgm:prSet>
      <dgm:spPr/>
    </dgm:pt>
    <dgm:pt modelId="{E678B9CB-A1E1-4977-A400-8F59E42435C6}" type="pres">
      <dgm:prSet presAssocID="{3FE90D1D-6C41-44A7-A739-245D4D4E4FC3}" presName="Childtext1" presStyleLbl="revTx" presStyleIdx="1" presStyleCnt="3">
        <dgm:presLayoutVars>
          <dgm:chMax val="0"/>
          <dgm:chPref val="0"/>
          <dgm:bulletEnabled val="1"/>
        </dgm:presLayoutVars>
      </dgm:prSet>
      <dgm:spPr/>
    </dgm:pt>
    <dgm:pt modelId="{568A3AE0-91AC-41B3-9CB2-0AA0570C56AD}" type="pres">
      <dgm:prSet presAssocID="{3FE90D1D-6C41-44A7-A739-245D4D4E4FC3}" presName="BalanceSpacing" presStyleCnt="0"/>
      <dgm:spPr/>
    </dgm:pt>
    <dgm:pt modelId="{6DF868A1-01E0-483D-BE57-2B3620B4D5C0}" type="pres">
      <dgm:prSet presAssocID="{3FE90D1D-6C41-44A7-A739-245D4D4E4FC3}" presName="BalanceSpacing1" presStyleCnt="0"/>
      <dgm:spPr/>
    </dgm:pt>
    <dgm:pt modelId="{56B9B25E-F868-4EC8-B2C2-87CCD306C4A8}" type="pres">
      <dgm:prSet presAssocID="{215B5959-BA48-4259-83C1-0B1DA085BF73}" presName="Accent1Text" presStyleLbl="node1" presStyleIdx="3" presStyleCnt="6"/>
      <dgm:spPr/>
    </dgm:pt>
    <dgm:pt modelId="{BEEA1596-09DC-49BB-9655-991B9A6AA97E}" type="pres">
      <dgm:prSet presAssocID="{215B5959-BA48-4259-83C1-0B1DA085BF73}" presName="spaceBetweenRectangles" presStyleCnt="0"/>
      <dgm:spPr/>
    </dgm:pt>
    <dgm:pt modelId="{14986B26-B9CD-4F1C-8E5E-BE835F71D2A0}" type="pres">
      <dgm:prSet presAssocID="{C4D6F5EB-B7C8-4A7D-BF34-FCBA8DDF9834}" presName="composite" presStyleCnt="0"/>
      <dgm:spPr/>
    </dgm:pt>
    <dgm:pt modelId="{631ED9EC-F60E-4A44-8492-E9DBC9393FD1}" type="pres">
      <dgm:prSet presAssocID="{C4D6F5EB-B7C8-4A7D-BF34-FCBA8DDF9834}" presName="Parent1" presStyleLbl="node1" presStyleIdx="4" presStyleCnt="6">
        <dgm:presLayoutVars>
          <dgm:chMax val="1"/>
          <dgm:chPref val="1"/>
          <dgm:bulletEnabled val="1"/>
        </dgm:presLayoutVars>
      </dgm:prSet>
      <dgm:spPr/>
    </dgm:pt>
    <dgm:pt modelId="{81AF8F17-9338-4198-92C6-8CCF90BF3BDC}" type="pres">
      <dgm:prSet presAssocID="{C4D6F5EB-B7C8-4A7D-BF34-FCBA8DDF9834}" presName="Childtext1" presStyleLbl="revTx" presStyleIdx="2" presStyleCnt="3">
        <dgm:presLayoutVars>
          <dgm:chMax val="0"/>
          <dgm:chPref val="0"/>
          <dgm:bulletEnabled val="1"/>
        </dgm:presLayoutVars>
      </dgm:prSet>
      <dgm:spPr/>
    </dgm:pt>
    <dgm:pt modelId="{5775E0E3-AF19-4EFB-AAA2-A477BC048C7C}" type="pres">
      <dgm:prSet presAssocID="{C4D6F5EB-B7C8-4A7D-BF34-FCBA8DDF9834}" presName="BalanceSpacing" presStyleCnt="0"/>
      <dgm:spPr/>
    </dgm:pt>
    <dgm:pt modelId="{2E137911-5C27-4ED3-89D4-7D258ADC2455}" type="pres">
      <dgm:prSet presAssocID="{C4D6F5EB-B7C8-4A7D-BF34-FCBA8DDF9834}" presName="BalanceSpacing1" presStyleCnt="0"/>
      <dgm:spPr/>
    </dgm:pt>
    <dgm:pt modelId="{2582EC4A-BDC4-4DB4-A9EC-AD6583E19988}" type="pres">
      <dgm:prSet presAssocID="{9EBE9198-23E1-4B7D-BC92-80466E64A39A}" presName="Accent1Text" presStyleLbl="node1" presStyleIdx="5" presStyleCnt="6"/>
      <dgm:spPr/>
    </dgm:pt>
  </dgm:ptLst>
  <dgm:cxnLst>
    <dgm:cxn modelId="{127FC61E-0E09-4669-8B92-59D2E57D4AF8}" srcId="{C4D6F5EB-B7C8-4A7D-BF34-FCBA8DDF9834}" destId="{BCBEF6F6-D957-47CF-89C6-A1BF534F13E1}" srcOrd="0" destOrd="0" parTransId="{51121104-C184-44A0-B258-23BB4C89A2A4}" sibTransId="{0533F6D9-FA1A-4D53-B0A1-A43E8B5F17FA}"/>
    <dgm:cxn modelId="{CCCC3A22-026E-41E2-9C11-29AF693BAB45}" type="presOf" srcId="{3FE90D1D-6C41-44A7-A739-245D4D4E4FC3}" destId="{2F3BB397-44FF-44AA-AC54-4C9C87EBE0FB}" srcOrd="0" destOrd="0" presId="urn:microsoft.com/office/officeart/2008/layout/AlternatingHexagons"/>
    <dgm:cxn modelId="{93DCC924-5870-48F1-92FE-0AC4D74F30E0}" srcId="{3FE90D1D-6C41-44A7-A739-245D4D4E4FC3}" destId="{FF67F3B1-DD92-47E2-A715-6960FC00D653}" srcOrd="0" destOrd="0" parTransId="{4AD46F91-391E-4A2C-84DB-3437ED2A0BA3}" sibTransId="{5D13B23C-71DD-47CB-9962-210F3C24E14D}"/>
    <dgm:cxn modelId="{F5E2C32F-3CF5-4C67-B486-34E9F9DA0CC7}" type="presOf" srcId="{C4D6F5EB-B7C8-4A7D-BF34-FCBA8DDF9834}" destId="{631ED9EC-F60E-4A44-8492-E9DBC9393FD1}" srcOrd="0" destOrd="0" presId="urn:microsoft.com/office/officeart/2008/layout/AlternatingHexagons"/>
    <dgm:cxn modelId="{E9ADD02F-4611-4B40-B3BB-F391BFBD0875}" type="presOf" srcId="{BCBEF6F6-D957-47CF-89C6-A1BF534F13E1}" destId="{81AF8F17-9338-4198-92C6-8CCF90BF3BDC}" srcOrd="0" destOrd="0" presId="urn:microsoft.com/office/officeart/2008/layout/AlternatingHexagons"/>
    <dgm:cxn modelId="{B60D8933-90BC-437F-A332-4D09D8136E42}" type="presOf" srcId="{DFC8E3B7-F30B-40CC-8A52-556B91FC0A0A}" destId="{52C43F8A-603C-46F3-AA8D-C27C1F9F5BDF}" srcOrd="0" destOrd="0" presId="urn:microsoft.com/office/officeart/2008/layout/AlternatingHexagons"/>
    <dgm:cxn modelId="{4C86C53D-86D2-49D6-8ADD-D5C0D381C8E9}" srcId="{A0D8D7D8-160F-4B02-A4EE-43C2E646ABA0}" destId="{3FE90D1D-6C41-44A7-A739-245D4D4E4FC3}" srcOrd="1" destOrd="0" parTransId="{E9375D63-2BC3-4785-B757-904572034376}" sibTransId="{215B5959-BA48-4259-83C1-0B1DA085BF73}"/>
    <dgm:cxn modelId="{4CE13F69-CA2E-4CBE-A6B5-55FEAB7B84A2}" type="presOf" srcId="{FF67F3B1-DD92-47E2-A715-6960FC00D653}" destId="{E678B9CB-A1E1-4977-A400-8F59E42435C6}" srcOrd="0" destOrd="0" presId="urn:microsoft.com/office/officeart/2008/layout/AlternatingHexagons"/>
    <dgm:cxn modelId="{2E5F4449-6EF2-47C1-9320-0257FE038E29}" srcId="{A0D8D7D8-160F-4B02-A4EE-43C2E646ABA0}" destId="{C4D6F5EB-B7C8-4A7D-BF34-FCBA8DDF9834}" srcOrd="2" destOrd="0" parTransId="{DC9394CA-32F2-4261-9D31-C956E4035D15}" sibTransId="{9EBE9198-23E1-4B7D-BC92-80466E64A39A}"/>
    <dgm:cxn modelId="{0D8C3553-6149-42A1-8C88-BDAFCDF7ACCE}" type="presOf" srcId="{9EBE9198-23E1-4B7D-BC92-80466E64A39A}" destId="{2582EC4A-BDC4-4DB4-A9EC-AD6583E19988}" srcOrd="0" destOrd="0" presId="urn:microsoft.com/office/officeart/2008/layout/AlternatingHexagons"/>
    <dgm:cxn modelId="{2EB97895-7F71-4CCA-89B9-38B7943DD68C}" srcId="{716FFCBC-FFF9-4D0A-97A2-6561ABCFD81A}" destId="{DFC8E3B7-F30B-40CC-8A52-556B91FC0A0A}" srcOrd="0" destOrd="0" parTransId="{8F2473DF-CDAF-4AC4-9E52-3FA5FB898CC5}" sibTransId="{A6C45770-62CB-4AE9-ABBC-28A9C9B6A703}"/>
    <dgm:cxn modelId="{E0C4CCB1-B801-48B2-A013-01522C2496D9}" type="presOf" srcId="{215B5959-BA48-4259-83C1-0B1DA085BF73}" destId="{56B9B25E-F868-4EC8-B2C2-87CCD306C4A8}" srcOrd="0" destOrd="0" presId="urn:microsoft.com/office/officeart/2008/layout/AlternatingHexagons"/>
    <dgm:cxn modelId="{28D8E7C5-B42D-4E25-931D-A777FF277473}" type="presOf" srcId="{716FFCBC-FFF9-4D0A-97A2-6561ABCFD81A}" destId="{5F0E6E80-6301-433C-8BCA-4FD726C971D3}" srcOrd="0" destOrd="0" presId="urn:microsoft.com/office/officeart/2008/layout/AlternatingHexagons"/>
    <dgm:cxn modelId="{8878CAD1-8EE7-42C0-8DFC-278F43D74DA1}" srcId="{A0D8D7D8-160F-4B02-A4EE-43C2E646ABA0}" destId="{716FFCBC-FFF9-4D0A-97A2-6561ABCFD81A}" srcOrd="0" destOrd="0" parTransId="{893DD63B-C144-43C4-B646-614BC09D9914}" sibTransId="{AE11C9D6-A08D-4BFA-8404-2B83A17EC512}"/>
    <dgm:cxn modelId="{8E290AE0-B04D-4E79-B367-D27462D994CA}" type="presOf" srcId="{A0D8D7D8-160F-4B02-A4EE-43C2E646ABA0}" destId="{3D487779-6590-4D45-956C-B3AD20A60062}" srcOrd="0" destOrd="0" presId="urn:microsoft.com/office/officeart/2008/layout/AlternatingHexagons"/>
    <dgm:cxn modelId="{E839DBF3-DFF2-4ADF-93FB-43995BC4CDA9}" type="presOf" srcId="{AE11C9D6-A08D-4BFA-8404-2B83A17EC512}" destId="{07701740-7307-4523-9C1C-5E8482B90507}" srcOrd="0" destOrd="0" presId="urn:microsoft.com/office/officeart/2008/layout/AlternatingHexagons"/>
    <dgm:cxn modelId="{E985262E-D893-4C85-BBEF-B2B6659A87DC}" type="presParOf" srcId="{3D487779-6590-4D45-956C-B3AD20A60062}" destId="{17C83789-0B92-426A-9023-055CF9B15B09}" srcOrd="0" destOrd="0" presId="urn:microsoft.com/office/officeart/2008/layout/AlternatingHexagons"/>
    <dgm:cxn modelId="{3F1AB2A5-9A89-40C0-A3A9-C2513635D3F3}" type="presParOf" srcId="{17C83789-0B92-426A-9023-055CF9B15B09}" destId="{5F0E6E80-6301-433C-8BCA-4FD726C971D3}" srcOrd="0" destOrd="0" presId="urn:microsoft.com/office/officeart/2008/layout/AlternatingHexagons"/>
    <dgm:cxn modelId="{C0F1BB93-7D85-4A16-9A27-AA9EB6060A80}" type="presParOf" srcId="{17C83789-0B92-426A-9023-055CF9B15B09}" destId="{52C43F8A-603C-46F3-AA8D-C27C1F9F5BDF}" srcOrd="1" destOrd="0" presId="urn:microsoft.com/office/officeart/2008/layout/AlternatingHexagons"/>
    <dgm:cxn modelId="{A44F5080-5FA9-4F44-A42D-FFC6FA6791B9}" type="presParOf" srcId="{17C83789-0B92-426A-9023-055CF9B15B09}" destId="{8FD8E1A7-9465-44A3-9AA2-08A60A0A97DE}" srcOrd="2" destOrd="0" presId="urn:microsoft.com/office/officeart/2008/layout/AlternatingHexagons"/>
    <dgm:cxn modelId="{2E756996-1B64-44F1-825B-A55734366658}" type="presParOf" srcId="{17C83789-0B92-426A-9023-055CF9B15B09}" destId="{8FD519E3-DABD-4F47-AAB0-6791D2222D96}" srcOrd="3" destOrd="0" presId="urn:microsoft.com/office/officeart/2008/layout/AlternatingHexagons"/>
    <dgm:cxn modelId="{3B3DA078-45FF-4D15-8047-CBA9EF10F7EB}" type="presParOf" srcId="{17C83789-0B92-426A-9023-055CF9B15B09}" destId="{07701740-7307-4523-9C1C-5E8482B90507}" srcOrd="4" destOrd="0" presId="urn:microsoft.com/office/officeart/2008/layout/AlternatingHexagons"/>
    <dgm:cxn modelId="{25AA5B3E-3B77-47BB-9BBD-BEB97B0AE74A}" type="presParOf" srcId="{3D487779-6590-4D45-956C-B3AD20A60062}" destId="{D2F92746-CE51-4E91-851E-D6327E7F7ADE}" srcOrd="1" destOrd="0" presId="urn:microsoft.com/office/officeart/2008/layout/AlternatingHexagons"/>
    <dgm:cxn modelId="{0DDDF816-D56D-4B9C-91C2-9A2C3A9D9598}" type="presParOf" srcId="{3D487779-6590-4D45-956C-B3AD20A60062}" destId="{752BC675-0CBB-476C-AFC6-B3231475BCA7}" srcOrd="2" destOrd="0" presId="urn:microsoft.com/office/officeart/2008/layout/AlternatingHexagons"/>
    <dgm:cxn modelId="{57787A27-2F02-4968-AA86-AF6E107549F2}" type="presParOf" srcId="{752BC675-0CBB-476C-AFC6-B3231475BCA7}" destId="{2F3BB397-44FF-44AA-AC54-4C9C87EBE0FB}" srcOrd="0" destOrd="0" presId="urn:microsoft.com/office/officeart/2008/layout/AlternatingHexagons"/>
    <dgm:cxn modelId="{96430CCC-0458-4728-A46A-AA82422B42B5}" type="presParOf" srcId="{752BC675-0CBB-476C-AFC6-B3231475BCA7}" destId="{E678B9CB-A1E1-4977-A400-8F59E42435C6}" srcOrd="1" destOrd="0" presId="urn:microsoft.com/office/officeart/2008/layout/AlternatingHexagons"/>
    <dgm:cxn modelId="{0A997FED-AE54-420D-9107-FE8065451942}" type="presParOf" srcId="{752BC675-0CBB-476C-AFC6-B3231475BCA7}" destId="{568A3AE0-91AC-41B3-9CB2-0AA0570C56AD}" srcOrd="2" destOrd="0" presId="urn:microsoft.com/office/officeart/2008/layout/AlternatingHexagons"/>
    <dgm:cxn modelId="{351C0584-7E24-4D3D-8D5B-BE39D1033B22}" type="presParOf" srcId="{752BC675-0CBB-476C-AFC6-B3231475BCA7}" destId="{6DF868A1-01E0-483D-BE57-2B3620B4D5C0}" srcOrd="3" destOrd="0" presId="urn:microsoft.com/office/officeart/2008/layout/AlternatingHexagons"/>
    <dgm:cxn modelId="{7D7C8EA7-E9A8-4940-A43E-98840C4C6C10}" type="presParOf" srcId="{752BC675-0CBB-476C-AFC6-B3231475BCA7}" destId="{56B9B25E-F868-4EC8-B2C2-87CCD306C4A8}" srcOrd="4" destOrd="0" presId="urn:microsoft.com/office/officeart/2008/layout/AlternatingHexagons"/>
    <dgm:cxn modelId="{7D130899-2F0D-4D8B-BA3E-F004AC0866F0}" type="presParOf" srcId="{3D487779-6590-4D45-956C-B3AD20A60062}" destId="{BEEA1596-09DC-49BB-9655-991B9A6AA97E}" srcOrd="3" destOrd="0" presId="urn:microsoft.com/office/officeart/2008/layout/AlternatingHexagons"/>
    <dgm:cxn modelId="{4DBCD233-AEF6-498A-8DB7-D6A6635F61A9}" type="presParOf" srcId="{3D487779-6590-4D45-956C-B3AD20A60062}" destId="{14986B26-B9CD-4F1C-8E5E-BE835F71D2A0}" srcOrd="4" destOrd="0" presId="urn:microsoft.com/office/officeart/2008/layout/AlternatingHexagons"/>
    <dgm:cxn modelId="{B1D410A5-2E1A-45A4-891A-A917F56E334D}" type="presParOf" srcId="{14986B26-B9CD-4F1C-8E5E-BE835F71D2A0}" destId="{631ED9EC-F60E-4A44-8492-E9DBC9393FD1}" srcOrd="0" destOrd="0" presId="urn:microsoft.com/office/officeart/2008/layout/AlternatingHexagons"/>
    <dgm:cxn modelId="{F1AD559C-F6BF-4430-939E-C23D5F1A0DDE}" type="presParOf" srcId="{14986B26-B9CD-4F1C-8E5E-BE835F71D2A0}" destId="{81AF8F17-9338-4198-92C6-8CCF90BF3BDC}" srcOrd="1" destOrd="0" presId="urn:microsoft.com/office/officeart/2008/layout/AlternatingHexagons"/>
    <dgm:cxn modelId="{A80CBF9D-ADFB-4278-98DA-4A83D9B81875}" type="presParOf" srcId="{14986B26-B9CD-4F1C-8E5E-BE835F71D2A0}" destId="{5775E0E3-AF19-4EFB-AAA2-A477BC048C7C}" srcOrd="2" destOrd="0" presId="urn:microsoft.com/office/officeart/2008/layout/AlternatingHexagons"/>
    <dgm:cxn modelId="{BBBDD7DC-F1D1-4FD0-B190-27ECE2B6B9E5}" type="presParOf" srcId="{14986B26-B9CD-4F1C-8E5E-BE835F71D2A0}" destId="{2E137911-5C27-4ED3-89D4-7D258ADC2455}" srcOrd="3" destOrd="0" presId="urn:microsoft.com/office/officeart/2008/layout/AlternatingHexagons"/>
    <dgm:cxn modelId="{B84D63F7-72F5-46CC-AAA3-132C30822048}" type="presParOf" srcId="{14986B26-B9CD-4F1C-8E5E-BE835F71D2A0}" destId="{2582EC4A-BDC4-4DB4-A9EC-AD6583E19988}"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DE3FF5-A7ED-4186-9E5A-52137ADEE737}">
      <dsp:nvSpPr>
        <dsp:cNvPr id="0" name=""/>
        <dsp:cNvSpPr/>
      </dsp:nvSpPr>
      <dsp:spPr>
        <a:xfrm>
          <a:off x="0" y="0"/>
          <a:ext cx="1609344" cy="1609344"/>
        </a:xfrm>
        <a:prstGeom prst="pie">
          <a:avLst>
            <a:gd name="adj1" fmla="val 5400000"/>
            <a:gd name="adj2" fmla="val 1620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9F7705B-F04E-4005-96C2-5F12B4559D38}">
      <dsp:nvSpPr>
        <dsp:cNvPr id="0" name=""/>
        <dsp:cNvSpPr/>
      </dsp:nvSpPr>
      <dsp:spPr>
        <a:xfrm>
          <a:off x="804672" y="0"/>
          <a:ext cx="7145655" cy="1609344"/>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b="1" kern="1200" dirty="0"/>
            <a:t>Czynnością procesową </a:t>
          </a:r>
          <a:r>
            <a:rPr lang="pl-PL" sz="2800" kern="1200" dirty="0"/>
            <a:t>jest zachowanie się uczestnika procesu wywołujące skutki przewidziane przez prawo procesowe.</a:t>
          </a:r>
        </a:p>
      </dsp:txBody>
      <dsp:txXfrm>
        <a:off x="804672" y="0"/>
        <a:ext cx="7145655" cy="160934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CB4E31-617F-440E-8FA4-0DECDA484FC3}">
      <dsp:nvSpPr>
        <dsp:cNvPr id="0" name=""/>
        <dsp:cNvSpPr/>
      </dsp:nvSpPr>
      <dsp:spPr>
        <a:xfrm>
          <a:off x="0" y="2234"/>
          <a:ext cx="7778877" cy="15186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dirty="0"/>
            <a:t>Czynność jest wadliwa, gdy w toku postępowania popełniono uchybienie, które mogło mieć wpływ na jej treść (</a:t>
          </a:r>
          <a:r>
            <a:rPr lang="pl-PL" sz="2200" i="1" kern="1200" dirty="0"/>
            <a:t>error </a:t>
          </a:r>
          <a:r>
            <a:rPr lang="pl-PL" sz="2200" i="1" kern="1200" dirty="0" err="1"/>
            <a:t>procedendi</a:t>
          </a:r>
          <a:r>
            <a:rPr lang="pl-PL" sz="2200" kern="1200" dirty="0"/>
            <a:t>) lub sama decyzja jest obarczona takim uchybieniem (</a:t>
          </a:r>
          <a:r>
            <a:rPr lang="pl-PL" sz="2200" i="1" kern="1200" dirty="0"/>
            <a:t>error </a:t>
          </a:r>
          <a:r>
            <a:rPr lang="pl-PL" sz="2200" i="1" kern="1200" dirty="0" err="1"/>
            <a:t>decidendi</a:t>
          </a:r>
          <a:r>
            <a:rPr lang="pl-PL" sz="2200" kern="1200" dirty="0"/>
            <a:t>)</a:t>
          </a:r>
        </a:p>
      </dsp:txBody>
      <dsp:txXfrm>
        <a:off x="74135" y="76369"/>
        <a:ext cx="7630607" cy="1370390"/>
      </dsp:txXfrm>
    </dsp:sp>
    <dsp:sp modelId="{AD78D19C-5254-4BF8-811E-ACE873E99CFE}">
      <dsp:nvSpPr>
        <dsp:cNvPr id="0" name=""/>
        <dsp:cNvSpPr/>
      </dsp:nvSpPr>
      <dsp:spPr>
        <a:xfrm>
          <a:off x="0" y="1584254"/>
          <a:ext cx="7778877" cy="15186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just" defTabSz="977900">
            <a:lnSpc>
              <a:spcPct val="90000"/>
            </a:lnSpc>
            <a:spcBef>
              <a:spcPct val="0"/>
            </a:spcBef>
            <a:spcAft>
              <a:spcPct val="35000"/>
            </a:spcAft>
            <a:buNone/>
          </a:pPr>
          <a:r>
            <a:rPr lang="pl-PL" sz="2200" kern="1200" dirty="0"/>
            <a:t>Wadliwość nierzadko jest konsekwencją innych przesłanek prawidłowości czynności (np. przeprowadzenie czynności pomimo jej niedopuszczalności)</a:t>
          </a:r>
        </a:p>
      </dsp:txBody>
      <dsp:txXfrm>
        <a:off x="74135" y="1658389"/>
        <a:ext cx="7630607" cy="137039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2E9209-363F-4E87-B7B2-B17FF0D58B97}">
      <dsp:nvSpPr>
        <dsp:cNvPr id="0" name=""/>
        <dsp:cNvSpPr/>
      </dsp:nvSpPr>
      <dsp:spPr>
        <a:xfrm>
          <a:off x="2251" y="16662"/>
          <a:ext cx="4017466" cy="40174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a:t>Zaprzeczenie zasadności czynności procesowej </a:t>
          </a:r>
        </a:p>
      </dsp:txBody>
      <dsp:txXfrm>
        <a:off x="590595" y="605006"/>
        <a:ext cx="2840778" cy="2840778"/>
      </dsp:txXfrm>
    </dsp:sp>
    <dsp:sp modelId="{655D9685-C96D-487B-BB1C-A1672CBB4F7D}">
      <dsp:nvSpPr>
        <dsp:cNvPr id="0" name=""/>
        <dsp:cNvSpPr/>
      </dsp:nvSpPr>
      <dsp:spPr>
        <a:xfrm>
          <a:off x="3706457" y="-551088"/>
          <a:ext cx="2503762" cy="13558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l-PL" sz="1600" kern="1200"/>
        </a:p>
      </dsp:txBody>
      <dsp:txXfrm>
        <a:off x="3706457" y="-279909"/>
        <a:ext cx="2096994" cy="813536"/>
      </dsp:txXfrm>
    </dsp:sp>
    <dsp:sp modelId="{BE26043A-AAC2-40A7-AA99-3DCCBE930B3E}">
      <dsp:nvSpPr>
        <dsp:cNvPr id="0" name=""/>
        <dsp:cNvSpPr/>
      </dsp:nvSpPr>
      <dsp:spPr>
        <a:xfrm>
          <a:off x="6038681" y="16662"/>
          <a:ext cx="4017466" cy="401746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pl-PL" sz="2000" kern="1200"/>
            <a:t>Bezzasadność to skutek oceny merytorycznej, np. odpowiedzi na pytanie, czy ma sens słuchanie świadka, który nie wie nic o sprawie, ale zezna o tym, że oskarżony jest dobrym człowiekiem</a:t>
          </a:r>
        </a:p>
      </dsp:txBody>
      <dsp:txXfrm>
        <a:off x="6627025" y="605006"/>
        <a:ext cx="2840778" cy="2840778"/>
      </dsp:txXfrm>
    </dsp:sp>
    <dsp:sp modelId="{F3913C7B-F148-4311-990A-7F6C18904F34}">
      <dsp:nvSpPr>
        <dsp:cNvPr id="0" name=""/>
        <dsp:cNvSpPr/>
      </dsp:nvSpPr>
      <dsp:spPr>
        <a:xfrm rot="10800000">
          <a:off x="3848179" y="3245985"/>
          <a:ext cx="2503762" cy="13558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pl-PL" sz="1600" kern="1200"/>
        </a:p>
      </dsp:txBody>
      <dsp:txXfrm rot="10800000">
        <a:off x="4254947" y="3517164"/>
        <a:ext cx="2096994" cy="81353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13FFEE-72BF-4E9F-BAC4-58DF60BD6502}">
      <dsp:nvSpPr>
        <dsp:cNvPr id="0" name=""/>
        <dsp:cNvSpPr/>
      </dsp:nvSpPr>
      <dsp:spPr>
        <a:xfrm>
          <a:off x="0" y="3372654"/>
          <a:ext cx="6572250" cy="2212826"/>
        </a:xfrm>
        <a:prstGeom prst="rect">
          <a:avLst/>
        </a:prstGeom>
        <a:blipFill rotWithShape="1">
          <a:blip xmlns:r="http://schemas.openxmlformats.org/officeDocument/2006/relationships" r:embed="rId1">
            <a:duotone>
              <a:schemeClr val="accent2">
                <a:hueOff val="0"/>
                <a:satOff val="0"/>
                <a:lumOff val="0"/>
                <a:alphaOff val="0"/>
                <a:shade val="36000"/>
                <a:satMod val="120000"/>
              </a:schemeClr>
              <a:schemeClr val="accent2">
                <a:hueOff val="0"/>
                <a:satOff val="0"/>
                <a:lumOff val="0"/>
                <a:alphaOff val="0"/>
                <a:tint val="40000"/>
              </a:schemeClr>
            </a:duotone>
          </a:blip>
          <a:tile tx="0" ty="0" sx="60000" sy="59000" flip="none" algn="tl"/>
        </a:blipFill>
        <a:ln>
          <a:noFill/>
        </a:ln>
        <a:effectLst>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a:t>Podział wniosków dowodowych:</a:t>
          </a:r>
          <a:endParaRPr lang="en-US" sz="2000" kern="1200"/>
        </a:p>
      </dsp:txBody>
      <dsp:txXfrm>
        <a:off x="0" y="3372654"/>
        <a:ext cx="6572250" cy="1194926"/>
      </dsp:txXfrm>
    </dsp:sp>
    <dsp:sp modelId="{33119B14-D0D8-4AAD-A1D6-9A9F6F076781}">
      <dsp:nvSpPr>
        <dsp:cNvPr id="0" name=""/>
        <dsp:cNvSpPr/>
      </dsp:nvSpPr>
      <dsp:spPr>
        <a:xfrm>
          <a:off x="0" y="4523323"/>
          <a:ext cx="3286125" cy="1017900"/>
        </a:xfrm>
        <a:prstGeom prst="rect">
          <a:avLst/>
        </a:prstGeom>
        <a:solidFill>
          <a:schemeClr val="accent2">
            <a:tint val="40000"/>
            <a:alpha val="90000"/>
            <a:hueOff val="0"/>
            <a:satOff val="0"/>
            <a:lumOff val="0"/>
            <a:alphaOff val="0"/>
          </a:schemeClr>
        </a:solidFill>
        <a:ln w="6350"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pl-PL" sz="1300" kern="1200"/>
            <a:t>W znaczeniu ścisłym: oznacza po prostu żądanie przeprowadzenia dowodu, wskazanego przez stronę;</a:t>
          </a:r>
          <a:endParaRPr lang="en-US" sz="1300" kern="1200"/>
        </a:p>
      </dsp:txBody>
      <dsp:txXfrm>
        <a:off x="0" y="4523323"/>
        <a:ext cx="3286125" cy="1017900"/>
      </dsp:txXfrm>
    </dsp:sp>
    <dsp:sp modelId="{78B4F8C3-E12C-47A8-9AD7-BEAB0AF3FB51}">
      <dsp:nvSpPr>
        <dsp:cNvPr id="0" name=""/>
        <dsp:cNvSpPr/>
      </dsp:nvSpPr>
      <dsp:spPr>
        <a:xfrm>
          <a:off x="3286125" y="4523323"/>
          <a:ext cx="3286125" cy="1017900"/>
        </a:xfrm>
        <a:prstGeom prst="rect">
          <a:avLst/>
        </a:prstGeom>
        <a:solidFill>
          <a:schemeClr val="accent2">
            <a:tint val="40000"/>
            <a:alpha val="90000"/>
            <a:hueOff val="1974564"/>
            <a:satOff val="-5173"/>
            <a:lumOff val="1852"/>
            <a:alphaOff val="0"/>
          </a:schemeClr>
        </a:solidFill>
        <a:ln w="6350" cap="flat" cmpd="sng" algn="ctr">
          <a:solidFill>
            <a:schemeClr val="accent2">
              <a:tint val="40000"/>
              <a:alpha val="90000"/>
              <a:hueOff val="1974564"/>
              <a:satOff val="-5173"/>
              <a:lumOff val="1852"/>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2456" tIns="16510" rIns="92456" bIns="16510" numCol="1" spcCol="1270" anchor="ctr" anchorCtr="0">
          <a:noAutofit/>
        </a:bodyPr>
        <a:lstStyle/>
        <a:p>
          <a:pPr marL="0" lvl="0" indent="0" algn="ctr" defTabSz="577850">
            <a:lnSpc>
              <a:spcPct val="90000"/>
            </a:lnSpc>
            <a:spcBef>
              <a:spcPct val="0"/>
            </a:spcBef>
            <a:spcAft>
              <a:spcPct val="35000"/>
            </a:spcAft>
            <a:buNone/>
          </a:pPr>
          <a:r>
            <a:rPr lang="pl-PL" sz="1300" kern="1200"/>
            <a:t>W znaczeniu szerokim: wnioski o wyszukiwanie dowodu- np. w sytuacji w której wnioskodawca nie jest w stanie podać konkretnego źródła dowodu (wniosek o odszukanie świadka)</a:t>
          </a:r>
          <a:endParaRPr lang="en-US" sz="1300" kern="1200"/>
        </a:p>
      </dsp:txBody>
      <dsp:txXfrm>
        <a:off x="3286125" y="4523323"/>
        <a:ext cx="3286125" cy="1017900"/>
      </dsp:txXfrm>
    </dsp:sp>
    <dsp:sp modelId="{9CBC3A78-997E-4720-83E7-44D7DBEBEDCC}">
      <dsp:nvSpPr>
        <dsp:cNvPr id="0" name=""/>
        <dsp:cNvSpPr/>
      </dsp:nvSpPr>
      <dsp:spPr>
        <a:xfrm rot="10800000">
          <a:off x="0" y="2519"/>
          <a:ext cx="6572250" cy="3403326"/>
        </a:xfrm>
        <a:prstGeom prst="upArrowCallout">
          <a:avLst/>
        </a:prstGeom>
        <a:blipFill rotWithShape="1">
          <a:blip xmlns:r="http://schemas.openxmlformats.org/officeDocument/2006/relationships" r:embed="rId1">
            <a:duotone>
              <a:schemeClr val="accent2">
                <a:hueOff val="1907789"/>
                <a:satOff val="-43528"/>
                <a:lumOff val="16079"/>
                <a:alphaOff val="0"/>
                <a:shade val="36000"/>
                <a:satMod val="120000"/>
              </a:schemeClr>
              <a:schemeClr val="accent2">
                <a:hueOff val="1907789"/>
                <a:satOff val="-43528"/>
                <a:lumOff val="16079"/>
                <a:alphaOff val="0"/>
                <a:tint val="40000"/>
              </a:schemeClr>
            </a:duotone>
          </a:blip>
          <a:tile tx="0" ty="0" sx="60000" sy="59000" flip="none" algn="tl"/>
        </a:blipFill>
        <a:ln>
          <a:noFill/>
        </a:ln>
        <a:effectLst>
          <a:softEdge rad="12700"/>
        </a:effectLst>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a:t>Jest to oświadczenie postulatywne, kierowane przez uprawniony podmiot do organu procesowego, a </a:t>
          </a:r>
          <a:r>
            <a:rPr lang="pl-PL" sz="2000" b="1" kern="1200"/>
            <a:t>zawierającym żądanie przeprowadzenia dowodu</a:t>
          </a:r>
          <a:r>
            <a:rPr lang="pl-PL" sz="2000" kern="1200"/>
            <a:t> w celu ustalenia określonego faktu lub okoliczności (</a:t>
          </a:r>
          <a:r>
            <a:rPr lang="pl-PL" sz="2000" i="1" kern="1200"/>
            <a:t>J. Skorupka</a:t>
          </a:r>
          <a:r>
            <a:rPr lang="pl-PL" sz="2000" kern="1200"/>
            <a:t> (red.), Kodeks postępowania karnego. Komentarz, Wyd. 3. Warszawa 2018);</a:t>
          </a:r>
          <a:endParaRPr lang="en-US" sz="2000" kern="1200"/>
        </a:p>
      </dsp:txBody>
      <dsp:txXfrm rot="10800000">
        <a:off x="0" y="2519"/>
        <a:ext cx="6572250" cy="221137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786986-25C8-4C6B-B7E9-91B38E7C627C}">
      <dsp:nvSpPr>
        <dsp:cNvPr id="0" name=""/>
        <dsp:cNvSpPr/>
      </dsp:nvSpPr>
      <dsp:spPr>
        <a:xfrm>
          <a:off x="0" y="2723343"/>
          <a:ext cx="10058399" cy="89386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a:t>Uzasadnienie oddalenia wniosku dowodowego nie może składać się jedynie z powtórzenia treści ustawy w tym zakresie (przyczyny oddalenia wniosku- kolejny slajd), musi zostać wskazane, jakie konkretne przyczyny przemówiły za nieuwzględnieniem wniosku!</a:t>
          </a:r>
          <a:endParaRPr lang="en-US" sz="1600" kern="1200"/>
        </a:p>
      </dsp:txBody>
      <dsp:txXfrm>
        <a:off x="0" y="2723343"/>
        <a:ext cx="10058399" cy="893862"/>
      </dsp:txXfrm>
    </dsp:sp>
    <dsp:sp modelId="{570EA2A2-E1B9-4092-B65D-268344473BE0}">
      <dsp:nvSpPr>
        <dsp:cNvPr id="0" name=""/>
        <dsp:cNvSpPr/>
      </dsp:nvSpPr>
      <dsp:spPr>
        <a:xfrm rot="10800000">
          <a:off x="0" y="1361991"/>
          <a:ext cx="10058399" cy="1374759"/>
        </a:xfrm>
        <a:prstGeom prst="upArrowCallout">
          <a:avLst/>
        </a:prstGeom>
        <a:solidFill>
          <a:schemeClr val="accent2">
            <a:hueOff val="953895"/>
            <a:satOff val="-21764"/>
            <a:lumOff val="803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a:t>Oddalenie wniosku dowodowego następuje w formie postanowienia (art. 170 par 3 k.p.k.), które obligatoryjnie musi posiadać uzasadnienie.</a:t>
          </a:r>
          <a:endParaRPr lang="en-US" sz="1600" kern="1200"/>
        </a:p>
      </dsp:txBody>
      <dsp:txXfrm rot="10800000">
        <a:off x="0" y="1361991"/>
        <a:ext cx="10058399" cy="893277"/>
      </dsp:txXfrm>
    </dsp:sp>
    <dsp:sp modelId="{BADF8543-30B2-4BD6-B004-29D8AF2C5409}">
      <dsp:nvSpPr>
        <dsp:cNvPr id="0" name=""/>
        <dsp:cNvSpPr/>
      </dsp:nvSpPr>
      <dsp:spPr>
        <a:xfrm rot="10800000">
          <a:off x="0" y="639"/>
          <a:ext cx="10058399" cy="1374759"/>
        </a:xfrm>
        <a:prstGeom prst="upArrowCallou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pl-PL" sz="1600" kern="1200"/>
            <a:t>W zależności od etapu postępowania- w przedmiocie wniosku dowodowego będzie decyzje podejmować bądź prokurator (na etapie postępowania przygotowawczego) lub sąd (na etapie postępowania sądowego);</a:t>
          </a:r>
          <a:endParaRPr lang="en-US" sz="1600" kern="1200"/>
        </a:p>
      </dsp:txBody>
      <dsp:txXfrm rot="10800000">
        <a:off x="0" y="639"/>
        <a:ext cx="10058399" cy="893277"/>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BF761C-A6CE-4D85-B591-C9CFCE8FD93A}">
      <dsp:nvSpPr>
        <dsp:cNvPr id="0" name=""/>
        <dsp:cNvSpPr/>
      </dsp:nvSpPr>
      <dsp:spPr>
        <a:xfrm>
          <a:off x="3180986" y="713528"/>
          <a:ext cx="551146" cy="91440"/>
        </a:xfrm>
        <a:custGeom>
          <a:avLst/>
          <a:gdLst/>
          <a:ahLst/>
          <a:cxnLst/>
          <a:rect l="0" t="0" r="0" b="0"/>
          <a:pathLst>
            <a:path>
              <a:moveTo>
                <a:pt x="0" y="45720"/>
              </a:moveTo>
              <a:lnTo>
                <a:pt x="551146" y="45720"/>
              </a:lnTo>
            </a:path>
          </a:pathLst>
        </a:custGeom>
        <a:noFill/>
        <a:ln w="6350" cap="flat" cmpd="sng" algn="ctr">
          <a:solidFill>
            <a:schemeClr val="accent2">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42015" y="756340"/>
        <a:ext cx="29087" cy="5817"/>
      </dsp:txXfrm>
    </dsp:sp>
    <dsp:sp modelId="{35ED9F1C-9F59-4DE0-9FDF-F9AD1C51C602}">
      <dsp:nvSpPr>
        <dsp:cNvPr id="0" name=""/>
        <dsp:cNvSpPr/>
      </dsp:nvSpPr>
      <dsp:spPr>
        <a:xfrm>
          <a:off x="653452" y="448"/>
          <a:ext cx="2529333" cy="1517600"/>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939" tIns="130096" rIns="123939" bIns="130096" numCol="1" spcCol="1270" anchor="ctr" anchorCtr="0">
          <a:noAutofit/>
        </a:bodyPr>
        <a:lstStyle/>
        <a:p>
          <a:pPr marL="0" lvl="0" indent="0" algn="ctr" defTabSz="577850">
            <a:lnSpc>
              <a:spcPct val="90000"/>
            </a:lnSpc>
            <a:spcBef>
              <a:spcPct val="0"/>
            </a:spcBef>
            <a:spcAft>
              <a:spcPct val="35000"/>
            </a:spcAft>
            <a:buNone/>
          </a:pPr>
          <a:r>
            <a:rPr lang="pl-PL" sz="1300" kern="1200"/>
            <a:t>Art. 170 par 1 w punktach od 1-5 zawiera </a:t>
          </a:r>
          <a:r>
            <a:rPr lang="pl-PL" sz="1300" b="1" kern="1200"/>
            <a:t>zamknięty katalog </a:t>
          </a:r>
          <a:r>
            <a:rPr lang="pl-PL" sz="1300" kern="1200"/>
            <a:t>przyczyn, które uzasadniają oddalenie wniosku dowodowego:</a:t>
          </a:r>
          <a:endParaRPr lang="en-US" sz="1300" kern="1200"/>
        </a:p>
      </dsp:txBody>
      <dsp:txXfrm>
        <a:off x="653452" y="448"/>
        <a:ext cx="2529333" cy="1517600"/>
      </dsp:txXfrm>
    </dsp:sp>
    <dsp:sp modelId="{38C46415-532F-400D-816C-79248B883EF7}">
      <dsp:nvSpPr>
        <dsp:cNvPr id="0" name=""/>
        <dsp:cNvSpPr/>
      </dsp:nvSpPr>
      <dsp:spPr>
        <a:xfrm>
          <a:off x="6292066" y="713528"/>
          <a:ext cx="551146" cy="91440"/>
        </a:xfrm>
        <a:custGeom>
          <a:avLst/>
          <a:gdLst/>
          <a:ahLst/>
          <a:cxnLst/>
          <a:rect l="0" t="0" r="0" b="0"/>
          <a:pathLst>
            <a:path>
              <a:moveTo>
                <a:pt x="0" y="45720"/>
              </a:moveTo>
              <a:lnTo>
                <a:pt x="551146" y="45720"/>
              </a:lnTo>
            </a:path>
          </a:pathLst>
        </a:custGeom>
        <a:noFill/>
        <a:ln w="6350" cap="flat" cmpd="sng" algn="ctr">
          <a:solidFill>
            <a:schemeClr val="accent2">
              <a:hueOff val="476947"/>
              <a:satOff val="-10882"/>
              <a:lumOff val="4020"/>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53096" y="756340"/>
        <a:ext cx="29087" cy="5817"/>
      </dsp:txXfrm>
    </dsp:sp>
    <dsp:sp modelId="{520CAD2F-6DF6-4BE4-8C65-183F4EEEED1B}">
      <dsp:nvSpPr>
        <dsp:cNvPr id="0" name=""/>
        <dsp:cNvSpPr/>
      </dsp:nvSpPr>
      <dsp:spPr>
        <a:xfrm>
          <a:off x="3764533" y="448"/>
          <a:ext cx="2529333" cy="1517600"/>
        </a:xfrm>
        <a:prstGeom prst="rect">
          <a:avLst/>
        </a:prstGeom>
        <a:solidFill>
          <a:schemeClr val="accent2">
            <a:hueOff val="381558"/>
            <a:satOff val="-8706"/>
            <a:lumOff val="3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939" tIns="130096" rIns="123939" bIns="130096" numCol="1" spcCol="1270" anchor="ctr" anchorCtr="0">
          <a:noAutofit/>
        </a:bodyPr>
        <a:lstStyle/>
        <a:p>
          <a:pPr marL="0" lvl="0" indent="0" algn="ctr" defTabSz="577850">
            <a:lnSpc>
              <a:spcPct val="90000"/>
            </a:lnSpc>
            <a:spcBef>
              <a:spcPct val="0"/>
            </a:spcBef>
            <a:spcAft>
              <a:spcPct val="35000"/>
            </a:spcAft>
            <a:buNone/>
          </a:pPr>
          <a:r>
            <a:rPr lang="pl-PL" sz="1300" b="1" kern="1200"/>
            <a:t>1)  przeprowadzenie dowodu jest niedopuszczalne;</a:t>
          </a:r>
          <a:endParaRPr lang="en-US" sz="1300" kern="1200"/>
        </a:p>
      </dsp:txBody>
      <dsp:txXfrm>
        <a:off x="3764533" y="448"/>
        <a:ext cx="2529333" cy="1517600"/>
      </dsp:txXfrm>
    </dsp:sp>
    <dsp:sp modelId="{6E2554F5-58A2-4040-9C7E-C7CDDEC1236B}">
      <dsp:nvSpPr>
        <dsp:cNvPr id="0" name=""/>
        <dsp:cNvSpPr/>
      </dsp:nvSpPr>
      <dsp:spPr>
        <a:xfrm>
          <a:off x="1918119" y="1516249"/>
          <a:ext cx="6222161" cy="551146"/>
        </a:xfrm>
        <a:custGeom>
          <a:avLst/>
          <a:gdLst/>
          <a:ahLst/>
          <a:cxnLst/>
          <a:rect l="0" t="0" r="0" b="0"/>
          <a:pathLst>
            <a:path>
              <a:moveTo>
                <a:pt x="6222161" y="0"/>
              </a:moveTo>
              <a:lnTo>
                <a:pt x="6222161" y="292673"/>
              </a:lnTo>
              <a:lnTo>
                <a:pt x="0" y="292673"/>
              </a:lnTo>
              <a:lnTo>
                <a:pt x="0" y="551146"/>
              </a:lnTo>
            </a:path>
          </a:pathLst>
        </a:custGeom>
        <a:noFill/>
        <a:ln w="6350" cap="flat" cmpd="sng" algn="ctr">
          <a:solidFill>
            <a:schemeClr val="accent2">
              <a:hueOff val="953895"/>
              <a:satOff val="-21764"/>
              <a:lumOff val="803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72967" y="1788913"/>
        <a:ext cx="312464" cy="5817"/>
      </dsp:txXfrm>
    </dsp:sp>
    <dsp:sp modelId="{109E3640-85AB-4411-8072-2BF52BA4B368}">
      <dsp:nvSpPr>
        <dsp:cNvPr id="0" name=""/>
        <dsp:cNvSpPr/>
      </dsp:nvSpPr>
      <dsp:spPr>
        <a:xfrm>
          <a:off x="6875613" y="448"/>
          <a:ext cx="2529333" cy="1517600"/>
        </a:xfrm>
        <a:prstGeom prst="rect">
          <a:avLst/>
        </a:prstGeom>
        <a:solidFill>
          <a:schemeClr val="accent2">
            <a:hueOff val="763116"/>
            <a:satOff val="-17411"/>
            <a:lumOff val="643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939" tIns="130096" rIns="123939" bIns="130096" numCol="1" spcCol="1270" anchor="ctr" anchorCtr="0">
          <a:noAutofit/>
        </a:bodyPr>
        <a:lstStyle/>
        <a:p>
          <a:pPr marL="0" lvl="0" indent="0" algn="ctr" defTabSz="577850">
            <a:lnSpc>
              <a:spcPct val="90000"/>
            </a:lnSpc>
            <a:spcBef>
              <a:spcPct val="0"/>
            </a:spcBef>
            <a:spcAft>
              <a:spcPct val="35000"/>
            </a:spcAft>
            <a:buNone/>
          </a:pPr>
          <a:r>
            <a:rPr lang="pl-PL" sz="1300" b="1" kern="1200"/>
            <a:t>2)  okoliczność, która ma być udowodniona, nie ma znaczenia dla rozstrzygnięcia sprawy albo jest już udowodniona zgodnie z twierdzeniem wnioskodawcy;</a:t>
          </a:r>
          <a:endParaRPr lang="en-US" sz="1300" kern="1200"/>
        </a:p>
      </dsp:txBody>
      <dsp:txXfrm>
        <a:off x="6875613" y="448"/>
        <a:ext cx="2529333" cy="1517600"/>
      </dsp:txXfrm>
    </dsp:sp>
    <dsp:sp modelId="{8C780176-7F6F-4B83-BE35-8D84DDA4A1C2}">
      <dsp:nvSpPr>
        <dsp:cNvPr id="0" name=""/>
        <dsp:cNvSpPr/>
      </dsp:nvSpPr>
      <dsp:spPr>
        <a:xfrm>
          <a:off x="3180986" y="2812876"/>
          <a:ext cx="551146" cy="91440"/>
        </a:xfrm>
        <a:custGeom>
          <a:avLst/>
          <a:gdLst/>
          <a:ahLst/>
          <a:cxnLst/>
          <a:rect l="0" t="0" r="0" b="0"/>
          <a:pathLst>
            <a:path>
              <a:moveTo>
                <a:pt x="0" y="45720"/>
              </a:moveTo>
              <a:lnTo>
                <a:pt x="551146" y="45720"/>
              </a:lnTo>
            </a:path>
          </a:pathLst>
        </a:custGeom>
        <a:noFill/>
        <a:ln w="6350" cap="flat" cmpd="sng" algn="ctr">
          <a:solidFill>
            <a:schemeClr val="accent2">
              <a:hueOff val="1430842"/>
              <a:satOff val="-32646"/>
              <a:lumOff val="1205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442015" y="2855687"/>
        <a:ext cx="29087" cy="5817"/>
      </dsp:txXfrm>
    </dsp:sp>
    <dsp:sp modelId="{5B3EF14C-1925-4413-83F4-E8F75F08488B}">
      <dsp:nvSpPr>
        <dsp:cNvPr id="0" name=""/>
        <dsp:cNvSpPr/>
      </dsp:nvSpPr>
      <dsp:spPr>
        <a:xfrm>
          <a:off x="653452" y="2099795"/>
          <a:ext cx="2529333" cy="1517600"/>
        </a:xfrm>
        <a:prstGeom prst="rect">
          <a:avLst/>
        </a:prstGeom>
        <a:solidFill>
          <a:schemeClr val="accent2">
            <a:hueOff val="1144674"/>
            <a:satOff val="-26117"/>
            <a:lumOff val="9647"/>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939" tIns="130096" rIns="123939" bIns="130096" numCol="1" spcCol="1270" anchor="ctr" anchorCtr="0">
          <a:noAutofit/>
        </a:bodyPr>
        <a:lstStyle/>
        <a:p>
          <a:pPr marL="0" lvl="0" indent="0" algn="ctr" defTabSz="577850">
            <a:lnSpc>
              <a:spcPct val="90000"/>
            </a:lnSpc>
            <a:spcBef>
              <a:spcPct val="0"/>
            </a:spcBef>
            <a:spcAft>
              <a:spcPct val="35000"/>
            </a:spcAft>
            <a:buNone/>
          </a:pPr>
          <a:r>
            <a:rPr lang="pl-PL" sz="1300" b="1" kern="1200"/>
            <a:t>3) dowód jest nieprzydatny do stwierdzenia danej okoliczności;</a:t>
          </a:r>
          <a:endParaRPr lang="en-US" sz="1300" kern="1200"/>
        </a:p>
      </dsp:txBody>
      <dsp:txXfrm>
        <a:off x="653452" y="2099795"/>
        <a:ext cx="2529333" cy="1517600"/>
      </dsp:txXfrm>
    </dsp:sp>
    <dsp:sp modelId="{C8EF5A64-BD5B-40ED-97E5-4FF38A7F4673}">
      <dsp:nvSpPr>
        <dsp:cNvPr id="0" name=""/>
        <dsp:cNvSpPr/>
      </dsp:nvSpPr>
      <dsp:spPr>
        <a:xfrm>
          <a:off x="6292066" y="2812876"/>
          <a:ext cx="551146" cy="91440"/>
        </a:xfrm>
        <a:custGeom>
          <a:avLst/>
          <a:gdLst/>
          <a:ahLst/>
          <a:cxnLst/>
          <a:rect l="0" t="0" r="0" b="0"/>
          <a:pathLst>
            <a:path>
              <a:moveTo>
                <a:pt x="0" y="45720"/>
              </a:moveTo>
              <a:lnTo>
                <a:pt x="551146" y="45720"/>
              </a:lnTo>
            </a:path>
          </a:pathLst>
        </a:custGeom>
        <a:noFill/>
        <a:ln w="6350" cap="flat" cmpd="sng" algn="ctr">
          <a:solidFill>
            <a:schemeClr val="accent2">
              <a:hueOff val="1907789"/>
              <a:satOff val="-43528"/>
              <a:lumOff val="16079"/>
              <a:alphaOff val="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553096" y="2855687"/>
        <a:ext cx="29087" cy="5817"/>
      </dsp:txXfrm>
    </dsp:sp>
    <dsp:sp modelId="{0B48F0E2-C402-4E80-874F-C1AEF91984D0}">
      <dsp:nvSpPr>
        <dsp:cNvPr id="0" name=""/>
        <dsp:cNvSpPr/>
      </dsp:nvSpPr>
      <dsp:spPr>
        <a:xfrm>
          <a:off x="3764533" y="2099795"/>
          <a:ext cx="2529333" cy="1517600"/>
        </a:xfrm>
        <a:prstGeom prst="rect">
          <a:avLst/>
        </a:prstGeom>
        <a:solidFill>
          <a:schemeClr val="accent2">
            <a:hueOff val="1526231"/>
            <a:satOff val="-34822"/>
            <a:lumOff val="1286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939" tIns="130096" rIns="123939" bIns="130096" numCol="1" spcCol="1270" anchor="ctr" anchorCtr="0">
          <a:noAutofit/>
        </a:bodyPr>
        <a:lstStyle/>
        <a:p>
          <a:pPr marL="0" lvl="0" indent="0" algn="ctr" defTabSz="577850">
            <a:lnSpc>
              <a:spcPct val="90000"/>
            </a:lnSpc>
            <a:spcBef>
              <a:spcPct val="0"/>
            </a:spcBef>
            <a:spcAft>
              <a:spcPct val="35000"/>
            </a:spcAft>
            <a:buNone/>
          </a:pPr>
          <a:r>
            <a:rPr lang="pl-PL" sz="1300" b="1" kern="1200"/>
            <a:t>4) dowodu nie da się przeprowadzić;</a:t>
          </a:r>
          <a:endParaRPr lang="en-US" sz="1300" kern="1200"/>
        </a:p>
      </dsp:txBody>
      <dsp:txXfrm>
        <a:off x="3764533" y="2099795"/>
        <a:ext cx="2529333" cy="1517600"/>
      </dsp:txXfrm>
    </dsp:sp>
    <dsp:sp modelId="{525ED564-8788-47F6-895B-A13B166CB661}">
      <dsp:nvSpPr>
        <dsp:cNvPr id="0" name=""/>
        <dsp:cNvSpPr/>
      </dsp:nvSpPr>
      <dsp:spPr>
        <a:xfrm>
          <a:off x="6875613" y="2099795"/>
          <a:ext cx="2529333" cy="1517600"/>
        </a:xfrm>
        <a:prstGeom prst="rect">
          <a:avLst/>
        </a:prstGeom>
        <a:solidFill>
          <a:schemeClr val="accent2">
            <a:hueOff val="1907789"/>
            <a:satOff val="-43528"/>
            <a:lumOff val="1607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939" tIns="130096" rIns="123939" bIns="130096" numCol="1" spcCol="1270" anchor="ctr" anchorCtr="0">
          <a:noAutofit/>
        </a:bodyPr>
        <a:lstStyle/>
        <a:p>
          <a:pPr marL="0" lvl="0" indent="0" algn="ctr" defTabSz="577850">
            <a:lnSpc>
              <a:spcPct val="90000"/>
            </a:lnSpc>
            <a:spcBef>
              <a:spcPct val="0"/>
            </a:spcBef>
            <a:spcAft>
              <a:spcPct val="35000"/>
            </a:spcAft>
            <a:buNone/>
          </a:pPr>
          <a:r>
            <a:rPr lang="pl-PL" sz="1300" b="1" kern="1200"/>
            <a:t>5) wniosek dowodowy w sposób oczywisty zmierza do przedłużenia postępowania.</a:t>
          </a:r>
          <a:endParaRPr lang="en-US" sz="1300" kern="1200"/>
        </a:p>
      </dsp:txBody>
      <dsp:txXfrm>
        <a:off x="6875613" y="2099795"/>
        <a:ext cx="2529333" cy="151760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8BB49A-3720-49BC-A2B6-2992369C8CA6}">
      <dsp:nvSpPr>
        <dsp:cNvPr id="0" name=""/>
        <dsp:cNvSpPr/>
      </dsp:nvSpPr>
      <dsp:spPr>
        <a:xfrm>
          <a:off x="0" y="43898"/>
          <a:ext cx="10058399" cy="1136362"/>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Nie wolno przesłuchiwać jako świadków:</a:t>
          </a:r>
          <a:endParaRPr lang="en-US" sz="2100" kern="1200"/>
        </a:p>
      </dsp:txBody>
      <dsp:txXfrm>
        <a:off x="55473" y="99371"/>
        <a:ext cx="9947453" cy="1025416"/>
      </dsp:txXfrm>
    </dsp:sp>
    <dsp:sp modelId="{710CBE97-8BF9-45A4-B131-4F48835DF83E}">
      <dsp:nvSpPr>
        <dsp:cNvPr id="0" name=""/>
        <dsp:cNvSpPr/>
      </dsp:nvSpPr>
      <dsp:spPr>
        <a:xfrm>
          <a:off x="0" y="1240741"/>
          <a:ext cx="10058399" cy="1136362"/>
        </a:xfrm>
        <a:prstGeom prst="roundRect">
          <a:avLst/>
        </a:prstGeom>
        <a:solidFill>
          <a:schemeClr val="accent5">
            <a:hueOff val="-10661560"/>
            <a:satOff val="6060"/>
            <a:lumOff val="-5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1)obrońcy albo adwokata lub radcy prawnego działającego na podstawie </a:t>
          </a:r>
          <a:r>
            <a:rPr lang="pl-PL" sz="2100" b="1" kern="1200">
              <a:hlinkClick xmlns:r="http://schemas.openxmlformats.org/officeDocument/2006/relationships" r:id="rId1"/>
            </a:rPr>
            <a:t>art. 245 § 1</a:t>
          </a:r>
          <a:r>
            <a:rPr lang="pl-PL" sz="2100" b="1" kern="1200"/>
            <a:t>, co do faktów, o których dowiedział się udzielając porady prawnej lub prowadząc sprawę;</a:t>
          </a:r>
          <a:endParaRPr lang="en-US" sz="2100" kern="1200"/>
        </a:p>
      </dsp:txBody>
      <dsp:txXfrm>
        <a:off x="55473" y="1296214"/>
        <a:ext cx="9947453" cy="1025416"/>
      </dsp:txXfrm>
    </dsp:sp>
    <dsp:sp modelId="{1F2DD8A7-BB06-4816-9D59-7E36C2BDC377}">
      <dsp:nvSpPr>
        <dsp:cNvPr id="0" name=""/>
        <dsp:cNvSpPr/>
      </dsp:nvSpPr>
      <dsp:spPr>
        <a:xfrm>
          <a:off x="0" y="2437583"/>
          <a:ext cx="10058399" cy="1136362"/>
        </a:xfrm>
        <a:prstGeom prst="roundRect">
          <a:avLst/>
        </a:prstGeom>
        <a:solidFill>
          <a:schemeClr val="accent5">
            <a:hueOff val="-21323121"/>
            <a:satOff val="12119"/>
            <a:lumOff val="-10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2) duchownego co do faktów, o których dowiedział się przy spowiedzi.</a:t>
          </a:r>
          <a:endParaRPr lang="en-US" sz="2100" kern="1200"/>
        </a:p>
      </dsp:txBody>
      <dsp:txXfrm>
        <a:off x="55473" y="2493056"/>
        <a:ext cx="9947453" cy="10254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937577-92FE-4B97-A60E-588957E14631}">
      <dsp:nvSpPr>
        <dsp:cNvPr id="0" name=""/>
        <dsp:cNvSpPr/>
      </dsp:nvSpPr>
      <dsp:spPr>
        <a:xfrm>
          <a:off x="828278" y="0"/>
          <a:ext cx="4915693" cy="139700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t>Sytuacja ta będzie miała miejsce, gdy zachodzą przeszkody, które uniemożliwiają przeprowadzenie dowodu- mogą być to okoliczności o charakterze temporalnym (czas przeprowadzenia dowodu) lub natury fizycznej.</a:t>
          </a:r>
          <a:endParaRPr lang="en-US" sz="1700" kern="1200"/>
        </a:p>
      </dsp:txBody>
      <dsp:txXfrm>
        <a:off x="869195" y="40917"/>
        <a:ext cx="4833859" cy="1315166"/>
      </dsp:txXfrm>
    </dsp:sp>
    <dsp:sp modelId="{1E4D5844-8FA9-4128-A451-CF75AC4E475C}">
      <dsp:nvSpPr>
        <dsp:cNvPr id="0" name=""/>
        <dsp:cNvSpPr/>
      </dsp:nvSpPr>
      <dsp:spPr>
        <a:xfrm rot="5400000">
          <a:off x="3024187" y="1431924"/>
          <a:ext cx="523875" cy="628650"/>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97530" y="1484311"/>
        <a:ext cx="377190" cy="366713"/>
      </dsp:txXfrm>
    </dsp:sp>
    <dsp:sp modelId="{72282F4A-788A-4374-B145-916D6EBFB3A9}">
      <dsp:nvSpPr>
        <dsp:cNvPr id="0" name=""/>
        <dsp:cNvSpPr/>
      </dsp:nvSpPr>
      <dsp:spPr>
        <a:xfrm>
          <a:off x="828278" y="2095500"/>
          <a:ext cx="4915693" cy="139700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t>np. wyjazd świadka za granicę i nie jest znany jego adres, miejsce pobytu i termin powrotu.</a:t>
          </a:r>
          <a:endParaRPr lang="en-US" sz="1700" kern="1200"/>
        </a:p>
      </dsp:txBody>
      <dsp:txXfrm>
        <a:off x="869195" y="2136417"/>
        <a:ext cx="4833859" cy="1315166"/>
      </dsp:txXfrm>
    </dsp:sp>
    <dsp:sp modelId="{B5B8EFEA-A43A-434E-AF45-3B23FF3DD3E6}">
      <dsp:nvSpPr>
        <dsp:cNvPr id="0" name=""/>
        <dsp:cNvSpPr/>
      </dsp:nvSpPr>
      <dsp:spPr>
        <a:xfrm rot="5400000">
          <a:off x="3024187" y="3527425"/>
          <a:ext cx="523874" cy="628650"/>
        </a:xfrm>
        <a:prstGeom prst="rightArrow">
          <a:avLst>
            <a:gd name="adj1" fmla="val 60000"/>
            <a:gd name="adj2" fmla="val 50000"/>
          </a:avLst>
        </a:prstGeom>
        <a:solidFill>
          <a:schemeClr val="accent4">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rot="-5400000">
        <a:off x="3097529" y="3579813"/>
        <a:ext cx="377190" cy="366712"/>
      </dsp:txXfrm>
    </dsp:sp>
    <dsp:sp modelId="{F113CBA4-527E-4ED3-9C70-30F15A596731}">
      <dsp:nvSpPr>
        <dsp:cNvPr id="0" name=""/>
        <dsp:cNvSpPr/>
      </dsp:nvSpPr>
      <dsp:spPr>
        <a:xfrm>
          <a:off x="828278" y="4191000"/>
          <a:ext cx="4915693" cy="139700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a:t>np. znaczne koszty uzyskania opinii biegłego z zagranicy;</a:t>
          </a:r>
          <a:endParaRPr lang="en-US" sz="1700" kern="1200"/>
        </a:p>
      </dsp:txBody>
      <dsp:txXfrm>
        <a:off x="869195" y="4231917"/>
        <a:ext cx="4833859" cy="131516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4795AF-9672-44F2-96A9-85E638F18117}">
      <dsp:nvSpPr>
        <dsp:cNvPr id="0" name=""/>
        <dsp:cNvSpPr/>
      </dsp:nvSpPr>
      <dsp:spPr>
        <a:xfrm>
          <a:off x="0" y="562355"/>
          <a:ext cx="2852928" cy="285292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C8A7EF-CB57-45D1-B263-593332010E70}">
      <dsp:nvSpPr>
        <dsp:cNvPr id="0" name=""/>
        <dsp:cNvSpPr/>
      </dsp:nvSpPr>
      <dsp:spPr>
        <a:xfrm>
          <a:off x="1426464" y="562355"/>
          <a:ext cx="3328416" cy="285292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pl-PL" sz="2600" b="1" kern="1200" dirty="0"/>
            <a:t>1. IZOLACYJNE:</a:t>
          </a:r>
          <a:endParaRPr lang="pl-PL" sz="2600" kern="1200" dirty="0"/>
        </a:p>
      </dsp:txBody>
      <dsp:txXfrm>
        <a:off x="1426464" y="562355"/>
        <a:ext cx="3328416" cy="1355140"/>
      </dsp:txXfrm>
    </dsp:sp>
    <dsp:sp modelId="{8326E1FC-0A95-4960-B43B-829E81172196}">
      <dsp:nvSpPr>
        <dsp:cNvPr id="0" name=""/>
        <dsp:cNvSpPr/>
      </dsp:nvSpPr>
      <dsp:spPr>
        <a:xfrm>
          <a:off x="748893" y="1917496"/>
          <a:ext cx="1355140" cy="135514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8E4F41-D7BD-4421-94C0-0E58C3D16EF3}">
      <dsp:nvSpPr>
        <dsp:cNvPr id="0" name=""/>
        <dsp:cNvSpPr/>
      </dsp:nvSpPr>
      <dsp:spPr>
        <a:xfrm>
          <a:off x="1426464" y="1917496"/>
          <a:ext cx="3328416" cy="135514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pl-PL" sz="2600" kern="1200" dirty="0"/>
            <a:t>czyli tymczasowe aresztowanie (w tym tzw. areszt kaucyjny)</a:t>
          </a:r>
        </a:p>
      </dsp:txBody>
      <dsp:txXfrm>
        <a:off x="1426464" y="1917496"/>
        <a:ext cx="3328416" cy="135514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7F17C-DCB2-457E-A93A-6092EE892846}">
      <dsp:nvSpPr>
        <dsp:cNvPr id="0" name=""/>
        <dsp:cNvSpPr/>
      </dsp:nvSpPr>
      <dsp:spPr>
        <a:xfrm>
          <a:off x="0" y="1342394"/>
          <a:ext cx="4754880" cy="12928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pl-PL" sz="2400" b="1" kern="1200" dirty="0"/>
            <a:t>2. NIEIZOLACYJNE, CZYLI </a:t>
          </a:r>
          <a:r>
            <a:rPr lang="pl-PL" sz="2400" b="1" i="1" kern="1200" dirty="0"/>
            <a:t>DE FACTO </a:t>
          </a:r>
          <a:r>
            <a:rPr lang="pl-PL" sz="2400" b="1" kern="1200" dirty="0"/>
            <a:t>POZOSTAŁE ŚRODKI ZAPOBIEGAWCZE</a:t>
          </a:r>
          <a:endParaRPr lang="pl-PL" sz="2400" kern="1200" dirty="0"/>
        </a:p>
      </dsp:txBody>
      <dsp:txXfrm>
        <a:off x="63112" y="1405506"/>
        <a:ext cx="4628656" cy="1166626"/>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E5431C-2A08-4240-BA57-F7C2354E716C}">
      <dsp:nvSpPr>
        <dsp:cNvPr id="0" name=""/>
        <dsp:cNvSpPr/>
      </dsp:nvSpPr>
      <dsp:spPr>
        <a:xfrm>
          <a:off x="0" y="47789"/>
          <a:ext cx="4754880" cy="4913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pl-PL" sz="2100" b="1" kern="1200"/>
            <a:t>POZOSTAŁE:</a:t>
          </a:r>
          <a:endParaRPr lang="pl-PL" sz="2100" kern="1200"/>
        </a:p>
      </dsp:txBody>
      <dsp:txXfrm>
        <a:off x="23988" y="71777"/>
        <a:ext cx="4706904" cy="443423"/>
      </dsp:txXfrm>
    </dsp:sp>
    <dsp:sp modelId="{14BE7E92-2C51-42BA-A381-D76C8EA0022B}">
      <dsp:nvSpPr>
        <dsp:cNvPr id="0" name=""/>
        <dsp:cNvSpPr/>
      </dsp:nvSpPr>
      <dsp:spPr>
        <a:xfrm>
          <a:off x="0" y="539189"/>
          <a:ext cx="4754880" cy="33906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967" tIns="26670" rIns="149352" bIns="26670" numCol="1" spcCol="1270" anchor="t" anchorCtr="0">
          <a:noAutofit/>
        </a:bodyPr>
        <a:lstStyle/>
        <a:p>
          <a:pPr marL="171450" lvl="1" indent="-171450" algn="l" defTabSz="711200">
            <a:lnSpc>
              <a:spcPct val="90000"/>
            </a:lnSpc>
            <a:spcBef>
              <a:spcPct val="0"/>
            </a:spcBef>
            <a:spcAft>
              <a:spcPct val="20000"/>
            </a:spcAft>
            <a:buChar char="•"/>
          </a:pPr>
          <a:r>
            <a:rPr lang="pl-PL" sz="1600" kern="1200"/>
            <a:t>dozór Policji (art. 275 k.p.k.)</a:t>
          </a:r>
        </a:p>
        <a:p>
          <a:pPr marL="171450" lvl="1" indent="-171450" algn="l" defTabSz="711200">
            <a:lnSpc>
              <a:spcPct val="90000"/>
            </a:lnSpc>
            <a:spcBef>
              <a:spcPct val="0"/>
            </a:spcBef>
            <a:spcAft>
              <a:spcPct val="20000"/>
            </a:spcAft>
            <a:buChar char="•"/>
          </a:pPr>
          <a:r>
            <a:rPr lang="pl-PL" sz="1600" kern="1200"/>
            <a:t>nakaz opuszczenia lokalu zajmowanego wspólnie z pokrzywdzonym (art. 275a k.p.k.)</a:t>
          </a:r>
        </a:p>
        <a:p>
          <a:pPr marL="171450" lvl="1" indent="-171450" algn="l" defTabSz="711200">
            <a:lnSpc>
              <a:spcPct val="90000"/>
            </a:lnSpc>
            <a:spcBef>
              <a:spcPct val="0"/>
            </a:spcBef>
            <a:spcAft>
              <a:spcPct val="20000"/>
            </a:spcAft>
            <a:buChar char="•"/>
          </a:pPr>
          <a:r>
            <a:rPr lang="pl-PL" sz="1600" kern="1200"/>
            <a:t>zawieszenie w wykonywaniu zawodu, czynnościach służbowych (art. 276 k.p.k.)</a:t>
          </a:r>
        </a:p>
        <a:p>
          <a:pPr marL="171450" lvl="1" indent="-171450" algn="l" defTabSz="711200">
            <a:lnSpc>
              <a:spcPct val="90000"/>
            </a:lnSpc>
            <a:spcBef>
              <a:spcPct val="0"/>
            </a:spcBef>
            <a:spcAft>
              <a:spcPct val="20000"/>
            </a:spcAft>
            <a:buChar char="•"/>
          </a:pPr>
          <a:r>
            <a:rPr lang="pl-PL" sz="1600" kern="1200"/>
            <a:t>nakazanie powstrzymania się od określonej działalności lub prowadzenia określonego rodzaju pojazdów (art. 276 k.p.k.)</a:t>
          </a:r>
        </a:p>
        <a:p>
          <a:pPr marL="171450" lvl="1" indent="-171450" algn="l" defTabSz="711200">
            <a:lnSpc>
              <a:spcPct val="90000"/>
            </a:lnSpc>
            <a:spcBef>
              <a:spcPct val="0"/>
            </a:spcBef>
            <a:spcAft>
              <a:spcPct val="20000"/>
            </a:spcAft>
            <a:buChar char="•"/>
          </a:pPr>
          <a:r>
            <a:rPr lang="pl-PL" sz="1600" kern="1200"/>
            <a:t>zakaz ubiegania się o zamówienie publiczne (art. 276 k.p.k.)</a:t>
          </a:r>
        </a:p>
        <a:p>
          <a:pPr marL="171450" lvl="1" indent="-171450" algn="l" defTabSz="711200">
            <a:lnSpc>
              <a:spcPct val="90000"/>
            </a:lnSpc>
            <a:spcBef>
              <a:spcPct val="0"/>
            </a:spcBef>
            <a:spcAft>
              <a:spcPct val="20000"/>
            </a:spcAft>
            <a:buChar char="•"/>
          </a:pPr>
          <a:r>
            <a:rPr lang="pl-PL" sz="1600" kern="1200"/>
            <a:t>zakaz opuszczania kraju (który może być połączony z odebraniem paszportu lub innego dokumentu uprawniającego do przekroczenia granicy) – art. 277 k.p.k.</a:t>
          </a:r>
        </a:p>
      </dsp:txBody>
      <dsp:txXfrm>
        <a:off x="0" y="539189"/>
        <a:ext cx="4754880" cy="3390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6F2E9C-79F6-4B26-9078-96CE958A67F1}">
      <dsp:nvSpPr>
        <dsp:cNvPr id="0" name=""/>
        <dsp:cNvSpPr/>
      </dsp:nvSpPr>
      <dsp:spPr>
        <a:xfrm>
          <a:off x="0" y="0"/>
          <a:ext cx="100583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EF8120-9575-471F-9F8F-7C7218C5E242}">
      <dsp:nvSpPr>
        <dsp:cNvPr id="0" name=""/>
        <dsp:cNvSpPr/>
      </dsp:nvSpPr>
      <dsp:spPr>
        <a:xfrm>
          <a:off x="0" y="0"/>
          <a:ext cx="2011680" cy="40507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pl-PL" sz="2800" kern="1200" dirty="0"/>
            <a:t>Czynności procesowe</a:t>
          </a:r>
        </a:p>
      </dsp:txBody>
      <dsp:txXfrm>
        <a:off x="0" y="0"/>
        <a:ext cx="2011680" cy="4050792"/>
      </dsp:txXfrm>
    </dsp:sp>
    <dsp:sp modelId="{3E09D468-03A7-46F7-8DFE-6E0EA9B50C60}">
      <dsp:nvSpPr>
        <dsp:cNvPr id="0" name=""/>
        <dsp:cNvSpPr/>
      </dsp:nvSpPr>
      <dsp:spPr>
        <a:xfrm>
          <a:off x="2162556" y="63293"/>
          <a:ext cx="7895844" cy="1265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pl-PL" sz="2600" kern="1200" dirty="0"/>
            <a:t>Oświadczenia procesowe – wyraża treść intelektualną uczestnika procesu (postanowienie)	</a:t>
          </a:r>
        </a:p>
      </dsp:txBody>
      <dsp:txXfrm>
        <a:off x="2162556" y="63293"/>
        <a:ext cx="7895844" cy="1265872"/>
      </dsp:txXfrm>
    </dsp:sp>
    <dsp:sp modelId="{DA615EB1-487B-4E4D-955A-B0591187542F}">
      <dsp:nvSpPr>
        <dsp:cNvPr id="0" name=""/>
        <dsp:cNvSpPr/>
      </dsp:nvSpPr>
      <dsp:spPr>
        <a:xfrm>
          <a:off x="2011680" y="1329166"/>
          <a:ext cx="80467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9A04AE-FE77-4019-B010-8C141B2F4D24}">
      <dsp:nvSpPr>
        <dsp:cNvPr id="0" name=""/>
        <dsp:cNvSpPr/>
      </dsp:nvSpPr>
      <dsp:spPr>
        <a:xfrm>
          <a:off x="2162556" y="1392459"/>
          <a:ext cx="7895844" cy="1265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pl-PL" sz="2600" kern="1200" dirty="0"/>
            <a:t>Czynności realne – stwarzanie lub zmiana sytuacji faktycznych (przeszukanie)	</a:t>
          </a:r>
        </a:p>
      </dsp:txBody>
      <dsp:txXfrm>
        <a:off x="2162556" y="1392459"/>
        <a:ext cx="7895844" cy="1265872"/>
      </dsp:txXfrm>
    </dsp:sp>
    <dsp:sp modelId="{CAED2813-1534-4B85-B001-AF06A4A6AF9C}">
      <dsp:nvSpPr>
        <dsp:cNvPr id="0" name=""/>
        <dsp:cNvSpPr/>
      </dsp:nvSpPr>
      <dsp:spPr>
        <a:xfrm>
          <a:off x="2011680" y="2658332"/>
          <a:ext cx="80467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149782-BA25-4322-B966-363FDDC26F41}">
      <dsp:nvSpPr>
        <dsp:cNvPr id="0" name=""/>
        <dsp:cNvSpPr/>
      </dsp:nvSpPr>
      <dsp:spPr>
        <a:xfrm>
          <a:off x="2162556" y="2721625"/>
          <a:ext cx="7895844" cy="12658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pl-PL" sz="2600" kern="1200" dirty="0"/>
            <a:t>Spostrzeżenia – percepcje wrażeń zmysłowych (np. oględziny)</a:t>
          </a:r>
        </a:p>
      </dsp:txBody>
      <dsp:txXfrm>
        <a:off x="2162556" y="2721625"/>
        <a:ext cx="7895844" cy="1265872"/>
      </dsp:txXfrm>
    </dsp:sp>
    <dsp:sp modelId="{00C6F6A6-239D-4C52-B8B0-963558114BCE}">
      <dsp:nvSpPr>
        <dsp:cNvPr id="0" name=""/>
        <dsp:cNvSpPr/>
      </dsp:nvSpPr>
      <dsp:spPr>
        <a:xfrm>
          <a:off x="2011680" y="3987498"/>
          <a:ext cx="8046720"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036549-DB43-475C-ACD3-E9D3049E88CC}">
      <dsp:nvSpPr>
        <dsp:cNvPr id="0" name=""/>
        <dsp:cNvSpPr/>
      </dsp:nvSpPr>
      <dsp:spPr>
        <a:xfrm>
          <a:off x="922648" y="0"/>
          <a:ext cx="10456681" cy="568756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659283E-DB51-475B-9EDF-F67D905339AD}">
      <dsp:nvSpPr>
        <dsp:cNvPr id="0" name=""/>
        <dsp:cNvSpPr/>
      </dsp:nvSpPr>
      <dsp:spPr>
        <a:xfrm>
          <a:off x="416873" y="1706270"/>
          <a:ext cx="3690593" cy="22750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pl-PL" sz="2000" kern="1200" dirty="0"/>
            <a:t>Czy służy zażalenie? Tak! </a:t>
          </a:r>
          <a:r>
            <a:rPr lang="pl-PL" sz="2000" i="1" kern="1200" dirty="0"/>
            <a:t>Na zasadach ogólnych (art. 252 § 1 k.p.k.)</a:t>
          </a:r>
        </a:p>
      </dsp:txBody>
      <dsp:txXfrm>
        <a:off x="527931" y="1817328"/>
        <a:ext cx="3468477" cy="2052911"/>
      </dsp:txXfrm>
    </dsp:sp>
    <dsp:sp modelId="{26E1AAF7-E02D-4C70-9C09-369BFE5264AE}">
      <dsp:nvSpPr>
        <dsp:cNvPr id="0" name=""/>
        <dsp:cNvSpPr/>
      </dsp:nvSpPr>
      <dsp:spPr>
        <a:xfrm>
          <a:off x="4305692" y="1706270"/>
          <a:ext cx="3690593" cy="22750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Zgodnie z zasadą ogólną zażalenie przysługuje przede wszystkim </a:t>
          </a:r>
          <a:r>
            <a:rPr lang="pl-PL" sz="1700" b="1" kern="1200" dirty="0"/>
            <a:t>stronom (art. 459 § 3 k.p.k.), czyli podejrzanemu i pokrzywdzonemu w postępowaniu przygotowawczym (art. 299 § 1 k.p.k.)</a:t>
          </a:r>
          <a:endParaRPr lang="pl-PL" sz="1700" kern="1200" dirty="0"/>
        </a:p>
      </dsp:txBody>
      <dsp:txXfrm>
        <a:off x="4416750" y="1817328"/>
        <a:ext cx="3468477" cy="2052911"/>
      </dsp:txXfrm>
    </dsp:sp>
    <dsp:sp modelId="{75552C96-4864-48D7-B018-F30FC4D19454}">
      <dsp:nvSpPr>
        <dsp:cNvPr id="0" name=""/>
        <dsp:cNvSpPr/>
      </dsp:nvSpPr>
      <dsp:spPr>
        <a:xfrm>
          <a:off x="8194510" y="1706270"/>
          <a:ext cx="3690593" cy="227502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pl-PL" sz="1700" kern="1200" dirty="0"/>
            <a:t>Odpis postanowienia doręcza się podmiotom, którym służy środek odwoławczy (apelacja, zażalenie, </a:t>
          </a:r>
          <a:r>
            <a:rPr lang="pl-PL" sz="1700" b="1" kern="1200" dirty="0"/>
            <a:t>art. 100 § 4 k.p.k.</a:t>
          </a:r>
          <a:r>
            <a:rPr lang="pl-PL" sz="1700" kern="1200" dirty="0"/>
            <a:t>), więc na etapie postępowania przygotowawczego </a:t>
          </a:r>
          <a:r>
            <a:rPr lang="pl-PL" sz="1700" b="1" kern="1200" dirty="0"/>
            <a:t>podejrzanemu i pokrzywdzonemu</a:t>
          </a:r>
          <a:endParaRPr lang="pl-PL" sz="1700" kern="1200" dirty="0"/>
        </a:p>
      </dsp:txBody>
      <dsp:txXfrm>
        <a:off x="8305568" y="1817328"/>
        <a:ext cx="3468477" cy="2052911"/>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FFEE8C-23FA-4690-A535-4A86DEF7725B}">
      <dsp:nvSpPr>
        <dsp:cNvPr id="0" name=""/>
        <dsp:cNvSpPr/>
      </dsp:nvSpPr>
      <dsp:spPr>
        <a:xfrm rot="10800000">
          <a:off x="1848077" y="2481"/>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9530" rIns="92456" bIns="49530" numCol="1" spcCol="1270" anchor="ctr" anchorCtr="0">
          <a:noAutofit/>
        </a:bodyPr>
        <a:lstStyle/>
        <a:p>
          <a:pPr marL="0" lvl="0" indent="0" algn="ctr" defTabSz="577850">
            <a:lnSpc>
              <a:spcPct val="90000"/>
            </a:lnSpc>
            <a:spcBef>
              <a:spcPct val="0"/>
            </a:spcBef>
            <a:spcAft>
              <a:spcPct val="35000"/>
            </a:spcAft>
            <a:buNone/>
          </a:pPr>
          <a:r>
            <a:rPr lang="pl-PL" sz="1300" b="1" u="sng" kern="1200" dirty="0"/>
            <a:t>oznaczenie sądu, który go wydał </a:t>
          </a:r>
          <a:r>
            <a:rPr lang="pl-PL" sz="1300" kern="1200" dirty="0"/>
            <a:t>(oznaczenie nazwy sądu – sąd rejonowy, okręgowy i miejsca jego siedziby „Sąd Okręgowy we Wrocławiu” – należy również oznaczyć wydział „w III Wydziale Karnym”)</a:t>
          </a:r>
        </a:p>
      </dsp:txBody>
      <dsp:txXfrm rot="10800000">
        <a:off x="2011372" y="2481"/>
        <a:ext cx="6525541" cy="653182"/>
      </dsp:txXfrm>
    </dsp:sp>
    <dsp:sp modelId="{5BE76B56-231E-4E3F-B6E0-415D622A05E4}">
      <dsp:nvSpPr>
        <dsp:cNvPr id="0" name=""/>
        <dsp:cNvSpPr/>
      </dsp:nvSpPr>
      <dsp:spPr>
        <a:xfrm>
          <a:off x="1521486" y="2481"/>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FCA1668-5FC9-4731-B256-DD223A6813D1}">
      <dsp:nvSpPr>
        <dsp:cNvPr id="0" name=""/>
        <dsp:cNvSpPr/>
      </dsp:nvSpPr>
      <dsp:spPr>
        <a:xfrm rot="10800000">
          <a:off x="1848077" y="850643"/>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9530" rIns="92456" bIns="49530" numCol="1" spcCol="1270" anchor="ctr" anchorCtr="0">
          <a:noAutofit/>
        </a:bodyPr>
        <a:lstStyle/>
        <a:p>
          <a:pPr marL="0" lvl="0" indent="0" algn="ctr" defTabSz="577850">
            <a:lnSpc>
              <a:spcPct val="90000"/>
            </a:lnSpc>
            <a:spcBef>
              <a:spcPct val="0"/>
            </a:spcBef>
            <a:spcAft>
              <a:spcPct val="35000"/>
            </a:spcAft>
            <a:buNone/>
          </a:pPr>
          <a:r>
            <a:rPr lang="pl-PL" sz="1300" b="1" u="sng" kern="1200" dirty="0"/>
            <a:t>Sędziów </a:t>
          </a:r>
          <a:r>
            <a:rPr lang="pl-PL" sz="1300" kern="1200" dirty="0"/>
            <a:t>(z imienia i nazwiska wraz ze stanowiskiem – np. SSR Jan Kowalski – należy również opisać funkcję – „przewodniczący”; gdy sędziów jest więcej wskazujemy kto jest przewodniczącym, a kto sprawozdawcą)</a:t>
          </a:r>
        </a:p>
      </dsp:txBody>
      <dsp:txXfrm rot="10800000">
        <a:off x="2011372" y="850643"/>
        <a:ext cx="6525541" cy="653182"/>
      </dsp:txXfrm>
    </dsp:sp>
    <dsp:sp modelId="{323B9E58-0E99-4DA3-B621-EC2CA54990A3}">
      <dsp:nvSpPr>
        <dsp:cNvPr id="0" name=""/>
        <dsp:cNvSpPr/>
      </dsp:nvSpPr>
      <dsp:spPr>
        <a:xfrm>
          <a:off x="1521486" y="850643"/>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0AA7A6C-33BE-4453-A34D-DFF9F3EA7304}">
      <dsp:nvSpPr>
        <dsp:cNvPr id="0" name=""/>
        <dsp:cNvSpPr/>
      </dsp:nvSpPr>
      <dsp:spPr>
        <a:xfrm rot="10800000">
          <a:off x="1848077" y="1698804"/>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9530" rIns="92456" bIns="49530" numCol="1" spcCol="1270" anchor="ctr" anchorCtr="0">
          <a:noAutofit/>
        </a:bodyPr>
        <a:lstStyle/>
        <a:p>
          <a:pPr marL="0" lvl="0" indent="0" algn="ctr" defTabSz="577850">
            <a:lnSpc>
              <a:spcPct val="90000"/>
            </a:lnSpc>
            <a:spcBef>
              <a:spcPct val="0"/>
            </a:spcBef>
            <a:spcAft>
              <a:spcPct val="35000"/>
            </a:spcAft>
            <a:buNone/>
          </a:pPr>
          <a:r>
            <a:rPr lang="pl-PL" sz="1300" b="1" u="sng" kern="1200"/>
            <a:t>ławników</a:t>
          </a:r>
          <a:r>
            <a:rPr lang="pl-PL" sz="1300" kern="1200"/>
            <a:t> (z imienia i nazwiska)</a:t>
          </a:r>
        </a:p>
      </dsp:txBody>
      <dsp:txXfrm rot="10800000">
        <a:off x="2011372" y="1698804"/>
        <a:ext cx="6525541" cy="653182"/>
      </dsp:txXfrm>
    </dsp:sp>
    <dsp:sp modelId="{A47EFF0C-8EFC-4F7D-981D-6FEC6635D588}">
      <dsp:nvSpPr>
        <dsp:cNvPr id="0" name=""/>
        <dsp:cNvSpPr/>
      </dsp:nvSpPr>
      <dsp:spPr>
        <a:xfrm>
          <a:off x="1521486" y="1698804"/>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430D11-94F7-455C-A47C-3652D0153E5A}">
      <dsp:nvSpPr>
        <dsp:cNvPr id="0" name=""/>
        <dsp:cNvSpPr/>
      </dsp:nvSpPr>
      <dsp:spPr>
        <a:xfrm rot="10800000">
          <a:off x="1848077" y="2546966"/>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9530" rIns="92456" bIns="49530" numCol="1" spcCol="1270" anchor="ctr" anchorCtr="0">
          <a:noAutofit/>
        </a:bodyPr>
        <a:lstStyle/>
        <a:p>
          <a:pPr marL="0" lvl="0" indent="0" algn="ctr" defTabSz="577850">
            <a:lnSpc>
              <a:spcPct val="90000"/>
            </a:lnSpc>
            <a:spcBef>
              <a:spcPct val="0"/>
            </a:spcBef>
            <a:spcAft>
              <a:spcPct val="35000"/>
            </a:spcAft>
            <a:buNone/>
          </a:pPr>
          <a:r>
            <a:rPr lang="pl-PL" sz="1300" b="1" u="sng" kern="1200"/>
            <a:t>Oskarżycieli </a:t>
          </a:r>
          <a:r>
            <a:rPr lang="pl-PL" sz="1300" kern="1200"/>
            <a:t>(publicznych, prywatnych i posiłkowych np. „przy udziale oskarżyciela publicznego prokuratora Prokuratury Okręgowej we Wrocławiu Jana Kowalskiego”)</a:t>
          </a:r>
        </a:p>
      </dsp:txBody>
      <dsp:txXfrm rot="10800000">
        <a:off x="2011372" y="2546966"/>
        <a:ext cx="6525541" cy="653182"/>
      </dsp:txXfrm>
    </dsp:sp>
    <dsp:sp modelId="{95618522-5493-4549-8AEA-14D16DB22633}">
      <dsp:nvSpPr>
        <dsp:cNvPr id="0" name=""/>
        <dsp:cNvSpPr/>
      </dsp:nvSpPr>
      <dsp:spPr>
        <a:xfrm>
          <a:off x="1521486" y="2546966"/>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FD40C0-33FC-40A5-B167-65F0793E5C18}">
      <dsp:nvSpPr>
        <dsp:cNvPr id="0" name=""/>
        <dsp:cNvSpPr/>
      </dsp:nvSpPr>
      <dsp:spPr>
        <a:xfrm rot="10800000">
          <a:off x="1848077" y="3395128"/>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9530" rIns="92456" bIns="49530" numCol="1" spcCol="1270" anchor="ctr" anchorCtr="0">
          <a:noAutofit/>
        </a:bodyPr>
        <a:lstStyle/>
        <a:p>
          <a:pPr marL="0" lvl="0" indent="0" algn="ctr" defTabSz="577850">
            <a:lnSpc>
              <a:spcPct val="90000"/>
            </a:lnSpc>
            <a:spcBef>
              <a:spcPct val="0"/>
            </a:spcBef>
            <a:spcAft>
              <a:spcPct val="35000"/>
            </a:spcAft>
            <a:buNone/>
          </a:pPr>
          <a:r>
            <a:rPr lang="pl-PL" sz="1300" b="1" u="sng" kern="1200"/>
            <a:t>protokolanta </a:t>
          </a:r>
          <a:r>
            <a:rPr lang="pl-PL" sz="1300" kern="1200"/>
            <a:t>(z imienia i nazwiska)</a:t>
          </a:r>
        </a:p>
      </dsp:txBody>
      <dsp:txXfrm rot="10800000">
        <a:off x="2011372" y="3395128"/>
        <a:ext cx="6525541" cy="653182"/>
      </dsp:txXfrm>
    </dsp:sp>
    <dsp:sp modelId="{5690BD92-031B-45FD-8492-341BB745616F}">
      <dsp:nvSpPr>
        <dsp:cNvPr id="0" name=""/>
        <dsp:cNvSpPr/>
      </dsp:nvSpPr>
      <dsp:spPr>
        <a:xfrm>
          <a:off x="1521486" y="3395128"/>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70D53C-63A4-4B0C-848D-319C9ABF7D22}">
      <dsp:nvSpPr>
        <dsp:cNvPr id="0" name=""/>
        <dsp:cNvSpPr/>
      </dsp:nvSpPr>
      <dsp:spPr>
        <a:xfrm>
          <a:off x="2699994" y="0"/>
          <a:ext cx="4050792" cy="4050792"/>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E24B1D-B958-4810-B2B4-D9C339083DEA}">
      <dsp:nvSpPr>
        <dsp:cNvPr id="0" name=""/>
        <dsp:cNvSpPr/>
      </dsp:nvSpPr>
      <dsp:spPr>
        <a:xfrm>
          <a:off x="4725390" y="407254"/>
          <a:ext cx="2633014" cy="9588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b="1" u="sng" kern="1200"/>
            <a:t>datę oraz miejsce rozpoznania sprawy i wydania wyroku </a:t>
          </a:r>
          <a:r>
            <a:rPr lang="pl-PL" sz="800" kern="1200"/>
            <a:t>– np. „Wrocław, dnia 10 grudnia 2018 r.” oraz „po rozpoznaniu na rozprawie w dniu 12 stycznia, 21 lutego, 3 marca 2018 r.”</a:t>
          </a:r>
        </a:p>
      </dsp:txBody>
      <dsp:txXfrm>
        <a:off x="4772200" y="454064"/>
        <a:ext cx="2539394" cy="865278"/>
      </dsp:txXfrm>
    </dsp:sp>
    <dsp:sp modelId="{91771303-91B2-47F9-B4D7-4E4A06E4DB80}">
      <dsp:nvSpPr>
        <dsp:cNvPr id="0" name=""/>
        <dsp:cNvSpPr/>
      </dsp:nvSpPr>
      <dsp:spPr>
        <a:xfrm>
          <a:off x="4725390" y="1486015"/>
          <a:ext cx="2633014" cy="9588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b="1" u="sng" kern="1200"/>
            <a:t>imię, nazwisko oraz inne dane określające tożsamość oskarżonego</a:t>
          </a:r>
          <a:r>
            <a:rPr lang="pl-PL" sz="800" u="sng" kern="1200"/>
            <a:t> </a:t>
          </a:r>
          <a:r>
            <a:rPr lang="pl-PL" sz="800" kern="1200"/>
            <a:t>– data i miejsce jego urodzenia, imiona rodziców, nazwisko panieńskie matki, ewentualnie numer PESEL; jeśli oskarżony nie ma ustalonej tożsamości wówczas nawet rysopis, </a:t>
          </a:r>
        </a:p>
      </dsp:txBody>
      <dsp:txXfrm>
        <a:off x="4772200" y="1532825"/>
        <a:ext cx="2539394" cy="865278"/>
      </dsp:txXfrm>
    </dsp:sp>
    <dsp:sp modelId="{77581731-7AE0-4B7C-B489-05DA6CF66F7A}">
      <dsp:nvSpPr>
        <dsp:cNvPr id="0" name=""/>
        <dsp:cNvSpPr/>
      </dsp:nvSpPr>
      <dsp:spPr>
        <a:xfrm>
          <a:off x="4725390" y="2564776"/>
          <a:ext cx="2633014" cy="9588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pl-PL" sz="800" b="1" u="sng" kern="1200"/>
            <a:t>przytoczenie opisu i kwalifikacji prawnej czynu, którego popełnienie oskarżyciel zarzucił oskarżonemu </a:t>
          </a:r>
          <a:r>
            <a:rPr lang="pl-PL" sz="800" kern="1200"/>
            <a:t>– opis zdarzenia historycznego </a:t>
          </a:r>
          <a:r>
            <a:rPr lang="pl-PL" sz="800" i="1" kern="1200"/>
            <a:t>„21 lutego 2017 r. we Wrocławiu zabrał w celu przywłaszczenia Janowi Nowakowi 100 zł” , </a:t>
          </a:r>
          <a:r>
            <a:rPr lang="pl-PL" sz="800" kern="1200"/>
            <a:t>tj. czyn z art. 119 § 1 k.w., opis czynu </a:t>
          </a:r>
          <a:r>
            <a:rPr lang="pl-PL" sz="800" b="1" u="sng" kern="1200"/>
            <a:t>musi odpowiadać kodeksowym znamionom</a:t>
          </a:r>
          <a:endParaRPr lang="pl-PL" sz="800" kern="1200"/>
        </a:p>
      </dsp:txBody>
      <dsp:txXfrm>
        <a:off x="4772200" y="2611586"/>
        <a:ext cx="2539394" cy="86527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219E04-B346-480E-9062-2F0DD468A20D}">
      <dsp:nvSpPr>
        <dsp:cNvPr id="0" name=""/>
        <dsp:cNvSpPr/>
      </dsp:nvSpPr>
      <dsp:spPr>
        <a:xfrm rot="10800000">
          <a:off x="1848077" y="2481"/>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5720" rIns="85344" bIns="45720" numCol="1" spcCol="1270" anchor="ctr" anchorCtr="0">
          <a:noAutofit/>
        </a:bodyPr>
        <a:lstStyle/>
        <a:p>
          <a:pPr marL="0" lvl="0" indent="0" algn="ctr" defTabSz="533400">
            <a:lnSpc>
              <a:spcPct val="90000"/>
            </a:lnSpc>
            <a:spcBef>
              <a:spcPct val="0"/>
            </a:spcBef>
            <a:spcAft>
              <a:spcPct val="35000"/>
            </a:spcAft>
            <a:buNone/>
          </a:pPr>
          <a:r>
            <a:rPr lang="pl-PL" sz="1200" b="1" u="sng" kern="1200"/>
            <a:t>dokładne określenie przypisanego oskarżonemu czynu oraz jego kwalifikację prawną</a:t>
          </a:r>
          <a:endParaRPr lang="pl-PL" sz="1200" kern="1200"/>
        </a:p>
      </dsp:txBody>
      <dsp:txXfrm rot="10800000">
        <a:off x="2011372" y="2481"/>
        <a:ext cx="6525541" cy="653182"/>
      </dsp:txXfrm>
    </dsp:sp>
    <dsp:sp modelId="{3FD1B7AC-F713-4F25-B2B1-1083AA0F6018}">
      <dsp:nvSpPr>
        <dsp:cNvPr id="0" name=""/>
        <dsp:cNvSpPr/>
      </dsp:nvSpPr>
      <dsp:spPr>
        <a:xfrm>
          <a:off x="1521486" y="2481"/>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CD9614-E6F1-4A42-9B16-FE022448305B}">
      <dsp:nvSpPr>
        <dsp:cNvPr id="0" name=""/>
        <dsp:cNvSpPr/>
      </dsp:nvSpPr>
      <dsp:spPr>
        <a:xfrm rot="10800000">
          <a:off x="1848077" y="850643"/>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5720" rIns="85344" bIns="45720" numCol="1" spcCol="1270" anchor="ctr" anchorCtr="0">
          <a:noAutofit/>
        </a:bodyPr>
        <a:lstStyle/>
        <a:p>
          <a:pPr marL="0" lvl="0" indent="0" algn="ctr" defTabSz="533400">
            <a:lnSpc>
              <a:spcPct val="90000"/>
            </a:lnSpc>
            <a:spcBef>
              <a:spcPct val="0"/>
            </a:spcBef>
            <a:spcAft>
              <a:spcPct val="35000"/>
            </a:spcAft>
            <a:buNone/>
          </a:pPr>
          <a:r>
            <a:rPr lang="pl-PL" sz="1200" b="1" u="sng" kern="1200"/>
            <a:t>rozstrzygnięcie sądu </a:t>
          </a:r>
          <a:endParaRPr lang="pl-PL" sz="1200" kern="1200"/>
        </a:p>
      </dsp:txBody>
      <dsp:txXfrm rot="10800000">
        <a:off x="2011372" y="850643"/>
        <a:ext cx="6525541" cy="653182"/>
      </dsp:txXfrm>
    </dsp:sp>
    <dsp:sp modelId="{3DB177FB-7418-4FB5-A6C0-795FB178FB1B}">
      <dsp:nvSpPr>
        <dsp:cNvPr id="0" name=""/>
        <dsp:cNvSpPr/>
      </dsp:nvSpPr>
      <dsp:spPr>
        <a:xfrm>
          <a:off x="1521486" y="850643"/>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78643E-E5FB-464D-8DE2-930C6961D418}">
      <dsp:nvSpPr>
        <dsp:cNvPr id="0" name=""/>
        <dsp:cNvSpPr/>
      </dsp:nvSpPr>
      <dsp:spPr>
        <a:xfrm rot="10800000">
          <a:off x="1848077" y="1698804"/>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5720" rIns="85344" bIns="45720" numCol="1" spcCol="1270" anchor="ctr" anchorCtr="0">
          <a:noAutofit/>
        </a:bodyPr>
        <a:lstStyle/>
        <a:p>
          <a:pPr marL="0" lvl="0" indent="0" algn="ctr" defTabSz="533400">
            <a:lnSpc>
              <a:spcPct val="90000"/>
            </a:lnSpc>
            <a:spcBef>
              <a:spcPct val="0"/>
            </a:spcBef>
            <a:spcAft>
              <a:spcPct val="35000"/>
            </a:spcAft>
            <a:buNone/>
          </a:pPr>
          <a:r>
            <a:rPr lang="pl-PL" sz="1200" kern="1200"/>
            <a:t>opis zdarzenia historycznego, jego kwalifikacja prawna, orzeczenie określonej kary i jego podstawa prawna </a:t>
          </a:r>
        </a:p>
      </dsp:txBody>
      <dsp:txXfrm rot="10800000">
        <a:off x="2011372" y="1698804"/>
        <a:ext cx="6525541" cy="653182"/>
      </dsp:txXfrm>
    </dsp:sp>
    <dsp:sp modelId="{3C0E2953-0519-4AD7-95D7-8EA5F610CB85}">
      <dsp:nvSpPr>
        <dsp:cNvPr id="0" name=""/>
        <dsp:cNvSpPr/>
      </dsp:nvSpPr>
      <dsp:spPr>
        <a:xfrm>
          <a:off x="1521486" y="1698804"/>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9DA40DA-0FFB-4597-99E5-3EB966A4AAF2}">
      <dsp:nvSpPr>
        <dsp:cNvPr id="0" name=""/>
        <dsp:cNvSpPr/>
      </dsp:nvSpPr>
      <dsp:spPr>
        <a:xfrm rot="10800000">
          <a:off x="1848077" y="2546966"/>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5720" rIns="85344" bIns="45720" numCol="1" spcCol="1270" anchor="ctr" anchorCtr="0">
          <a:noAutofit/>
        </a:bodyPr>
        <a:lstStyle/>
        <a:p>
          <a:pPr marL="0" lvl="0" indent="0" algn="ctr" defTabSz="533400">
            <a:lnSpc>
              <a:spcPct val="90000"/>
            </a:lnSpc>
            <a:spcBef>
              <a:spcPct val="0"/>
            </a:spcBef>
            <a:spcAft>
              <a:spcPct val="35000"/>
            </a:spcAft>
            <a:buNone/>
          </a:pPr>
          <a:r>
            <a:rPr lang="pl-PL" sz="1200" i="1" kern="1200"/>
            <a:t>„uznaje Jana Kowalskiego za winnego tego, że w dniu 21 lutego 2017 r. we Wrocławiu zabrał w celu przywłaszczenia 100 zł należące do Jana Nowaka, tj. czynu art. 119 § k.w. i za ten czyn na podstawie art. 119 § k.w.  wymierza mu karę 200 zł grzywny”. </a:t>
          </a:r>
          <a:endParaRPr lang="pl-PL" sz="1200" kern="1200"/>
        </a:p>
      </dsp:txBody>
      <dsp:txXfrm rot="10800000">
        <a:off x="2011372" y="2546966"/>
        <a:ext cx="6525541" cy="653182"/>
      </dsp:txXfrm>
    </dsp:sp>
    <dsp:sp modelId="{3C8D09D7-3CB2-48EC-8256-9717601BD6F2}">
      <dsp:nvSpPr>
        <dsp:cNvPr id="0" name=""/>
        <dsp:cNvSpPr/>
      </dsp:nvSpPr>
      <dsp:spPr>
        <a:xfrm>
          <a:off x="1521486" y="2546966"/>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9F03E0-624E-4A41-BA2B-2EE965BDE9A7}">
      <dsp:nvSpPr>
        <dsp:cNvPr id="0" name=""/>
        <dsp:cNvSpPr/>
      </dsp:nvSpPr>
      <dsp:spPr>
        <a:xfrm rot="10800000">
          <a:off x="1848077" y="3395128"/>
          <a:ext cx="6688836" cy="653182"/>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8035" tIns="45720" rIns="85344" bIns="45720" numCol="1" spcCol="1270" anchor="ctr" anchorCtr="0">
          <a:noAutofit/>
        </a:bodyPr>
        <a:lstStyle/>
        <a:p>
          <a:pPr marL="0" lvl="0" indent="0" algn="ctr" defTabSz="533400">
            <a:lnSpc>
              <a:spcPct val="90000"/>
            </a:lnSpc>
            <a:spcBef>
              <a:spcPct val="0"/>
            </a:spcBef>
            <a:spcAft>
              <a:spcPct val="35000"/>
            </a:spcAft>
            <a:buNone/>
          </a:pPr>
          <a:r>
            <a:rPr lang="pl-PL" sz="1200" b="1" u="sng" kern="1200"/>
            <a:t>wskazanie zastosowanych przepisów ustawy karnej</a:t>
          </a:r>
          <a:r>
            <a:rPr lang="pl-PL" sz="1200" kern="1200"/>
            <a:t> – każdy pkt wyroku rozpoczyna się od słów „na podstawie” i podaniu przepisu prawa materialnego </a:t>
          </a:r>
        </a:p>
      </dsp:txBody>
      <dsp:txXfrm rot="10800000">
        <a:off x="2011372" y="3395128"/>
        <a:ext cx="6525541" cy="653182"/>
      </dsp:txXfrm>
    </dsp:sp>
    <dsp:sp modelId="{0CDAF063-7FF0-4E67-8864-2E5BE0F32ABA}">
      <dsp:nvSpPr>
        <dsp:cNvPr id="0" name=""/>
        <dsp:cNvSpPr/>
      </dsp:nvSpPr>
      <dsp:spPr>
        <a:xfrm>
          <a:off x="1521486" y="3395128"/>
          <a:ext cx="653182" cy="653182"/>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3124D5-32E3-4B41-B48F-1903FF3E7BB3}">
      <dsp:nvSpPr>
        <dsp:cNvPr id="0" name=""/>
        <dsp:cNvSpPr/>
      </dsp:nvSpPr>
      <dsp:spPr>
        <a:xfrm>
          <a:off x="3383305" y="0"/>
          <a:ext cx="3285678" cy="4050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b="1" u="sng" kern="1200"/>
            <a:t>rozstrzygnięcia co do kary i środków karnych, środków kompensacyjnych i przepadku, a w razie potrzeby - co do zaliczenia na ich poczet okresów wskazanych w </a:t>
          </a:r>
          <a:r>
            <a:rPr lang="pl-PL" sz="1400" b="1" u="sng" kern="1200">
              <a:hlinkClick xmlns:r="http://schemas.openxmlformats.org/officeDocument/2006/relationships" r:id="rId1"/>
            </a:rPr>
            <a:t>art. 63</a:t>
          </a:r>
          <a:r>
            <a:rPr lang="pl-PL" sz="1400" b="1" u="sng" kern="1200"/>
            <a:t> Kodeksu karnego</a:t>
          </a:r>
          <a:endParaRPr lang="pl-PL" sz="1400" kern="1200"/>
        </a:p>
      </dsp:txBody>
      <dsp:txXfrm>
        <a:off x="3383305" y="1620316"/>
        <a:ext cx="3285678" cy="1620316"/>
      </dsp:txXfrm>
    </dsp:sp>
    <dsp:sp modelId="{DA3592E6-7649-45F5-9EDE-54A7C9204970}">
      <dsp:nvSpPr>
        <dsp:cNvPr id="0" name=""/>
        <dsp:cNvSpPr/>
      </dsp:nvSpPr>
      <dsp:spPr>
        <a:xfrm>
          <a:off x="970494" y="243047"/>
          <a:ext cx="1348913" cy="134891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DCD486-5F96-4DDF-9FF7-6998E63AC4A1}">
      <dsp:nvSpPr>
        <dsp:cNvPr id="0" name=""/>
        <dsp:cNvSpPr/>
      </dsp:nvSpPr>
      <dsp:spPr>
        <a:xfrm>
          <a:off x="0" y="0"/>
          <a:ext cx="3285678" cy="4050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i="1" kern="1200"/>
            <a:t>na podstawie art. 42 § 2 k.k. nakłada na oskarżonego środek karny w postaci zakazu prowadzenia wszelkich pojazdów mechanicznych na okres 3 lat,</a:t>
          </a:r>
          <a:endParaRPr lang="pl-PL" sz="1400" kern="1200"/>
        </a:p>
      </dsp:txBody>
      <dsp:txXfrm>
        <a:off x="0" y="1620316"/>
        <a:ext cx="3285678" cy="1620316"/>
      </dsp:txXfrm>
    </dsp:sp>
    <dsp:sp modelId="{717D1A97-9599-453E-A8A9-0C136E793D7D}">
      <dsp:nvSpPr>
        <dsp:cNvPr id="0" name=""/>
        <dsp:cNvSpPr/>
      </dsp:nvSpPr>
      <dsp:spPr>
        <a:xfrm>
          <a:off x="4354743" y="243047"/>
          <a:ext cx="1348913" cy="134891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43C48E-E7AE-4FA3-B22D-FB9C8D252D69}">
      <dsp:nvSpPr>
        <dsp:cNvPr id="0" name=""/>
        <dsp:cNvSpPr/>
      </dsp:nvSpPr>
      <dsp:spPr>
        <a:xfrm>
          <a:off x="6770609" y="0"/>
          <a:ext cx="3285678" cy="4050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pl-PL" sz="1400" i="1" kern="1200"/>
            <a:t>na podstawie art. 63 § 1 k.k. na poczet orzeczonej kary pozbawienia wolności zalicza oskarżonemu okres rzeczywistego pozbawienia wolności w sprawie od dnia 1 stycznia 2018 r. godz. 03:00 do dnia 2 stycznia 2018 r. godz. 10:00</a:t>
          </a:r>
          <a:endParaRPr lang="pl-PL" sz="1400" kern="1200"/>
        </a:p>
      </dsp:txBody>
      <dsp:txXfrm>
        <a:off x="6770609" y="1620316"/>
        <a:ext cx="3285678" cy="1620316"/>
      </dsp:txXfrm>
    </dsp:sp>
    <dsp:sp modelId="{5D737D2D-05F7-4CE7-82CD-062929B5B728}">
      <dsp:nvSpPr>
        <dsp:cNvPr id="0" name=""/>
        <dsp:cNvSpPr/>
      </dsp:nvSpPr>
      <dsp:spPr>
        <a:xfrm>
          <a:off x="7738992" y="243047"/>
          <a:ext cx="1348913" cy="134891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71AADF-0CD7-41D1-B6B8-E48BF37B3B44}">
      <dsp:nvSpPr>
        <dsp:cNvPr id="0" name=""/>
        <dsp:cNvSpPr/>
      </dsp:nvSpPr>
      <dsp:spPr>
        <a:xfrm>
          <a:off x="402335" y="3240633"/>
          <a:ext cx="9253728" cy="607618"/>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3F89F-8672-4598-B9DB-7721D8AD8BB6}">
      <dsp:nvSpPr>
        <dsp:cNvPr id="0" name=""/>
        <dsp:cNvSpPr/>
      </dsp:nvSpPr>
      <dsp:spPr>
        <a:xfrm>
          <a:off x="0" y="0"/>
          <a:ext cx="10058399" cy="121523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pl-PL" sz="5700" kern="1200" dirty="0"/>
            <a:t>Oświadczenia procesowe</a:t>
          </a:r>
        </a:p>
      </dsp:txBody>
      <dsp:txXfrm>
        <a:off x="0" y="0"/>
        <a:ext cx="10058399" cy="1215237"/>
      </dsp:txXfrm>
    </dsp:sp>
    <dsp:sp modelId="{4AD6A39E-1902-4791-9FE4-C49A54A91427}">
      <dsp:nvSpPr>
        <dsp:cNvPr id="0" name=""/>
        <dsp:cNvSpPr/>
      </dsp:nvSpPr>
      <dsp:spPr>
        <a:xfrm>
          <a:off x="0" y="1215237"/>
          <a:ext cx="5029200" cy="2551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2489200">
            <a:lnSpc>
              <a:spcPct val="90000"/>
            </a:lnSpc>
            <a:spcBef>
              <a:spcPct val="0"/>
            </a:spcBef>
            <a:spcAft>
              <a:spcPct val="35000"/>
            </a:spcAft>
            <a:buNone/>
          </a:pPr>
          <a:r>
            <a:rPr lang="pl-PL" sz="5600" kern="1200" dirty="0"/>
            <a:t>Oświadczenia wiedzy	</a:t>
          </a:r>
        </a:p>
      </dsp:txBody>
      <dsp:txXfrm>
        <a:off x="0" y="1215237"/>
        <a:ext cx="5029200" cy="2551998"/>
      </dsp:txXfrm>
    </dsp:sp>
    <dsp:sp modelId="{AF81DE22-FD0D-49B5-B175-A3586348496F}">
      <dsp:nvSpPr>
        <dsp:cNvPr id="0" name=""/>
        <dsp:cNvSpPr/>
      </dsp:nvSpPr>
      <dsp:spPr>
        <a:xfrm>
          <a:off x="5029199" y="1215237"/>
          <a:ext cx="5029200" cy="2551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ctr" defTabSz="2489200">
            <a:lnSpc>
              <a:spcPct val="90000"/>
            </a:lnSpc>
            <a:spcBef>
              <a:spcPct val="0"/>
            </a:spcBef>
            <a:spcAft>
              <a:spcPct val="35000"/>
            </a:spcAft>
            <a:buNone/>
          </a:pPr>
          <a:r>
            <a:rPr lang="pl-PL" sz="5600" kern="1200" dirty="0"/>
            <a:t>Oświadczenia woli</a:t>
          </a:r>
        </a:p>
      </dsp:txBody>
      <dsp:txXfrm>
        <a:off x="5029199" y="1215237"/>
        <a:ext cx="5029200" cy="2551998"/>
      </dsp:txXfrm>
    </dsp:sp>
    <dsp:sp modelId="{DA6FE2CB-E923-4210-80A7-039093EBD456}">
      <dsp:nvSpPr>
        <dsp:cNvPr id="0" name=""/>
        <dsp:cNvSpPr/>
      </dsp:nvSpPr>
      <dsp:spPr>
        <a:xfrm>
          <a:off x="0" y="3767236"/>
          <a:ext cx="10058399" cy="283555"/>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63F89F-8672-4598-B9DB-7721D8AD8BB6}">
      <dsp:nvSpPr>
        <dsp:cNvPr id="0" name=""/>
        <dsp:cNvSpPr/>
      </dsp:nvSpPr>
      <dsp:spPr>
        <a:xfrm>
          <a:off x="0" y="0"/>
          <a:ext cx="10058399" cy="121523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217170" tIns="217170" rIns="217170" bIns="217170" numCol="1" spcCol="1270" anchor="ctr" anchorCtr="0">
          <a:noAutofit/>
        </a:bodyPr>
        <a:lstStyle/>
        <a:p>
          <a:pPr marL="0" lvl="0" indent="0" algn="ctr" defTabSz="2533650">
            <a:lnSpc>
              <a:spcPct val="90000"/>
            </a:lnSpc>
            <a:spcBef>
              <a:spcPct val="0"/>
            </a:spcBef>
            <a:spcAft>
              <a:spcPct val="35000"/>
            </a:spcAft>
            <a:buNone/>
          </a:pPr>
          <a:r>
            <a:rPr lang="pl-PL" sz="5700" kern="1200" dirty="0"/>
            <a:t>Czynności procesowe:</a:t>
          </a:r>
        </a:p>
      </dsp:txBody>
      <dsp:txXfrm>
        <a:off x="0" y="0"/>
        <a:ext cx="10058399" cy="1215237"/>
      </dsp:txXfrm>
    </dsp:sp>
    <dsp:sp modelId="{4AD6A39E-1902-4791-9FE4-C49A54A91427}">
      <dsp:nvSpPr>
        <dsp:cNvPr id="0" name=""/>
        <dsp:cNvSpPr/>
      </dsp:nvSpPr>
      <dsp:spPr>
        <a:xfrm>
          <a:off x="0" y="1215237"/>
          <a:ext cx="5029200" cy="2551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b="1" u="sng" kern="1200" dirty="0"/>
            <a:t>Uczestników i stron postępowania </a:t>
          </a:r>
          <a:r>
            <a:rPr lang="pl-PL" sz="2800" kern="1200" dirty="0"/>
            <a:t>– np. zażalenie świadka na postanowienia o ukaraniu karą porządkową, apelacja prokuratora</a:t>
          </a:r>
        </a:p>
      </dsp:txBody>
      <dsp:txXfrm>
        <a:off x="0" y="1215237"/>
        <a:ext cx="5029200" cy="2551998"/>
      </dsp:txXfrm>
    </dsp:sp>
    <dsp:sp modelId="{AF81DE22-FD0D-49B5-B175-A3586348496F}">
      <dsp:nvSpPr>
        <dsp:cNvPr id="0" name=""/>
        <dsp:cNvSpPr/>
      </dsp:nvSpPr>
      <dsp:spPr>
        <a:xfrm>
          <a:off x="5029199" y="1215237"/>
          <a:ext cx="5029200" cy="255199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pl-PL" sz="2800" b="1" u="sng" kern="1200" dirty="0"/>
            <a:t>Organów postępowania</a:t>
          </a:r>
          <a:r>
            <a:rPr lang="pl-PL" sz="2800" kern="1200" dirty="0"/>
            <a:t> – np. zwrócenie uwagi na fakt notoryjny, wydanie i ogłoszenie wyroku </a:t>
          </a:r>
        </a:p>
      </dsp:txBody>
      <dsp:txXfrm>
        <a:off x="5029199" y="1215237"/>
        <a:ext cx="5029200" cy="2551998"/>
      </dsp:txXfrm>
    </dsp:sp>
    <dsp:sp modelId="{DA6FE2CB-E923-4210-80A7-039093EBD456}">
      <dsp:nvSpPr>
        <dsp:cNvPr id="0" name=""/>
        <dsp:cNvSpPr/>
      </dsp:nvSpPr>
      <dsp:spPr>
        <a:xfrm>
          <a:off x="0" y="3767236"/>
          <a:ext cx="10058399" cy="283555"/>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35CC01-FFF5-4E40-89FD-19F8F3F00486}">
      <dsp:nvSpPr>
        <dsp:cNvPr id="0" name=""/>
        <dsp:cNvSpPr/>
      </dsp:nvSpPr>
      <dsp:spPr>
        <a:xfrm>
          <a:off x="3813962" y="50634"/>
          <a:ext cx="2430475" cy="24304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pl-PL" sz="2200" kern="1200" dirty="0"/>
            <a:t>Oświadczenia woli	</a:t>
          </a:r>
        </a:p>
      </dsp:txBody>
      <dsp:txXfrm>
        <a:off x="4138025" y="475968"/>
        <a:ext cx="1782348" cy="1093713"/>
      </dsp:txXfrm>
    </dsp:sp>
    <dsp:sp modelId="{A5D50510-DFC0-4DAD-B44E-8C1B3640B12E}">
      <dsp:nvSpPr>
        <dsp:cNvPr id="0" name=""/>
        <dsp:cNvSpPr/>
      </dsp:nvSpPr>
      <dsp:spPr>
        <a:xfrm>
          <a:off x="4690958" y="1569681"/>
          <a:ext cx="2430475" cy="24304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pl-PL" sz="2200" kern="1200" dirty="0"/>
            <a:t>Władcze</a:t>
          </a:r>
        </a:p>
      </dsp:txBody>
      <dsp:txXfrm>
        <a:off x="5434279" y="2197554"/>
        <a:ext cx="1458285" cy="1336761"/>
      </dsp:txXfrm>
    </dsp:sp>
    <dsp:sp modelId="{D88245A3-B210-430F-855D-31B2F80C5AED}">
      <dsp:nvSpPr>
        <dsp:cNvPr id="0" name=""/>
        <dsp:cNvSpPr/>
      </dsp:nvSpPr>
      <dsp:spPr>
        <a:xfrm>
          <a:off x="2936965" y="1569681"/>
          <a:ext cx="2430475" cy="2430475"/>
        </a:xfrm>
        <a:prstGeom prst="ellipse">
          <a:avLst/>
        </a:prstGeom>
        <a:solidFill>
          <a:schemeClr val="accent1">
            <a:alpha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r>
            <a:rPr lang="pl-PL" sz="2200" kern="1200" dirty="0"/>
            <a:t>Postulujące	</a:t>
          </a:r>
        </a:p>
      </dsp:txBody>
      <dsp:txXfrm>
        <a:off x="3165835" y="2197554"/>
        <a:ext cx="1458285" cy="133676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FD47B3-315B-4A36-9611-3A00AE23AAD7}">
      <dsp:nvSpPr>
        <dsp:cNvPr id="0" name=""/>
        <dsp:cNvSpPr/>
      </dsp:nvSpPr>
      <dsp:spPr>
        <a:xfrm>
          <a:off x="2426810" y="1314"/>
          <a:ext cx="2313235" cy="11566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pl-PL" sz="3000" kern="1200" dirty="0"/>
            <a:t>Orzeczenia</a:t>
          </a:r>
        </a:p>
      </dsp:txBody>
      <dsp:txXfrm>
        <a:off x="2460686" y="35190"/>
        <a:ext cx="2245483" cy="1088865"/>
      </dsp:txXfrm>
    </dsp:sp>
    <dsp:sp modelId="{A5CA2FCE-F006-439A-8017-52D064DE173F}">
      <dsp:nvSpPr>
        <dsp:cNvPr id="0" name=""/>
        <dsp:cNvSpPr/>
      </dsp:nvSpPr>
      <dsp:spPr>
        <a:xfrm>
          <a:off x="2658133" y="1157932"/>
          <a:ext cx="231323" cy="867463"/>
        </a:xfrm>
        <a:custGeom>
          <a:avLst/>
          <a:gdLst/>
          <a:ahLst/>
          <a:cxnLst/>
          <a:rect l="0" t="0" r="0" b="0"/>
          <a:pathLst>
            <a:path>
              <a:moveTo>
                <a:pt x="0" y="0"/>
              </a:moveTo>
              <a:lnTo>
                <a:pt x="0" y="867463"/>
              </a:lnTo>
              <a:lnTo>
                <a:pt x="231323" y="86746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AB14CE-A822-44FB-A9F7-7DA2D641FB2C}">
      <dsp:nvSpPr>
        <dsp:cNvPr id="0" name=""/>
        <dsp:cNvSpPr/>
      </dsp:nvSpPr>
      <dsp:spPr>
        <a:xfrm>
          <a:off x="2889457" y="1447087"/>
          <a:ext cx="1850588" cy="11566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Wyroki 	</a:t>
          </a:r>
        </a:p>
      </dsp:txBody>
      <dsp:txXfrm>
        <a:off x="2923333" y="1480963"/>
        <a:ext cx="1782836" cy="1088865"/>
      </dsp:txXfrm>
    </dsp:sp>
    <dsp:sp modelId="{850CDE8D-29C1-4837-8A60-8E9D4894F3C0}">
      <dsp:nvSpPr>
        <dsp:cNvPr id="0" name=""/>
        <dsp:cNvSpPr/>
      </dsp:nvSpPr>
      <dsp:spPr>
        <a:xfrm>
          <a:off x="2658133" y="1157932"/>
          <a:ext cx="231323" cy="2313235"/>
        </a:xfrm>
        <a:custGeom>
          <a:avLst/>
          <a:gdLst/>
          <a:ahLst/>
          <a:cxnLst/>
          <a:rect l="0" t="0" r="0" b="0"/>
          <a:pathLst>
            <a:path>
              <a:moveTo>
                <a:pt x="0" y="0"/>
              </a:moveTo>
              <a:lnTo>
                <a:pt x="0" y="2313235"/>
              </a:lnTo>
              <a:lnTo>
                <a:pt x="231323" y="231323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2A098C-7860-4E97-9679-5F7914BF0D81}">
      <dsp:nvSpPr>
        <dsp:cNvPr id="0" name=""/>
        <dsp:cNvSpPr/>
      </dsp:nvSpPr>
      <dsp:spPr>
        <a:xfrm>
          <a:off x="2889457" y="2892859"/>
          <a:ext cx="1850588" cy="11566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pl-PL" sz="2000" kern="1200" dirty="0"/>
            <a:t>Postanowienia</a:t>
          </a:r>
        </a:p>
      </dsp:txBody>
      <dsp:txXfrm>
        <a:off x="2923333" y="2926735"/>
        <a:ext cx="1782836" cy="1088865"/>
      </dsp:txXfrm>
    </dsp:sp>
    <dsp:sp modelId="{B2622AD2-40E2-4129-AEC0-C25780777073}">
      <dsp:nvSpPr>
        <dsp:cNvPr id="0" name=""/>
        <dsp:cNvSpPr/>
      </dsp:nvSpPr>
      <dsp:spPr>
        <a:xfrm>
          <a:off x="5318354" y="1314"/>
          <a:ext cx="2313235" cy="11566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38100" rIns="57150" bIns="38100" numCol="1" spcCol="1270" anchor="ctr" anchorCtr="0">
          <a:noAutofit/>
        </a:bodyPr>
        <a:lstStyle/>
        <a:p>
          <a:pPr marL="0" lvl="0" indent="0" algn="ctr" defTabSz="1333500">
            <a:lnSpc>
              <a:spcPct val="90000"/>
            </a:lnSpc>
            <a:spcBef>
              <a:spcPct val="0"/>
            </a:spcBef>
            <a:spcAft>
              <a:spcPct val="35000"/>
            </a:spcAft>
            <a:buNone/>
          </a:pPr>
          <a:r>
            <a:rPr lang="pl-PL" sz="3000" kern="1200" dirty="0"/>
            <a:t>Zarządzenia</a:t>
          </a:r>
        </a:p>
      </dsp:txBody>
      <dsp:txXfrm>
        <a:off x="5352230" y="35190"/>
        <a:ext cx="2245483" cy="10888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2BE6B5-2282-4F78-9237-2463FC8404CB}">
      <dsp:nvSpPr>
        <dsp:cNvPr id="0" name=""/>
        <dsp:cNvSpPr/>
      </dsp:nvSpPr>
      <dsp:spPr>
        <a:xfrm>
          <a:off x="4321" y="0"/>
          <a:ext cx="4950618" cy="4050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a:t>Wyraźne – np. pisemne oświadczenie o wstąpieniu do postępowania w charakterze oskarżyciela posiłkowego ubocznego</a:t>
          </a:r>
        </a:p>
      </dsp:txBody>
      <dsp:txXfrm>
        <a:off x="4321" y="1620316"/>
        <a:ext cx="4950618" cy="1620316"/>
      </dsp:txXfrm>
    </dsp:sp>
    <dsp:sp modelId="{7B7F0373-1909-44DB-8229-EF9AF0D56980}">
      <dsp:nvSpPr>
        <dsp:cNvPr id="0" name=""/>
        <dsp:cNvSpPr/>
      </dsp:nvSpPr>
      <dsp:spPr>
        <a:xfrm>
          <a:off x="1805174" y="243047"/>
          <a:ext cx="1348913" cy="134891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8623B6-4019-4721-B18A-8B7B54D44941}">
      <dsp:nvSpPr>
        <dsp:cNvPr id="0" name=""/>
        <dsp:cNvSpPr/>
      </dsp:nvSpPr>
      <dsp:spPr>
        <a:xfrm>
          <a:off x="5103459" y="0"/>
          <a:ext cx="4950618" cy="405079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pl-PL" sz="2000" kern="1200" dirty="0" err="1"/>
            <a:t>Konkludentne</a:t>
          </a:r>
          <a:r>
            <a:rPr lang="pl-PL" sz="2000" kern="1200" dirty="0"/>
            <a:t> – komunikacja przez samo zachowanie – np. niezabranie głosu przez pokrzywdzonego podczas posiedzenia w trybie art. 343 k.p.k.  </a:t>
          </a:r>
        </a:p>
      </dsp:txBody>
      <dsp:txXfrm>
        <a:off x="5103459" y="1620316"/>
        <a:ext cx="4950618" cy="1620316"/>
      </dsp:txXfrm>
    </dsp:sp>
    <dsp:sp modelId="{A1AA5EDB-C290-4367-B96A-26E270086F5F}">
      <dsp:nvSpPr>
        <dsp:cNvPr id="0" name=""/>
        <dsp:cNvSpPr/>
      </dsp:nvSpPr>
      <dsp:spPr>
        <a:xfrm>
          <a:off x="6904311" y="243047"/>
          <a:ext cx="1348913" cy="1348913"/>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2CA446C-55DD-4970-B76B-EC127900A0F8}">
      <dsp:nvSpPr>
        <dsp:cNvPr id="0" name=""/>
        <dsp:cNvSpPr/>
      </dsp:nvSpPr>
      <dsp:spPr>
        <a:xfrm>
          <a:off x="402335" y="3240633"/>
          <a:ext cx="9253728" cy="607618"/>
        </a:xfrm>
        <a:prstGeom prst="leftRight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F4C47-E82E-458B-8769-DBEF9FA58F2D}">
      <dsp:nvSpPr>
        <dsp:cNvPr id="0" name=""/>
        <dsp:cNvSpPr/>
      </dsp:nvSpPr>
      <dsp:spPr>
        <a:xfrm rot="5400000">
          <a:off x="6317539" y="-2563994"/>
          <a:ext cx="1044344"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pl-PL" sz="1500" kern="1200" dirty="0"/>
            <a:t>Zachodzą pozytywne przesłanki dokonania czynności</a:t>
          </a:r>
        </a:p>
        <a:p>
          <a:pPr marL="114300" lvl="1" indent="-114300" algn="l" defTabSz="666750">
            <a:lnSpc>
              <a:spcPct val="90000"/>
            </a:lnSpc>
            <a:spcBef>
              <a:spcPct val="0"/>
            </a:spcBef>
            <a:spcAft>
              <a:spcPct val="15000"/>
            </a:spcAft>
            <a:buChar char="•"/>
          </a:pPr>
          <a:endParaRPr lang="pl-PL" sz="1500" kern="1200" dirty="0"/>
        </a:p>
      </dsp:txBody>
      <dsp:txXfrm rot="-5400000">
        <a:off x="3621024" y="183502"/>
        <a:ext cx="6386395" cy="942382"/>
      </dsp:txXfrm>
    </dsp:sp>
    <dsp:sp modelId="{665F678D-423D-4125-A9E4-A082D3DDF172}">
      <dsp:nvSpPr>
        <dsp:cNvPr id="0" name=""/>
        <dsp:cNvSpPr/>
      </dsp:nvSpPr>
      <dsp:spPr>
        <a:xfrm>
          <a:off x="0" y="1977"/>
          <a:ext cx="3621024" cy="13054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endParaRPr lang="pl-PL" sz="6500" kern="1200" dirty="0"/>
        </a:p>
      </dsp:txBody>
      <dsp:txXfrm>
        <a:off x="63726" y="65703"/>
        <a:ext cx="3493572" cy="1177979"/>
      </dsp:txXfrm>
    </dsp:sp>
    <dsp:sp modelId="{D2D80A3B-62D5-4166-B192-6EBEF59431E8}">
      <dsp:nvSpPr>
        <dsp:cNvPr id="0" name=""/>
        <dsp:cNvSpPr/>
      </dsp:nvSpPr>
      <dsp:spPr>
        <a:xfrm rot="5400000">
          <a:off x="6317539" y="-1193292"/>
          <a:ext cx="1044344"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pl-PL" sz="1500" kern="1200" dirty="0"/>
            <a:t>Uczestnik procesu ma zdolność do dokonywania czynności procesowych i może skutecznie składać oświadczenia procesowe (np. ubezwłasnowolniony pokrzywdzony) </a:t>
          </a:r>
        </a:p>
        <a:p>
          <a:pPr marL="114300" lvl="1" indent="-114300" algn="l" defTabSz="666750">
            <a:lnSpc>
              <a:spcPct val="90000"/>
            </a:lnSpc>
            <a:spcBef>
              <a:spcPct val="0"/>
            </a:spcBef>
            <a:spcAft>
              <a:spcPct val="15000"/>
            </a:spcAft>
            <a:buChar char="•"/>
          </a:pPr>
          <a:endParaRPr lang="pl-PL" sz="1500" kern="1200"/>
        </a:p>
      </dsp:txBody>
      <dsp:txXfrm rot="-5400000">
        <a:off x="3621024" y="1554204"/>
        <a:ext cx="6386395" cy="942382"/>
      </dsp:txXfrm>
    </dsp:sp>
    <dsp:sp modelId="{91EBB19F-8E06-4CE5-B845-9857F70ACF28}">
      <dsp:nvSpPr>
        <dsp:cNvPr id="0" name=""/>
        <dsp:cNvSpPr/>
      </dsp:nvSpPr>
      <dsp:spPr>
        <a:xfrm>
          <a:off x="0" y="1372680"/>
          <a:ext cx="3621024" cy="13054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endParaRPr lang="pl-PL" sz="6500" kern="1200"/>
        </a:p>
      </dsp:txBody>
      <dsp:txXfrm>
        <a:off x="63726" y="1436406"/>
        <a:ext cx="3493572" cy="1177979"/>
      </dsp:txXfrm>
    </dsp:sp>
    <dsp:sp modelId="{FE313F35-1CC5-4329-98D8-B76C728B8349}">
      <dsp:nvSpPr>
        <dsp:cNvPr id="0" name=""/>
        <dsp:cNvSpPr/>
      </dsp:nvSpPr>
      <dsp:spPr>
        <a:xfrm rot="5400000">
          <a:off x="6317539" y="177410"/>
          <a:ext cx="1044344" cy="643737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a:lnSpc>
              <a:spcPct val="90000"/>
            </a:lnSpc>
            <a:spcBef>
              <a:spcPct val="0"/>
            </a:spcBef>
            <a:spcAft>
              <a:spcPct val="15000"/>
            </a:spcAft>
            <a:buChar char="•"/>
          </a:pPr>
          <a:r>
            <a:rPr lang="pl-PL" sz="1500" kern="1200" dirty="0"/>
            <a:t>Przestrzegane są warunki modalne czynności procesowej (czas, miejsce, kompetencja, przy spełnieniu ustawowych warunków)</a:t>
          </a:r>
        </a:p>
        <a:p>
          <a:pPr marL="114300" lvl="1" indent="-114300" algn="l" defTabSz="666750">
            <a:lnSpc>
              <a:spcPct val="90000"/>
            </a:lnSpc>
            <a:spcBef>
              <a:spcPct val="0"/>
            </a:spcBef>
            <a:spcAft>
              <a:spcPct val="15000"/>
            </a:spcAft>
            <a:buChar char="•"/>
          </a:pPr>
          <a:endParaRPr lang="pl-PL" sz="1500" kern="1200"/>
        </a:p>
      </dsp:txBody>
      <dsp:txXfrm rot="-5400000">
        <a:off x="3621024" y="2924907"/>
        <a:ext cx="6386395" cy="942382"/>
      </dsp:txXfrm>
    </dsp:sp>
    <dsp:sp modelId="{52384860-A8C5-4F8A-921E-1E411FA29BEF}">
      <dsp:nvSpPr>
        <dsp:cNvPr id="0" name=""/>
        <dsp:cNvSpPr/>
      </dsp:nvSpPr>
      <dsp:spPr>
        <a:xfrm>
          <a:off x="0" y="2743383"/>
          <a:ext cx="3621024" cy="130543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123825" rIns="247650" bIns="123825" numCol="1" spcCol="1270" anchor="ctr" anchorCtr="0">
          <a:noAutofit/>
        </a:bodyPr>
        <a:lstStyle/>
        <a:p>
          <a:pPr marL="0" lvl="0" indent="0" algn="ctr" defTabSz="2889250">
            <a:lnSpc>
              <a:spcPct val="90000"/>
            </a:lnSpc>
            <a:spcBef>
              <a:spcPct val="0"/>
            </a:spcBef>
            <a:spcAft>
              <a:spcPct val="35000"/>
            </a:spcAft>
            <a:buNone/>
          </a:pPr>
          <a:endParaRPr lang="pl-PL" sz="6500" kern="1200"/>
        </a:p>
      </dsp:txBody>
      <dsp:txXfrm>
        <a:off x="63726" y="2807109"/>
        <a:ext cx="3493572" cy="117797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0E6E80-6301-433C-8BCA-4FD726C971D3}">
      <dsp:nvSpPr>
        <dsp:cNvPr id="0" name=""/>
        <dsp:cNvSpPr/>
      </dsp:nvSpPr>
      <dsp:spPr>
        <a:xfrm rot="5400000">
          <a:off x="4612910" y="98818"/>
          <a:ext cx="1500683" cy="130559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nieważność</a:t>
          </a:r>
        </a:p>
      </dsp:txBody>
      <dsp:txXfrm rot="-5400000">
        <a:off x="4913909" y="235130"/>
        <a:ext cx="898684" cy="1032971"/>
      </dsp:txXfrm>
    </dsp:sp>
    <dsp:sp modelId="{52C43F8A-603C-46F3-AA8D-C27C1F9F5BDF}">
      <dsp:nvSpPr>
        <dsp:cNvPr id="0" name=""/>
        <dsp:cNvSpPr/>
      </dsp:nvSpPr>
      <dsp:spPr>
        <a:xfrm>
          <a:off x="6055667" y="301410"/>
          <a:ext cx="1674762" cy="900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endParaRPr lang="pl-PL" sz="1200" kern="1200"/>
        </a:p>
      </dsp:txBody>
      <dsp:txXfrm>
        <a:off x="6055667" y="301410"/>
        <a:ext cx="1674762" cy="900410"/>
      </dsp:txXfrm>
    </dsp:sp>
    <dsp:sp modelId="{07701740-7307-4523-9C1C-5E8482B90507}">
      <dsp:nvSpPr>
        <dsp:cNvPr id="0" name=""/>
        <dsp:cNvSpPr/>
      </dsp:nvSpPr>
      <dsp:spPr>
        <a:xfrm rot="5400000">
          <a:off x="3202868" y="98818"/>
          <a:ext cx="1500683" cy="130559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pl-PL" sz="1000" kern="1200" dirty="0"/>
            <a:t>Bezskuteczność</a:t>
          </a:r>
        </a:p>
      </dsp:txBody>
      <dsp:txXfrm rot="-5400000">
        <a:off x="3503867" y="235130"/>
        <a:ext cx="898684" cy="1032971"/>
      </dsp:txXfrm>
    </dsp:sp>
    <dsp:sp modelId="{2F3BB397-44FF-44AA-AC54-4C9C87EBE0FB}">
      <dsp:nvSpPr>
        <dsp:cNvPr id="0" name=""/>
        <dsp:cNvSpPr/>
      </dsp:nvSpPr>
      <dsp:spPr>
        <a:xfrm rot="5400000">
          <a:off x="3905187" y="1372598"/>
          <a:ext cx="1500683" cy="130559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endParaRPr lang="pl-PL" sz="1200" kern="1200"/>
        </a:p>
      </dsp:txBody>
      <dsp:txXfrm rot="-5400000">
        <a:off x="4206186" y="1508910"/>
        <a:ext cx="898684" cy="1032971"/>
      </dsp:txXfrm>
    </dsp:sp>
    <dsp:sp modelId="{E678B9CB-A1E1-4977-A400-8F59E42435C6}">
      <dsp:nvSpPr>
        <dsp:cNvPr id="0" name=""/>
        <dsp:cNvSpPr/>
      </dsp:nvSpPr>
      <dsp:spPr>
        <a:xfrm>
          <a:off x="2327969" y="1575190"/>
          <a:ext cx="1620738" cy="900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r" defTabSz="533400">
            <a:lnSpc>
              <a:spcPct val="90000"/>
            </a:lnSpc>
            <a:spcBef>
              <a:spcPct val="0"/>
            </a:spcBef>
            <a:spcAft>
              <a:spcPct val="35000"/>
            </a:spcAft>
            <a:buNone/>
          </a:pPr>
          <a:endParaRPr lang="pl-PL" sz="1200" kern="1200" dirty="0"/>
        </a:p>
      </dsp:txBody>
      <dsp:txXfrm>
        <a:off x="2327969" y="1575190"/>
        <a:ext cx="1620738" cy="900410"/>
      </dsp:txXfrm>
    </dsp:sp>
    <dsp:sp modelId="{56B9B25E-F868-4EC8-B2C2-87CCD306C4A8}">
      <dsp:nvSpPr>
        <dsp:cNvPr id="0" name=""/>
        <dsp:cNvSpPr/>
      </dsp:nvSpPr>
      <dsp:spPr>
        <a:xfrm rot="5400000">
          <a:off x="5315230" y="1372598"/>
          <a:ext cx="1500683" cy="130559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pl-PL" sz="1100" kern="1200" dirty="0"/>
            <a:t>Bezzasadność</a:t>
          </a:r>
        </a:p>
      </dsp:txBody>
      <dsp:txXfrm rot="-5400000">
        <a:off x="5616229" y="1508910"/>
        <a:ext cx="898684" cy="1032971"/>
      </dsp:txXfrm>
    </dsp:sp>
    <dsp:sp modelId="{631ED9EC-F60E-4A44-8492-E9DBC9393FD1}">
      <dsp:nvSpPr>
        <dsp:cNvPr id="0" name=""/>
        <dsp:cNvSpPr/>
      </dsp:nvSpPr>
      <dsp:spPr>
        <a:xfrm rot="5400000">
          <a:off x="4612910" y="2646378"/>
          <a:ext cx="1500683" cy="130559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pl-PL" sz="1200" kern="1200" dirty="0"/>
            <a:t>Wadliwość</a:t>
          </a:r>
        </a:p>
      </dsp:txBody>
      <dsp:txXfrm rot="-5400000">
        <a:off x="4913909" y="2782690"/>
        <a:ext cx="898684" cy="1032971"/>
      </dsp:txXfrm>
    </dsp:sp>
    <dsp:sp modelId="{81AF8F17-9338-4198-92C6-8CCF90BF3BDC}">
      <dsp:nvSpPr>
        <dsp:cNvPr id="0" name=""/>
        <dsp:cNvSpPr/>
      </dsp:nvSpPr>
      <dsp:spPr>
        <a:xfrm>
          <a:off x="6055667" y="2848971"/>
          <a:ext cx="1674762" cy="900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endParaRPr lang="pl-PL" sz="1200" kern="1200"/>
        </a:p>
      </dsp:txBody>
      <dsp:txXfrm>
        <a:off x="6055667" y="2848971"/>
        <a:ext cx="1674762" cy="900410"/>
      </dsp:txXfrm>
    </dsp:sp>
    <dsp:sp modelId="{2582EC4A-BDC4-4DB4-A9EC-AD6583E19988}">
      <dsp:nvSpPr>
        <dsp:cNvPr id="0" name=""/>
        <dsp:cNvSpPr/>
      </dsp:nvSpPr>
      <dsp:spPr>
        <a:xfrm rot="5400000">
          <a:off x="3202868" y="2646378"/>
          <a:ext cx="1500683" cy="1305594"/>
        </a:xfrm>
        <a:prstGeom prst="hexagon">
          <a:avLst>
            <a:gd name="adj" fmla="val 25000"/>
            <a:gd name="vf" fmla="val 1154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355600">
            <a:lnSpc>
              <a:spcPct val="90000"/>
            </a:lnSpc>
            <a:spcBef>
              <a:spcPct val="0"/>
            </a:spcBef>
            <a:spcAft>
              <a:spcPct val="35000"/>
            </a:spcAft>
            <a:buNone/>
          </a:pPr>
          <a:r>
            <a:rPr lang="pl-PL" sz="800" kern="1200" dirty="0"/>
            <a:t>Niedopuszczalność</a:t>
          </a:r>
        </a:p>
      </dsp:txBody>
      <dsp:txXfrm rot="-5400000">
        <a:off x="3503867" y="2782690"/>
        <a:ext cx="898684" cy="1032971"/>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088875-66EA-469E-A189-107468166DBA}" type="datetimeFigureOut">
              <a:rPr lang="pl-PL" smtClean="0"/>
              <a:t>2018-12-16</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2176AC-4715-4F6E-BF64-CFF90CE0FC35}" type="slidenum">
              <a:rPr lang="pl-PL" smtClean="0"/>
              <a:t>‹#›</a:t>
            </a:fld>
            <a:endParaRPr lang="pl-PL"/>
          </a:p>
        </p:txBody>
      </p:sp>
    </p:spTree>
    <p:extLst>
      <p:ext uri="{BB962C8B-B14F-4D97-AF65-F5344CB8AC3E}">
        <p14:creationId xmlns:p14="http://schemas.microsoft.com/office/powerpoint/2010/main" val="3727585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88E5549-45A6-40D9-A771-616C4FBD2155}" type="slidenum">
              <a:rPr lang="pl-PL" smtClean="0"/>
              <a:t>22</a:t>
            </a:fld>
            <a:endParaRPr lang="pl-PL"/>
          </a:p>
        </p:txBody>
      </p:sp>
    </p:spTree>
    <p:extLst>
      <p:ext uri="{BB962C8B-B14F-4D97-AF65-F5344CB8AC3E}">
        <p14:creationId xmlns:p14="http://schemas.microsoft.com/office/powerpoint/2010/main" val="1502140849"/>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2018-12-16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1A341622-702F-4932-9441-EF91DD3210D7}" type="slidenum">
              <a:rPr lang="pl-PL" smtClean="0"/>
              <a:t>‹#›</a:t>
            </a:fld>
            <a:endParaRPr lang="pl-PL"/>
          </a:p>
        </p:txBody>
      </p:sp>
    </p:spTree>
    <p:extLst>
      <p:ext uri="{BB962C8B-B14F-4D97-AF65-F5344CB8AC3E}">
        <p14:creationId xmlns:p14="http://schemas.microsoft.com/office/powerpoint/2010/main" val="72021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2018-12-16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516668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2018-12-16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39105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D5550B9-A87B-4DFC-BD09-8A541B360307}" type="datetimeFigureOut">
              <a:rPr lang="pl-PL" smtClean="0"/>
              <a:t>2018-12-16</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21669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p>
            <a:fld id="{BD5550B9-A87B-4DFC-BD09-8A541B360307}" type="datetimeFigureOut">
              <a:rPr lang="pl-PL" smtClean="0"/>
              <a:t>2018-12-16</a:t>
            </a:fld>
            <a:endParaRPr lang="pl-PL"/>
          </a:p>
        </p:txBody>
      </p:sp>
      <p:sp>
        <p:nvSpPr>
          <p:cNvPr id="5" name="Footer Placeholder 4"/>
          <p:cNvSpPr>
            <a:spLocks noGrp="1"/>
          </p:cNvSpPr>
          <p:nvPr>
            <p:ph type="ftr" sz="quarter" idx="11"/>
          </p:nvPr>
        </p:nvSpPr>
        <p:spPr>
          <a:xfrm>
            <a:off x="2182708" y="6272784"/>
            <a:ext cx="6327648" cy="365125"/>
          </a:xfrm>
        </p:spPr>
        <p:txBody>
          <a:bodyPr/>
          <a:lstStyle/>
          <a:p>
            <a:endParaRPr lang="pl-PL"/>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341622-702F-4932-9441-EF91DD3210D7}" type="slidenum">
              <a:rPr lang="pl-PL" smtClean="0"/>
              <a:t>‹#›</a:t>
            </a:fld>
            <a:endParaRPr lang="pl-PL"/>
          </a:p>
        </p:txBody>
      </p:sp>
    </p:spTree>
    <p:extLst>
      <p:ext uri="{BB962C8B-B14F-4D97-AF65-F5344CB8AC3E}">
        <p14:creationId xmlns:p14="http://schemas.microsoft.com/office/powerpoint/2010/main" val="19602750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D5550B9-A87B-4DFC-BD09-8A541B360307}" type="datetimeFigureOut">
              <a:rPr lang="pl-PL" smtClean="0"/>
              <a:t>2018-12-16</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2734042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D5550B9-A87B-4DFC-BD09-8A541B360307}" type="datetimeFigureOut">
              <a:rPr lang="pl-PL" smtClean="0"/>
              <a:t>2018-12-16</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4039802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D5550B9-A87B-4DFC-BD09-8A541B360307}" type="datetimeFigureOut">
              <a:rPr lang="pl-PL" smtClean="0"/>
              <a:t>2018-12-16</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3380569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550B9-A87B-4DFC-BD09-8A541B360307}" type="datetimeFigureOut">
              <a:rPr lang="pl-PL" smtClean="0"/>
              <a:t>2018-12-16</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32670223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D5550B9-A87B-4DFC-BD09-8A541B360307}" type="datetimeFigureOut">
              <a:rPr lang="pl-PL" smtClean="0"/>
              <a:t>2018-12-16</a:t>
            </a:fld>
            <a:endParaRPr lang="pl-PL"/>
          </a:p>
        </p:txBody>
      </p:sp>
      <p:sp>
        <p:nvSpPr>
          <p:cNvPr id="6" name="Footer Placeholder 5"/>
          <p:cNvSpPr>
            <a:spLocks noGrp="1"/>
          </p:cNvSpPr>
          <p:nvPr>
            <p:ph type="ftr" sz="quarter" idx="11"/>
          </p:nvPr>
        </p:nvSpPr>
        <p:spPr/>
        <p:txBody>
          <a:bodyPr/>
          <a:lstStyle/>
          <a:p>
            <a:endParaRPr lang="pl-PL"/>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40828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BD5550B9-A87B-4DFC-BD09-8A541B360307}" type="datetimeFigureOut">
              <a:rPr lang="pl-PL" smtClean="0"/>
              <a:t>2018-12-16</a:t>
            </a:fld>
            <a:endParaRPr lang="pl-PL"/>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341622-702F-4932-9441-EF91DD3210D7}" type="slidenum">
              <a:rPr lang="pl-PL" smtClean="0"/>
              <a:t>‹#›</a:t>
            </a:fld>
            <a:endParaRPr lang="pl-PL"/>
          </a:p>
        </p:txBody>
      </p:sp>
    </p:spTree>
    <p:extLst>
      <p:ext uri="{BB962C8B-B14F-4D97-AF65-F5344CB8AC3E}">
        <p14:creationId xmlns:p14="http://schemas.microsoft.com/office/powerpoint/2010/main" val="1313359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D5550B9-A87B-4DFC-BD09-8A541B360307}" type="datetimeFigureOut">
              <a:rPr lang="pl-PL" smtClean="0"/>
              <a:t>2018-12-16</a:t>
            </a:fld>
            <a:endParaRPr lang="pl-PL"/>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pl-PL"/>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341622-702F-4932-9441-EF91DD3210D7}" type="slidenum">
              <a:rPr lang="pl-PL" smtClean="0"/>
              <a:t>‹#›</a:t>
            </a:fld>
            <a:endParaRPr lang="pl-PL"/>
          </a:p>
        </p:txBody>
      </p:sp>
    </p:spTree>
    <p:extLst>
      <p:ext uri="{BB962C8B-B14F-4D97-AF65-F5344CB8AC3E}">
        <p14:creationId xmlns:p14="http://schemas.microsoft.com/office/powerpoint/2010/main" val="368790385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diagramLayout" Target="../diagrams/layout9.xml"/><Relationship Id="rId7" Type="http://schemas.openxmlformats.org/officeDocument/2006/relationships/image" Target="../media/image9.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sip.lex.pl/#/document/16798683?unitId=art(1)par(1)&amp;cm=DOCUMENT"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ip.legalis.pl/document-view.seam?documentId=mfrxilrtg4yteobqgqztqltqmfyc4nbuha2daobtg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sip.legalis.pl/document-view.seam?documentId=mfrxilrtg4yteobqgqztqltqmfyc4nbuha2dcojrg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9.xml.rels><?xml version="1.0" encoding="UTF-8" standalone="yes"?>
<Relationships xmlns="http://schemas.openxmlformats.org/package/2006/relationships"><Relationship Id="rId3" Type="http://schemas.openxmlformats.org/officeDocument/2006/relationships/hyperlink" Target="https://sip.legalis.pl/document-view.seam?documentId=mfrxilrtg4yteobqgqztqltqmfyc4nbuha2dcmbtgi" TargetMode="External"/><Relationship Id="rId2" Type="http://schemas.openxmlformats.org/officeDocument/2006/relationships/hyperlink" Target="https://sip.legalis.pl/document-view.seam?documentId=mfrxilrtg4yteobqgqztqltqmfyc4nbuha2daobtha" TargetMode="External"/><Relationship Id="rId1" Type="http://schemas.openxmlformats.org/officeDocument/2006/relationships/slideLayout" Target="../slideLayouts/slideLayout2.xml"/><Relationship Id="rId4" Type="http://schemas.openxmlformats.org/officeDocument/2006/relationships/hyperlink" Target="https://sip.legalis.pl/document-view.seam?documentId=mrswglrwguydmnzrguyq"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32.xml.rels><?xml version="1.0" encoding="UTF-8" standalone="yes"?>
<Relationships xmlns="http://schemas.openxmlformats.org/package/2006/relationships"><Relationship Id="rId3" Type="http://schemas.openxmlformats.org/officeDocument/2006/relationships/hyperlink" Target="https://sip.legalis.pl/document-view.seam?documentId=mfrxilrtg4yteobqgqztqltqmfyc4nbuha2dcmjwhe" TargetMode="External"/><Relationship Id="rId2" Type="http://schemas.openxmlformats.org/officeDocument/2006/relationships/hyperlink" Target="https://sip.legalis.pl/document-view.seam?documentId=mfrxilrtg4yteobqgqztqltqmfyc4nbuha2danztgm" TargetMode="Externa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microsoft.com/office/2007/relationships/diagramDrawing" Target="../diagrams/drawing15.xml"/><Relationship Id="rId3" Type="http://schemas.microsoft.com/office/2007/relationships/hdphoto" Target="../media/hdphoto2.wdp"/><Relationship Id="rId7" Type="http://schemas.openxmlformats.org/officeDocument/2006/relationships/diagramColors" Target="../diagrams/colors15.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3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s://sip.legalis.pl/document-view.seam?documentId=mrswglrrheydgmzvgu2to" TargetMode="External"/><Relationship Id="rId4" Type="http://schemas.openxmlformats.org/officeDocument/2006/relationships/image" Target="../media/image2.png"/></Relationships>
</file>

<file path=ppt/slides/_rels/slide3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s://sip.legalis.pl/document-view.seam?documentId=mrswglrygy3tc" TargetMode="Externa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ip.legalis.pl/document-view.seam?documentId=mrswglrrgeydembvhaydi"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diagramColors" Target="../diagrams/colors16.xml"/><Relationship Id="rId3" Type="http://schemas.microsoft.com/office/2007/relationships/hdphoto" Target="../media/hdphoto2.wdp"/><Relationship Id="rId7" Type="http://schemas.openxmlformats.org/officeDocument/2006/relationships/diagramQuickStyle" Target="../diagrams/quickStyle16.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Layout" Target="../diagrams/layout16.xml"/><Relationship Id="rId5" Type="http://schemas.openxmlformats.org/officeDocument/2006/relationships/diagramData" Target="../diagrams/data16.xml"/><Relationship Id="rId4" Type="http://schemas.openxmlformats.org/officeDocument/2006/relationships/image" Target="../media/image2.png"/><Relationship Id="rId9" Type="http://schemas.microsoft.com/office/2007/relationships/diagramDrawing" Target="../diagrams/drawing16.xml"/></Relationships>
</file>

<file path=ppt/slides/_rels/slide3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hyperlink" Target="https://sip.legalis.pl/document-view.seam?documentId=mrswglrsgyydmmjrg43dm"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8" Type="http://schemas.openxmlformats.org/officeDocument/2006/relationships/diagramLayout" Target="../diagrams/layout18.xml"/><Relationship Id="rId3" Type="http://schemas.openxmlformats.org/officeDocument/2006/relationships/diagramLayout" Target="../diagrams/layout17.xml"/><Relationship Id="rId7" Type="http://schemas.openxmlformats.org/officeDocument/2006/relationships/diagramData" Target="../diagrams/data18.xml"/><Relationship Id="rId2" Type="http://schemas.openxmlformats.org/officeDocument/2006/relationships/diagramData" Target="../diagrams/data17.xml"/><Relationship Id="rId1" Type="http://schemas.openxmlformats.org/officeDocument/2006/relationships/slideLayout" Target="../slideLayouts/slideLayout4.xml"/><Relationship Id="rId6" Type="http://schemas.microsoft.com/office/2007/relationships/diagramDrawing" Target="../diagrams/drawing17.xml"/><Relationship Id="rId11" Type="http://schemas.microsoft.com/office/2007/relationships/diagramDrawing" Target="../diagrams/drawing18.xml"/><Relationship Id="rId5" Type="http://schemas.openxmlformats.org/officeDocument/2006/relationships/diagramColors" Target="../diagrams/colors17.xml"/><Relationship Id="rId10" Type="http://schemas.openxmlformats.org/officeDocument/2006/relationships/diagramColors" Target="../diagrams/colors18.xml"/><Relationship Id="rId4" Type="http://schemas.openxmlformats.org/officeDocument/2006/relationships/diagramQuickStyle" Target="../diagrams/quickStyle17.xml"/><Relationship Id="rId9" Type="http://schemas.openxmlformats.org/officeDocument/2006/relationships/diagramQuickStyle" Target="../diagrams/quickStyle18.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4.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0.xml.rels><?xml version="1.0" encoding="UTF-8" standalone="yes"?>
<Relationships xmlns="http://schemas.openxmlformats.org/package/2006/relationships"><Relationship Id="rId2" Type="http://schemas.openxmlformats.org/officeDocument/2006/relationships/hyperlink" Target="https://sip.lex.pl/#/document/16798683?unitId=art(63)&amp;cm=DOCUMENT"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7.xml"/><Relationship Id="rId7" Type="http://schemas.openxmlformats.org/officeDocument/2006/relationships/image" Target="../media/image5.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10" Type="http://schemas.openxmlformats.org/officeDocument/2006/relationships/image" Target="../media/image8.svg"/><Relationship Id="rId4" Type="http://schemas.openxmlformats.org/officeDocument/2006/relationships/diagramQuickStyle" Target="../diagrams/quickStyle7.xml"/><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EA086D-D163-40A2-A02C-795366150D14}"/>
              </a:ext>
            </a:extLst>
          </p:cNvPr>
          <p:cNvSpPr>
            <a:spLocks noGrp="1"/>
          </p:cNvSpPr>
          <p:nvPr>
            <p:ph type="ctrTitle"/>
          </p:nvPr>
        </p:nvSpPr>
        <p:spPr/>
        <p:txBody>
          <a:bodyPr/>
          <a:lstStyle/>
          <a:p>
            <a:r>
              <a:rPr lang="pl-PL" dirty="0"/>
              <a:t>Podstawy procesu karnego- kryminologia</a:t>
            </a:r>
          </a:p>
        </p:txBody>
      </p:sp>
      <p:sp>
        <p:nvSpPr>
          <p:cNvPr id="3" name="Podtytuł 2">
            <a:extLst>
              <a:ext uri="{FF2B5EF4-FFF2-40B4-BE49-F238E27FC236}">
                <a16:creationId xmlns:a16="http://schemas.microsoft.com/office/drawing/2014/main" id="{D33A84D0-836B-4DA9-AC5B-1A0424E9D833}"/>
              </a:ext>
            </a:extLst>
          </p:cNvPr>
          <p:cNvSpPr>
            <a:spLocks noGrp="1"/>
          </p:cNvSpPr>
          <p:nvPr>
            <p:ph type="subTitle" idx="1"/>
          </p:nvPr>
        </p:nvSpPr>
        <p:spPr/>
        <p:txBody>
          <a:bodyPr>
            <a:normAutofit lnSpcReduction="10000"/>
          </a:bodyPr>
          <a:lstStyle/>
          <a:p>
            <a:endParaRPr lang="pl-PL" dirty="0"/>
          </a:p>
          <a:p>
            <a:r>
              <a:rPr lang="pl-PL" dirty="0"/>
              <a:t>mgr Paulina Ogorzałek, mgr Karol Jarząbek, mgr Michał Basa, Katedra Postępowania Karnego WPAE </a:t>
            </a:r>
            <a:r>
              <a:rPr lang="pl-PL" dirty="0" err="1"/>
              <a:t>UWr</a:t>
            </a:r>
            <a:endParaRPr lang="pl-PL" dirty="0"/>
          </a:p>
        </p:txBody>
      </p:sp>
    </p:spTree>
    <p:extLst>
      <p:ext uri="{BB962C8B-B14F-4D97-AF65-F5344CB8AC3E}">
        <p14:creationId xmlns:p14="http://schemas.microsoft.com/office/powerpoint/2010/main" val="1025836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zaokrąglone rogi 4">
            <a:extLst>
              <a:ext uri="{FF2B5EF4-FFF2-40B4-BE49-F238E27FC236}">
                <a16:creationId xmlns:a16="http://schemas.microsoft.com/office/drawing/2014/main" id="{FA928C7F-8D4F-4B08-AE1F-81E9A11DDC2F}"/>
              </a:ext>
            </a:extLst>
          </p:cNvPr>
          <p:cNvSpPr/>
          <p:nvPr/>
        </p:nvSpPr>
        <p:spPr>
          <a:xfrm>
            <a:off x="3533775" y="304800"/>
            <a:ext cx="4429125"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Decyzje procesowe - podział</a:t>
            </a:r>
          </a:p>
        </p:txBody>
      </p:sp>
      <p:cxnSp>
        <p:nvCxnSpPr>
          <p:cNvPr id="7" name="Łącznik prosty ze strzałką 6">
            <a:extLst>
              <a:ext uri="{FF2B5EF4-FFF2-40B4-BE49-F238E27FC236}">
                <a16:creationId xmlns:a16="http://schemas.microsoft.com/office/drawing/2014/main" id="{935AD56A-70DC-46C0-AA1E-62C83141D979}"/>
              </a:ext>
            </a:extLst>
          </p:cNvPr>
          <p:cNvCxnSpPr/>
          <p:nvPr/>
        </p:nvCxnSpPr>
        <p:spPr>
          <a:xfrm flipH="1">
            <a:off x="2809875" y="895350"/>
            <a:ext cx="809625" cy="514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rostokąt: zaokrąglone rogi 8">
            <a:extLst>
              <a:ext uri="{FF2B5EF4-FFF2-40B4-BE49-F238E27FC236}">
                <a16:creationId xmlns:a16="http://schemas.microsoft.com/office/drawing/2014/main" id="{4EF2AA6B-E14B-4362-80CD-DC5DABBE62A4}"/>
              </a:ext>
            </a:extLst>
          </p:cNvPr>
          <p:cNvSpPr/>
          <p:nvPr/>
        </p:nvSpPr>
        <p:spPr>
          <a:xfrm>
            <a:off x="321470" y="1428751"/>
            <a:ext cx="4429125"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ZARZĄDZENIA</a:t>
            </a:r>
          </a:p>
        </p:txBody>
      </p:sp>
      <p:cxnSp>
        <p:nvCxnSpPr>
          <p:cNvPr id="11" name="Łącznik prosty ze strzałką 10">
            <a:extLst>
              <a:ext uri="{FF2B5EF4-FFF2-40B4-BE49-F238E27FC236}">
                <a16:creationId xmlns:a16="http://schemas.microsoft.com/office/drawing/2014/main" id="{226E492B-7882-408A-9D34-EB327FEE002B}"/>
              </a:ext>
            </a:extLst>
          </p:cNvPr>
          <p:cNvCxnSpPr/>
          <p:nvPr/>
        </p:nvCxnSpPr>
        <p:spPr>
          <a:xfrm>
            <a:off x="7743825" y="895350"/>
            <a:ext cx="1162050" cy="514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Prostokąt: zaokrąglone rogi 11">
            <a:extLst>
              <a:ext uri="{FF2B5EF4-FFF2-40B4-BE49-F238E27FC236}">
                <a16:creationId xmlns:a16="http://schemas.microsoft.com/office/drawing/2014/main" id="{3F53E685-B256-4EAD-BB7B-C8D5CF0F3800}"/>
              </a:ext>
            </a:extLst>
          </p:cNvPr>
          <p:cNvSpPr/>
          <p:nvPr/>
        </p:nvSpPr>
        <p:spPr>
          <a:xfrm>
            <a:off x="7391400" y="1409700"/>
            <a:ext cx="3171825"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Orzeczenia</a:t>
            </a:r>
          </a:p>
        </p:txBody>
      </p:sp>
      <p:cxnSp>
        <p:nvCxnSpPr>
          <p:cNvPr id="14" name="Łącznik prosty ze strzałką 13">
            <a:extLst>
              <a:ext uri="{FF2B5EF4-FFF2-40B4-BE49-F238E27FC236}">
                <a16:creationId xmlns:a16="http://schemas.microsoft.com/office/drawing/2014/main" id="{13B784BA-1552-462F-975F-40ABBF356C93}"/>
              </a:ext>
            </a:extLst>
          </p:cNvPr>
          <p:cNvCxnSpPr>
            <a:cxnSpLocks/>
          </p:cNvCxnSpPr>
          <p:nvPr/>
        </p:nvCxnSpPr>
        <p:spPr>
          <a:xfrm flipH="1">
            <a:off x="6896099" y="2000250"/>
            <a:ext cx="559595" cy="1714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a:extLst>
              <a:ext uri="{FF2B5EF4-FFF2-40B4-BE49-F238E27FC236}">
                <a16:creationId xmlns:a16="http://schemas.microsoft.com/office/drawing/2014/main" id="{8ABE501A-A6AE-4DCE-9927-619E7BCC5A6D}"/>
              </a:ext>
            </a:extLst>
          </p:cNvPr>
          <p:cNvCxnSpPr/>
          <p:nvPr/>
        </p:nvCxnSpPr>
        <p:spPr>
          <a:xfrm>
            <a:off x="9458325" y="2000250"/>
            <a:ext cx="1076325" cy="5143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Prostokąt: zaokrąglone rogi 16">
            <a:extLst>
              <a:ext uri="{FF2B5EF4-FFF2-40B4-BE49-F238E27FC236}">
                <a16:creationId xmlns:a16="http://schemas.microsoft.com/office/drawing/2014/main" id="{6D95BA75-3759-4EC1-95CA-18B040135798}"/>
              </a:ext>
            </a:extLst>
          </p:cNvPr>
          <p:cNvSpPr/>
          <p:nvPr/>
        </p:nvSpPr>
        <p:spPr>
          <a:xfrm>
            <a:off x="4702968" y="2185988"/>
            <a:ext cx="3171825" cy="847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WYROKI</a:t>
            </a:r>
            <a:r>
              <a:rPr lang="pl-PL" dirty="0"/>
              <a:t> (</a:t>
            </a:r>
            <a:r>
              <a:rPr lang="pl-PL" b="1" dirty="0"/>
              <a:t>w formie wyroku wypowiada się wyłącznie sąd</a:t>
            </a:r>
            <a:r>
              <a:rPr lang="pl-PL" dirty="0"/>
              <a:t>)</a:t>
            </a:r>
          </a:p>
        </p:txBody>
      </p:sp>
      <p:sp>
        <p:nvSpPr>
          <p:cNvPr id="18" name="Prostokąt: zaokrąglone rogi 17">
            <a:extLst>
              <a:ext uri="{FF2B5EF4-FFF2-40B4-BE49-F238E27FC236}">
                <a16:creationId xmlns:a16="http://schemas.microsoft.com/office/drawing/2014/main" id="{2E6FD21A-B1E1-45B4-918D-F96C1298B328}"/>
              </a:ext>
            </a:extLst>
          </p:cNvPr>
          <p:cNvSpPr/>
          <p:nvPr/>
        </p:nvSpPr>
        <p:spPr>
          <a:xfrm>
            <a:off x="361950" y="4114800"/>
            <a:ext cx="2447925"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Nakazowe</a:t>
            </a:r>
          </a:p>
        </p:txBody>
      </p:sp>
      <p:sp>
        <p:nvSpPr>
          <p:cNvPr id="19" name="Prostokąt: zaokrąglone rogi 18">
            <a:extLst>
              <a:ext uri="{FF2B5EF4-FFF2-40B4-BE49-F238E27FC236}">
                <a16:creationId xmlns:a16="http://schemas.microsoft.com/office/drawing/2014/main" id="{204A3483-D4C1-4317-B96F-2D34C9F784AB}"/>
              </a:ext>
            </a:extLst>
          </p:cNvPr>
          <p:cNvSpPr/>
          <p:nvPr/>
        </p:nvSpPr>
        <p:spPr>
          <a:xfrm>
            <a:off x="3214688" y="4114800"/>
            <a:ext cx="1919288"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„Zwykłe”</a:t>
            </a:r>
          </a:p>
        </p:txBody>
      </p:sp>
      <p:sp>
        <p:nvSpPr>
          <p:cNvPr id="20" name="Prostokąt: zaokrąglone rogi 19">
            <a:extLst>
              <a:ext uri="{FF2B5EF4-FFF2-40B4-BE49-F238E27FC236}">
                <a16:creationId xmlns:a16="http://schemas.microsoft.com/office/drawing/2014/main" id="{89CAB0FF-857A-429F-BAA8-2B7CDD76CB34}"/>
              </a:ext>
            </a:extLst>
          </p:cNvPr>
          <p:cNvSpPr/>
          <p:nvPr/>
        </p:nvSpPr>
        <p:spPr>
          <a:xfrm>
            <a:off x="5538789" y="4114800"/>
            <a:ext cx="1919288"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Skazujący</a:t>
            </a:r>
          </a:p>
        </p:txBody>
      </p:sp>
      <p:sp>
        <p:nvSpPr>
          <p:cNvPr id="21" name="Prostokąt: zaokrąglone rogi 20">
            <a:extLst>
              <a:ext uri="{FF2B5EF4-FFF2-40B4-BE49-F238E27FC236}">
                <a16:creationId xmlns:a16="http://schemas.microsoft.com/office/drawing/2014/main" id="{DF28D454-56DB-4191-AD18-02B70E2A9C0A}"/>
              </a:ext>
            </a:extLst>
          </p:cNvPr>
          <p:cNvSpPr/>
          <p:nvPr/>
        </p:nvSpPr>
        <p:spPr>
          <a:xfrm>
            <a:off x="2659856" y="4924425"/>
            <a:ext cx="1919288"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Uniewinniający</a:t>
            </a:r>
          </a:p>
        </p:txBody>
      </p:sp>
      <p:sp>
        <p:nvSpPr>
          <p:cNvPr id="22" name="Prostokąt: zaokrąglone rogi 21">
            <a:extLst>
              <a:ext uri="{FF2B5EF4-FFF2-40B4-BE49-F238E27FC236}">
                <a16:creationId xmlns:a16="http://schemas.microsoft.com/office/drawing/2014/main" id="{C2585613-236C-4E7E-B4D0-2139EAB33BBE}"/>
              </a:ext>
            </a:extLst>
          </p:cNvPr>
          <p:cNvSpPr/>
          <p:nvPr/>
        </p:nvSpPr>
        <p:spPr>
          <a:xfrm>
            <a:off x="4788693" y="4933950"/>
            <a:ext cx="1919288"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Umarzający</a:t>
            </a:r>
          </a:p>
        </p:txBody>
      </p:sp>
      <p:sp>
        <p:nvSpPr>
          <p:cNvPr id="23" name="Prostokąt: zaokrąglone rogi 22">
            <a:extLst>
              <a:ext uri="{FF2B5EF4-FFF2-40B4-BE49-F238E27FC236}">
                <a16:creationId xmlns:a16="http://schemas.microsoft.com/office/drawing/2014/main" id="{F1BD5FD7-2104-4C26-9C7D-2B36BACB1049}"/>
              </a:ext>
            </a:extLst>
          </p:cNvPr>
          <p:cNvSpPr/>
          <p:nvPr/>
        </p:nvSpPr>
        <p:spPr>
          <a:xfrm>
            <a:off x="6917530" y="4933950"/>
            <a:ext cx="1919288"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Warunkowo umarzający</a:t>
            </a:r>
          </a:p>
        </p:txBody>
      </p:sp>
      <p:sp>
        <p:nvSpPr>
          <p:cNvPr id="24" name="Prostokąt: zaokrąglone rogi 23">
            <a:extLst>
              <a:ext uri="{FF2B5EF4-FFF2-40B4-BE49-F238E27FC236}">
                <a16:creationId xmlns:a16="http://schemas.microsoft.com/office/drawing/2014/main" id="{A42348E9-676B-40E2-97DF-2BB8E240CE93}"/>
              </a:ext>
            </a:extLst>
          </p:cNvPr>
          <p:cNvSpPr/>
          <p:nvPr/>
        </p:nvSpPr>
        <p:spPr>
          <a:xfrm>
            <a:off x="321470" y="4933950"/>
            <a:ext cx="1919288" cy="5905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Skazujący</a:t>
            </a:r>
          </a:p>
        </p:txBody>
      </p:sp>
      <p:cxnSp>
        <p:nvCxnSpPr>
          <p:cNvPr id="26" name="Łącznik prosty ze strzałką 25">
            <a:extLst>
              <a:ext uri="{FF2B5EF4-FFF2-40B4-BE49-F238E27FC236}">
                <a16:creationId xmlns:a16="http://schemas.microsoft.com/office/drawing/2014/main" id="{FF599310-1F7D-4515-AD21-987A817A8DCA}"/>
              </a:ext>
            </a:extLst>
          </p:cNvPr>
          <p:cNvCxnSpPr/>
          <p:nvPr/>
        </p:nvCxnSpPr>
        <p:spPr>
          <a:xfrm flipH="1">
            <a:off x="1962150" y="3524250"/>
            <a:ext cx="697706" cy="5905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Łącznik prosty ze strzałką 27">
            <a:extLst>
              <a:ext uri="{FF2B5EF4-FFF2-40B4-BE49-F238E27FC236}">
                <a16:creationId xmlns:a16="http://schemas.microsoft.com/office/drawing/2014/main" id="{9C7CE5F0-8CA6-4CDF-9950-EFC07BFF1769}"/>
              </a:ext>
            </a:extLst>
          </p:cNvPr>
          <p:cNvCxnSpPr/>
          <p:nvPr/>
        </p:nvCxnSpPr>
        <p:spPr>
          <a:xfrm>
            <a:off x="3533775" y="3505200"/>
            <a:ext cx="381000" cy="609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Łącznik prosty ze strzałką 29">
            <a:extLst>
              <a:ext uri="{FF2B5EF4-FFF2-40B4-BE49-F238E27FC236}">
                <a16:creationId xmlns:a16="http://schemas.microsoft.com/office/drawing/2014/main" id="{442FECFE-E763-485A-97D3-9B7B69E42F0F}"/>
              </a:ext>
            </a:extLst>
          </p:cNvPr>
          <p:cNvCxnSpPr/>
          <p:nvPr/>
        </p:nvCxnSpPr>
        <p:spPr>
          <a:xfrm>
            <a:off x="1812131" y="470535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Łącznik prosty ze strzałką 31">
            <a:extLst>
              <a:ext uri="{FF2B5EF4-FFF2-40B4-BE49-F238E27FC236}">
                <a16:creationId xmlns:a16="http://schemas.microsoft.com/office/drawing/2014/main" id="{531AA3D4-2513-4C33-B0CF-0704F461CA49}"/>
              </a:ext>
            </a:extLst>
          </p:cNvPr>
          <p:cNvCxnSpPr>
            <a:stCxn id="19" idx="2"/>
          </p:cNvCxnSpPr>
          <p:nvPr/>
        </p:nvCxnSpPr>
        <p:spPr>
          <a:xfrm flipH="1">
            <a:off x="4076700" y="4705350"/>
            <a:ext cx="97632"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Łącznik prosty ze strzałką 33">
            <a:extLst>
              <a:ext uri="{FF2B5EF4-FFF2-40B4-BE49-F238E27FC236}">
                <a16:creationId xmlns:a16="http://schemas.microsoft.com/office/drawing/2014/main" id="{FA4D293D-8D0D-41C9-9195-17F73DAA08C8}"/>
              </a:ext>
            </a:extLst>
          </p:cNvPr>
          <p:cNvCxnSpPr/>
          <p:nvPr/>
        </p:nvCxnSpPr>
        <p:spPr>
          <a:xfrm>
            <a:off x="4983957" y="4714875"/>
            <a:ext cx="303609" cy="2190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Łącznik prosty ze strzałką 35">
            <a:extLst>
              <a:ext uri="{FF2B5EF4-FFF2-40B4-BE49-F238E27FC236}">
                <a16:creationId xmlns:a16="http://schemas.microsoft.com/office/drawing/2014/main" id="{FE8B11D5-F161-474D-858A-9E53115D3393}"/>
              </a:ext>
            </a:extLst>
          </p:cNvPr>
          <p:cNvCxnSpPr>
            <a:stCxn id="19" idx="3"/>
            <a:endCxn id="20" idx="1"/>
          </p:cNvCxnSpPr>
          <p:nvPr/>
        </p:nvCxnSpPr>
        <p:spPr>
          <a:xfrm>
            <a:off x="5133976" y="4410075"/>
            <a:ext cx="4048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Łącznik prosty ze strzałką 37">
            <a:extLst>
              <a:ext uri="{FF2B5EF4-FFF2-40B4-BE49-F238E27FC236}">
                <a16:creationId xmlns:a16="http://schemas.microsoft.com/office/drawing/2014/main" id="{2C320954-0F30-4B1E-B466-C18DE6ACB9F8}"/>
              </a:ext>
            </a:extLst>
          </p:cNvPr>
          <p:cNvCxnSpPr/>
          <p:nvPr/>
        </p:nvCxnSpPr>
        <p:spPr>
          <a:xfrm>
            <a:off x="5133976" y="4610100"/>
            <a:ext cx="1866899" cy="3238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Prostokąt: zaokrąglone rogi 38">
            <a:extLst>
              <a:ext uri="{FF2B5EF4-FFF2-40B4-BE49-F238E27FC236}">
                <a16:creationId xmlns:a16="http://schemas.microsoft.com/office/drawing/2014/main" id="{11D2F062-19BD-47FE-8FF2-F85A6F13F52F}"/>
              </a:ext>
            </a:extLst>
          </p:cNvPr>
          <p:cNvSpPr/>
          <p:nvPr/>
        </p:nvSpPr>
        <p:spPr>
          <a:xfrm>
            <a:off x="9603581" y="2514599"/>
            <a:ext cx="1919288" cy="2771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POSTANOWIENIA</a:t>
            </a:r>
          </a:p>
          <a:p>
            <a:pPr algn="ctr"/>
            <a:r>
              <a:rPr lang="pl-PL" dirty="0"/>
              <a:t>(</a:t>
            </a:r>
            <a:r>
              <a:rPr lang="pl-PL" b="1" dirty="0"/>
              <a:t>w formie postanowienia wypowiadają się wszystkie organy postępowania</a:t>
            </a:r>
            <a:r>
              <a:rPr lang="pl-PL" dirty="0"/>
              <a:t>)</a:t>
            </a:r>
          </a:p>
        </p:txBody>
      </p:sp>
      <p:sp>
        <p:nvSpPr>
          <p:cNvPr id="40" name="Prostokąt: zaokrąglone rogi 39">
            <a:extLst>
              <a:ext uri="{FF2B5EF4-FFF2-40B4-BE49-F238E27FC236}">
                <a16:creationId xmlns:a16="http://schemas.microsoft.com/office/drawing/2014/main" id="{3AB1847B-CA74-41E7-B0F7-1BFC28CC1F38}"/>
              </a:ext>
            </a:extLst>
          </p:cNvPr>
          <p:cNvSpPr/>
          <p:nvPr/>
        </p:nvSpPr>
        <p:spPr>
          <a:xfrm>
            <a:off x="5133975" y="3390900"/>
            <a:ext cx="2659855" cy="571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Uchwały</a:t>
            </a:r>
            <a:r>
              <a:rPr lang="pl-PL" dirty="0"/>
              <a:t> (tylko SN)</a:t>
            </a:r>
          </a:p>
        </p:txBody>
      </p:sp>
      <p:sp>
        <p:nvSpPr>
          <p:cNvPr id="47" name="Prostokąt: zaokrąglone rogi 46">
            <a:extLst>
              <a:ext uri="{FF2B5EF4-FFF2-40B4-BE49-F238E27FC236}">
                <a16:creationId xmlns:a16="http://schemas.microsoft.com/office/drawing/2014/main" id="{303D8AC5-CF73-49FB-9EAC-5073D2668793}"/>
              </a:ext>
            </a:extLst>
          </p:cNvPr>
          <p:cNvSpPr/>
          <p:nvPr/>
        </p:nvSpPr>
        <p:spPr>
          <a:xfrm>
            <a:off x="1223962" y="2819400"/>
            <a:ext cx="3171825" cy="847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Sądu I instancji</a:t>
            </a:r>
          </a:p>
        </p:txBody>
      </p:sp>
      <p:cxnSp>
        <p:nvCxnSpPr>
          <p:cNvPr id="49" name="Łącznik prosty ze strzałką 48">
            <a:extLst>
              <a:ext uri="{FF2B5EF4-FFF2-40B4-BE49-F238E27FC236}">
                <a16:creationId xmlns:a16="http://schemas.microsoft.com/office/drawing/2014/main" id="{2BDB6CEC-5AD9-4FEE-91FC-500DAC25E733}"/>
              </a:ext>
            </a:extLst>
          </p:cNvPr>
          <p:cNvCxnSpPr>
            <a:endCxn id="47" idx="3"/>
          </p:cNvCxnSpPr>
          <p:nvPr/>
        </p:nvCxnSpPr>
        <p:spPr>
          <a:xfrm flipH="1">
            <a:off x="4395787" y="2990849"/>
            <a:ext cx="461963" cy="2524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Prostokąt: zaokrąglone rogi 49">
            <a:extLst>
              <a:ext uri="{FF2B5EF4-FFF2-40B4-BE49-F238E27FC236}">
                <a16:creationId xmlns:a16="http://schemas.microsoft.com/office/drawing/2014/main" id="{95442376-7BBD-4CEB-911B-BB5DDEDDC492}"/>
              </a:ext>
            </a:extLst>
          </p:cNvPr>
          <p:cNvSpPr/>
          <p:nvPr/>
        </p:nvSpPr>
        <p:spPr>
          <a:xfrm>
            <a:off x="7886698" y="3419474"/>
            <a:ext cx="1595436" cy="13335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b="1" u="sng" dirty="0"/>
              <a:t>Sądu odwoławczego</a:t>
            </a:r>
          </a:p>
        </p:txBody>
      </p:sp>
      <p:cxnSp>
        <p:nvCxnSpPr>
          <p:cNvPr id="52" name="Łącznik prosty ze strzałką 51">
            <a:extLst>
              <a:ext uri="{FF2B5EF4-FFF2-40B4-BE49-F238E27FC236}">
                <a16:creationId xmlns:a16="http://schemas.microsoft.com/office/drawing/2014/main" id="{AE2D19B7-3925-47D0-9A84-2363F6CD9CA0}"/>
              </a:ext>
            </a:extLst>
          </p:cNvPr>
          <p:cNvCxnSpPr/>
          <p:nvPr/>
        </p:nvCxnSpPr>
        <p:spPr>
          <a:xfrm>
            <a:off x="7862890" y="2971800"/>
            <a:ext cx="205974" cy="4572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3" name="Prostokąt: zaokrąglone rogi 52">
            <a:extLst>
              <a:ext uri="{FF2B5EF4-FFF2-40B4-BE49-F238E27FC236}">
                <a16:creationId xmlns:a16="http://schemas.microsoft.com/office/drawing/2014/main" id="{0C240DD0-F782-4BB6-B3F7-37588D2471B3}"/>
              </a:ext>
            </a:extLst>
          </p:cNvPr>
          <p:cNvSpPr/>
          <p:nvPr/>
        </p:nvSpPr>
        <p:spPr>
          <a:xfrm>
            <a:off x="5748337" y="5743575"/>
            <a:ext cx="1919288" cy="8620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Aprobacyjny (utrzymanie w mocy)</a:t>
            </a:r>
          </a:p>
        </p:txBody>
      </p:sp>
      <p:sp>
        <p:nvSpPr>
          <p:cNvPr id="54" name="Prostokąt: zaokrąglone rogi 53">
            <a:extLst>
              <a:ext uri="{FF2B5EF4-FFF2-40B4-BE49-F238E27FC236}">
                <a16:creationId xmlns:a16="http://schemas.microsoft.com/office/drawing/2014/main" id="{D9E3495C-3A56-46FA-8CB5-8563502199BD}"/>
              </a:ext>
            </a:extLst>
          </p:cNvPr>
          <p:cNvSpPr/>
          <p:nvPr/>
        </p:nvSpPr>
        <p:spPr>
          <a:xfrm>
            <a:off x="7896223" y="5753100"/>
            <a:ext cx="1919288" cy="8620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Reformatoryjny</a:t>
            </a:r>
            <a:r>
              <a:rPr lang="pl-PL" dirty="0"/>
              <a:t> (zmiana)</a:t>
            </a:r>
          </a:p>
        </p:txBody>
      </p:sp>
      <p:sp>
        <p:nvSpPr>
          <p:cNvPr id="55" name="Prostokąt: zaokrąglone rogi 54">
            <a:extLst>
              <a:ext uri="{FF2B5EF4-FFF2-40B4-BE49-F238E27FC236}">
                <a16:creationId xmlns:a16="http://schemas.microsoft.com/office/drawing/2014/main" id="{D4DDCAA7-04BD-4892-9D23-F4982DA20E83}"/>
              </a:ext>
            </a:extLst>
          </p:cNvPr>
          <p:cNvSpPr/>
          <p:nvPr/>
        </p:nvSpPr>
        <p:spPr>
          <a:xfrm>
            <a:off x="9996487" y="5734050"/>
            <a:ext cx="1919288" cy="8620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err="1"/>
              <a:t>Kasatoryjny</a:t>
            </a:r>
            <a:r>
              <a:rPr lang="pl-PL" dirty="0"/>
              <a:t> (uchylenie)</a:t>
            </a:r>
          </a:p>
        </p:txBody>
      </p:sp>
      <p:cxnSp>
        <p:nvCxnSpPr>
          <p:cNvPr id="57" name="Łącznik prosty 56">
            <a:extLst>
              <a:ext uri="{FF2B5EF4-FFF2-40B4-BE49-F238E27FC236}">
                <a16:creationId xmlns:a16="http://schemas.microsoft.com/office/drawing/2014/main" id="{44F2FE5E-C786-4B14-A852-AE6E99DAD611}"/>
              </a:ext>
            </a:extLst>
          </p:cNvPr>
          <p:cNvCxnSpPr/>
          <p:nvPr/>
        </p:nvCxnSpPr>
        <p:spPr>
          <a:xfrm>
            <a:off x="9286875" y="4772025"/>
            <a:ext cx="0" cy="752475"/>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Łącznik prosty ze strzałką 58">
            <a:extLst>
              <a:ext uri="{FF2B5EF4-FFF2-40B4-BE49-F238E27FC236}">
                <a16:creationId xmlns:a16="http://schemas.microsoft.com/office/drawing/2014/main" id="{1F9729D4-433E-4BFD-A97E-D1508209675E}"/>
              </a:ext>
            </a:extLst>
          </p:cNvPr>
          <p:cNvCxnSpPr/>
          <p:nvPr/>
        </p:nvCxnSpPr>
        <p:spPr>
          <a:xfrm flipH="1">
            <a:off x="7553325" y="5524500"/>
            <a:ext cx="175260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Łącznik prosty ze strzałką 60">
            <a:extLst>
              <a:ext uri="{FF2B5EF4-FFF2-40B4-BE49-F238E27FC236}">
                <a16:creationId xmlns:a16="http://schemas.microsoft.com/office/drawing/2014/main" id="{C39E25E4-7AC9-47EF-8528-BAFC25BF2127}"/>
              </a:ext>
            </a:extLst>
          </p:cNvPr>
          <p:cNvCxnSpPr/>
          <p:nvPr/>
        </p:nvCxnSpPr>
        <p:spPr>
          <a:xfrm>
            <a:off x="9286875" y="5524500"/>
            <a:ext cx="0"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Łącznik prosty ze strzałką 62">
            <a:extLst>
              <a:ext uri="{FF2B5EF4-FFF2-40B4-BE49-F238E27FC236}">
                <a16:creationId xmlns:a16="http://schemas.microsoft.com/office/drawing/2014/main" id="{45EC9E12-DC00-45F7-AE87-B796F893D8FA}"/>
              </a:ext>
            </a:extLst>
          </p:cNvPr>
          <p:cNvCxnSpPr/>
          <p:nvPr/>
        </p:nvCxnSpPr>
        <p:spPr>
          <a:xfrm>
            <a:off x="9296400" y="5524500"/>
            <a:ext cx="790575" cy="2286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3317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E14FB01-13BC-40D7-9009-9878484F4AA8}"/>
              </a:ext>
            </a:extLst>
          </p:cNvPr>
          <p:cNvSpPr>
            <a:spLocks noGrp="1"/>
          </p:cNvSpPr>
          <p:nvPr>
            <p:ph type="title"/>
          </p:nvPr>
        </p:nvSpPr>
        <p:spPr/>
        <p:txBody>
          <a:bodyPr>
            <a:normAutofit fontScale="90000"/>
          </a:bodyPr>
          <a:lstStyle/>
          <a:p>
            <a:r>
              <a:rPr lang="pl-PL" dirty="0"/>
              <a:t>Konsekwencje naruszenia warunków niewadliwości czynności procesowych</a:t>
            </a:r>
          </a:p>
        </p:txBody>
      </p:sp>
      <p:graphicFrame>
        <p:nvGraphicFramePr>
          <p:cNvPr id="4" name="Symbol zastępczy zawartości 3">
            <a:extLst>
              <a:ext uri="{FF2B5EF4-FFF2-40B4-BE49-F238E27FC236}">
                <a16:creationId xmlns:a16="http://schemas.microsoft.com/office/drawing/2014/main" id="{B6B799DE-3F10-4125-B3E1-9BAC10F2023D}"/>
              </a:ext>
            </a:extLst>
          </p:cNvPr>
          <p:cNvGraphicFramePr>
            <a:graphicFrameLocks noGrp="1"/>
          </p:cNvGraphicFramePr>
          <p:nvPr>
            <p:ph idx="1"/>
            <p:extLst>
              <p:ext uri="{D42A27DB-BD31-4B8C-83A1-F6EECF244321}">
                <p14:modId xmlns:p14="http://schemas.microsoft.com/office/powerpoint/2010/main" val="1956295143"/>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fika 5" descr="Strzał w dziesiątkę">
            <a:extLst>
              <a:ext uri="{FF2B5EF4-FFF2-40B4-BE49-F238E27FC236}">
                <a16:creationId xmlns:a16="http://schemas.microsoft.com/office/drawing/2014/main" id="{94324CF5-61BF-4F3C-B0D3-F12D3574CFD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286375" y="3689604"/>
            <a:ext cx="914400" cy="914400"/>
          </a:xfrm>
          <a:prstGeom prst="rect">
            <a:avLst/>
          </a:prstGeom>
        </p:spPr>
      </p:pic>
    </p:spTree>
    <p:extLst>
      <p:ext uri="{BB962C8B-B14F-4D97-AF65-F5344CB8AC3E}">
        <p14:creationId xmlns:p14="http://schemas.microsoft.com/office/powerpoint/2010/main" val="17825216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1818D0-8E25-4C10-BE57-5E14545A9DEB}"/>
              </a:ext>
            </a:extLst>
          </p:cNvPr>
          <p:cNvSpPr>
            <a:spLocks noGrp="1"/>
          </p:cNvSpPr>
          <p:nvPr>
            <p:ph type="title"/>
          </p:nvPr>
        </p:nvSpPr>
        <p:spPr/>
        <p:txBody>
          <a:bodyPr/>
          <a:lstStyle/>
          <a:p>
            <a:r>
              <a:rPr lang="pl-PL" dirty="0"/>
              <a:t>Nieważność</a:t>
            </a:r>
          </a:p>
        </p:txBody>
      </p:sp>
      <p:sp>
        <p:nvSpPr>
          <p:cNvPr id="3" name="Symbol zastępczy zawartości 2">
            <a:extLst>
              <a:ext uri="{FF2B5EF4-FFF2-40B4-BE49-F238E27FC236}">
                <a16:creationId xmlns:a16="http://schemas.microsoft.com/office/drawing/2014/main" id="{048B00C4-81F7-4B49-9428-803F81EE7165}"/>
              </a:ext>
            </a:extLst>
          </p:cNvPr>
          <p:cNvSpPr>
            <a:spLocks noGrp="1"/>
          </p:cNvSpPr>
          <p:nvPr>
            <p:ph idx="1"/>
          </p:nvPr>
        </p:nvSpPr>
        <p:spPr/>
        <p:txBody>
          <a:bodyPr/>
          <a:lstStyle/>
          <a:p>
            <a:r>
              <a:rPr lang="pl-PL" dirty="0"/>
              <a:t>Najpoważniejsze następstwo wadliwości orzeczenia, obecnie k.p.k. go nie zna,</a:t>
            </a:r>
          </a:p>
          <a:p>
            <a:r>
              <a:rPr lang="pl-PL" dirty="0"/>
              <a:t>„(…) projekt używa słowa „unieważnia”, nie zaś „uchyla”, ze względu na to, że w tym przypadku wyrok unieważniony, jako niebyły z mocy samego prawa, nie może dla nikogo żadnych skutków pociągnąć, a więc po takim unieważnieniu sądzi od początku I instancja (…) tak, jakby unieważnionego wyroku w ogóle nie było- pozostaje </a:t>
            </a:r>
            <a:r>
              <a:rPr lang="pl-PL" i="1" dirty="0"/>
              <a:t>tabula rasa.”</a:t>
            </a:r>
            <a:r>
              <a:rPr lang="pl-PL" dirty="0"/>
              <a:t> 	</a:t>
            </a:r>
          </a:p>
          <a:p>
            <a:r>
              <a:rPr lang="pl-PL" i="1" dirty="0"/>
              <a:t>Komisja Kodyfikacyjna Rzeczypospolitej Polskiej, Sekcja Postępowania Karnego, Tom II, Zeszyt II, Projekt ustawy…, s. 616-617.</a:t>
            </a:r>
          </a:p>
          <a:p>
            <a:endParaRPr lang="pl-PL" dirty="0"/>
          </a:p>
        </p:txBody>
      </p:sp>
    </p:spTree>
    <p:extLst>
      <p:ext uri="{BB962C8B-B14F-4D97-AF65-F5344CB8AC3E}">
        <p14:creationId xmlns:p14="http://schemas.microsoft.com/office/powerpoint/2010/main" val="657050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90B4BB-51A4-4322-B907-A6BE67D5956A}"/>
              </a:ext>
            </a:extLst>
          </p:cNvPr>
          <p:cNvSpPr>
            <a:spLocks noGrp="1"/>
          </p:cNvSpPr>
          <p:nvPr>
            <p:ph type="title"/>
          </p:nvPr>
        </p:nvSpPr>
        <p:spPr/>
        <p:txBody>
          <a:bodyPr/>
          <a:lstStyle/>
          <a:p>
            <a:r>
              <a:rPr lang="pl-PL" dirty="0"/>
              <a:t>Bezskuteczność</a:t>
            </a:r>
          </a:p>
        </p:txBody>
      </p:sp>
      <p:sp>
        <p:nvSpPr>
          <p:cNvPr id="3" name="Symbol zastępczy zawartości 2">
            <a:extLst>
              <a:ext uri="{FF2B5EF4-FFF2-40B4-BE49-F238E27FC236}">
                <a16:creationId xmlns:a16="http://schemas.microsoft.com/office/drawing/2014/main" id="{D7398756-EA56-4AC2-8235-0D613DADEE6C}"/>
              </a:ext>
            </a:extLst>
          </p:cNvPr>
          <p:cNvSpPr>
            <a:spLocks noGrp="1"/>
          </p:cNvSpPr>
          <p:nvPr>
            <p:ph idx="1"/>
          </p:nvPr>
        </p:nvSpPr>
        <p:spPr>
          <a:xfrm>
            <a:off x="1069848" y="1628775"/>
            <a:ext cx="10058400" cy="4543425"/>
          </a:xfrm>
        </p:spPr>
        <p:txBody>
          <a:bodyPr>
            <a:normAutofit fontScale="85000" lnSpcReduction="10000"/>
          </a:bodyPr>
          <a:lstStyle/>
          <a:p>
            <a:r>
              <a:rPr lang="pl-PL" dirty="0"/>
              <a:t>Bezskuteczność prawna, a nie faktyczna,</a:t>
            </a:r>
          </a:p>
          <a:p>
            <a:r>
              <a:rPr lang="pl-PL" dirty="0"/>
              <a:t>Wynika z przepisu ustawy, ale niekoniecznie ustawa musi posługiwać się wyrażeniem bezskuteczny, choć nierzadko tak jest:</a:t>
            </a:r>
          </a:p>
          <a:p>
            <a:r>
              <a:rPr lang="pl-PL" b="1" dirty="0"/>
              <a:t>Art.  42.  [Postępowanie w przedmiocie wyłączenia]</a:t>
            </a:r>
          </a:p>
          <a:p>
            <a:r>
              <a:rPr lang="pl-PL" dirty="0"/>
              <a:t>§  3. Sędzia, co do którego zgłoszono wniosek o wyłączenie na podstawie art. 41, może złożyć do akt stosowne oświadczenie na piśmie. Wniosek rozpoznaje się niezwłocznie. Z chwilą wyłączenia sędziego czynności procesowe dokonane z jego udziałem po złożeniu wniosku stają się bezskuteczne.</a:t>
            </a:r>
          </a:p>
          <a:p>
            <a:r>
              <a:rPr lang="pl-PL" b="1" dirty="0"/>
              <a:t>Art.  120.  [Uzupełnienie braków formalnych]</a:t>
            </a:r>
          </a:p>
          <a:p>
            <a:r>
              <a:rPr lang="pl-PL" b="1" dirty="0"/>
              <a:t>§  1. </a:t>
            </a:r>
            <a:r>
              <a:rPr lang="pl-PL" dirty="0"/>
              <a:t>Jeżeli pismo nie odpowiada wymaganiom formalnym, przewidzianym w art. 119 lub w przepisach szczególnych, a brak jest tego rodzaju, że pismo nie może otrzymać biegu, albo brak polega na niezłożeniu należytych opłat lub upoważnienia do podjęcia czynności procesowej, wzywa się osobę, od której pismo pochodzi, do usunięcia braku w terminie 7 dni.</a:t>
            </a:r>
          </a:p>
          <a:p>
            <a:r>
              <a:rPr lang="pl-PL" b="1" dirty="0"/>
              <a:t>§  2. W razie uzupełnienia braku w terminie, pismo wywołuje skutki od dnia jego wniesienia. W razie nieuzupełnienia braku w terminie, pismo uznaje się za </a:t>
            </a:r>
            <a:r>
              <a:rPr lang="pl-PL" b="1" u="sng" dirty="0"/>
              <a:t>bezskuteczne</a:t>
            </a:r>
            <a:r>
              <a:rPr lang="pl-PL" dirty="0"/>
              <a:t>, o czym należy pouczyć przy doręczeniu wezwania.</a:t>
            </a:r>
            <a:br>
              <a:rPr lang="pl-PL" dirty="0"/>
            </a:br>
            <a:endParaRPr lang="pl-PL" dirty="0"/>
          </a:p>
          <a:p>
            <a:pPr marL="0" indent="0">
              <a:buNone/>
            </a:pPr>
            <a:endParaRPr lang="pl-PL" dirty="0"/>
          </a:p>
          <a:p>
            <a:endParaRPr lang="pl-PL" dirty="0"/>
          </a:p>
        </p:txBody>
      </p:sp>
    </p:spTree>
    <p:extLst>
      <p:ext uri="{BB962C8B-B14F-4D97-AF65-F5344CB8AC3E}">
        <p14:creationId xmlns:p14="http://schemas.microsoft.com/office/powerpoint/2010/main" val="36437113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90B4BB-51A4-4322-B907-A6BE67D5956A}"/>
              </a:ext>
            </a:extLst>
          </p:cNvPr>
          <p:cNvSpPr>
            <a:spLocks noGrp="1"/>
          </p:cNvSpPr>
          <p:nvPr>
            <p:ph type="title"/>
          </p:nvPr>
        </p:nvSpPr>
        <p:spPr/>
        <p:txBody>
          <a:bodyPr/>
          <a:lstStyle/>
          <a:p>
            <a:r>
              <a:rPr lang="pl-PL" dirty="0"/>
              <a:t>Bezskuteczność</a:t>
            </a:r>
          </a:p>
        </p:txBody>
      </p:sp>
      <p:sp>
        <p:nvSpPr>
          <p:cNvPr id="3" name="Symbol zastępczy zawartości 2">
            <a:extLst>
              <a:ext uri="{FF2B5EF4-FFF2-40B4-BE49-F238E27FC236}">
                <a16:creationId xmlns:a16="http://schemas.microsoft.com/office/drawing/2014/main" id="{D7398756-EA56-4AC2-8235-0D613DADEE6C}"/>
              </a:ext>
            </a:extLst>
          </p:cNvPr>
          <p:cNvSpPr>
            <a:spLocks noGrp="1"/>
          </p:cNvSpPr>
          <p:nvPr>
            <p:ph idx="1"/>
          </p:nvPr>
        </p:nvSpPr>
        <p:spPr>
          <a:xfrm>
            <a:off x="1069848" y="1628775"/>
            <a:ext cx="10058400" cy="4543425"/>
          </a:xfrm>
        </p:spPr>
        <p:txBody>
          <a:bodyPr>
            <a:normAutofit/>
          </a:bodyPr>
          <a:lstStyle/>
          <a:p>
            <a:r>
              <a:rPr lang="pl-PL" b="1" dirty="0"/>
              <a:t>Art.  122.  [Termin zawity]</a:t>
            </a:r>
          </a:p>
          <a:p>
            <a:r>
              <a:rPr lang="pl-PL" b="1" dirty="0"/>
              <a:t>§  1. </a:t>
            </a:r>
            <a:r>
              <a:rPr lang="pl-PL" dirty="0"/>
              <a:t>Czynność procesowa dokonana po upływie terminu zawitego jest bezskuteczna.</a:t>
            </a:r>
          </a:p>
          <a:p>
            <a:r>
              <a:rPr lang="pl-PL" b="1" dirty="0"/>
              <a:t>§  2. </a:t>
            </a:r>
            <a:r>
              <a:rPr lang="pl-PL" dirty="0"/>
              <a:t>Zawite są terminy do wnoszenia środków zaskarżenia oraz inne, które ustawa za zawite uznaje.</a:t>
            </a:r>
          </a:p>
          <a:p>
            <a:pPr marL="0" indent="0">
              <a:buNone/>
            </a:pPr>
            <a:r>
              <a:rPr lang="pl-PL" b="1" dirty="0"/>
              <a:t>Art.  234.  [Czynności prawne z udziałem rzeczy zatrzymanych]</a:t>
            </a:r>
          </a:p>
          <a:p>
            <a:pPr marL="0" indent="0">
              <a:buNone/>
            </a:pPr>
            <a:r>
              <a:rPr lang="pl-PL" dirty="0"/>
              <a:t>Rozporządzenia przedmiotem dokonane po jego odebraniu lub zabezpieczeniu są bezskuteczne w stosunku do Skarbu Państwa.</a:t>
            </a:r>
          </a:p>
          <a:p>
            <a:br>
              <a:rPr lang="pl-PL" dirty="0"/>
            </a:br>
            <a:br>
              <a:rPr lang="pl-PL" dirty="0"/>
            </a:br>
            <a:br>
              <a:rPr lang="pl-PL" dirty="0"/>
            </a:br>
            <a:br>
              <a:rPr lang="pl-PL" dirty="0"/>
            </a:br>
            <a:endParaRPr lang="pl-PL" dirty="0"/>
          </a:p>
          <a:p>
            <a:pPr marL="0" indent="0">
              <a:buNone/>
            </a:pPr>
            <a:endParaRPr lang="pl-PL" dirty="0"/>
          </a:p>
          <a:p>
            <a:endParaRPr lang="pl-PL" dirty="0"/>
          </a:p>
        </p:txBody>
      </p:sp>
    </p:spTree>
    <p:extLst>
      <p:ext uri="{BB962C8B-B14F-4D97-AF65-F5344CB8AC3E}">
        <p14:creationId xmlns:p14="http://schemas.microsoft.com/office/powerpoint/2010/main" val="1477902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A302E-3DAB-4D3F-94F2-6FA7CD4D58C7}"/>
              </a:ext>
            </a:extLst>
          </p:cNvPr>
          <p:cNvSpPr>
            <a:spLocks noGrp="1"/>
          </p:cNvSpPr>
          <p:nvPr>
            <p:ph type="title"/>
          </p:nvPr>
        </p:nvSpPr>
        <p:spPr/>
        <p:txBody>
          <a:bodyPr/>
          <a:lstStyle/>
          <a:p>
            <a:r>
              <a:rPr lang="pl-PL" dirty="0" err="1"/>
              <a:t>Niedopuszcalność</a:t>
            </a:r>
            <a:endParaRPr lang="pl-PL" dirty="0"/>
          </a:p>
        </p:txBody>
      </p:sp>
      <p:sp>
        <p:nvSpPr>
          <p:cNvPr id="3" name="Symbol zastępczy zawartości 2">
            <a:extLst>
              <a:ext uri="{FF2B5EF4-FFF2-40B4-BE49-F238E27FC236}">
                <a16:creationId xmlns:a16="http://schemas.microsoft.com/office/drawing/2014/main" id="{3EF6ED85-9C96-4515-8782-77621C5EAA13}"/>
              </a:ext>
            </a:extLst>
          </p:cNvPr>
          <p:cNvSpPr>
            <a:spLocks noGrp="1"/>
          </p:cNvSpPr>
          <p:nvPr>
            <p:ph idx="1"/>
          </p:nvPr>
        </p:nvSpPr>
        <p:spPr/>
        <p:txBody>
          <a:bodyPr>
            <a:normAutofit fontScale="92500" lnSpcReduction="10000"/>
          </a:bodyPr>
          <a:lstStyle/>
          <a:p>
            <a:pPr algn="just"/>
            <a:r>
              <a:rPr lang="pl-PL" dirty="0"/>
              <a:t>Występuje, gdy czynność przeprowadzono pomimo braku jej ustawowych warunków – jest to wada oceniana </a:t>
            </a:r>
            <a:r>
              <a:rPr lang="pl-PL" i="1" dirty="0"/>
              <a:t>ex </a:t>
            </a:r>
            <a:r>
              <a:rPr lang="pl-PL" i="1" dirty="0" err="1"/>
              <a:t>ante</a:t>
            </a:r>
            <a:r>
              <a:rPr lang="pl-PL" dirty="0"/>
              <a:t>, czyli przed dokonaniem czynności – w </a:t>
            </a:r>
            <a:r>
              <a:rPr lang="pl-PL" dirty="0" err="1"/>
              <a:t>w</a:t>
            </a:r>
            <a:r>
              <a:rPr lang="pl-PL" dirty="0"/>
              <a:t> razie jej dokonania powstaje przyczyna odwoławcza</a:t>
            </a:r>
          </a:p>
          <a:p>
            <a:r>
              <a:rPr lang="pl-PL" b="1" dirty="0"/>
              <a:t>Art.  12.  [Ściganie na wniosek pokrzywdzonego]§  1. </a:t>
            </a:r>
            <a:r>
              <a:rPr lang="pl-PL" dirty="0"/>
              <a:t>W sprawach o przestępstwa ścigane na wniosek postępowanie z chwilą złożenia wniosku toczy się z urzędu. Organ ścigania poucza osobę uprawnioną do złożenia wniosku o przysługującym jej uprawnieniu.</a:t>
            </a:r>
          </a:p>
          <a:p>
            <a:r>
              <a:rPr lang="pl-PL" b="1" dirty="0"/>
              <a:t>§  2. </a:t>
            </a:r>
            <a:r>
              <a:rPr lang="pl-PL" dirty="0"/>
              <a:t>W razie złożenia wniosku o ściganie niektórych tylko sprawców obowiązek ścigania obejmuje również inne osoby, których czyny pozostają w ścisłym związku z czynem osoby wskazanej we wniosku, o czym należy uprzedzić składającego wniosek. Przepisu tego nie stosuje się do najbliższych osoby składającej wniosek.</a:t>
            </a:r>
          </a:p>
          <a:p>
            <a:r>
              <a:rPr lang="pl-PL" b="1" dirty="0"/>
              <a:t>§  3. </a:t>
            </a:r>
            <a:r>
              <a:rPr lang="pl-PL" dirty="0"/>
              <a:t>Wniosek może być cofnięty w postępowaniu przygotowawczym za zgodą prokuratora, a w postępowaniu sądowym za zgodą sądu - do rozpoczęcia przewodu sądowego na pierwszej rozprawie głównej. </a:t>
            </a:r>
            <a:r>
              <a:rPr lang="pl-PL" b="1" u="sng" dirty="0"/>
              <a:t>Ponowne złożenie wniosku jest niedopuszczalne.</a:t>
            </a:r>
          </a:p>
          <a:p>
            <a:pPr marL="0" indent="0">
              <a:buNone/>
            </a:pPr>
            <a:endParaRPr lang="pl-PL" dirty="0"/>
          </a:p>
        </p:txBody>
      </p:sp>
    </p:spTree>
    <p:extLst>
      <p:ext uri="{BB962C8B-B14F-4D97-AF65-F5344CB8AC3E}">
        <p14:creationId xmlns:p14="http://schemas.microsoft.com/office/powerpoint/2010/main" val="1581915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7A302E-3DAB-4D3F-94F2-6FA7CD4D58C7}"/>
              </a:ext>
            </a:extLst>
          </p:cNvPr>
          <p:cNvSpPr>
            <a:spLocks noGrp="1"/>
          </p:cNvSpPr>
          <p:nvPr>
            <p:ph type="title"/>
          </p:nvPr>
        </p:nvSpPr>
        <p:spPr/>
        <p:txBody>
          <a:bodyPr/>
          <a:lstStyle/>
          <a:p>
            <a:r>
              <a:rPr lang="pl-PL" dirty="0" err="1"/>
              <a:t>Niedopuszcalność</a:t>
            </a:r>
            <a:endParaRPr lang="pl-PL" dirty="0"/>
          </a:p>
        </p:txBody>
      </p:sp>
      <p:sp>
        <p:nvSpPr>
          <p:cNvPr id="3" name="Symbol zastępczy zawartości 2">
            <a:extLst>
              <a:ext uri="{FF2B5EF4-FFF2-40B4-BE49-F238E27FC236}">
                <a16:creationId xmlns:a16="http://schemas.microsoft.com/office/drawing/2014/main" id="{3EF6ED85-9C96-4515-8782-77621C5EAA13}"/>
              </a:ext>
            </a:extLst>
          </p:cNvPr>
          <p:cNvSpPr>
            <a:spLocks noGrp="1"/>
          </p:cNvSpPr>
          <p:nvPr>
            <p:ph idx="1"/>
          </p:nvPr>
        </p:nvSpPr>
        <p:spPr/>
        <p:txBody>
          <a:bodyPr>
            <a:normAutofit fontScale="92500"/>
          </a:bodyPr>
          <a:lstStyle/>
          <a:p>
            <a:r>
              <a:rPr lang="pl-PL" b="1" dirty="0"/>
              <a:t>Art.  168a.  [Wykorzystanie dowodu uzyskanego za pomocą czynu zabronionego]</a:t>
            </a:r>
          </a:p>
          <a:p>
            <a:pPr algn="just"/>
            <a:r>
              <a:rPr lang="pl-PL" dirty="0"/>
              <a:t>Do</a:t>
            </a:r>
            <a:r>
              <a:rPr lang="pl-PL" b="1" u="sng" dirty="0"/>
              <a:t>wodu nie można uznać za niedopuszczalny </a:t>
            </a:r>
            <a:r>
              <a:rPr lang="pl-PL" dirty="0"/>
              <a:t>wyłącznie na tej podstawie, że został uzyskany z naruszeniem przepisów postępowania lub za pomocą czynu zabronionego, o którym mowa w </a:t>
            </a:r>
            <a:r>
              <a:rPr lang="pl-PL" dirty="0">
                <a:hlinkClick r:id="rId2">
                  <a:extLst>
                    <a:ext uri="{A12FA001-AC4F-418D-AE19-62706E023703}">
                      <ahyp:hlinkClr xmlns:ahyp="http://schemas.microsoft.com/office/drawing/2018/hyperlinkcolor" val="tx"/>
                    </a:ext>
                  </a:extLst>
                </a:hlinkClick>
              </a:rPr>
              <a:t>art. 1 § 1</a:t>
            </a:r>
            <a:r>
              <a:rPr lang="pl-PL" dirty="0"/>
              <a:t> Kodeksu karnego, chyba że dowód został uzyskany w związku z pełnieniem przez funkcjonariusza publicznego obowiązków służbowych, w wyniku: zabójstwa, umyślnego spowodowania uszczerbku na zdrowiu lub pozbawienia wolności.</a:t>
            </a:r>
          </a:p>
          <a:p>
            <a:r>
              <a:rPr lang="pl-PL" b="1" dirty="0"/>
              <a:t>Art.  170.  [Przesłanki oddalenia wniosku dowodowego, forma, konsekwencje]</a:t>
            </a:r>
          </a:p>
          <a:p>
            <a:r>
              <a:rPr lang="pl-PL" b="1" dirty="0"/>
              <a:t>§  1. </a:t>
            </a:r>
            <a:r>
              <a:rPr lang="pl-PL" dirty="0"/>
              <a:t>Oddala się wniosek dowodowy, jeżeli:</a:t>
            </a:r>
          </a:p>
          <a:p>
            <a:r>
              <a:rPr lang="pl-PL" b="1" u="sng" dirty="0"/>
              <a:t>1)przeprowadzenie dowodu jest niedopuszczalne;</a:t>
            </a:r>
          </a:p>
          <a:p>
            <a:br>
              <a:rPr lang="pl-PL" dirty="0"/>
            </a:br>
            <a:br>
              <a:rPr lang="pl-PL" dirty="0"/>
            </a:br>
            <a:endParaRPr lang="pl-PL" dirty="0"/>
          </a:p>
        </p:txBody>
      </p:sp>
    </p:spTree>
    <p:extLst>
      <p:ext uri="{BB962C8B-B14F-4D97-AF65-F5344CB8AC3E}">
        <p14:creationId xmlns:p14="http://schemas.microsoft.com/office/powerpoint/2010/main" val="912782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43CAC7B-D8A3-4068-B6C8-A1E6760F92F6}"/>
              </a:ext>
            </a:extLst>
          </p:cNvPr>
          <p:cNvSpPr>
            <a:spLocks noGrp="1"/>
          </p:cNvSpPr>
          <p:nvPr>
            <p:ph type="title"/>
          </p:nvPr>
        </p:nvSpPr>
        <p:spPr/>
        <p:txBody>
          <a:bodyPr/>
          <a:lstStyle/>
          <a:p>
            <a:r>
              <a:rPr lang="pl-PL" dirty="0"/>
              <a:t>Wadliwość</a:t>
            </a:r>
          </a:p>
        </p:txBody>
      </p:sp>
      <p:graphicFrame>
        <p:nvGraphicFramePr>
          <p:cNvPr id="15" name="Symbol zastępczy zawartości 14">
            <a:extLst>
              <a:ext uri="{FF2B5EF4-FFF2-40B4-BE49-F238E27FC236}">
                <a16:creationId xmlns:a16="http://schemas.microsoft.com/office/drawing/2014/main" id="{82C1742D-7FE0-428A-969B-18500E65330F}"/>
              </a:ext>
            </a:extLst>
          </p:cNvPr>
          <p:cNvGraphicFramePr>
            <a:graphicFrameLocks noGrp="1"/>
          </p:cNvGraphicFramePr>
          <p:nvPr>
            <p:ph idx="1"/>
            <p:extLst>
              <p:ext uri="{D42A27DB-BD31-4B8C-83A1-F6EECF244321}">
                <p14:modId xmlns:p14="http://schemas.microsoft.com/office/powerpoint/2010/main" val="1865468752"/>
              </p:ext>
            </p:extLst>
          </p:nvPr>
        </p:nvGraphicFramePr>
        <p:xfrm>
          <a:off x="4213098" y="912307"/>
          <a:ext cx="7778877" cy="3105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wal 4">
            <a:extLst>
              <a:ext uri="{FF2B5EF4-FFF2-40B4-BE49-F238E27FC236}">
                <a16:creationId xmlns:a16="http://schemas.microsoft.com/office/drawing/2014/main" id="{5D6E41D8-691E-46A2-BF3E-6B08BF1EDB37}"/>
              </a:ext>
            </a:extLst>
          </p:cNvPr>
          <p:cNvSpPr/>
          <p:nvPr/>
        </p:nvSpPr>
        <p:spPr>
          <a:xfrm>
            <a:off x="4324552" y="4286822"/>
            <a:ext cx="2971800" cy="8858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Wadliwość</a:t>
            </a:r>
          </a:p>
        </p:txBody>
      </p:sp>
      <p:sp>
        <p:nvSpPr>
          <p:cNvPr id="7" name="Prostokąt: zaokrąglone rogi 6">
            <a:extLst>
              <a:ext uri="{FF2B5EF4-FFF2-40B4-BE49-F238E27FC236}">
                <a16:creationId xmlns:a16="http://schemas.microsoft.com/office/drawing/2014/main" id="{DBC6F70D-38A8-47DD-A35C-C1F0A0011DD3}"/>
              </a:ext>
            </a:extLst>
          </p:cNvPr>
          <p:cNvSpPr/>
          <p:nvPr/>
        </p:nvSpPr>
        <p:spPr>
          <a:xfrm>
            <a:off x="1268349" y="5192268"/>
            <a:ext cx="2295525" cy="1181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Względna</a:t>
            </a:r>
          </a:p>
          <a:p>
            <a:pPr algn="ctr"/>
            <a:r>
              <a:rPr lang="pl-PL" dirty="0"/>
              <a:t>(art. 438 k.p.k.)</a:t>
            </a:r>
          </a:p>
        </p:txBody>
      </p:sp>
      <p:sp>
        <p:nvSpPr>
          <p:cNvPr id="8" name="Prostokąt: zaokrąglone rogi 7">
            <a:extLst>
              <a:ext uri="{FF2B5EF4-FFF2-40B4-BE49-F238E27FC236}">
                <a16:creationId xmlns:a16="http://schemas.microsoft.com/office/drawing/2014/main" id="{2D12680D-70E8-4215-AF6A-8056FF180394}"/>
              </a:ext>
            </a:extLst>
          </p:cNvPr>
          <p:cNvSpPr/>
          <p:nvPr/>
        </p:nvSpPr>
        <p:spPr>
          <a:xfrm>
            <a:off x="8434490" y="5214269"/>
            <a:ext cx="2295525" cy="11811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Bezwzględna (art. 439 § 1 k.p.k.)</a:t>
            </a:r>
          </a:p>
        </p:txBody>
      </p:sp>
      <p:cxnSp>
        <p:nvCxnSpPr>
          <p:cNvPr id="10" name="Łącznik prosty ze strzałką 9">
            <a:extLst>
              <a:ext uri="{FF2B5EF4-FFF2-40B4-BE49-F238E27FC236}">
                <a16:creationId xmlns:a16="http://schemas.microsoft.com/office/drawing/2014/main" id="{261ED354-BE9D-4A1F-B3CB-A5EF5C65993D}"/>
              </a:ext>
            </a:extLst>
          </p:cNvPr>
          <p:cNvCxnSpPr>
            <a:cxnSpLocks/>
          </p:cNvCxnSpPr>
          <p:nvPr/>
        </p:nvCxnSpPr>
        <p:spPr>
          <a:xfrm flipH="1">
            <a:off x="3559112" y="4963097"/>
            <a:ext cx="1006708" cy="61550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Łącznik prosty ze strzałką 12">
            <a:extLst>
              <a:ext uri="{FF2B5EF4-FFF2-40B4-BE49-F238E27FC236}">
                <a16:creationId xmlns:a16="http://schemas.microsoft.com/office/drawing/2014/main" id="{9B20746C-0A3C-4C8D-8C16-F382DB039C7F}"/>
              </a:ext>
            </a:extLst>
          </p:cNvPr>
          <p:cNvCxnSpPr>
            <a:cxnSpLocks/>
          </p:cNvCxnSpPr>
          <p:nvPr/>
        </p:nvCxnSpPr>
        <p:spPr>
          <a:xfrm>
            <a:off x="7215288" y="4729734"/>
            <a:ext cx="1219202" cy="6762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7908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F83F10-36E0-403A-819D-A62C0E5335D5}"/>
              </a:ext>
            </a:extLst>
          </p:cNvPr>
          <p:cNvSpPr>
            <a:spLocks noGrp="1"/>
          </p:cNvSpPr>
          <p:nvPr>
            <p:ph type="title"/>
          </p:nvPr>
        </p:nvSpPr>
        <p:spPr/>
        <p:txBody>
          <a:bodyPr/>
          <a:lstStyle/>
          <a:p>
            <a:r>
              <a:rPr lang="pl-PL" dirty="0"/>
              <a:t>Bezzasadność</a:t>
            </a:r>
          </a:p>
        </p:txBody>
      </p:sp>
      <p:graphicFrame>
        <p:nvGraphicFramePr>
          <p:cNvPr id="4" name="Symbol zastępczy zawartości 3">
            <a:extLst>
              <a:ext uri="{FF2B5EF4-FFF2-40B4-BE49-F238E27FC236}">
                <a16:creationId xmlns:a16="http://schemas.microsoft.com/office/drawing/2014/main" id="{C80F29E3-BDA5-4B98-A7C1-965F59DABC5C}"/>
              </a:ext>
            </a:extLst>
          </p:cNvPr>
          <p:cNvGraphicFramePr>
            <a:graphicFrameLocks noGrp="1"/>
          </p:cNvGraphicFramePr>
          <p:nvPr>
            <p:ph idx="1"/>
            <p:extLst>
              <p:ext uri="{D42A27DB-BD31-4B8C-83A1-F6EECF244321}">
                <p14:modId xmlns:p14="http://schemas.microsoft.com/office/powerpoint/2010/main" val="3265329967"/>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0497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1BE8B1-A320-4E96-9B1C-C3315DAEBB3B}"/>
              </a:ext>
            </a:extLst>
          </p:cNvPr>
          <p:cNvSpPr>
            <a:spLocks noGrp="1"/>
          </p:cNvSpPr>
          <p:nvPr>
            <p:ph type="title"/>
          </p:nvPr>
        </p:nvSpPr>
        <p:spPr/>
        <p:txBody>
          <a:bodyPr/>
          <a:lstStyle/>
          <a:p>
            <a:r>
              <a:rPr lang="pl-PL" b="1" dirty="0"/>
              <a:t>Wymogi formalne pism procesowych</a:t>
            </a:r>
          </a:p>
        </p:txBody>
      </p:sp>
      <p:sp>
        <p:nvSpPr>
          <p:cNvPr id="3" name="Symbol zastępczy zawartości 2">
            <a:extLst>
              <a:ext uri="{FF2B5EF4-FFF2-40B4-BE49-F238E27FC236}">
                <a16:creationId xmlns:a16="http://schemas.microsoft.com/office/drawing/2014/main" id="{B8F6397B-4404-4450-91FD-87603CDE1D4C}"/>
              </a:ext>
            </a:extLst>
          </p:cNvPr>
          <p:cNvSpPr>
            <a:spLocks noGrp="1"/>
          </p:cNvSpPr>
          <p:nvPr>
            <p:ph idx="1"/>
          </p:nvPr>
        </p:nvSpPr>
        <p:spPr/>
        <p:txBody>
          <a:bodyPr>
            <a:normAutofit/>
          </a:bodyPr>
          <a:lstStyle/>
          <a:p>
            <a:pPr marL="0" indent="0">
              <a:buNone/>
            </a:pPr>
            <a:r>
              <a:rPr lang="pl-PL" dirty="0"/>
              <a:t>Wymogi te zostały określone w art. 119 k.p.k.:</a:t>
            </a:r>
          </a:p>
          <a:p>
            <a:pPr marL="0" indent="0">
              <a:buNone/>
            </a:pPr>
            <a:r>
              <a:rPr lang="pl-PL" i="1" dirty="0"/>
              <a:t>Art. 119. § 1. Pismo procesowe powinno zawierać:</a:t>
            </a:r>
          </a:p>
          <a:p>
            <a:pPr marL="0" indent="0">
              <a:buNone/>
            </a:pPr>
            <a:r>
              <a:rPr lang="pl-PL" i="1" dirty="0"/>
              <a:t>1) oznaczenie organu, do którego jest skierowane, oraz sprawy, której dotyczy;</a:t>
            </a:r>
          </a:p>
          <a:p>
            <a:pPr marL="0" indent="0">
              <a:buNone/>
            </a:pPr>
            <a:r>
              <a:rPr lang="pl-PL" i="1" dirty="0"/>
              <a:t>2) oznaczenie oraz adres wnoszącego pismo;</a:t>
            </a:r>
          </a:p>
          <a:p>
            <a:pPr marL="0" indent="0">
              <a:buNone/>
            </a:pPr>
            <a:r>
              <a:rPr lang="pl-PL" i="1" dirty="0"/>
              <a:t>3) treść wniosku lub oświadczenia, w miarę potrzeby z uzasadnieniem;</a:t>
            </a:r>
          </a:p>
          <a:p>
            <a:pPr marL="0" indent="0">
              <a:buNone/>
            </a:pPr>
            <a:r>
              <a:rPr lang="pl-PL" i="1" dirty="0"/>
              <a:t>4) datę i podpis składającego pismo.</a:t>
            </a:r>
          </a:p>
          <a:p>
            <a:pPr marL="0" indent="0">
              <a:buNone/>
            </a:pPr>
            <a:r>
              <a:rPr lang="pl-PL" i="1" dirty="0"/>
              <a:t>§ 2. Za osobę, która nie może się podpisać, pismo podpisuje osoba przez nią</a:t>
            </a:r>
          </a:p>
          <a:p>
            <a:pPr marL="0" indent="0">
              <a:buNone/>
            </a:pPr>
            <a:r>
              <a:rPr lang="pl-PL" i="1" dirty="0"/>
              <a:t>upoważniona, ze wskazaniem przyczyny złożenia swego podpisu.</a:t>
            </a:r>
          </a:p>
        </p:txBody>
      </p:sp>
    </p:spTree>
    <p:extLst>
      <p:ext uri="{BB962C8B-B14F-4D97-AF65-F5344CB8AC3E}">
        <p14:creationId xmlns:p14="http://schemas.microsoft.com/office/powerpoint/2010/main" val="2199775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184C4D6-E77C-42AE-9AE8-BF0C8FD22774}"/>
              </a:ext>
            </a:extLst>
          </p:cNvPr>
          <p:cNvSpPr>
            <a:spLocks noGrp="1"/>
          </p:cNvSpPr>
          <p:nvPr>
            <p:ph type="title"/>
          </p:nvPr>
        </p:nvSpPr>
        <p:spPr/>
        <p:txBody>
          <a:bodyPr/>
          <a:lstStyle/>
          <a:p>
            <a:r>
              <a:rPr lang="pl-PL" dirty="0"/>
              <a:t>Czynności procesowe - pojęcie</a:t>
            </a:r>
          </a:p>
        </p:txBody>
      </p:sp>
      <p:graphicFrame>
        <p:nvGraphicFramePr>
          <p:cNvPr id="4" name="Symbol zastępczy zawartości 3">
            <a:extLst>
              <a:ext uri="{FF2B5EF4-FFF2-40B4-BE49-F238E27FC236}">
                <a16:creationId xmlns:a16="http://schemas.microsoft.com/office/drawing/2014/main" id="{4AFED0DC-4B5E-437C-8AD6-9490BD08294F}"/>
              </a:ext>
            </a:extLst>
          </p:cNvPr>
          <p:cNvGraphicFramePr>
            <a:graphicFrameLocks noGrp="1"/>
          </p:cNvGraphicFramePr>
          <p:nvPr>
            <p:ph idx="1"/>
            <p:extLst>
              <p:ext uri="{D42A27DB-BD31-4B8C-83A1-F6EECF244321}">
                <p14:modId xmlns:p14="http://schemas.microsoft.com/office/powerpoint/2010/main" val="1810798396"/>
              </p:ext>
            </p:extLst>
          </p:nvPr>
        </p:nvGraphicFramePr>
        <p:xfrm>
          <a:off x="1069848" y="2121408"/>
          <a:ext cx="7950327" cy="1609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7" name="Grupa 6">
            <a:extLst>
              <a:ext uri="{FF2B5EF4-FFF2-40B4-BE49-F238E27FC236}">
                <a16:creationId xmlns:a16="http://schemas.microsoft.com/office/drawing/2014/main" id="{89254415-CF7C-4A9A-90E1-340A1C7433C3}"/>
              </a:ext>
            </a:extLst>
          </p:cNvPr>
          <p:cNvGrpSpPr/>
          <p:nvPr/>
        </p:nvGrpSpPr>
        <p:grpSpPr>
          <a:xfrm>
            <a:off x="1874520" y="3872103"/>
            <a:ext cx="7145655" cy="2501265"/>
            <a:chOff x="804672" y="0"/>
            <a:chExt cx="7145655" cy="1804797"/>
          </a:xfrm>
        </p:grpSpPr>
        <p:sp>
          <p:nvSpPr>
            <p:cNvPr id="8" name="Prostokąt 7">
              <a:extLst>
                <a:ext uri="{FF2B5EF4-FFF2-40B4-BE49-F238E27FC236}">
                  <a16:creationId xmlns:a16="http://schemas.microsoft.com/office/drawing/2014/main" id="{179D43A8-E59C-410F-A885-638078EDBEC5}"/>
                </a:ext>
              </a:extLst>
            </p:cNvPr>
            <p:cNvSpPr/>
            <p:nvPr/>
          </p:nvSpPr>
          <p:spPr>
            <a:xfrm>
              <a:off x="804672" y="0"/>
              <a:ext cx="7145655" cy="1609344"/>
            </a:xfrm>
            <a:prstGeom prst="rect">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9" name="pole tekstowe 8">
              <a:extLst>
                <a:ext uri="{FF2B5EF4-FFF2-40B4-BE49-F238E27FC236}">
                  <a16:creationId xmlns:a16="http://schemas.microsoft.com/office/drawing/2014/main" id="{A2F97C05-8532-4BB4-9501-DF61032CD9DA}"/>
                </a:ext>
              </a:extLst>
            </p:cNvPr>
            <p:cNvSpPr txBox="1"/>
            <p:nvPr/>
          </p:nvSpPr>
          <p:spPr>
            <a:xfrm>
              <a:off x="804673" y="0"/>
              <a:ext cx="7078980" cy="180479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marL="514350" lvl="0" indent="-514350" algn="ctr" defTabSz="1244600">
                <a:lnSpc>
                  <a:spcPct val="90000"/>
                </a:lnSpc>
                <a:spcBef>
                  <a:spcPct val="0"/>
                </a:spcBef>
                <a:spcAft>
                  <a:spcPct val="35000"/>
                </a:spcAft>
                <a:buAutoNum type="arabicPeriod"/>
              </a:pPr>
              <a:r>
                <a:rPr lang="pl-PL" sz="2800" b="1" kern="1200" dirty="0"/>
                <a:t>Czynności rozpoznawcze </a:t>
              </a:r>
              <a:r>
                <a:rPr lang="pl-PL" sz="2800" kern="1200" dirty="0"/>
                <a:t>– badanie i rozstrzygnie określonych kwestii, </a:t>
              </a:r>
            </a:p>
            <a:p>
              <a:pPr marL="514350" lvl="0" indent="-514350" algn="ctr" defTabSz="1244600">
                <a:lnSpc>
                  <a:spcPct val="90000"/>
                </a:lnSpc>
                <a:spcBef>
                  <a:spcPct val="0"/>
                </a:spcBef>
                <a:spcAft>
                  <a:spcPct val="35000"/>
                </a:spcAft>
                <a:buAutoNum type="arabicPeriod"/>
              </a:pPr>
              <a:r>
                <a:rPr lang="pl-PL" sz="2800" b="1" dirty="0"/>
                <a:t>Czynności wykonawcze </a:t>
              </a:r>
              <a:r>
                <a:rPr lang="pl-PL" sz="2800" dirty="0"/>
                <a:t>– zmierzają do wykonania decyzji procesowej</a:t>
              </a:r>
              <a:endParaRPr lang="pl-PL" sz="2800" kern="1200" dirty="0"/>
            </a:p>
          </p:txBody>
        </p:sp>
      </p:grpSp>
      <p:sp>
        <p:nvSpPr>
          <p:cNvPr id="10" name="Wycinek okręgu 9">
            <a:extLst>
              <a:ext uri="{FF2B5EF4-FFF2-40B4-BE49-F238E27FC236}">
                <a16:creationId xmlns:a16="http://schemas.microsoft.com/office/drawing/2014/main" id="{0C920858-4F10-4A30-82D8-0967058A26C6}"/>
              </a:ext>
            </a:extLst>
          </p:cNvPr>
          <p:cNvSpPr/>
          <p:nvPr/>
        </p:nvSpPr>
        <p:spPr>
          <a:xfrm>
            <a:off x="1069848" y="3872103"/>
            <a:ext cx="1597152" cy="2230386"/>
          </a:xfrm>
          <a:prstGeom prst="pie">
            <a:avLst>
              <a:gd name="adj1" fmla="val 5400000"/>
              <a:gd name="adj2" fmla="val 16200000"/>
            </a:avLst>
          </a:prstGeom>
        </p:spPr>
        <p:style>
          <a:lnRef idx="3">
            <a:schemeClr val="lt1">
              <a:hueOff val="0"/>
              <a:satOff val="0"/>
              <a:lumOff val="0"/>
              <a:alphaOff val="0"/>
            </a:schemeClr>
          </a:lnRef>
          <a:fillRef idx="1">
            <a:schemeClr val="accent1">
              <a:hueOff val="0"/>
              <a:satOff val="0"/>
              <a:lumOff val="0"/>
              <a:alphaOff val="0"/>
            </a:schemeClr>
          </a:fillRef>
          <a:effectRef idx="1">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38757261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AEB8AD-E98F-453B-852D-4CB506375C46}"/>
              </a:ext>
            </a:extLst>
          </p:cNvPr>
          <p:cNvSpPr>
            <a:spLocks noGrp="1"/>
          </p:cNvSpPr>
          <p:nvPr>
            <p:ph type="title"/>
          </p:nvPr>
        </p:nvSpPr>
        <p:spPr>
          <a:xfrm>
            <a:off x="1295402" y="813523"/>
            <a:ext cx="9601196" cy="337217"/>
          </a:xfrm>
        </p:spPr>
        <p:txBody>
          <a:bodyPr>
            <a:noAutofit/>
          </a:bodyPr>
          <a:lstStyle/>
          <a:p>
            <a:r>
              <a:rPr lang="pl-PL" sz="2800" b="1" dirty="0"/>
              <a:t>Konsekwencje niezachowania wymogów z </a:t>
            </a:r>
            <a:br>
              <a:rPr lang="pl-PL" sz="2800" b="1" dirty="0"/>
            </a:br>
            <a:r>
              <a:rPr lang="pl-PL" sz="2800" b="1" dirty="0"/>
              <a:t>art. 119 </a:t>
            </a:r>
            <a:r>
              <a:rPr lang="pl-PL" sz="2800" b="1" dirty="0" err="1"/>
              <a:t>k.p.k</a:t>
            </a:r>
            <a:endParaRPr lang="pl-PL" sz="2800" b="1" dirty="0"/>
          </a:p>
        </p:txBody>
      </p:sp>
      <p:sp>
        <p:nvSpPr>
          <p:cNvPr id="3" name="Symbol zastępczy zawartości 2">
            <a:extLst>
              <a:ext uri="{FF2B5EF4-FFF2-40B4-BE49-F238E27FC236}">
                <a16:creationId xmlns:a16="http://schemas.microsoft.com/office/drawing/2014/main" id="{970FBC67-2CA0-482D-8B06-882EC0DB6C56}"/>
              </a:ext>
            </a:extLst>
          </p:cNvPr>
          <p:cNvSpPr>
            <a:spLocks noGrp="1"/>
          </p:cNvSpPr>
          <p:nvPr>
            <p:ph idx="1"/>
          </p:nvPr>
        </p:nvSpPr>
        <p:spPr>
          <a:xfrm>
            <a:off x="1295401" y="1580606"/>
            <a:ext cx="9601196" cy="4295262"/>
          </a:xfrm>
        </p:spPr>
        <p:txBody>
          <a:bodyPr>
            <a:normAutofit/>
          </a:bodyPr>
          <a:lstStyle/>
          <a:p>
            <a:pPr marL="0" indent="0">
              <a:buNone/>
            </a:pPr>
            <a:endParaRPr lang="pl-PL" sz="2200" i="1" dirty="0"/>
          </a:p>
          <a:p>
            <a:pPr marL="0" indent="0">
              <a:buNone/>
            </a:pPr>
            <a:r>
              <a:rPr lang="pl-PL" sz="2200" i="1" dirty="0"/>
              <a:t>Art. 120. § 1. Jeżeli pismo nie odpowiada wymaganiom formalnym, przewidzianym w art. 119 lub w przepisach szczególnych, a brak jest tego rodzaju, że pismo nie może otrzymać biegu, albo brak polega na niezłożeniu należytych opłat lub upoważnienia do podjęcia czynności procesowej, wzywa się osobę, od której pismo pochodzi, do usunięcia braku w terminie 7 dni.</a:t>
            </a:r>
          </a:p>
          <a:p>
            <a:pPr marL="0" indent="0">
              <a:buNone/>
            </a:pPr>
            <a:r>
              <a:rPr lang="pl-PL" sz="2200" i="1" dirty="0"/>
              <a:t>§ 2. W razie uzupełnienia braku w terminie, pismo wywołuje skutki od dnia jego wniesienia. W razie nieuzupełnienia braku w terminie, pismo uznaje się za bezskuteczne, o czym należy pouczyć przy doręczeniu wezwania</a:t>
            </a:r>
          </a:p>
        </p:txBody>
      </p:sp>
    </p:spTree>
    <p:extLst>
      <p:ext uri="{BB962C8B-B14F-4D97-AF65-F5344CB8AC3E}">
        <p14:creationId xmlns:p14="http://schemas.microsoft.com/office/powerpoint/2010/main" val="13694177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205138-BC61-46FE-BF2F-55021558EFA4}"/>
              </a:ext>
            </a:extLst>
          </p:cNvPr>
          <p:cNvSpPr>
            <a:spLocks noGrp="1"/>
          </p:cNvSpPr>
          <p:nvPr>
            <p:ph type="title"/>
          </p:nvPr>
        </p:nvSpPr>
        <p:spPr/>
        <p:txBody>
          <a:bodyPr/>
          <a:lstStyle/>
          <a:p>
            <a:r>
              <a:rPr lang="pl-PL" dirty="0"/>
              <a:t>Braki Pisma Skutkujące Wezwaniem Osoby je Wnoszącej do ich usunięcia</a:t>
            </a:r>
          </a:p>
        </p:txBody>
      </p:sp>
      <p:sp>
        <p:nvSpPr>
          <p:cNvPr id="3" name="Symbol zastępczy zawartości 2">
            <a:extLst>
              <a:ext uri="{FF2B5EF4-FFF2-40B4-BE49-F238E27FC236}">
                <a16:creationId xmlns:a16="http://schemas.microsoft.com/office/drawing/2014/main" id="{402E9AC0-7C7B-49EA-ADE5-3E8ABB749C76}"/>
              </a:ext>
            </a:extLst>
          </p:cNvPr>
          <p:cNvSpPr>
            <a:spLocks noGrp="1"/>
          </p:cNvSpPr>
          <p:nvPr>
            <p:ph idx="1"/>
          </p:nvPr>
        </p:nvSpPr>
        <p:spPr/>
        <p:txBody>
          <a:bodyPr/>
          <a:lstStyle/>
          <a:p>
            <a:pPr marL="457200" indent="-457200">
              <a:buAutoNum type="arabicPeriod"/>
            </a:pPr>
            <a:r>
              <a:rPr lang="pl-PL" dirty="0"/>
              <a:t>Co do zasady gdy pismo nie odpowiada warunkom z art. 119 k.p.k. organ wzywa do uzupełnienia takiego braku</a:t>
            </a:r>
            <a:r>
              <a:rPr lang="pl-PL" dirty="0">
                <a:sym typeface="Wingdings" panose="05000000000000000000" pitchFamily="2" charset="2"/>
              </a:rPr>
              <a:t>, osobę od której pismo pochodzi, aby usunęła brak w terminie 7 dni.</a:t>
            </a:r>
          </a:p>
          <a:p>
            <a:pPr marL="0" indent="0">
              <a:buNone/>
            </a:pPr>
            <a:endParaRPr lang="pl-PL" dirty="0"/>
          </a:p>
          <a:p>
            <a:pPr marL="0" indent="0">
              <a:buNone/>
            </a:pPr>
            <a:endParaRPr lang="pl-PL" dirty="0"/>
          </a:p>
          <a:p>
            <a:pPr marL="0" indent="0">
              <a:buNone/>
            </a:pPr>
            <a:endParaRPr lang="pl-PL" dirty="0"/>
          </a:p>
          <a:p>
            <a:pPr marL="0" indent="0">
              <a:buNone/>
            </a:pPr>
            <a:endParaRPr lang="pl-PL" dirty="0"/>
          </a:p>
        </p:txBody>
      </p:sp>
      <p:sp>
        <p:nvSpPr>
          <p:cNvPr id="4" name="Strzałka: w dół 3">
            <a:extLst>
              <a:ext uri="{FF2B5EF4-FFF2-40B4-BE49-F238E27FC236}">
                <a16:creationId xmlns:a16="http://schemas.microsoft.com/office/drawing/2014/main" id="{4D1C04E8-9C97-4E68-8D1F-CCD67F84855C}"/>
              </a:ext>
            </a:extLst>
          </p:cNvPr>
          <p:cNvSpPr/>
          <p:nvPr/>
        </p:nvSpPr>
        <p:spPr>
          <a:xfrm>
            <a:off x="1969477" y="316839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5" name="Strzałka: w dół 4">
            <a:extLst>
              <a:ext uri="{FF2B5EF4-FFF2-40B4-BE49-F238E27FC236}">
                <a16:creationId xmlns:a16="http://schemas.microsoft.com/office/drawing/2014/main" id="{4E8B0B34-80B4-477D-80F6-FE5946889288}"/>
              </a:ext>
            </a:extLst>
          </p:cNvPr>
          <p:cNvSpPr/>
          <p:nvPr/>
        </p:nvSpPr>
        <p:spPr>
          <a:xfrm>
            <a:off x="8944708" y="324963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6" name="pole tekstowe 5">
            <a:extLst>
              <a:ext uri="{FF2B5EF4-FFF2-40B4-BE49-F238E27FC236}">
                <a16:creationId xmlns:a16="http://schemas.microsoft.com/office/drawing/2014/main" id="{1F6866EA-C2B5-4A94-B1EF-474082DB7548}"/>
              </a:ext>
            </a:extLst>
          </p:cNvPr>
          <p:cNvSpPr txBox="1"/>
          <p:nvPr/>
        </p:nvSpPr>
        <p:spPr>
          <a:xfrm>
            <a:off x="337625" y="4445391"/>
            <a:ext cx="3699803" cy="1200329"/>
          </a:xfrm>
          <a:prstGeom prst="rect">
            <a:avLst/>
          </a:prstGeom>
          <a:noFill/>
        </p:spPr>
        <p:txBody>
          <a:bodyPr wrap="square" rtlCol="0">
            <a:spAutoFit/>
          </a:bodyPr>
          <a:lstStyle/>
          <a:p>
            <a:r>
              <a:rPr lang="pl-PL" b="1" dirty="0"/>
              <a:t>UZUPEŁNIENIE BRAKU:</a:t>
            </a:r>
          </a:p>
          <a:p>
            <a:pPr marL="285750" indent="-285750">
              <a:buFont typeface="Wingdings" panose="05000000000000000000" pitchFamily="2" charset="2"/>
              <a:buChar char="à"/>
            </a:pPr>
            <a:r>
              <a:rPr lang="pl-PL" dirty="0">
                <a:sym typeface="Wingdings" panose="05000000000000000000" pitchFamily="2" charset="2"/>
              </a:rPr>
              <a:t>Pismo wywołuje skutki od dnia wniesienia, </a:t>
            </a:r>
          </a:p>
          <a:p>
            <a:endParaRPr lang="pl-PL" dirty="0">
              <a:sym typeface="Wingdings" panose="05000000000000000000" pitchFamily="2" charset="2"/>
            </a:endParaRPr>
          </a:p>
        </p:txBody>
      </p:sp>
      <p:sp>
        <p:nvSpPr>
          <p:cNvPr id="7" name="pole tekstowe 6">
            <a:extLst>
              <a:ext uri="{FF2B5EF4-FFF2-40B4-BE49-F238E27FC236}">
                <a16:creationId xmlns:a16="http://schemas.microsoft.com/office/drawing/2014/main" id="{DEAB3174-6F05-4C6D-AA44-C7B2A915D3B3}"/>
              </a:ext>
            </a:extLst>
          </p:cNvPr>
          <p:cNvSpPr txBox="1"/>
          <p:nvPr/>
        </p:nvSpPr>
        <p:spPr>
          <a:xfrm>
            <a:off x="7104186" y="4546785"/>
            <a:ext cx="4017966" cy="923330"/>
          </a:xfrm>
          <a:prstGeom prst="rect">
            <a:avLst/>
          </a:prstGeom>
          <a:noFill/>
        </p:spPr>
        <p:txBody>
          <a:bodyPr wrap="square" rtlCol="0">
            <a:spAutoFit/>
          </a:bodyPr>
          <a:lstStyle/>
          <a:p>
            <a:r>
              <a:rPr lang="pl-PL" b="1" dirty="0"/>
              <a:t>BRAK UZUPEŁNIENIA BRAKU</a:t>
            </a:r>
            <a:r>
              <a:rPr lang="pl-PL" dirty="0"/>
              <a:t>:</a:t>
            </a:r>
          </a:p>
          <a:p>
            <a:r>
              <a:rPr lang="pl-PL" dirty="0">
                <a:sym typeface="Wingdings" panose="05000000000000000000" pitchFamily="2" charset="2"/>
              </a:rPr>
              <a:t> PISMO UZNAJE SIĘ ZA BEZSKUTECZNE</a:t>
            </a:r>
            <a:endParaRPr lang="pl-PL" dirty="0"/>
          </a:p>
        </p:txBody>
      </p:sp>
    </p:spTree>
    <p:extLst>
      <p:ext uri="{BB962C8B-B14F-4D97-AF65-F5344CB8AC3E}">
        <p14:creationId xmlns:p14="http://schemas.microsoft.com/office/powerpoint/2010/main" val="37865233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4C5F10-95EE-481F-A77F-17FB0779EAA4}"/>
              </a:ext>
            </a:extLst>
          </p:cNvPr>
          <p:cNvSpPr>
            <a:spLocks noGrp="1"/>
          </p:cNvSpPr>
          <p:nvPr>
            <p:ph type="title"/>
          </p:nvPr>
        </p:nvSpPr>
        <p:spPr>
          <a:xfrm>
            <a:off x="643468" y="643466"/>
            <a:ext cx="3686312" cy="5528734"/>
          </a:xfrm>
        </p:spPr>
        <p:txBody>
          <a:bodyPr>
            <a:normAutofit/>
          </a:bodyPr>
          <a:lstStyle/>
          <a:p>
            <a:pPr algn="r"/>
            <a:r>
              <a:rPr lang="pl-PL" sz="4800">
                <a:solidFill>
                  <a:srgbClr val="FFFFFF"/>
                </a:solidFill>
              </a:rPr>
              <a:t>Przyczyny wezwania do usunięcia braków</a:t>
            </a:r>
          </a:p>
        </p:txBody>
      </p:sp>
      <p:sp>
        <p:nvSpPr>
          <p:cNvPr id="31" name="Symbol zastępczy zawartości 2">
            <a:extLst>
              <a:ext uri="{FF2B5EF4-FFF2-40B4-BE49-F238E27FC236}">
                <a16:creationId xmlns:a16="http://schemas.microsoft.com/office/drawing/2014/main" id="{AC6EAA15-24F5-4BE3-A06D-2B02C21CD59E}"/>
              </a:ext>
            </a:extLst>
          </p:cNvPr>
          <p:cNvSpPr>
            <a:spLocks noGrp="1"/>
          </p:cNvSpPr>
          <p:nvPr>
            <p:ph idx="1"/>
          </p:nvPr>
        </p:nvSpPr>
        <p:spPr>
          <a:xfrm>
            <a:off x="5053780" y="599768"/>
            <a:ext cx="6074467" cy="5572432"/>
          </a:xfrm>
        </p:spPr>
        <p:txBody>
          <a:bodyPr anchor="ctr">
            <a:normAutofit/>
          </a:bodyPr>
          <a:lstStyle/>
          <a:p>
            <a:pPr marL="457200" indent="-457200">
              <a:buAutoNum type="arabicPeriod"/>
            </a:pPr>
            <a:r>
              <a:rPr lang="pl-PL"/>
              <a:t>PISMO NIE SPEŁNIA WYMOGÓW FORMALNYCH Z ART. 119 </a:t>
            </a:r>
            <a:r>
              <a:rPr lang="pl-PL">
                <a:hlinkClick r:id="rId3"/>
              </a:rPr>
              <a:t>§ 2</a:t>
            </a:r>
            <a:r>
              <a:rPr lang="pl-PL"/>
              <a:t>  k.p.k. </a:t>
            </a:r>
            <a:r>
              <a:rPr lang="pl-PL">
                <a:sym typeface="Wingdings" panose="05000000000000000000" pitchFamily="2" charset="2"/>
              </a:rPr>
              <a:t> ale </a:t>
            </a:r>
            <a:r>
              <a:rPr lang="pl-PL" u="sng">
                <a:sym typeface="Wingdings" panose="05000000000000000000" pitchFamily="2" charset="2"/>
              </a:rPr>
              <a:t>tylko wówczas, gdy brak ten powoduje, że nie pismo nie może otrzymać właściwego biegu,</a:t>
            </a:r>
          </a:p>
          <a:p>
            <a:pPr marL="457200" indent="-457200">
              <a:buAutoNum type="arabicPeriod"/>
            </a:pPr>
            <a:r>
              <a:rPr lang="pl-PL">
                <a:sym typeface="Wingdings" panose="05000000000000000000" pitchFamily="2" charset="2"/>
              </a:rPr>
              <a:t>Nie dokonano stosownych opłat,</a:t>
            </a:r>
          </a:p>
          <a:p>
            <a:pPr marL="457200" indent="-457200">
              <a:buAutoNum type="arabicPeriod"/>
            </a:pPr>
            <a:r>
              <a:rPr lang="pl-PL">
                <a:sym typeface="Wingdings" panose="05000000000000000000" pitchFamily="2" charset="2"/>
              </a:rPr>
              <a:t>Nie dołączono upoważnienie do podjęcia czynności procesowej. </a:t>
            </a:r>
          </a:p>
          <a:p>
            <a:pPr marL="0" indent="0">
              <a:buNone/>
            </a:pPr>
            <a:endParaRPr lang="pl-PL">
              <a:sym typeface="Wingdings" panose="05000000000000000000" pitchFamily="2" charset="2"/>
            </a:endParaRPr>
          </a:p>
          <a:p>
            <a:pPr marL="0" indent="0">
              <a:buNone/>
            </a:pPr>
            <a:r>
              <a:rPr lang="pl-PL"/>
              <a:t>Tryb przewidziany w art. 120 § 1 KPK nie ma zastosowania </a:t>
            </a:r>
            <a:r>
              <a:rPr lang="pl-PL" b="1"/>
              <a:t>do publicznego aktu oskarżenia</a:t>
            </a:r>
            <a:r>
              <a:rPr lang="pl-PL"/>
              <a:t>, który – w wypadku stwierdzenia jego braków formalnych – podlega zwrotowi oskarżycielowi publicznemu w celu ich usunięcia w terminie 7 dni (</a:t>
            </a:r>
            <a:r>
              <a:rPr lang="pl-PL">
                <a:hlinkClick r:id="rId4"/>
              </a:rPr>
              <a:t>art. 337 § 1</a:t>
            </a:r>
            <a:r>
              <a:rPr lang="pl-PL"/>
              <a:t> KPK).</a:t>
            </a:r>
            <a:endParaRPr lang="pl-PL">
              <a:sym typeface="Wingdings" panose="05000000000000000000" pitchFamily="2" charset="2"/>
            </a:endParaRPr>
          </a:p>
        </p:txBody>
      </p:sp>
    </p:spTree>
    <p:extLst>
      <p:ext uri="{BB962C8B-B14F-4D97-AF65-F5344CB8AC3E}">
        <p14:creationId xmlns:p14="http://schemas.microsoft.com/office/powerpoint/2010/main" val="347078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8026B2C-3C29-45EB-BEDB-37E4C50FDC0A}"/>
              </a:ext>
            </a:extLst>
          </p:cNvPr>
          <p:cNvSpPr>
            <a:spLocks noGrp="1"/>
          </p:cNvSpPr>
          <p:nvPr>
            <p:ph type="title"/>
          </p:nvPr>
        </p:nvSpPr>
        <p:spPr>
          <a:xfrm>
            <a:off x="643468" y="643466"/>
            <a:ext cx="3686312" cy="5528734"/>
          </a:xfrm>
        </p:spPr>
        <p:txBody>
          <a:bodyPr>
            <a:normAutofit/>
          </a:bodyPr>
          <a:lstStyle/>
          <a:p>
            <a:pPr algn="r"/>
            <a:r>
              <a:rPr lang="pl-PL" sz="4800" dirty="0">
                <a:solidFill>
                  <a:srgbClr val="FFFFFF"/>
                </a:solidFill>
              </a:rPr>
              <a:t>Braki, powodujące, że pismo nie może uzyskać dalszego biegu:</a:t>
            </a:r>
          </a:p>
        </p:txBody>
      </p:sp>
      <p:sp>
        <p:nvSpPr>
          <p:cNvPr id="3" name="Symbol zastępczy zawartości 2">
            <a:extLst>
              <a:ext uri="{FF2B5EF4-FFF2-40B4-BE49-F238E27FC236}">
                <a16:creationId xmlns:a16="http://schemas.microsoft.com/office/drawing/2014/main" id="{7F4EA35E-C05B-4FFD-A9E1-669CA09B8336}"/>
              </a:ext>
            </a:extLst>
          </p:cNvPr>
          <p:cNvSpPr>
            <a:spLocks noGrp="1"/>
          </p:cNvSpPr>
          <p:nvPr>
            <p:ph idx="1"/>
          </p:nvPr>
        </p:nvSpPr>
        <p:spPr>
          <a:xfrm>
            <a:off x="5053780" y="599768"/>
            <a:ext cx="6074467" cy="5572432"/>
          </a:xfrm>
        </p:spPr>
        <p:txBody>
          <a:bodyPr anchor="ctr">
            <a:normAutofit/>
          </a:bodyPr>
          <a:lstStyle/>
          <a:p>
            <a:r>
              <a:rPr lang="pl-PL" sz="1700"/>
              <a:t> Nie każdy brak formalny pisma może skutkować wezwaniem osoby je wnoszącej do jego usunięcia, ale może to </a:t>
            </a:r>
            <a:r>
              <a:rPr lang="pl-PL" sz="1700" b="1"/>
              <a:t>nastąpić tylko wówczas, gdy brak jest tego rodzaju, że pismu nie można nadać właściwego biegu (</a:t>
            </a:r>
            <a:r>
              <a:rPr lang="pl-PL" sz="1700" i="1"/>
              <a:t>J. Skorupka</a:t>
            </a:r>
            <a:r>
              <a:rPr lang="pl-PL" sz="1700"/>
              <a:t> (red.), Kodeks postępowania karnego. Komentarz, Wyd. 3. Warszawa 2018)</a:t>
            </a:r>
          </a:p>
          <a:p>
            <a:r>
              <a:rPr lang="pl-PL" sz="1700"/>
              <a:t> Przykłady:</a:t>
            </a:r>
          </a:p>
          <a:p>
            <a:pPr marL="457200" indent="-457200">
              <a:buAutoNum type="arabicPeriod"/>
            </a:pPr>
            <a:r>
              <a:rPr lang="pl-PL" sz="1700"/>
              <a:t>Z treści pisma nie wynika, czego ono dotyczy i jaki jest wniosek osoby je składającej.</a:t>
            </a:r>
          </a:p>
          <a:p>
            <a:pPr marL="457200" indent="-457200">
              <a:buAutoNum type="arabicPeriod"/>
            </a:pPr>
            <a:r>
              <a:rPr lang="pl-PL" sz="1700"/>
              <a:t> Brak oznaczenia pisma (np. brak sygnatury)- nie musi powodować automatycznie wzywania do uzupełnienia braków- w sytuacji, w której  z treści pisma to wynika = wtedy brak nie będzie uzasadniał wezwania do uzupełnienia braków,</a:t>
            </a:r>
          </a:p>
          <a:p>
            <a:pPr marL="457200" indent="-457200">
              <a:buAutoNum type="arabicPeriod"/>
            </a:pPr>
            <a:r>
              <a:rPr lang="pl-PL" sz="1700"/>
              <a:t> Brak oznaczenia organu</a:t>
            </a:r>
            <a:r>
              <a:rPr lang="pl-PL" sz="1700">
                <a:sym typeface="Wingdings" panose="05000000000000000000" pitchFamily="2" charset="2"/>
              </a:rPr>
              <a:t> jeżeli pismo było nadesłane pocztą i trafiło do właściwego organu, to nie może to powodować wzywania tej osoby do usunięcia braku poprzez wskazanie organu.</a:t>
            </a:r>
            <a:endParaRPr lang="pl-PL" sz="1700"/>
          </a:p>
        </p:txBody>
      </p:sp>
    </p:spTree>
    <p:extLst>
      <p:ext uri="{BB962C8B-B14F-4D97-AF65-F5344CB8AC3E}">
        <p14:creationId xmlns:p14="http://schemas.microsoft.com/office/powerpoint/2010/main" val="2953545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286359-BD98-4653-ADBE-82C3C0E00498}"/>
              </a:ext>
            </a:extLst>
          </p:cNvPr>
          <p:cNvSpPr>
            <a:spLocks noGrp="1"/>
          </p:cNvSpPr>
          <p:nvPr>
            <p:ph type="title"/>
          </p:nvPr>
        </p:nvSpPr>
        <p:spPr/>
        <p:txBody>
          <a:bodyPr>
            <a:normAutofit fontScale="90000"/>
          </a:bodyPr>
          <a:lstStyle/>
          <a:p>
            <a:r>
              <a:rPr lang="pl-PL" dirty="0"/>
              <a:t>Braki formalne w orzecznictwie sądowym</a:t>
            </a:r>
            <a:r>
              <a:rPr lang="pl-PL" dirty="0">
                <a:sym typeface="Wingdings" panose="05000000000000000000" pitchFamily="2" charset="2"/>
              </a:rPr>
              <a:t> Przykłady, gdy jest konieczne wzywanie do uzupełnienia</a:t>
            </a:r>
            <a:endParaRPr lang="pl-PL" dirty="0"/>
          </a:p>
        </p:txBody>
      </p:sp>
      <p:sp>
        <p:nvSpPr>
          <p:cNvPr id="3" name="Symbol zastępczy zawartości 2">
            <a:extLst>
              <a:ext uri="{FF2B5EF4-FFF2-40B4-BE49-F238E27FC236}">
                <a16:creationId xmlns:a16="http://schemas.microsoft.com/office/drawing/2014/main" id="{62D28700-ECD2-401B-8CCA-164C5AA8C684}"/>
              </a:ext>
            </a:extLst>
          </p:cNvPr>
          <p:cNvSpPr>
            <a:spLocks noGrp="1"/>
          </p:cNvSpPr>
          <p:nvPr>
            <p:ph idx="1"/>
          </p:nvPr>
        </p:nvSpPr>
        <p:spPr/>
        <p:txBody>
          <a:bodyPr/>
          <a:lstStyle/>
          <a:p>
            <a:pPr marL="0" indent="0">
              <a:buNone/>
            </a:pPr>
            <a:endParaRPr lang="pl-PL" dirty="0"/>
          </a:p>
          <a:p>
            <a:pPr marL="457200" indent="-457200">
              <a:buAutoNum type="arabicPeriod"/>
            </a:pPr>
            <a:r>
              <a:rPr lang="pl-PL" i="1" dirty="0"/>
              <a:t>Brak uzasadnienia pisma obrońcy z urzędu informującego sąd o niestwierdzeniu podstaw do złożenia wniosku o wznowienie postępowania;</a:t>
            </a:r>
          </a:p>
          <a:p>
            <a:pPr marL="457200" indent="-457200">
              <a:buAutoNum type="arabicPeriod"/>
            </a:pPr>
            <a:r>
              <a:rPr lang="pl-PL" i="1" dirty="0"/>
              <a:t> brak wskazania we wniosku o wznowienie postępowania orzeczeń, o których mowa w art. 540 § 1 pkt 1 w zw. z art. 541 § 2 KPK ;</a:t>
            </a:r>
          </a:p>
          <a:p>
            <a:pPr marL="457200" indent="-457200">
              <a:buAutoNum type="arabicPeriod"/>
            </a:pPr>
            <a:r>
              <a:rPr lang="pl-PL" i="1" dirty="0"/>
              <a:t> niesporządzenie i niepodpisanie pisma przez adwokata, gdy ustawa tego wymaga (tzw. przymus adwokacko-radcowski),</a:t>
            </a:r>
          </a:p>
          <a:p>
            <a:pPr marL="457200" indent="-457200">
              <a:buAutoNum type="arabicPeriod"/>
            </a:pPr>
            <a:r>
              <a:rPr lang="pl-PL" i="1" u="sng" dirty="0"/>
              <a:t> brak we wniosku dowodowym wskazania okoliczności, które mają być udowodnione ;</a:t>
            </a:r>
          </a:p>
          <a:p>
            <a:pPr marL="457200" indent="-457200">
              <a:buAutoNum type="arabicPeriod"/>
            </a:pPr>
            <a:r>
              <a:rPr lang="pl-PL" i="1" dirty="0"/>
              <a:t>podpisanie przez pracownika sekretariatu, zamiast prokuratora, wniosku o sporządzenie uzasadnienia wyroku</a:t>
            </a:r>
            <a:endParaRPr lang="pl-PL" i="1" u="sng" dirty="0"/>
          </a:p>
          <a:p>
            <a:pPr marL="457200" indent="-457200">
              <a:buAutoNum type="arabicPeriod"/>
            </a:pPr>
            <a:endParaRPr lang="pl-PL" i="1" u="sng" dirty="0"/>
          </a:p>
        </p:txBody>
      </p:sp>
    </p:spTree>
    <p:extLst>
      <p:ext uri="{BB962C8B-B14F-4D97-AF65-F5344CB8AC3E}">
        <p14:creationId xmlns:p14="http://schemas.microsoft.com/office/powerpoint/2010/main" val="4135603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70D0A18-DC73-48D1-8365-B81947CB6A57}"/>
              </a:ext>
            </a:extLst>
          </p:cNvPr>
          <p:cNvSpPr>
            <a:spLocks noGrp="1"/>
          </p:cNvSpPr>
          <p:nvPr>
            <p:ph type="title"/>
          </p:nvPr>
        </p:nvSpPr>
        <p:spPr>
          <a:xfrm>
            <a:off x="643468" y="643466"/>
            <a:ext cx="3686312" cy="5528734"/>
          </a:xfrm>
        </p:spPr>
        <p:txBody>
          <a:bodyPr>
            <a:normAutofit/>
          </a:bodyPr>
          <a:lstStyle/>
          <a:p>
            <a:pPr algn="r"/>
            <a:r>
              <a:rPr lang="pl-PL" sz="4800">
                <a:solidFill>
                  <a:srgbClr val="FFFFFF"/>
                </a:solidFill>
              </a:rPr>
              <a:t>Charakter terminu z art. 120 k.p.k.</a:t>
            </a:r>
          </a:p>
        </p:txBody>
      </p:sp>
      <p:sp>
        <p:nvSpPr>
          <p:cNvPr id="12" name="Symbol zastępczy zawartości 2">
            <a:extLst>
              <a:ext uri="{FF2B5EF4-FFF2-40B4-BE49-F238E27FC236}">
                <a16:creationId xmlns:a16="http://schemas.microsoft.com/office/drawing/2014/main" id="{E8FD3445-F427-4B86-9920-83032B4A0563}"/>
              </a:ext>
            </a:extLst>
          </p:cNvPr>
          <p:cNvSpPr>
            <a:spLocks noGrp="1"/>
          </p:cNvSpPr>
          <p:nvPr>
            <p:ph idx="1"/>
          </p:nvPr>
        </p:nvSpPr>
        <p:spPr>
          <a:xfrm>
            <a:off x="5053780" y="599768"/>
            <a:ext cx="6074467" cy="5572432"/>
          </a:xfrm>
        </p:spPr>
        <p:txBody>
          <a:bodyPr anchor="ctr">
            <a:normAutofit/>
          </a:bodyPr>
          <a:lstStyle/>
          <a:p>
            <a:r>
              <a:rPr lang="pl-PL" sz="1700"/>
              <a:t> W doktrynie wskazuje się, że termin 7-dniowy do usunięcia braków pisma nie ma charakteru terminu </a:t>
            </a:r>
            <a:r>
              <a:rPr lang="pl-PL" sz="1700" b="1"/>
              <a:t>zawitego;</a:t>
            </a:r>
          </a:p>
          <a:p>
            <a:r>
              <a:rPr lang="pl-PL" sz="1700" b="1"/>
              <a:t> Oznacza to, że w razie nieuzupełnienia braku w terminie 7 dniowym, termin ten nie może być przywrócony, na mocy art. 126 </a:t>
            </a:r>
            <a:r>
              <a:rPr lang="pl-PL" sz="1700" b="1" i="1"/>
              <a:t> § 1 k.p.k.(zasady przywracania terminu).</a:t>
            </a:r>
          </a:p>
          <a:p>
            <a:r>
              <a:rPr lang="pl-PL" sz="1700" b="1" i="1"/>
              <a:t> </a:t>
            </a:r>
            <a:r>
              <a:rPr lang="pl-PL" sz="1700" i="1"/>
              <a:t>Uzupełnienie braku pisma </a:t>
            </a:r>
            <a:r>
              <a:rPr lang="pl-PL" sz="1700" b="1" i="1"/>
              <a:t>po upływie tego terminu</a:t>
            </a:r>
            <a:r>
              <a:rPr lang="pl-PL" sz="1700" i="1"/>
              <a:t> nie powoduje skuteczności pisma od dnia jego wniesienia. Możliwe jest jedynie ponowne jego wniesienie, o ile nie upłynął termin przewidziany do wykonania danej czynności procesowej (J. Skorupka</a:t>
            </a:r>
            <a:r>
              <a:rPr lang="pl-PL" sz="1700"/>
              <a:t> (red.), Kodeks postępowania karnego. Komentarz, Wyd. 3. Warszawa 2018)</a:t>
            </a:r>
          </a:p>
          <a:p>
            <a:r>
              <a:rPr lang="pl-PL" sz="1700" b="1" i="1"/>
              <a:t> Nieuzupełnienie braku: zostaje wydane zarządzenie o bezskuteczności wniesionego pisma;</a:t>
            </a:r>
          </a:p>
          <a:p>
            <a:r>
              <a:rPr lang="pl-PL" sz="1700" b="1" i="1"/>
              <a:t> Uzupełnienie braku</a:t>
            </a:r>
            <a:r>
              <a:rPr lang="pl-PL" sz="1700" b="1" i="1">
                <a:sym typeface="Wingdings" panose="05000000000000000000" pitchFamily="2" charset="2"/>
              </a:rPr>
              <a:t> wywołuje skutki od dnia wniesienia (nie jest potrzebne wydanie żadnej decyzji procesowej w tym zakresie).</a:t>
            </a:r>
            <a:endParaRPr lang="pl-PL" sz="1700" b="1" i="1"/>
          </a:p>
          <a:p>
            <a:pPr marL="0" indent="0">
              <a:buNone/>
            </a:pPr>
            <a:endParaRPr lang="pl-PL" sz="1700" b="1"/>
          </a:p>
        </p:txBody>
      </p:sp>
    </p:spTree>
    <p:extLst>
      <p:ext uri="{BB962C8B-B14F-4D97-AF65-F5344CB8AC3E}">
        <p14:creationId xmlns:p14="http://schemas.microsoft.com/office/powerpoint/2010/main" val="37809037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217C1-A345-4573-BC8A-7D8754C8ED9E}"/>
              </a:ext>
            </a:extLst>
          </p:cNvPr>
          <p:cNvSpPr>
            <a:spLocks noGrp="1"/>
          </p:cNvSpPr>
          <p:nvPr>
            <p:ph type="title"/>
          </p:nvPr>
        </p:nvSpPr>
        <p:spPr>
          <a:xfrm>
            <a:off x="643468" y="643466"/>
            <a:ext cx="3686312" cy="5528734"/>
          </a:xfrm>
        </p:spPr>
        <p:txBody>
          <a:bodyPr>
            <a:normAutofit/>
          </a:bodyPr>
          <a:lstStyle/>
          <a:p>
            <a:pPr algn="r"/>
            <a:r>
              <a:rPr lang="pl-PL" sz="4800">
                <a:solidFill>
                  <a:srgbClr val="FFFFFF"/>
                </a:solidFill>
              </a:rPr>
              <a:t>Inicjatywa dowodowa w postępowaniu karnym</a:t>
            </a:r>
          </a:p>
        </p:txBody>
      </p:sp>
      <p:sp>
        <p:nvSpPr>
          <p:cNvPr id="3" name="Symbol zastępczy zawartości 2">
            <a:extLst>
              <a:ext uri="{FF2B5EF4-FFF2-40B4-BE49-F238E27FC236}">
                <a16:creationId xmlns:a16="http://schemas.microsoft.com/office/drawing/2014/main" id="{B6CFF358-91A3-4C01-A713-A1AA08224C70}"/>
              </a:ext>
            </a:extLst>
          </p:cNvPr>
          <p:cNvSpPr>
            <a:spLocks noGrp="1"/>
          </p:cNvSpPr>
          <p:nvPr>
            <p:ph idx="1"/>
          </p:nvPr>
        </p:nvSpPr>
        <p:spPr>
          <a:xfrm>
            <a:off x="5053780" y="599768"/>
            <a:ext cx="6074467" cy="5572432"/>
          </a:xfrm>
        </p:spPr>
        <p:txBody>
          <a:bodyPr anchor="ctr">
            <a:normAutofit/>
          </a:bodyPr>
          <a:lstStyle/>
          <a:p>
            <a:r>
              <a:rPr lang="pl-PL" dirty="0"/>
              <a:t>Zgodnie z art. 167 k.p.k.: </a:t>
            </a:r>
            <a:r>
              <a:rPr lang="pl-PL" b="1" i="1" dirty="0"/>
              <a:t>Dowody przeprowadza się na wniosek stron albo z urzędu.</a:t>
            </a:r>
          </a:p>
          <a:p>
            <a:r>
              <a:rPr lang="pl-PL" b="1" i="1" dirty="0"/>
              <a:t> </a:t>
            </a:r>
            <a:r>
              <a:rPr lang="pl-PL" b="1" dirty="0"/>
              <a:t>Strony realizują inicjatywę dowodową poprzez składanie wniosków dowodowych.</a:t>
            </a:r>
          </a:p>
          <a:p>
            <a:pPr marL="0" indent="0">
              <a:buNone/>
            </a:pPr>
            <a:endParaRPr lang="pl-PL" i="1" dirty="0"/>
          </a:p>
        </p:txBody>
      </p:sp>
    </p:spTree>
    <p:extLst>
      <p:ext uri="{BB962C8B-B14F-4D97-AF65-F5344CB8AC3E}">
        <p14:creationId xmlns:p14="http://schemas.microsoft.com/office/powerpoint/2010/main" val="30366848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7CFF806-78D8-47DE-B451-FF868A98AEDB}"/>
              </a:ext>
            </a:extLst>
          </p:cNvPr>
          <p:cNvSpPr>
            <a:spLocks noGrp="1"/>
          </p:cNvSpPr>
          <p:nvPr>
            <p:ph type="title"/>
          </p:nvPr>
        </p:nvSpPr>
        <p:spPr>
          <a:xfrm>
            <a:off x="643468" y="643466"/>
            <a:ext cx="3686312" cy="5528734"/>
          </a:xfrm>
        </p:spPr>
        <p:txBody>
          <a:bodyPr>
            <a:normAutofit/>
          </a:bodyPr>
          <a:lstStyle/>
          <a:p>
            <a:pPr algn="r"/>
            <a:r>
              <a:rPr lang="pl-PL" sz="4800" dirty="0">
                <a:solidFill>
                  <a:srgbClr val="FFFFFF"/>
                </a:solidFill>
              </a:rPr>
              <a:t>Wniosek dowodowy</a:t>
            </a:r>
          </a:p>
        </p:txBody>
      </p:sp>
      <p:sp>
        <p:nvSpPr>
          <p:cNvPr id="3" name="Symbol zastępczy zawartości 2">
            <a:extLst>
              <a:ext uri="{FF2B5EF4-FFF2-40B4-BE49-F238E27FC236}">
                <a16:creationId xmlns:a16="http://schemas.microsoft.com/office/drawing/2014/main" id="{EB9F432C-C43B-40A1-B0FC-0E80253B34A3}"/>
              </a:ext>
            </a:extLst>
          </p:cNvPr>
          <p:cNvSpPr>
            <a:spLocks noGrp="1"/>
          </p:cNvSpPr>
          <p:nvPr>
            <p:ph idx="1"/>
          </p:nvPr>
        </p:nvSpPr>
        <p:spPr>
          <a:xfrm>
            <a:off x="5053780" y="599768"/>
            <a:ext cx="6074467" cy="5572432"/>
          </a:xfrm>
        </p:spPr>
        <p:txBody>
          <a:bodyPr anchor="ctr">
            <a:normAutofit/>
          </a:bodyPr>
          <a:lstStyle/>
          <a:p>
            <a:r>
              <a:rPr lang="pl-PL" b="1" dirty="0"/>
              <a:t>Art. 169 § 1. We wniosku dowodowym należy podać oznaczenie dowodu oraz okoliczności, które mają być udowodnione. Można także określić sposób przeprowadzenia dowodu.</a:t>
            </a:r>
          </a:p>
          <a:p>
            <a:r>
              <a:rPr lang="pl-PL" b="1" dirty="0"/>
              <a:t>§ 2. Wniosek dowodowy może zmierzać do wykrycia lub oceny właściwego dowodu.</a:t>
            </a:r>
          </a:p>
          <a:p>
            <a:endParaRPr lang="pl-PL" dirty="0"/>
          </a:p>
        </p:txBody>
      </p:sp>
    </p:spTree>
    <p:extLst>
      <p:ext uri="{BB962C8B-B14F-4D97-AF65-F5344CB8AC3E}">
        <p14:creationId xmlns:p14="http://schemas.microsoft.com/office/powerpoint/2010/main" val="1340506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3DBDD5-B5C2-44C4-935E-572C86BD0B1C}"/>
              </a:ext>
            </a:extLst>
          </p:cNvPr>
          <p:cNvSpPr>
            <a:spLocks noGrp="1"/>
          </p:cNvSpPr>
          <p:nvPr>
            <p:ph type="title"/>
          </p:nvPr>
        </p:nvSpPr>
        <p:spPr>
          <a:xfrm>
            <a:off x="8479777" y="639763"/>
            <a:ext cx="3046073" cy="5177377"/>
          </a:xfrm>
          <a:ln>
            <a:noFill/>
          </a:ln>
        </p:spPr>
        <p:txBody>
          <a:bodyPr>
            <a:normAutofit/>
          </a:bodyPr>
          <a:lstStyle/>
          <a:p>
            <a:r>
              <a:rPr lang="pl-PL" sz="4000"/>
              <a:t>Wniosek dowodowy</a:t>
            </a:r>
          </a:p>
        </p:txBody>
      </p:sp>
      <p:graphicFrame>
        <p:nvGraphicFramePr>
          <p:cNvPr id="5" name="Symbol zastępczy zawartości 2">
            <a:extLst>
              <a:ext uri="{FF2B5EF4-FFF2-40B4-BE49-F238E27FC236}">
                <a16:creationId xmlns:a16="http://schemas.microsoft.com/office/drawing/2014/main" id="{F25CC523-E861-430A-B49D-C7ED1CBFDF40}"/>
              </a:ext>
            </a:extLst>
          </p:cNvPr>
          <p:cNvGraphicFramePr>
            <a:graphicFrameLocks noGrp="1"/>
          </p:cNvGraphicFramePr>
          <p:nvPr>
            <p:ph idx="1"/>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2949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26C57F-3B4D-41D4-9F75-669576C8F831}"/>
              </a:ext>
            </a:extLst>
          </p:cNvPr>
          <p:cNvSpPr>
            <a:spLocks noGrp="1"/>
          </p:cNvSpPr>
          <p:nvPr>
            <p:ph type="title"/>
          </p:nvPr>
        </p:nvSpPr>
        <p:spPr>
          <a:xfrm>
            <a:off x="643466" y="643466"/>
            <a:ext cx="3682727" cy="5571067"/>
          </a:xfrm>
        </p:spPr>
        <p:txBody>
          <a:bodyPr>
            <a:normAutofit/>
          </a:bodyPr>
          <a:lstStyle/>
          <a:p>
            <a:pPr algn="r"/>
            <a:r>
              <a:rPr lang="pl-PL" sz="4800">
                <a:solidFill>
                  <a:srgbClr val="FFFFFF"/>
                </a:solidFill>
              </a:rPr>
              <a:t>Obligatoryjne elementy wniosku dowodowego:</a:t>
            </a:r>
          </a:p>
        </p:txBody>
      </p:sp>
      <p:sp>
        <p:nvSpPr>
          <p:cNvPr id="3" name="Symbol zastępczy zawartości 2">
            <a:extLst>
              <a:ext uri="{FF2B5EF4-FFF2-40B4-BE49-F238E27FC236}">
                <a16:creationId xmlns:a16="http://schemas.microsoft.com/office/drawing/2014/main" id="{3A382A14-5106-400E-8948-1DC020334175}"/>
              </a:ext>
            </a:extLst>
          </p:cNvPr>
          <p:cNvSpPr>
            <a:spLocks noGrp="1"/>
          </p:cNvSpPr>
          <p:nvPr>
            <p:ph idx="1"/>
          </p:nvPr>
        </p:nvSpPr>
        <p:spPr>
          <a:xfrm>
            <a:off x="4932557" y="643465"/>
            <a:ext cx="6469168" cy="5586215"/>
          </a:xfrm>
        </p:spPr>
        <p:txBody>
          <a:bodyPr anchor="ctr">
            <a:normAutofit/>
          </a:bodyPr>
          <a:lstStyle/>
          <a:p>
            <a:pPr>
              <a:buFontTx/>
              <a:buChar char="-"/>
            </a:pPr>
            <a:r>
              <a:rPr lang="pl-PL" sz="1600"/>
              <a:t>Wniosek może być zgłaszany ustnie do protokołu lub pisemnie.</a:t>
            </a:r>
          </a:p>
          <a:p>
            <a:pPr>
              <a:buFontTx/>
              <a:buChar char="-"/>
            </a:pPr>
            <a:r>
              <a:rPr lang="pl-PL" sz="1600"/>
              <a:t> Gdy wniosek składany jest pisemnie musi spełniać wymogi:</a:t>
            </a:r>
          </a:p>
          <a:p>
            <a:pPr marL="457200" indent="-457200">
              <a:buAutoNum type="alphaLcParenR"/>
            </a:pPr>
            <a:r>
              <a:rPr lang="pl-PL" sz="1600"/>
              <a:t>Z art. 119 k.p.k.,</a:t>
            </a:r>
          </a:p>
          <a:p>
            <a:pPr marL="457200" indent="-457200">
              <a:buAutoNum type="alphaLcParenR"/>
            </a:pPr>
            <a:r>
              <a:rPr lang="pl-PL" sz="1600"/>
              <a:t> Oznaczenie dowodu, który ma zostać przeprowadzony;</a:t>
            </a:r>
          </a:p>
          <a:p>
            <a:pPr marL="457200" indent="-457200">
              <a:buAutoNum type="alphaLcParenR"/>
            </a:pPr>
            <a:r>
              <a:rPr lang="pl-PL" sz="1600"/>
              <a:t> Teza dowodowa- a więc okoliczności, które mają być udowodnione (powinna być sformułowana w sposób konkretny, nie jest wystarczające wskazanie ogólne- „</a:t>
            </a:r>
            <a:r>
              <a:rPr lang="pl-PL" sz="1600" i="1"/>
              <a:t>na okoliczność zdarzenia”);</a:t>
            </a:r>
          </a:p>
          <a:p>
            <a:pPr>
              <a:buFont typeface="Wingdings" panose="05000000000000000000" pitchFamily="2" charset="2"/>
              <a:buChar char="à"/>
            </a:pPr>
            <a:r>
              <a:rPr lang="pl-PL" sz="1600" i="1">
                <a:sym typeface="Wingdings" panose="05000000000000000000" pitchFamily="2" charset="2"/>
              </a:rPr>
              <a:t>Elementem fakultatywnym jest z kolei wskazanie sposobu przeprowadzenia takiego dowodu= np. przesłuchanie świadków w określonej kolejności.</a:t>
            </a:r>
          </a:p>
          <a:p>
            <a:pPr marL="0" indent="0">
              <a:buNone/>
            </a:pPr>
            <a:r>
              <a:rPr lang="pl-PL" sz="1600"/>
              <a:t>"Jeżeli we wniosku dowodowym nie wskazano okoliczności, które mają być udowodnione, i mimo wezwania nie usunięto tego braku w zakreślonym terminie, wniosek taki – jako niespełniający wymogu formalnego przewidzianego w art. 169 § 1 KPK i nienadający się do nadania mu biegu – należy pozostawić bez rozpoznania (</a:t>
            </a:r>
            <a:r>
              <a:rPr lang="pl-PL" sz="1600" i="1"/>
              <a:t>per analogiam</a:t>
            </a:r>
            <a:r>
              <a:rPr lang="pl-PL" sz="1600"/>
              <a:t> do </a:t>
            </a:r>
            <a:r>
              <a:rPr lang="pl-PL" sz="1600">
                <a:hlinkClick r:id="rId2"/>
              </a:rPr>
              <a:t>art. 120</a:t>
            </a:r>
            <a:r>
              <a:rPr lang="pl-PL" sz="1600"/>
              <a:t> KPK), nie zaś oddalić na jednej z podstaw wymienionych w </a:t>
            </a:r>
            <a:r>
              <a:rPr lang="pl-PL" sz="1600">
                <a:hlinkClick r:id="rId3"/>
              </a:rPr>
              <a:t>art. 170 § 1</a:t>
            </a:r>
            <a:r>
              <a:rPr lang="pl-PL" sz="1600"/>
              <a:t> KPK" (post. SN z 5.10.2004 r., </a:t>
            </a:r>
            <a:r>
              <a:rPr lang="pl-PL" sz="1600">
                <a:hlinkClick r:id="rId4"/>
              </a:rPr>
              <a:t>II KK 121/03</a:t>
            </a:r>
            <a:r>
              <a:rPr lang="pl-PL" sz="1600"/>
              <a:t>, OSNKW 2004, Nr 10, poz. 97). </a:t>
            </a:r>
            <a:endParaRPr lang="pl-PL" sz="1600" i="1">
              <a:sym typeface="Wingdings" panose="05000000000000000000" pitchFamily="2" charset="2"/>
            </a:endParaRPr>
          </a:p>
        </p:txBody>
      </p:sp>
    </p:spTree>
    <p:extLst>
      <p:ext uri="{BB962C8B-B14F-4D97-AF65-F5344CB8AC3E}">
        <p14:creationId xmlns:p14="http://schemas.microsoft.com/office/powerpoint/2010/main" val="1514156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9432C3-7504-4C66-97EF-CA11255114F7}"/>
              </a:ext>
            </a:extLst>
          </p:cNvPr>
          <p:cNvSpPr>
            <a:spLocks noGrp="1"/>
          </p:cNvSpPr>
          <p:nvPr>
            <p:ph type="title"/>
          </p:nvPr>
        </p:nvSpPr>
        <p:spPr/>
        <p:txBody>
          <a:bodyPr/>
          <a:lstStyle/>
          <a:p>
            <a:r>
              <a:rPr lang="pl-PL" dirty="0"/>
              <a:t>Czynności procesowe - podział</a:t>
            </a:r>
          </a:p>
        </p:txBody>
      </p:sp>
      <p:graphicFrame>
        <p:nvGraphicFramePr>
          <p:cNvPr id="6" name="Symbol zastępczy zawartości 5">
            <a:extLst>
              <a:ext uri="{FF2B5EF4-FFF2-40B4-BE49-F238E27FC236}">
                <a16:creationId xmlns:a16="http://schemas.microsoft.com/office/drawing/2014/main" id="{5EF75C4E-2CB1-4359-A3E4-AF25FEAA1469}"/>
              </a:ext>
            </a:extLst>
          </p:cNvPr>
          <p:cNvGraphicFramePr>
            <a:graphicFrameLocks noGrp="1"/>
          </p:cNvGraphicFramePr>
          <p:nvPr>
            <p:ph idx="1"/>
            <p:extLst>
              <p:ext uri="{D42A27DB-BD31-4B8C-83A1-F6EECF244321}">
                <p14:modId xmlns:p14="http://schemas.microsoft.com/office/powerpoint/2010/main" val="1724691284"/>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37884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11E1C2-DC33-4E2C-B2ED-ED377343635B}"/>
              </a:ext>
            </a:extLst>
          </p:cNvPr>
          <p:cNvSpPr>
            <a:spLocks noGrp="1"/>
          </p:cNvSpPr>
          <p:nvPr>
            <p:ph type="title"/>
          </p:nvPr>
        </p:nvSpPr>
        <p:spPr>
          <a:xfrm>
            <a:off x="1069848" y="484632"/>
            <a:ext cx="10058400" cy="1609344"/>
          </a:xfrm>
        </p:spPr>
        <p:txBody>
          <a:bodyPr>
            <a:normAutofit/>
          </a:bodyPr>
          <a:lstStyle/>
          <a:p>
            <a:r>
              <a:rPr lang="pl-PL" dirty="0"/>
              <a:t>Decyzja procesowa w przedmiocie wniosku dowodowego</a:t>
            </a:r>
          </a:p>
        </p:txBody>
      </p:sp>
      <p:graphicFrame>
        <p:nvGraphicFramePr>
          <p:cNvPr id="5" name="Symbol zastępczy zawartości 2">
            <a:extLst>
              <a:ext uri="{FF2B5EF4-FFF2-40B4-BE49-F238E27FC236}">
                <a16:creationId xmlns:a16="http://schemas.microsoft.com/office/drawing/2014/main" id="{5251D639-5800-4204-9F8E-DA958290E180}"/>
              </a:ext>
            </a:extLst>
          </p:cNvPr>
          <p:cNvGraphicFramePr>
            <a:graphicFrameLocks noGrp="1"/>
          </p:cNvGraphicFramePr>
          <p:nvPr>
            <p:ph idx="1"/>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060147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C7D3973-2DF4-4589-9BC9-35BB5A9056E4}"/>
              </a:ext>
            </a:extLst>
          </p:cNvPr>
          <p:cNvSpPr>
            <a:spLocks noGrp="1"/>
          </p:cNvSpPr>
          <p:nvPr>
            <p:ph type="title"/>
          </p:nvPr>
        </p:nvSpPr>
        <p:spPr>
          <a:xfrm>
            <a:off x="1069848" y="484632"/>
            <a:ext cx="10058400" cy="1609344"/>
          </a:xfrm>
        </p:spPr>
        <p:txBody>
          <a:bodyPr>
            <a:normAutofit/>
          </a:bodyPr>
          <a:lstStyle/>
          <a:p>
            <a:r>
              <a:rPr lang="pl-PL" dirty="0"/>
              <a:t>Przyczyny oddalenia wniosku dowodowego</a:t>
            </a:r>
          </a:p>
        </p:txBody>
      </p:sp>
      <p:graphicFrame>
        <p:nvGraphicFramePr>
          <p:cNvPr id="5" name="Symbol zastępczy zawartości 2">
            <a:extLst>
              <a:ext uri="{FF2B5EF4-FFF2-40B4-BE49-F238E27FC236}">
                <a16:creationId xmlns:a16="http://schemas.microsoft.com/office/drawing/2014/main" id="{E26914D0-059F-4A4B-ACB4-D6134EA9B8BF}"/>
              </a:ext>
            </a:extLst>
          </p:cNvPr>
          <p:cNvGraphicFramePr>
            <a:graphicFrameLocks noGrp="1"/>
          </p:cNvGraphicFramePr>
          <p:nvPr>
            <p:ph idx="1"/>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714015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FB3768C-1D21-400E-B059-EFF86063F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1"/>
            <a:ext cx="1218865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Rectangle 9">
            <a:extLst>
              <a:ext uri="{FF2B5EF4-FFF2-40B4-BE49-F238E27FC236}">
                <a16:creationId xmlns:a16="http://schemas.microsoft.com/office/drawing/2014/main" id="{4D87BCA1-45E6-44B3-B3DA-1F4144DE6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69"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ytuł 1">
            <a:extLst>
              <a:ext uri="{FF2B5EF4-FFF2-40B4-BE49-F238E27FC236}">
                <a16:creationId xmlns:a16="http://schemas.microsoft.com/office/drawing/2014/main" id="{D23268FD-B50E-40BC-B0F9-B08B322A7FFA}"/>
              </a:ext>
            </a:extLst>
          </p:cNvPr>
          <p:cNvSpPr>
            <a:spLocks noGrp="1"/>
          </p:cNvSpPr>
          <p:nvPr>
            <p:ph type="title"/>
          </p:nvPr>
        </p:nvSpPr>
        <p:spPr>
          <a:xfrm>
            <a:off x="643467" y="643466"/>
            <a:ext cx="3682969" cy="5580353"/>
          </a:xfrm>
        </p:spPr>
        <p:txBody>
          <a:bodyPr>
            <a:normAutofit/>
          </a:bodyPr>
          <a:lstStyle/>
          <a:p>
            <a:pPr algn="r"/>
            <a:r>
              <a:rPr lang="pl-PL" dirty="0">
                <a:solidFill>
                  <a:srgbClr val="FFFFFF"/>
                </a:solidFill>
              </a:rPr>
              <a:t>Decyzja o dopuszczeniu dowodu</a:t>
            </a:r>
          </a:p>
        </p:txBody>
      </p:sp>
      <p:sp>
        <p:nvSpPr>
          <p:cNvPr id="3" name="Symbol zastępczy zawartości 2">
            <a:extLst>
              <a:ext uri="{FF2B5EF4-FFF2-40B4-BE49-F238E27FC236}">
                <a16:creationId xmlns:a16="http://schemas.microsoft.com/office/drawing/2014/main" id="{D3CBA0B5-A7B1-4E36-B8C2-8B45AF61A095}"/>
              </a:ext>
            </a:extLst>
          </p:cNvPr>
          <p:cNvSpPr>
            <a:spLocks noGrp="1"/>
          </p:cNvSpPr>
          <p:nvPr>
            <p:ph idx="1"/>
          </p:nvPr>
        </p:nvSpPr>
        <p:spPr>
          <a:xfrm>
            <a:off x="4932557" y="643466"/>
            <a:ext cx="6630177" cy="5528734"/>
          </a:xfrm>
        </p:spPr>
        <p:txBody>
          <a:bodyPr anchor="ctr">
            <a:normAutofit/>
          </a:bodyPr>
          <a:lstStyle/>
          <a:p>
            <a:pPr marL="0" indent="0">
              <a:buNone/>
            </a:pPr>
            <a:r>
              <a:rPr lang="pl-PL" sz="1800" i="1"/>
              <a:t>Dopuszczenie dowodu </a:t>
            </a:r>
            <a:r>
              <a:rPr lang="pl-PL" sz="1800" b="1" i="1"/>
              <a:t>co do zasady nie wymaga wydania postanowienia, lecz wystarczające jest wydanie zarządzenia</a:t>
            </a:r>
            <a:r>
              <a:rPr lang="pl-PL" sz="1800" i="1"/>
              <a:t>. </a:t>
            </a:r>
          </a:p>
          <a:p>
            <a:pPr marL="0" indent="0">
              <a:buNone/>
            </a:pPr>
            <a:r>
              <a:rPr lang="pl-PL" sz="1800" i="1"/>
              <a:t>Przemawia za tym treść </a:t>
            </a:r>
            <a:r>
              <a:rPr lang="pl-PL" sz="1800" i="1">
                <a:hlinkClick r:id="rId2"/>
              </a:rPr>
              <a:t>art. 93 § 2</a:t>
            </a:r>
            <a:r>
              <a:rPr lang="pl-PL" sz="1800" i="1"/>
              <a:t>KPK, który stanowi, że zarządzenie zapada wówczas, gdy ustawa nie wymaga dla danego rozstrzygnięcia formy postanowienia. W </a:t>
            </a:r>
            <a:r>
              <a:rPr lang="pl-PL" sz="1800" b="1" i="1"/>
              <a:t>stadium przygotowawczym</a:t>
            </a:r>
            <a:r>
              <a:rPr lang="pl-PL" sz="1800" i="1"/>
              <a:t>, w przypadku dopuszczenia dowodu, organ prowadzący postępowanie </a:t>
            </a:r>
            <a:r>
              <a:rPr lang="pl-PL" sz="1800" b="1" i="1"/>
              <a:t>nie jest zobligowany do wydania decyzji</a:t>
            </a:r>
            <a:r>
              <a:rPr lang="pl-PL" sz="1800" i="1"/>
              <a:t> o dopuszczeniu dowodu. Samo przystąpienie do przeprowadzenia dowodu lub czynności je poprzedzające, np. wezwanie świadka, świadczą o wprowadzeniu dowodu do procesu. </a:t>
            </a:r>
            <a:r>
              <a:rPr lang="pl-PL" sz="1800" b="1" i="1"/>
              <a:t>Wyjątkiem jest dopuszczenie dowodu z opinii biegłego, gdyż organ ma obowiązek wydać postanowienie</a:t>
            </a:r>
            <a:r>
              <a:rPr lang="pl-PL" sz="1800" i="1"/>
              <a:t> (</a:t>
            </a:r>
            <a:r>
              <a:rPr lang="pl-PL" sz="1800" i="1">
                <a:hlinkClick r:id="rId3"/>
              </a:rPr>
              <a:t>art. 194</a:t>
            </a:r>
            <a:r>
              <a:rPr lang="pl-PL" sz="1800" i="1"/>
              <a:t> KPK) - J. Skorupka (red.), Kodeks postępowania karnego. Komentarz, Wyd. 3. Warszawa 2018.</a:t>
            </a:r>
          </a:p>
        </p:txBody>
      </p:sp>
      <p:sp>
        <p:nvSpPr>
          <p:cNvPr id="12" name="Oval 11">
            <a:extLst>
              <a:ext uri="{FF2B5EF4-FFF2-40B4-BE49-F238E27FC236}">
                <a16:creationId xmlns:a16="http://schemas.microsoft.com/office/drawing/2014/main" id="{28B45BF8-A8A3-426E-89DE-A44F6E180F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647C25B3-5F51-49AB-A886-D555D2F4A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4718037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a:ln>
                <a:noFill/>
              </a:ln>
              <a:solidFill>
                <a:prstClr val="white"/>
              </a:solidFill>
              <a:effectLst/>
              <a:uLnTx/>
              <a:uFillTx/>
              <a:latin typeface="Rockwell Extra Bold" pitchFamily="18" charset="0"/>
              <a:ea typeface="+mn-ea"/>
              <a:cs typeface="+mn-cs"/>
            </a:endParaRPr>
          </a:p>
        </p:txBody>
      </p:sp>
      <p:sp>
        <p:nvSpPr>
          <p:cNvPr id="2" name="Tytuł 1">
            <a:extLst>
              <a:ext uri="{FF2B5EF4-FFF2-40B4-BE49-F238E27FC236}">
                <a16:creationId xmlns:a16="http://schemas.microsoft.com/office/drawing/2014/main" id="{9F683148-9820-4ED6-9C19-E72B647E21BB}"/>
              </a:ext>
            </a:extLst>
          </p:cNvPr>
          <p:cNvSpPr>
            <a:spLocks noGrp="1"/>
          </p:cNvSpPr>
          <p:nvPr>
            <p:ph type="title"/>
          </p:nvPr>
        </p:nvSpPr>
        <p:spPr>
          <a:xfrm>
            <a:off x="643468" y="643466"/>
            <a:ext cx="3686312" cy="5528734"/>
          </a:xfrm>
        </p:spPr>
        <p:txBody>
          <a:bodyPr>
            <a:normAutofit/>
          </a:bodyPr>
          <a:lstStyle/>
          <a:p>
            <a:pPr algn="r"/>
            <a:r>
              <a:rPr lang="pl-PL" sz="4400">
                <a:solidFill>
                  <a:srgbClr val="FFFFFF"/>
                </a:solidFill>
              </a:rPr>
              <a:t>Dowód niedopuszczalny- </a:t>
            </a:r>
            <a:br>
              <a:rPr lang="pl-PL" sz="4400">
                <a:solidFill>
                  <a:srgbClr val="FFFFFF"/>
                </a:solidFill>
              </a:rPr>
            </a:br>
            <a:r>
              <a:rPr lang="pl-PL" sz="4400">
                <a:solidFill>
                  <a:srgbClr val="FFFFFF"/>
                </a:solidFill>
              </a:rPr>
              <a:t>art. 170 par 1 pkt 1 k.p.k.</a:t>
            </a:r>
          </a:p>
        </p:txBody>
      </p:sp>
      <p:sp>
        <p:nvSpPr>
          <p:cNvPr id="3" name="Symbol zastępczy zawartości 2">
            <a:extLst>
              <a:ext uri="{FF2B5EF4-FFF2-40B4-BE49-F238E27FC236}">
                <a16:creationId xmlns:a16="http://schemas.microsoft.com/office/drawing/2014/main" id="{93C8C384-A1E6-42A9-A40D-D9242D45E039}"/>
              </a:ext>
            </a:extLst>
          </p:cNvPr>
          <p:cNvSpPr>
            <a:spLocks noGrp="1"/>
          </p:cNvSpPr>
          <p:nvPr>
            <p:ph idx="1"/>
          </p:nvPr>
        </p:nvSpPr>
        <p:spPr>
          <a:xfrm>
            <a:off x="5053780" y="599768"/>
            <a:ext cx="6074467" cy="5572432"/>
          </a:xfrm>
        </p:spPr>
        <p:txBody>
          <a:bodyPr anchor="ctr">
            <a:normAutofit/>
          </a:bodyPr>
          <a:lstStyle/>
          <a:p>
            <a:pPr marL="0" indent="0">
              <a:buNone/>
            </a:pPr>
            <a:r>
              <a:rPr lang="pl-PL" dirty="0"/>
              <a:t>Co do zasady będzie to dotyczyło sytuacji, gdy przepis ustawy zakazuje przeprowadzania konkretnych dowodów- za pomocą określonych źródeł dowodu (np. określona kategoria świadków) lub w ogóle w sytuacji, gdy ustawa zakazuje dowodzenia pewnych okoliczności (np. narady i głosowania nad wyrokiem przez sędziów).</a:t>
            </a:r>
          </a:p>
          <a:p>
            <a:pPr marL="0" indent="0">
              <a:buNone/>
            </a:pPr>
            <a:r>
              <a:rPr lang="pl-PL" dirty="0"/>
              <a:t>Tego rodzaju przepisy ustawy noszą nazwę tzw. „zakazów dowodowych”.</a:t>
            </a:r>
          </a:p>
          <a:p>
            <a:pPr marL="0" indent="0">
              <a:buNone/>
            </a:pPr>
            <a:r>
              <a:rPr lang="pl-PL" dirty="0"/>
              <a:t>Przykładem jest zakaz z art. 178 par 1 pkt 1, który obejmuje zakaz przesłuchania obrońcy lub adwokata, który udzielał porady prawnej zatrzymanemu lub zakaz przesłuchania jako świadka duchownego- co do okoliczności objętych tajemnicą spowiedzi.</a:t>
            </a:r>
          </a:p>
        </p:txBody>
      </p:sp>
    </p:spTree>
    <p:extLst>
      <p:ext uri="{BB962C8B-B14F-4D97-AF65-F5344CB8AC3E}">
        <p14:creationId xmlns:p14="http://schemas.microsoft.com/office/powerpoint/2010/main" val="18667139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10BD52-67FB-455C-BBA4-81824B2CB365}"/>
              </a:ext>
            </a:extLst>
          </p:cNvPr>
          <p:cNvSpPr>
            <a:spLocks noGrp="1"/>
          </p:cNvSpPr>
          <p:nvPr>
            <p:ph type="title"/>
          </p:nvPr>
        </p:nvSpPr>
        <p:spPr>
          <a:xfrm>
            <a:off x="1069848" y="484632"/>
            <a:ext cx="10058400" cy="1609344"/>
          </a:xfrm>
        </p:spPr>
        <p:txBody>
          <a:bodyPr>
            <a:normAutofit/>
          </a:bodyPr>
          <a:lstStyle/>
          <a:p>
            <a:r>
              <a:rPr lang="pl-PL" dirty="0"/>
              <a:t>Zakaz dowodowy z </a:t>
            </a:r>
            <a:br>
              <a:rPr lang="pl-PL" dirty="0"/>
            </a:br>
            <a:r>
              <a:rPr lang="pl-PL" dirty="0"/>
              <a:t>art. 178 par 1 pkt 1 </a:t>
            </a:r>
            <a:r>
              <a:rPr lang="pl-PL" dirty="0" err="1"/>
              <a:t>k.p.k</a:t>
            </a:r>
            <a:endParaRPr lang="pl-PL" dirty="0"/>
          </a:p>
        </p:txBody>
      </p:sp>
      <p:sp>
        <p:nvSpPr>
          <p:cNvPr id="10" name="Rectangle 9">
            <a:extLst>
              <a:ext uri="{FF2B5EF4-FFF2-40B4-BE49-F238E27FC236}">
                <a16:creationId xmlns:a16="http://schemas.microsoft.com/office/drawing/2014/main" id="{3FD711E9-7F79-40A9-8D9E-4AE293C154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6800" y="2013293"/>
            <a:ext cx="10058400"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graphicFrame>
        <p:nvGraphicFramePr>
          <p:cNvPr id="5" name="Symbol zastępczy zawartości 2">
            <a:extLst>
              <a:ext uri="{FF2B5EF4-FFF2-40B4-BE49-F238E27FC236}">
                <a16:creationId xmlns:a16="http://schemas.microsoft.com/office/drawing/2014/main" id="{6A78F066-B76A-40E4-95DC-09818F84D721}"/>
              </a:ext>
            </a:extLst>
          </p:cNvPr>
          <p:cNvGraphicFramePr>
            <a:graphicFrameLocks noGrp="1"/>
          </p:cNvGraphicFramePr>
          <p:nvPr>
            <p:ph idx="1"/>
            <p:extLst/>
          </p:nvPr>
        </p:nvGraphicFramePr>
        <p:xfrm>
          <a:off x="1069975" y="2385390"/>
          <a:ext cx="10058400" cy="36178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5783724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C4C5769-E723-4A1E-B4F6-F6BB27AE73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12188656"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Rectangle 9">
            <a:extLst>
              <a:ext uri="{FF2B5EF4-FFF2-40B4-BE49-F238E27FC236}">
                <a16:creationId xmlns:a16="http://schemas.microsoft.com/office/drawing/2014/main" id="{E878380D-0E99-4278-9939-702074B88F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ytuł 1">
            <a:extLst>
              <a:ext uri="{FF2B5EF4-FFF2-40B4-BE49-F238E27FC236}">
                <a16:creationId xmlns:a16="http://schemas.microsoft.com/office/drawing/2014/main" id="{91C99862-A69F-42B7-90C4-EF6474DFF768}"/>
              </a:ext>
            </a:extLst>
          </p:cNvPr>
          <p:cNvSpPr>
            <a:spLocks noGrp="1"/>
          </p:cNvSpPr>
          <p:nvPr>
            <p:ph type="title"/>
          </p:nvPr>
        </p:nvSpPr>
        <p:spPr>
          <a:xfrm>
            <a:off x="643466" y="643466"/>
            <a:ext cx="3682727" cy="5571067"/>
          </a:xfrm>
        </p:spPr>
        <p:txBody>
          <a:bodyPr>
            <a:normAutofit/>
          </a:bodyPr>
          <a:lstStyle/>
          <a:p>
            <a:pPr algn="r"/>
            <a:r>
              <a:rPr lang="pl-PL" sz="3400" b="1">
                <a:solidFill>
                  <a:srgbClr val="FFFFFF"/>
                </a:solidFill>
              </a:rPr>
              <a:t>Okoliczność, która ma być udowodniona, nie ma znaczenia dla rozstrzygnięcia sprawy</a:t>
            </a:r>
            <a:endParaRPr lang="pl-PL" sz="3400">
              <a:solidFill>
                <a:srgbClr val="FFFFFF"/>
              </a:solidFill>
            </a:endParaRPr>
          </a:p>
        </p:txBody>
      </p:sp>
      <p:sp>
        <p:nvSpPr>
          <p:cNvPr id="12" name="Oval 11">
            <a:extLst>
              <a:ext uri="{FF2B5EF4-FFF2-40B4-BE49-F238E27FC236}">
                <a16:creationId xmlns:a16="http://schemas.microsoft.com/office/drawing/2014/main" id="{75A92D53-A461-451B-87E6-8746F6FCEF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3" name="Symbol zastępczy zawartości 2">
            <a:extLst>
              <a:ext uri="{FF2B5EF4-FFF2-40B4-BE49-F238E27FC236}">
                <a16:creationId xmlns:a16="http://schemas.microsoft.com/office/drawing/2014/main" id="{4147F2BB-B9BC-4B99-A819-B6DDFBA21141}"/>
              </a:ext>
            </a:extLst>
          </p:cNvPr>
          <p:cNvSpPr>
            <a:spLocks noGrp="1"/>
          </p:cNvSpPr>
          <p:nvPr>
            <p:ph idx="1"/>
          </p:nvPr>
        </p:nvSpPr>
        <p:spPr>
          <a:xfrm>
            <a:off x="4932557" y="643465"/>
            <a:ext cx="6469168" cy="5586215"/>
          </a:xfrm>
        </p:spPr>
        <p:txBody>
          <a:bodyPr anchor="ctr">
            <a:normAutofit/>
          </a:bodyPr>
          <a:lstStyle/>
          <a:p>
            <a:pPr marL="0" indent="0">
              <a:buNone/>
            </a:pPr>
            <a:r>
              <a:rPr lang="pl-PL" sz="1900" dirty="0"/>
              <a:t>Taka sytuacja będzie miała miejsce, gdy okoliczność, będąca objęta wnioskiem dowodowym odnosi się do kwestii ubocznych- czyli takich, które nie są związane z uczestnikami procesu, czy samym przedmiotem procesu,</a:t>
            </a:r>
          </a:p>
          <a:p>
            <a:pPr marL="0" indent="0">
              <a:buNone/>
            </a:pPr>
            <a:r>
              <a:rPr lang="pl-PL" sz="1900" i="1" dirty="0"/>
              <a:t>"Możliwość ustalenia, że "okoliczność, która ma być udowodniona, nie ma znaczenia dla rozstrzygnięcia sprawy" dopuszcza się wyłącznie w wyjątkowych wypadkach, pozwalających przyjąć bez żadnych wątpliwości, że teza dowodowa dotyczy okoliczności całkowicie ubocznej i niemającej żadnego związku z czynem oskarżonego, a więc pozbawionej – w konsekwencji – wpływu na treść rozstrzygnięcia. Wymaga to wstępnej oceny wartości i znaczenia oferowanego dowodu, polegającej na konfrontacji tezy dowodowej z tymi ustaleniami faktycznymi, których dotyczy bezpośrednio lub które – pozostając w logicznym związku z tezą wniosku dowodowego – mogą ulec weryfikacji lub zmianie w wyniku przeprowadzenia dowodu” (wyr. SN z 20.2.2002 r., </a:t>
            </a:r>
            <a:r>
              <a:rPr lang="pl-PL" sz="1900" i="1" dirty="0">
                <a:hlinkClick r:id="rId5"/>
              </a:rPr>
              <a:t>V KKN 566/99</a:t>
            </a:r>
            <a:r>
              <a:rPr lang="pl-PL" sz="1900" i="1" dirty="0"/>
              <a:t>).</a:t>
            </a:r>
          </a:p>
        </p:txBody>
      </p:sp>
      <p:sp>
        <p:nvSpPr>
          <p:cNvPr id="14" name="Oval 13">
            <a:extLst>
              <a:ext uri="{FF2B5EF4-FFF2-40B4-BE49-F238E27FC236}">
                <a16:creationId xmlns:a16="http://schemas.microsoft.com/office/drawing/2014/main" id="{F003ABC2-0D2A-42E5-9778-D9E8DBB547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4158211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E1229DF-D3C1-4ABB-AA12-22A4CA360C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Rectangle 9">
            <a:extLst>
              <a:ext uri="{FF2B5EF4-FFF2-40B4-BE49-F238E27FC236}">
                <a16:creationId xmlns:a16="http://schemas.microsoft.com/office/drawing/2014/main" id="{838C5F6C-2147-447F-84CB-47BEB813B8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43831" y="0"/>
            <a:ext cx="4664926" cy="6857999"/>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2" name="Rectangle 11">
            <a:extLst>
              <a:ext uri="{FF2B5EF4-FFF2-40B4-BE49-F238E27FC236}">
                <a16:creationId xmlns:a16="http://schemas.microsoft.com/office/drawing/2014/main" id="{2427CF8A-A1AE-4DA2-B4D3-DD0D215DEA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7607997"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4" name="Oval 13">
            <a:extLst>
              <a:ext uri="{FF2B5EF4-FFF2-40B4-BE49-F238E27FC236}">
                <a16:creationId xmlns:a16="http://schemas.microsoft.com/office/drawing/2014/main" id="{740CB6A0-E815-4B40-8A6B-53CEED043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 name="Tytuł 1">
            <a:extLst>
              <a:ext uri="{FF2B5EF4-FFF2-40B4-BE49-F238E27FC236}">
                <a16:creationId xmlns:a16="http://schemas.microsoft.com/office/drawing/2014/main" id="{0FF6443A-4DA7-4916-9611-88582AF8EE87}"/>
              </a:ext>
            </a:extLst>
          </p:cNvPr>
          <p:cNvSpPr>
            <a:spLocks noGrp="1"/>
          </p:cNvSpPr>
          <p:nvPr>
            <p:ph type="title"/>
          </p:nvPr>
        </p:nvSpPr>
        <p:spPr>
          <a:xfrm>
            <a:off x="8052617" y="643467"/>
            <a:ext cx="3578943" cy="5586213"/>
          </a:xfrm>
        </p:spPr>
        <p:txBody>
          <a:bodyPr>
            <a:normAutofit/>
          </a:bodyPr>
          <a:lstStyle/>
          <a:p>
            <a:r>
              <a:rPr lang="pl-PL" sz="3800" b="1"/>
              <a:t>Oddalenie wniosku dowodowego okoliczności uprzednio udowodnionej.</a:t>
            </a:r>
            <a:r>
              <a:rPr lang="pl-PL" sz="3800"/>
              <a:t> </a:t>
            </a:r>
          </a:p>
        </p:txBody>
      </p:sp>
      <p:sp>
        <p:nvSpPr>
          <p:cNvPr id="3" name="Symbol zastępczy zawartości 2">
            <a:extLst>
              <a:ext uri="{FF2B5EF4-FFF2-40B4-BE49-F238E27FC236}">
                <a16:creationId xmlns:a16="http://schemas.microsoft.com/office/drawing/2014/main" id="{3C1D80A8-6924-458E-A122-C4D96AF878A1}"/>
              </a:ext>
            </a:extLst>
          </p:cNvPr>
          <p:cNvSpPr>
            <a:spLocks noGrp="1"/>
          </p:cNvSpPr>
          <p:nvPr>
            <p:ph idx="1"/>
          </p:nvPr>
        </p:nvSpPr>
        <p:spPr>
          <a:xfrm>
            <a:off x="1069848" y="643467"/>
            <a:ext cx="5881558" cy="5586214"/>
          </a:xfrm>
        </p:spPr>
        <p:txBody>
          <a:bodyPr anchor="ctr">
            <a:normAutofit/>
          </a:bodyPr>
          <a:lstStyle/>
          <a:p>
            <a:pPr marL="0" indent="0">
              <a:buNone/>
            </a:pPr>
            <a:r>
              <a:rPr lang="pl-PL" b="1" dirty="0">
                <a:solidFill>
                  <a:srgbClr val="FFFFFF"/>
                </a:solidFill>
              </a:rPr>
              <a:t>Oddalenie wniosku dowodowego następuje zatem wówczas, gdy przyjęto już za udowodnioną tezę prezentowaną we wniosku dowodowym strony, a wnioskowany dowód miałby to jedynie jeszcze raz potwierdzić</a:t>
            </a:r>
            <a:r>
              <a:rPr lang="pl-PL" dirty="0">
                <a:solidFill>
                  <a:srgbClr val="FFFFFF"/>
                </a:solidFill>
              </a:rPr>
              <a:t> (zob. wyr. SN z 8.11.1974 r., </a:t>
            </a:r>
            <a:r>
              <a:rPr lang="pl-PL" dirty="0">
                <a:solidFill>
                  <a:srgbClr val="FFFFFF"/>
                </a:solidFill>
                <a:hlinkClick r:id="rId5"/>
              </a:rPr>
              <a:t>V KR 295/74</a:t>
            </a:r>
            <a:r>
              <a:rPr lang="pl-PL" dirty="0">
                <a:solidFill>
                  <a:srgbClr val="FFFFFF"/>
                </a:solidFill>
              </a:rPr>
              <a:t>, OSNKW 1975, Nr 1, poz. 9). </a:t>
            </a:r>
          </a:p>
        </p:txBody>
      </p:sp>
      <p:sp>
        <p:nvSpPr>
          <p:cNvPr id="16" name="Oval 15">
            <a:extLst>
              <a:ext uri="{FF2B5EF4-FFF2-40B4-BE49-F238E27FC236}">
                <a16:creationId xmlns:a16="http://schemas.microsoft.com/office/drawing/2014/main" id="{7002C1B4-2083-4F91-B4B2-8F3E8E3E2C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5695714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FB3768C-1D21-400E-B059-EFF86063F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1"/>
            <a:ext cx="1218865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10" name="Rectangle 9">
            <a:extLst>
              <a:ext uri="{FF2B5EF4-FFF2-40B4-BE49-F238E27FC236}">
                <a16:creationId xmlns:a16="http://schemas.microsoft.com/office/drawing/2014/main" id="{4D87BCA1-45E6-44B3-B3DA-1F4144DE6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69"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ytuł 1">
            <a:extLst>
              <a:ext uri="{FF2B5EF4-FFF2-40B4-BE49-F238E27FC236}">
                <a16:creationId xmlns:a16="http://schemas.microsoft.com/office/drawing/2014/main" id="{9AE974A3-0A5A-46C7-B373-089031DC384D}"/>
              </a:ext>
            </a:extLst>
          </p:cNvPr>
          <p:cNvSpPr>
            <a:spLocks noGrp="1"/>
          </p:cNvSpPr>
          <p:nvPr>
            <p:ph type="title"/>
          </p:nvPr>
        </p:nvSpPr>
        <p:spPr>
          <a:xfrm>
            <a:off x="643467" y="643466"/>
            <a:ext cx="3682969" cy="5580353"/>
          </a:xfrm>
        </p:spPr>
        <p:txBody>
          <a:bodyPr>
            <a:normAutofit/>
          </a:bodyPr>
          <a:lstStyle/>
          <a:p>
            <a:pPr algn="r"/>
            <a:r>
              <a:rPr lang="pl-PL" sz="3400" b="1">
                <a:solidFill>
                  <a:srgbClr val="FFFFFF"/>
                </a:solidFill>
              </a:rPr>
              <a:t>nieprzydatność dowodu do stwierdzenia danej okoliczności.</a:t>
            </a:r>
            <a:endParaRPr lang="pl-PL" sz="3400">
              <a:solidFill>
                <a:srgbClr val="FFFFFF"/>
              </a:solidFill>
            </a:endParaRPr>
          </a:p>
        </p:txBody>
      </p:sp>
      <p:sp>
        <p:nvSpPr>
          <p:cNvPr id="3" name="Symbol zastępczy zawartości 2">
            <a:extLst>
              <a:ext uri="{FF2B5EF4-FFF2-40B4-BE49-F238E27FC236}">
                <a16:creationId xmlns:a16="http://schemas.microsoft.com/office/drawing/2014/main" id="{AE7B119D-9FA8-40FC-A33E-FFF87A61415A}"/>
              </a:ext>
            </a:extLst>
          </p:cNvPr>
          <p:cNvSpPr>
            <a:spLocks noGrp="1"/>
          </p:cNvSpPr>
          <p:nvPr>
            <p:ph idx="1"/>
          </p:nvPr>
        </p:nvSpPr>
        <p:spPr>
          <a:xfrm>
            <a:off x="4932557" y="643466"/>
            <a:ext cx="6630177" cy="5528734"/>
          </a:xfrm>
        </p:spPr>
        <p:txBody>
          <a:bodyPr anchor="ctr">
            <a:normAutofit/>
          </a:bodyPr>
          <a:lstStyle/>
          <a:p>
            <a:pPr marL="0" indent="0">
              <a:buNone/>
            </a:pPr>
            <a:r>
              <a:rPr lang="pl-PL" sz="1800" i="1" dirty="0"/>
              <a:t>„Chodzi zatem o dowody wprawdzie możliwe i dopuszczalne, ale bezużyteczne, np. powołanie jako biegłego osoby nie z tej dziedziny specjalistycznej, która jest wymagana w sprawie, czy też przeprowadzenie oględzin miejsca zdarzenia, które w wyniku upływu czasu i zmiany warunków uległo zmianom w porównaniu z tym, jak wyglądało w chwili zdarzenia” (J. Skorupka</a:t>
            </a:r>
            <a:r>
              <a:rPr lang="pl-PL" sz="1800" dirty="0"/>
              <a:t> (red.), Kodeks postępowania karnego. Komentarz, Wyd. 3. Warszawa 2018);</a:t>
            </a:r>
          </a:p>
          <a:p>
            <a:pPr marL="0" indent="0">
              <a:buNone/>
            </a:pPr>
            <a:r>
              <a:rPr lang="pl-PL" sz="1800" dirty="0"/>
              <a:t> "Nieprzydatność dowodu łączy się z sytuacją, w której w następstwie konfrontacji oznaczonego we wniosku dowodu z okolicznością, która ma być za jego pomocą udowodniona, organ procesowy dochodzi do wniosku, iż nie sposób za pomocą tegoż dowodu udowodnić tego, czego oczekuje wnioskodawca" (post. SN z 26.6.2008 r., </a:t>
            </a:r>
            <a:r>
              <a:rPr lang="pl-PL" sz="1800" dirty="0">
                <a:hlinkClick r:id="rId2"/>
              </a:rPr>
              <a:t>V KK 197/08</a:t>
            </a:r>
            <a:r>
              <a:rPr lang="pl-PL" sz="1800" dirty="0"/>
              <a:t>, </a:t>
            </a:r>
            <a:r>
              <a:rPr lang="pl-PL" sz="1800" dirty="0" err="1"/>
              <a:t>OSNwSK</a:t>
            </a:r>
            <a:r>
              <a:rPr lang="pl-PL" sz="1800" dirty="0"/>
              <a:t> 2008, Nr 1, poz. 1348). </a:t>
            </a:r>
            <a:endParaRPr lang="pl-PL" sz="1800" i="1" dirty="0"/>
          </a:p>
        </p:txBody>
      </p:sp>
      <p:sp>
        <p:nvSpPr>
          <p:cNvPr id="12" name="Oval 11">
            <a:extLst>
              <a:ext uri="{FF2B5EF4-FFF2-40B4-BE49-F238E27FC236}">
                <a16:creationId xmlns:a16="http://schemas.microsoft.com/office/drawing/2014/main" id="{28B45BF8-A8A3-426E-89DE-A44F6E180F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647C25B3-5F51-49AB-A886-D555D2F4A7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13287358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CFFB95F-D901-4937-8084-8A7BAA84FA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6310" y="0"/>
            <a:ext cx="435568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ytuł 1">
            <a:extLst>
              <a:ext uri="{FF2B5EF4-FFF2-40B4-BE49-F238E27FC236}">
                <a16:creationId xmlns:a16="http://schemas.microsoft.com/office/drawing/2014/main" id="{9EAE8D12-179C-4B50-BC07-84680AE58B56}"/>
              </a:ext>
            </a:extLst>
          </p:cNvPr>
          <p:cNvSpPr>
            <a:spLocks noGrp="1"/>
          </p:cNvSpPr>
          <p:nvPr>
            <p:ph type="title"/>
          </p:nvPr>
        </p:nvSpPr>
        <p:spPr>
          <a:xfrm>
            <a:off x="8479777" y="639763"/>
            <a:ext cx="3046073" cy="5177377"/>
          </a:xfrm>
          <a:ln>
            <a:noFill/>
          </a:ln>
        </p:spPr>
        <p:txBody>
          <a:bodyPr>
            <a:normAutofit/>
          </a:bodyPr>
          <a:lstStyle/>
          <a:p>
            <a:r>
              <a:rPr lang="pl-PL" sz="2800" b="1"/>
              <a:t>Niemożność przeprowadzenia dowodu.</a:t>
            </a:r>
            <a:endParaRPr lang="pl-PL" sz="2800"/>
          </a:p>
        </p:txBody>
      </p:sp>
      <p:grpSp>
        <p:nvGrpSpPr>
          <p:cNvPr id="15" name="Group 11">
            <a:extLst>
              <a:ext uri="{FF2B5EF4-FFF2-40B4-BE49-F238E27FC236}">
                <a16:creationId xmlns:a16="http://schemas.microsoft.com/office/drawing/2014/main" id="{60F473BD-3FD3-4548-A8F5-11D3C9CB88B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361456" y="6195813"/>
            <a:chExt cx="548640" cy="548640"/>
          </a:xfrm>
        </p:grpSpPr>
        <p:sp>
          <p:nvSpPr>
            <p:cNvPr id="13" name="Oval 12">
              <a:extLst>
                <a:ext uri="{FF2B5EF4-FFF2-40B4-BE49-F238E27FC236}">
                  <a16:creationId xmlns:a16="http://schemas.microsoft.com/office/drawing/2014/main" id="{691E02ED-3E2E-4396-B6DE-5F93F2F11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61456" y="6195813"/>
              <a:ext cx="548640" cy="548640"/>
            </a:xfrm>
            <a:prstGeom prst="ellipse">
              <a:avLst/>
            </a:prstGeom>
            <a:blipFill dpi="0" rotWithShape="1">
              <a:blip r:embed="rId4">
                <a:duotone>
                  <a:schemeClr val="accent1">
                    <a:shade val="45000"/>
                    <a:satMod val="135000"/>
                  </a:schemeClr>
                  <a:prstClr val="white"/>
                </a:duotone>
                <a:extLst/>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8F088F5-B4E7-43B9-88F4-8667026E4B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396488" y="6230844"/>
              <a:ext cx="478576" cy="478578"/>
            </a:xfrm>
            <a:prstGeom prst="ellipse">
              <a:avLst/>
            </a:prstGeom>
            <a:noFill/>
            <a:ln w="12700" cap="flat" cmpd="sng" algn="ctr">
              <a:solidFill>
                <a:srgbClr val="FFFFFF"/>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graphicFrame>
        <p:nvGraphicFramePr>
          <p:cNvPr id="5" name="Symbol zastępczy zawartości 2">
            <a:extLst>
              <a:ext uri="{FF2B5EF4-FFF2-40B4-BE49-F238E27FC236}">
                <a16:creationId xmlns:a16="http://schemas.microsoft.com/office/drawing/2014/main" id="{3678410F-8A17-4DCC-B12F-8F65173DDE81}"/>
              </a:ext>
            </a:extLst>
          </p:cNvPr>
          <p:cNvGraphicFramePr>
            <a:graphicFrameLocks noGrp="1"/>
          </p:cNvGraphicFramePr>
          <p:nvPr>
            <p:ph idx="1"/>
            <p:extLst/>
          </p:nvPr>
        </p:nvGraphicFramePr>
        <p:xfrm>
          <a:off x="622300" y="639763"/>
          <a:ext cx="6572250" cy="5588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38042849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4B0696-68E2-40ED-B597-4B87387544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438656" cy="6858000"/>
          </a:xfrm>
          <a:prstGeom prst="rect">
            <a:avLst/>
          </a:prstGeom>
          <a:solidFill>
            <a:schemeClr val="tx2"/>
          </a:solidFill>
          <a:ln>
            <a:no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9B2D1F"/>
              </a:solidFill>
              <a:effectLst/>
              <a:uLnTx/>
              <a:uFillTx/>
              <a:latin typeface="Rockwell" panose="02060603020205020403"/>
              <a:ea typeface="+mn-ea"/>
              <a:cs typeface="+mn-cs"/>
            </a:endParaRPr>
          </a:p>
        </p:txBody>
      </p:sp>
      <p:sp>
        <p:nvSpPr>
          <p:cNvPr id="10" name="Rectangle 9">
            <a:extLst>
              <a:ext uri="{FF2B5EF4-FFF2-40B4-BE49-F238E27FC236}">
                <a16:creationId xmlns:a16="http://schemas.microsoft.com/office/drawing/2014/main" id="{A19EF1B4-0F49-44D2-AE21-263819BFBC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38656" y="0"/>
            <a:ext cx="4653776" cy="6858000"/>
          </a:xfrm>
          <a:prstGeom prst="rect">
            <a:avLst/>
          </a:prstGeom>
          <a:blipFill dpi="0" rotWithShape="1">
            <a:blip r:embed="rId2">
              <a:alphaModFix amt="4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Rockwell" panose="02060603020205020403"/>
              <a:ea typeface="+mn-ea"/>
              <a:cs typeface="+mn-cs"/>
            </a:endParaRPr>
          </a:p>
        </p:txBody>
      </p:sp>
      <p:sp>
        <p:nvSpPr>
          <p:cNvPr id="2" name="Tytuł 1">
            <a:extLst>
              <a:ext uri="{FF2B5EF4-FFF2-40B4-BE49-F238E27FC236}">
                <a16:creationId xmlns:a16="http://schemas.microsoft.com/office/drawing/2014/main" id="{DA748FAD-22A8-4E70-AB34-F4F39165F951}"/>
              </a:ext>
            </a:extLst>
          </p:cNvPr>
          <p:cNvSpPr>
            <a:spLocks noGrp="1"/>
          </p:cNvSpPr>
          <p:nvPr>
            <p:ph type="title"/>
          </p:nvPr>
        </p:nvSpPr>
        <p:spPr>
          <a:xfrm>
            <a:off x="2082119" y="643466"/>
            <a:ext cx="3348017" cy="5571067"/>
          </a:xfrm>
        </p:spPr>
        <p:txBody>
          <a:bodyPr>
            <a:normAutofit/>
          </a:bodyPr>
          <a:lstStyle/>
          <a:p>
            <a:r>
              <a:rPr lang="pl-PL" sz="3700" b="1">
                <a:solidFill>
                  <a:schemeClr val="tx1"/>
                </a:solidFill>
              </a:rPr>
              <a:t>Przedłużenie postępowania.</a:t>
            </a:r>
            <a:endParaRPr lang="pl-PL" sz="3700">
              <a:solidFill>
                <a:schemeClr val="tx1"/>
              </a:solidFill>
            </a:endParaRPr>
          </a:p>
        </p:txBody>
      </p:sp>
      <p:sp>
        <p:nvSpPr>
          <p:cNvPr id="3" name="Symbol zastępczy zawartości 2">
            <a:extLst>
              <a:ext uri="{FF2B5EF4-FFF2-40B4-BE49-F238E27FC236}">
                <a16:creationId xmlns:a16="http://schemas.microsoft.com/office/drawing/2014/main" id="{CE0C54B9-3A02-4F88-843A-6FD4F6B35DEE}"/>
              </a:ext>
            </a:extLst>
          </p:cNvPr>
          <p:cNvSpPr>
            <a:spLocks noGrp="1"/>
          </p:cNvSpPr>
          <p:nvPr>
            <p:ph idx="1"/>
          </p:nvPr>
        </p:nvSpPr>
        <p:spPr>
          <a:xfrm>
            <a:off x="6772315" y="643467"/>
            <a:ext cx="4534781" cy="5571066"/>
          </a:xfrm>
        </p:spPr>
        <p:txBody>
          <a:bodyPr anchor="ctr">
            <a:normAutofit/>
          </a:bodyPr>
          <a:lstStyle/>
          <a:p>
            <a:pPr fontAlgn="t"/>
            <a:r>
              <a:rPr lang="pl-PL" sz="1800" dirty="0"/>
              <a:t>„ </a:t>
            </a:r>
            <a:r>
              <a:rPr lang="pl-PL" sz="1800" b="1" dirty="0"/>
              <a:t>Ma ona zapobiegać obstrukcji procesowej, rozumianej jako celowe wykorzystywanie przepisów wbrew ich intencji, gdy działania stron w sposób ewidentny nakierowane są wyłącznie na przewlekanie postępowania i tym samym godzą w obowiązek zakończenia sprawy w rozsądnym terminie”</a:t>
            </a:r>
            <a:r>
              <a:rPr lang="pl-PL" sz="1800" dirty="0"/>
              <a:t> (</a:t>
            </a:r>
            <a:r>
              <a:rPr lang="pl-PL" sz="1800" i="1" dirty="0"/>
              <a:t>J. Skorupka</a:t>
            </a:r>
            <a:r>
              <a:rPr lang="pl-PL" sz="1800" dirty="0"/>
              <a:t> (red.), Kodeks postępowania karnego. Komentarz, Wyd. 3. Warszawa 2018)</a:t>
            </a:r>
          </a:p>
          <a:p>
            <a:endParaRPr lang="pl-PL" sz="1800" dirty="0"/>
          </a:p>
        </p:txBody>
      </p:sp>
    </p:spTree>
    <p:extLst>
      <p:ext uri="{BB962C8B-B14F-4D97-AF65-F5344CB8AC3E}">
        <p14:creationId xmlns:p14="http://schemas.microsoft.com/office/powerpoint/2010/main" val="4022862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9432C3-7504-4C66-97EF-CA11255114F7}"/>
              </a:ext>
            </a:extLst>
          </p:cNvPr>
          <p:cNvSpPr>
            <a:spLocks noGrp="1"/>
          </p:cNvSpPr>
          <p:nvPr>
            <p:ph type="title"/>
          </p:nvPr>
        </p:nvSpPr>
        <p:spPr/>
        <p:txBody>
          <a:bodyPr/>
          <a:lstStyle/>
          <a:p>
            <a:r>
              <a:rPr lang="pl-PL" dirty="0"/>
              <a:t>Czynności procesowe - podział</a:t>
            </a:r>
          </a:p>
        </p:txBody>
      </p:sp>
      <p:graphicFrame>
        <p:nvGraphicFramePr>
          <p:cNvPr id="4" name="Symbol zastępczy zawartości 3">
            <a:extLst>
              <a:ext uri="{FF2B5EF4-FFF2-40B4-BE49-F238E27FC236}">
                <a16:creationId xmlns:a16="http://schemas.microsoft.com/office/drawing/2014/main" id="{97103570-7029-4E4D-871A-8C37F95E3FB7}"/>
              </a:ext>
            </a:extLst>
          </p:cNvPr>
          <p:cNvGraphicFramePr>
            <a:graphicFrameLocks noGrp="1"/>
          </p:cNvGraphicFramePr>
          <p:nvPr>
            <p:ph idx="1"/>
            <p:extLst>
              <p:ext uri="{D42A27DB-BD31-4B8C-83A1-F6EECF244321}">
                <p14:modId xmlns:p14="http://schemas.microsoft.com/office/powerpoint/2010/main" val="4165295583"/>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0143461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720DB99-7745-4E75-9D96-AAB6D55C5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464119"/>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a:extLst>
              <a:ext uri="{FF2B5EF4-FFF2-40B4-BE49-F238E27FC236}">
                <a16:creationId xmlns:a16="http://schemas.microsoft.com/office/drawing/2014/main" id="{D68803C4-E159-4360-B7BB-74205C8F78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601952"/>
            <a:ext cx="10222992" cy="1385874"/>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504B0465-3B07-49BF-BEA7-D814762462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4504" y="2038655"/>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ytuł 1">
            <a:extLst>
              <a:ext uri="{FF2B5EF4-FFF2-40B4-BE49-F238E27FC236}">
                <a16:creationId xmlns:a16="http://schemas.microsoft.com/office/drawing/2014/main" id="{4614A1F4-E076-4C7F-9D70-203BB116B83E}"/>
              </a:ext>
            </a:extLst>
          </p:cNvPr>
          <p:cNvSpPr>
            <a:spLocks noGrp="1"/>
          </p:cNvSpPr>
          <p:nvPr>
            <p:ph type="title"/>
          </p:nvPr>
        </p:nvSpPr>
        <p:spPr>
          <a:xfrm>
            <a:off x="1069848" y="484632"/>
            <a:ext cx="10058400" cy="1609344"/>
          </a:xfrm>
        </p:spPr>
        <p:txBody>
          <a:bodyPr>
            <a:normAutofit/>
          </a:bodyPr>
          <a:lstStyle/>
          <a:p>
            <a:r>
              <a:rPr lang="pl-PL" dirty="0"/>
              <a:t>Zakaz antycypacji dowodu</a:t>
            </a:r>
          </a:p>
        </p:txBody>
      </p:sp>
      <p:sp>
        <p:nvSpPr>
          <p:cNvPr id="3" name="Symbol zastępczy zawartości 2">
            <a:extLst>
              <a:ext uri="{FF2B5EF4-FFF2-40B4-BE49-F238E27FC236}">
                <a16:creationId xmlns:a16="http://schemas.microsoft.com/office/drawing/2014/main" id="{6164F7A7-DBF4-4299-851D-5A7A8AEC4B50}"/>
              </a:ext>
            </a:extLst>
          </p:cNvPr>
          <p:cNvSpPr>
            <a:spLocks noGrp="1"/>
          </p:cNvSpPr>
          <p:nvPr>
            <p:ph idx="1"/>
          </p:nvPr>
        </p:nvSpPr>
        <p:spPr>
          <a:xfrm>
            <a:off x="1069848" y="2320412"/>
            <a:ext cx="10058400" cy="3851787"/>
          </a:xfrm>
        </p:spPr>
        <p:txBody>
          <a:bodyPr>
            <a:normAutofit/>
          </a:bodyPr>
          <a:lstStyle/>
          <a:p>
            <a:r>
              <a:rPr lang="pl-PL" dirty="0"/>
              <a:t> </a:t>
            </a:r>
            <a:r>
              <a:rPr lang="pl-PL" b="1" dirty="0"/>
              <a:t>Art. 170 § 2. Nie można oddalić wniosku dowodowego na tej podstawie, że dotychczasowe dowody wykazały przeciwieństwo tego, co wnioskodawca zamierza udowodnić.</a:t>
            </a:r>
          </a:p>
          <a:p>
            <a:r>
              <a:rPr lang="pl-PL" b="1" dirty="0"/>
              <a:t> Oznacza to, że dowody nie powinny być oceniane przed ich przeprowadzeniem,</a:t>
            </a:r>
          </a:p>
          <a:p>
            <a:pPr marL="0" indent="0">
              <a:buNone/>
            </a:pPr>
            <a:r>
              <a:rPr lang="pl-PL" i="1" dirty="0"/>
              <a:t>"Sumaryczne potraktowanie wszystkich wniosków dowodowych, a jednocześnie stwierdzenie, iż "zgromadzony materiał dowodowy jest kompletny i wystarczający do podjęcia przez Sąd merytorycznej decyzji w sprawie, a wykonywanie dalszych czynności nie wpłynie na stanowisko Sądu co do oceny zgromadzonego materiału dowodowego, a jedynie prowadzić będzie do nieuzasadnionej przewlekłości" </a:t>
            </a:r>
            <a:r>
              <a:rPr lang="pl-PL" b="1" i="1" dirty="0"/>
              <a:t>jest wyrazem naruszenia przez Sąd normy przepisu art. 170 § 2 KPK</a:t>
            </a:r>
            <a:r>
              <a:rPr lang="pl-PL" i="1" dirty="0"/>
              <a:t>„ (Sąd Apelacyjny w Katowicach w wyr. z 27.9.2012 r. </a:t>
            </a:r>
            <a:r>
              <a:rPr lang="pl-PL" i="1" dirty="0">
                <a:hlinkClick r:id="rId4"/>
              </a:rPr>
              <a:t>II </a:t>
            </a:r>
            <a:r>
              <a:rPr lang="pl-PL" i="1" dirty="0" err="1">
                <a:hlinkClick r:id="rId4"/>
              </a:rPr>
              <a:t>AKa</a:t>
            </a:r>
            <a:r>
              <a:rPr lang="pl-PL" i="1" dirty="0">
                <a:hlinkClick r:id="rId4"/>
              </a:rPr>
              <a:t> 328/12</a:t>
            </a:r>
            <a:r>
              <a:rPr lang="pl-PL" i="1" dirty="0"/>
              <a:t>, </a:t>
            </a:r>
            <a:r>
              <a:rPr lang="pl-PL" i="1" dirty="0" err="1"/>
              <a:t>legalis</a:t>
            </a:r>
            <a:r>
              <a:rPr lang="pl-PL" i="1" dirty="0"/>
              <a:t> 2018).</a:t>
            </a:r>
            <a:endParaRPr lang="pl-PL" b="1" i="1" dirty="0"/>
          </a:p>
        </p:txBody>
      </p:sp>
    </p:spTree>
    <p:extLst>
      <p:ext uri="{BB962C8B-B14F-4D97-AF65-F5344CB8AC3E}">
        <p14:creationId xmlns:p14="http://schemas.microsoft.com/office/powerpoint/2010/main" val="12402627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E35C13-97EA-4C44-83F8-43057B388877}"/>
              </a:ext>
            </a:extLst>
          </p:cNvPr>
          <p:cNvSpPr>
            <a:spLocks noGrp="1"/>
          </p:cNvSpPr>
          <p:nvPr>
            <p:ph type="ctrTitle"/>
          </p:nvPr>
        </p:nvSpPr>
        <p:spPr/>
        <p:txBody>
          <a:bodyPr/>
          <a:lstStyle/>
          <a:p>
            <a:r>
              <a:rPr lang="pl-PL" dirty="0"/>
              <a:t>KAZUS NR 1</a:t>
            </a:r>
          </a:p>
        </p:txBody>
      </p:sp>
      <p:sp>
        <p:nvSpPr>
          <p:cNvPr id="3" name="Podtytuł 2">
            <a:extLst>
              <a:ext uri="{FF2B5EF4-FFF2-40B4-BE49-F238E27FC236}">
                <a16:creationId xmlns:a16="http://schemas.microsoft.com/office/drawing/2014/main" id="{D2FD451B-B330-448B-8EB5-F57A85B4292B}"/>
              </a:ext>
            </a:extLst>
          </p:cNvPr>
          <p:cNvSpPr>
            <a:spLocks noGrp="1"/>
          </p:cNvSpPr>
          <p:nvPr>
            <p:ph type="subTitle" idx="1"/>
          </p:nvPr>
        </p:nvSpPr>
        <p:spPr/>
        <p:txBody>
          <a:bodyPr/>
          <a:lstStyle/>
          <a:p>
            <a:r>
              <a:rPr lang="pl-PL" dirty="0"/>
              <a:t>POSTANOWIENIE PROKURATORA O ZASTOSOWANIU NIEIZOLACYJNYCH ŚRODKÓW ZAPOBIEGAWCZYCH</a:t>
            </a:r>
          </a:p>
        </p:txBody>
      </p:sp>
    </p:spTree>
    <p:extLst>
      <p:ext uri="{BB962C8B-B14F-4D97-AF65-F5344CB8AC3E}">
        <p14:creationId xmlns:p14="http://schemas.microsoft.com/office/powerpoint/2010/main" val="26980814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128033-BCCE-4436-BDA8-EB9C968C9332}"/>
              </a:ext>
            </a:extLst>
          </p:cNvPr>
          <p:cNvSpPr>
            <a:spLocks noGrp="1"/>
          </p:cNvSpPr>
          <p:nvPr>
            <p:ph type="title"/>
          </p:nvPr>
        </p:nvSpPr>
        <p:spPr/>
        <p:txBody>
          <a:bodyPr/>
          <a:lstStyle/>
          <a:p>
            <a:pPr algn="ctr"/>
            <a:r>
              <a:rPr lang="pl-PL" dirty="0"/>
              <a:t>ŚRODKI ZAPOBIEGAWCZE</a:t>
            </a:r>
          </a:p>
        </p:txBody>
      </p:sp>
      <p:sp>
        <p:nvSpPr>
          <p:cNvPr id="3" name="Symbol zastępczy zawartości 2">
            <a:extLst>
              <a:ext uri="{FF2B5EF4-FFF2-40B4-BE49-F238E27FC236}">
                <a16:creationId xmlns:a16="http://schemas.microsoft.com/office/drawing/2014/main" id="{198C671C-3B01-4A80-AE90-E7A29B4AE7C5}"/>
              </a:ext>
            </a:extLst>
          </p:cNvPr>
          <p:cNvSpPr>
            <a:spLocks noGrp="1"/>
          </p:cNvSpPr>
          <p:nvPr>
            <p:ph idx="1"/>
          </p:nvPr>
        </p:nvSpPr>
        <p:spPr/>
        <p:txBody>
          <a:bodyPr>
            <a:normAutofit/>
          </a:bodyPr>
          <a:lstStyle/>
          <a:p>
            <a:pPr algn="just"/>
            <a:r>
              <a:rPr lang="pl-PL" dirty="0"/>
              <a:t>Środki stosowane zarówno w postępowaniu przygotowawczym, jak i sądowym, </a:t>
            </a:r>
            <a:r>
              <a:rPr lang="pl-PL" b="1" dirty="0"/>
              <a:t>w celu </a:t>
            </a:r>
            <a:r>
              <a:rPr lang="pl-PL" dirty="0"/>
              <a:t>zabezpieczenia prawidłowego toku postępowania, a wyjątkowo także w celu zapobiegnięcia popełnieniu przez oskarżonego nowego, ciężkiego przestępstwa. </a:t>
            </a:r>
          </a:p>
          <a:p>
            <a:pPr algn="just"/>
            <a:r>
              <a:rPr lang="pl-PL" dirty="0"/>
              <a:t>Można je stosować tylko wtedy, gdy zebrane dowody wskazują na duże prawdopodobieństwo, że oskarżony popełnił przestępstwo (art. 249 § 1 k.p.k.). Jest to tzw. </a:t>
            </a:r>
            <a:r>
              <a:rPr lang="pl-PL" b="1" dirty="0"/>
              <a:t>przesłanka ogólna </a:t>
            </a:r>
            <a:r>
              <a:rPr lang="pl-PL" dirty="0"/>
              <a:t>stosowania środków zapobiegawczych.</a:t>
            </a:r>
          </a:p>
          <a:p>
            <a:pPr algn="just"/>
            <a:r>
              <a:rPr lang="pl-PL" dirty="0"/>
              <a:t>W postępowaniu przygotowawczym można stosować środki zapobiegawcze tylko względem osoby, wobec której wydano postanowienie o przedstawieniu zarzutów (art. 249 § 2 k.p.k.), a więc po uzyskaniu statusu </a:t>
            </a:r>
            <a:r>
              <a:rPr lang="pl-PL" b="1" dirty="0"/>
              <a:t>podejrzanego.</a:t>
            </a:r>
            <a:endParaRPr lang="pl-PL" dirty="0"/>
          </a:p>
        </p:txBody>
      </p:sp>
    </p:spTree>
    <p:extLst>
      <p:ext uri="{BB962C8B-B14F-4D97-AF65-F5344CB8AC3E}">
        <p14:creationId xmlns:p14="http://schemas.microsoft.com/office/powerpoint/2010/main" val="16198115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0F2D62-598E-47AA-B97F-1E8D9A54A659}"/>
              </a:ext>
            </a:extLst>
          </p:cNvPr>
          <p:cNvSpPr>
            <a:spLocks noGrp="1"/>
          </p:cNvSpPr>
          <p:nvPr>
            <p:ph type="title"/>
          </p:nvPr>
        </p:nvSpPr>
        <p:spPr/>
        <p:txBody>
          <a:bodyPr/>
          <a:lstStyle/>
          <a:p>
            <a:r>
              <a:rPr lang="pl-PL" dirty="0"/>
              <a:t>ŚRODKI ZAPOBIEGAWCZE DZIELIMY NA:</a:t>
            </a:r>
          </a:p>
        </p:txBody>
      </p:sp>
      <p:graphicFrame>
        <p:nvGraphicFramePr>
          <p:cNvPr id="6" name="Symbol zastępczy zawartości 5">
            <a:extLst>
              <a:ext uri="{FF2B5EF4-FFF2-40B4-BE49-F238E27FC236}">
                <a16:creationId xmlns:a16="http://schemas.microsoft.com/office/drawing/2014/main" id="{0D8C03A9-ADBE-4CE0-AD1E-5825C4E829CE}"/>
              </a:ext>
            </a:extLst>
          </p:cNvPr>
          <p:cNvGraphicFramePr>
            <a:graphicFrameLocks noGrp="1"/>
          </p:cNvGraphicFramePr>
          <p:nvPr>
            <p:ph sz="half" idx="1"/>
            <p:extLst/>
          </p:nvPr>
        </p:nvGraphicFramePr>
        <p:xfrm>
          <a:off x="1069848" y="2194560"/>
          <a:ext cx="4754880" cy="3977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Symbol zastępczy zawartości 4">
            <a:extLst>
              <a:ext uri="{FF2B5EF4-FFF2-40B4-BE49-F238E27FC236}">
                <a16:creationId xmlns:a16="http://schemas.microsoft.com/office/drawing/2014/main" id="{7CBAE35E-4E67-4728-88D0-A9FA1D3BB99D}"/>
              </a:ext>
            </a:extLst>
          </p:cNvPr>
          <p:cNvGraphicFramePr>
            <a:graphicFrameLocks noGrp="1"/>
          </p:cNvGraphicFramePr>
          <p:nvPr>
            <p:ph sz="half" idx="2"/>
            <p:extLst/>
          </p:nvPr>
        </p:nvGraphicFramePr>
        <p:xfrm>
          <a:off x="6364224" y="2194560"/>
          <a:ext cx="4754880" cy="397764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63384460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A06725-9F5B-4DEA-9FB8-2072906A8A49}"/>
              </a:ext>
            </a:extLst>
          </p:cNvPr>
          <p:cNvSpPr>
            <a:spLocks noGrp="1"/>
          </p:cNvSpPr>
          <p:nvPr>
            <p:ph type="title"/>
          </p:nvPr>
        </p:nvSpPr>
        <p:spPr/>
        <p:txBody>
          <a:bodyPr/>
          <a:lstStyle/>
          <a:p>
            <a:pPr algn="ctr"/>
            <a:r>
              <a:rPr lang="pl-PL" dirty="0"/>
              <a:t>NIEIZOLACYJNE ŚRODKI ZAPOBIEGAWCZE</a:t>
            </a:r>
          </a:p>
        </p:txBody>
      </p:sp>
      <p:sp>
        <p:nvSpPr>
          <p:cNvPr id="3" name="Symbol zastępczy zawartości 2">
            <a:extLst>
              <a:ext uri="{FF2B5EF4-FFF2-40B4-BE49-F238E27FC236}">
                <a16:creationId xmlns:a16="http://schemas.microsoft.com/office/drawing/2014/main" id="{B6DA515A-5D6B-4DD9-8DC9-3D6FFC91B3B4}"/>
              </a:ext>
            </a:extLst>
          </p:cNvPr>
          <p:cNvSpPr>
            <a:spLocks noGrp="1"/>
          </p:cNvSpPr>
          <p:nvPr>
            <p:ph sz="half" idx="1"/>
          </p:nvPr>
        </p:nvSpPr>
        <p:spPr/>
        <p:txBody>
          <a:bodyPr>
            <a:noAutofit/>
          </a:bodyPr>
          <a:lstStyle/>
          <a:p>
            <a:pPr algn="just"/>
            <a:r>
              <a:rPr lang="pl-PL" sz="2400" b="1" dirty="0"/>
              <a:t>PORĘCZENIA:</a:t>
            </a:r>
          </a:p>
          <a:p>
            <a:pPr marL="514350" indent="-514350" algn="just">
              <a:buAutoNum type="alphaLcParenR"/>
            </a:pPr>
            <a:r>
              <a:rPr lang="pl-PL" sz="2400" dirty="0"/>
              <a:t>majątkowe (art. 266 – 270 k.p.k.),</a:t>
            </a:r>
          </a:p>
          <a:p>
            <a:pPr marL="514350" indent="-514350" algn="just">
              <a:buAutoNum type="alphaLcParenR"/>
            </a:pPr>
            <a:r>
              <a:rPr lang="pl-PL" sz="2400" dirty="0"/>
              <a:t>niemajątkowe, w tym: </a:t>
            </a:r>
          </a:p>
          <a:p>
            <a:pPr algn="just">
              <a:buFontTx/>
              <a:buChar char="-"/>
            </a:pPr>
            <a:r>
              <a:rPr lang="pl-PL" sz="2400" dirty="0"/>
              <a:t>poręczenie społeczne (art. 271 k.p.k.),</a:t>
            </a:r>
          </a:p>
          <a:p>
            <a:pPr algn="just">
              <a:buFontTx/>
              <a:buChar char="-"/>
            </a:pPr>
            <a:r>
              <a:rPr lang="pl-PL" sz="2400" dirty="0"/>
              <a:t>poręczenie osobiste (indywidualne – art. 272 k.p.k.), tzw. osoby godnej zaufania</a:t>
            </a:r>
          </a:p>
        </p:txBody>
      </p:sp>
      <p:graphicFrame>
        <p:nvGraphicFramePr>
          <p:cNvPr id="5" name="Symbol zastępczy zawartości 4">
            <a:extLst>
              <a:ext uri="{FF2B5EF4-FFF2-40B4-BE49-F238E27FC236}">
                <a16:creationId xmlns:a16="http://schemas.microsoft.com/office/drawing/2014/main" id="{CA6C63BB-CE79-4736-BC2D-98A30A9DD576}"/>
              </a:ext>
            </a:extLst>
          </p:cNvPr>
          <p:cNvGraphicFramePr>
            <a:graphicFrameLocks noGrp="1"/>
          </p:cNvGraphicFramePr>
          <p:nvPr>
            <p:ph sz="half" idx="2"/>
            <p:extLst/>
          </p:nvPr>
        </p:nvGraphicFramePr>
        <p:xfrm>
          <a:off x="6364224" y="2194560"/>
          <a:ext cx="4754880" cy="3977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6844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67CD45-355D-411A-8AC2-7988A8ADC553}"/>
              </a:ext>
            </a:extLst>
          </p:cNvPr>
          <p:cNvSpPr>
            <a:spLocks noGrp="1"/>
          </p:cNvSpPr>
          <p:nvPr>
            <p:ph type="title"/>
          </p:nvPr>
        </p:nvSpPr>
        <p:spPr/>
        <p:txBody>
          <a:bodyPr/>
          <a:lstStyle/>
          <a:p>
            <a:pPr algn="ctr"/>
            <a:r>
              <a:rPr lang="pl-PL" dirty="0"/>
              <a:t>Przesłanki stosowania środków zapobiegawczych</a:t>
            </a:r>
          </a:p>
        </p:txBody>
      </p:sp>
      <p:sp>
        <p:nvSpPr>
          <p:cNvPr id="3" name="Symbol zastępczy zawartości 2">
            <a:extLst>
              <a:ext uri="{FF2B5EF4-FFF2-40B4-BE49-F238E27FC236}">
                <a16:creationId xmlns:a16="http://schemas.microsoft.com/office/drawing/2014/main" id="{80CD224C-A4D4-4C02-A7EA-80D3B12A7BAA}"/>
              </a:ext>
            </a:extLst>
          </p:cNvPr>
          <p:cNvSpPr>
            <a:spLocks noGrp="1"/>
          </p:cNvSpPr>
          <p:nvPr>
            <p:ph idx="1"/>
          </p:nvPr>
        </p:nvSpPr>
        <p:spPr/>
        <p:txBody>
          <a:bodyPr>
            <a:normAutofit/>
          </a:bodyPr>
          <a:lstStyle/>
          <a:p>
            <a:r>
              <a:rPr lang="pl-PL" sz="2400" b="1" dirty="0"/>
              <a:t>Przesłanka ogólna:</a:t>
            </a:r>
          </a:p>
          <a:p>
            <a:pPr algn="just">
              <a:buFontTx/>
              <a:buChar char="-"/>
            </a:pPr>
            <a:r>
              <a:rPr lang="pl-PL" sz="2400" dirty="0"/>
              <a:t>zebrane dowody wskazują na duże prawdopodobieństwo, że oskarżony (</a:t>
            </a:r>
            <a:r>
              <a:rPr lang="pl-PL" sz="2400" i="1" dirty="0"/>
              <a:t>w postępowaniu przygotowawczym – podejrzany) </a:t>
            </a:r>
            <a:r>
              <a:rPr lang="pl-PL" sz="2400" dirty="0"/>
              <a:t>popełnił przestępstwo </a:t>
            </a:r>
            <a:r>
              <a:rPr lang="pl-PL" sz="2400" b="1" dirty="0"/>
              <a:t>(art. 249 § 1 k.p.k.).</a:t>
            </a:r>
            <a:endParaRPr lang="pl-PL" sz="2400" dirty="0"/>
          </a:p>
          <a:p>
            <a:pPr marL="0" indent="0" algn="just">
              <a:buNone/>
            </a:pPr>
            <a:r>
              <a:rPr lang="pl-PL" sz="2400" dirty="0"/>
              <a:t>Przesłanka ogólna musi zachodzić w wypadku stosowania </a:t>
            </a:r>
            <a:r>
              <a:rPr lang="pl-PL" sz="2400" b="1" dirty="0"/>
              <a:t>każdego </a:t>
            </a:r>
            <a:r>
              <a:rPr lang="pl-PL" sz="2400" dirty="0"/>
              <a:t>środka zapobiegawczego (zarówno tymczasowego aresztowania, jak i środków </a:t>
            </a:r>
            <a:r>
              <a:rPr lang="pl-PL" sz="2400" dirty="0" err="1"/>
              <a:t>nieizolacyjnych</a:t>
            </a:r>
            <a:r>
              <a:rPr lang="pl-PL" sz="2400" dirty="0"/>
              <a:t>)</a:t>
            </a:r>
          </a:p>
        </p:txBody>
      </p:sp>
    </p:spTree>
    <p:extLst>
      <p:ext uri="{BB962C8B-B14F-4D97-AF65-F5344CB8AC3E}">
        <p14:creationId xmlns:p14="http://schemas.microsoft.com/office/powerpoint/2010/main" val="7551980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615981-9B2A-43AD-BA94-7488C1402724}"/>
              </a:ext>
            </a:extLst>
          </p:cNvPr>
          <p:cNvSpPr>
            <a:spLocks noGrp="1"/>
          </p:cNvSpPr>
          <p:nvPr>
            <p:ph type="title"/>
          </p:nvPr>
        </p:nvSpPr>
        <p:spPr/>
        <p:txBody>
          <a:bodyPr>
            <a:normAutofit fontScale="90000"/>
          </a:bodyPr>
          <a:lstStyle/>
          <a:p>
            <a:pPr algn="ctr"/>
            <a:r>
              <a:rPr lang="pl-PL" b="1" dirty="0"/>
              <a:t>Przesłanki szczególne (art. 258 § 1 k.p.k.)</a:t>
            </a:r>
            <a:br>
              <a:rPr lang="pl-PL" b="1" dirty="0"/>
            </a:br>
            <a:endParaRPr lang="pl-PL" dirty="0"/>
          </a:p>
        </p:txBody>
      </p:sp>
      <p:sp>
        <p:nvSpPr>
          <p:cNvPr id="3" name="Symbol zastępczy zawartości 2">
            <a:extLst>
              <a:ext uri="{FF2B5EF4-FFF2-40B4-BE49-F238E27FC236}">
                <a16:creationId xmlns:a16="http://schemas.microsoft.com/office/drawing/2014/main" id="{D0F50D4E-B01B-4A06-8061-91ED824650F1}"/>
              </a:ext>
            </a:extLst>
          </p:cNvPr>
          <p:cNvSpPr>
            <a:spLocks noGrp="1"/>
          </p:cNvSpPr>
          <p:nvPr>
            <p:ph idx="1"/>
          </p:nvPr>
        </p:nvSpPr>
        <p:spPr/>
        <p:txBody>
          <a:bodyPr>
            <a:normAutofit/>
          </a:bodyPr>
          <a:lstStyle/>
          <a:p>
            <a:pPr marL="0" indent="0" algn="just">
              <a:buNone/>
            </a:pPr>
            <a:r>
              <a:rPr lang="pl-PL" sz="2400" dirty="0"/>
              <a:t>Aby zastosować środek zapobiegawczy, obok przesłanki ogólnej musi zachodzić </a:t>
            </a:r>
            <a:r>
              <a:rPr lang="pl-PL" sz="2400" b="1" dirty="0"/>
              <a:t>minimum jedna </a:t>
            </a:r>
            <a:r>
              <a:rPr lang="pl-PL" sz="2400" dirty="0"/>
              <a:t>przesłanka szczególna z art. 258 § 1 – 3 k.p.k. Art. 258 § 1 k.p.k. wymienia następujące przesłanki szczególne:</a:t>
            </a:r>
          </a:p>
          <a:p>
            <a:pPr marL="0" indent="0" algn="just">
              <a:buNone/>
            </a:pPr>
            <a:r>
              <a:rPr lang="pl-PL" sz="2400" dirty="0"/>
              <a:t>a) zachodzi uzasadniona obawa ucieczki lub ukrycia się oskarżonego </a:t>
            </a:r>
            <a:r>
              <a:rPr lang="pl-PL" sz="2400" i="1" dirty="0"/>
              <a:t>(podejrzanego),</a:t>
            </a:r>
            <a:r>
              <a:rPr lang="pl-PL" sz="2400" dirty="0"/>
              <a:t> zwłaszcza wtedy, gdy nie można ustalić jego tożsamości albo nie ma on w kraju stałego miejsca pobytu;</a:t>
            </a:r>
          </a:p>
          <a:p>
            <a:pPr marL="0" indent="0" algn="just">
              <a:buNone/>
            </a:pPr>
            <a:r>
              <a:rPr lang="pl-PL" sz="2400" dirty="0"/>
              <a:t>b) zachodzi uzasadniona obawa, że oskarżony (</a:t>
            </a:r>
            <a:r>
              <a:rPr lang="pl-PL" sz="2400" i="1" dirty="0"/>
              <a:t>podejrzany</a:t>
            </a:r>
            <a:r>
              <a:rPr lang="pl-PL" sz="2400" dirty="0"/>
              <a:t>) będzie nakłaniał do składania fałszywych zeznań lub wyjaśnień albo w inny bezprawny sposób utrudniał postępowanie karne.</a:t>
            </a:r>
          </a:p>
        </p:txBody>
      </p:sp>
    </p:spTree>
    <p:extLst>
      <p:ext uri="{BB962C8B-B14F-4D97-AF65-F5344CB8AC3E}">
        <p14:creationId xmlns:p14="http://schemas.microsoft.com/office/powerpoint/2010/main" val="225241437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B0938B-55F2-4CEC-AB05-FD10EE7F68FB}"/>
              </a:ext>
            </a:extLst>
          </p:cNvPr>
          <p:cNvSpPr>
            <a:spLocks noGrp="1"/>
          </p:cNvSpPr>
          <p:nvPr>
            <p:ph type="title"/>
          </p:nvPr>
        </p:nvSpPr>
        <p:spPr/>
        <p:txBody>
          <a:bodyPr>
            <a:normAutofit/>
          </a:bodyPr>
          <a:lstStyle/>
          <a:p>
            <a:pPr algn="ctr"/>
            <a:r>
              <a:rPr lang="pl-PL" sz="4400" b="1" dirty="0"/>
              <a:t>Przesłanki szczególne (art. 258 § 2 k.p.k.)</a:t>
            </a:r>
          </a:p>
        </p:txBody>
      </p:sp>
      <p:sp>
        <p:nvSpPr>
          <p:cNvPr id="3" name="Symbol zastępczy zawartości 2">
            <a:extLst>
              <a:ext uri="{FF2B5EF4-FFF2-40B4-BE49-F238E27FC236}">
                <a16:creationId xmlns:a16="http://schemas.microsoft.com/office/drawing/2014/main" id="{F90863D7-C9F9-4C49-B647-9289919E4127}"/>
              </a:ext>
            </a:extLst>
          </p:cNvPr>
          <p:cNvSpPr>
            <a:spLocks noGrp="1"/>
          </p:cNvSpPr>
          <p:nvPr>
            <p:ph idx="1"/>
          </p:nvPr>
        </p:nvSpPr>
        <p:spPr/>
        <p:txBody>
          <a:bodyPr>
            <a:normAutofit/>
          </a:bodyPr>
          <a:lstStyle/>
          <a:p>
            <a:pPr marL="514350" indent="-514350">
              <a:buAutoNum type="arabicParenR"/>
            </a:pPr>
            <a:r>
              <a:rPr lang="pl-PL" sz="2800" b="1" dirty="0"/>
              <a:t>Grożąca oskarżonemu surowa kara: </a:t>
            </a:r>
          </a:p>
          <a:p>
            <a:pPr marL="0" indent="0" algn="just">
              <a:buNone/>
            </a:pPr>
            <a:r>
              <a:rPr lang="pl-PL" sz="2800" i="1" dirty="0"/>
              <a:t>Jeżeli oskarżonemu zarzuca się popełnienie zbrodni lub występku zagrożonego karą pozbawienia wolności, której górna granica wynosi co najmniej 8 lat, albo gdy sąd pierwszej instancji skazał go na karę pozbawienia wolności nie niższą niż 3 lata, potrzeba zastosowania tymczasowego aresztowania w celu zabezpieczenia prawidłowego toku postępowania może być uzasadniona grożącą oskarżonemu surową karą.</a:t>
            </a:r>
          </a:p>
        </p:txBody>
      </p:sp>
    </p:spTree>
    <p:extLst>
      <p:ext uri="{BB962C8B-B14F-4D97-AF65-F5344CB8AC3E}">
        <p14:creationId xmlns:p14="http://schemas.microsoft.com/office/powerpoint/2010/main" val="188596243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96C405-B376-4266-9600-26333827FC01}"/>
              </a:ext>
            </a:extLst>
          </p:cNvPr>
          <p:cNvSpPr>
            <a:spLocks noGrp="1"/>
          </p:cNvSpPr>
          <p:nvPr>
            <p:ph type="title"/>
          </p:nvPr>
        </p:nvSpPr>
        <p:spPr/>
        <p:txBody>
          <a:bodyPr>
            <a:normAutofit/>
          </a:bodyPr>
          <a:lstStyle/>
          <a:p>
            <a:pPr algn="ctr"/>
            <a:r>
              <a:rPr lang="pl-PL" sz="4400" dirty="0"/>
              <a:t>Przesłanki szczególne (art. 258 § 3 k.p.k.)</a:t>
            </a:r>
          </a:p>
        </p:txBody>
      </p:sp>
      <p:sp>
        <p:nvSpPr>
          <p:cNvPr id="3" name="Symbol zastępczy zawartości 2">
            <a:extLst>
              <a:ext uri="{FF2B5EF4-FFF2-40B4-BE49-F238E27FC236}">
                <a16:creationId xmlns:a16="http://schemas.microsoft.com/office/drawing/2014/main" id="{B15192CD-F9EB-4A1C-96BA-9F67D544669B}"/>
              </a:ext>
            </a:extLst>
          </p:cNvPr>
          <p:cNvSpPr>
            <a:spLocks noGrp="1"/>
          </p:cNvSpPr>
          <p:nvPr>
            <p:ph idx="1"/>
          </p:nvPr>
        </p:nvSpPr>
        <p:spPr/>
        <p:txBody>
          <a:bodyPr>
            <a:normAutofit/>
          </a:bodyPr>
          <a:lstStyle/>
          <a:p>
            <a:pPr marL="0" indent="0" algn="just">
              <a:buNone/>
            </a:pPr>
            <a:r>
              <a:rPr lang="pl-PL" sz="2400" b="1" dirty="0"/>
              <a:t>2) Przesłanka o charakterze prewencyjnym (art. 258 § 3 k.p.k.)</a:t>
            </a:r>
          </a:p>
          <a:p>
            <a:pPr algn="just"/>
            <a:r>
              <a:rPr lang="pl-PL" sz="2400" i="1" dirty="0"/>
              <a:t>Środek zapobiegawczy można </a:t>
            </a:r>
            <a:r>
              <a:rPr lang="pl-PL" sz="2400" b="1" i="1" dirty="0"/>
              <a:t>wyjątkowo</a:t>
            </a:r>
            <a:r>
              <a:rPr lang="pl-PL" sz="2400" i="1" dirty="0"/>
              <a:t> zastosować także wtedy, gdy zachodzi uzasadniona obawa, że oskarżony, któremu zarzucono popełnienie zbrodni lub umyślnego występku, popełni przestępstwo przeciwko życiu, zdrowiu lub bezpieczeństwu powszechnemu, zwłaszcza gdy popełnieniem takiego przestępstwa groził.</a:t>
            </a:r>
          </a:p>
          <a:p>
            <a:pPr algn="just"/>
            <a:r>
              <a:rPr lang="pl-PL" sz="2400" dirty="0"/>
              <a:t>Powiązania z celem stosowania środków zapobiegawczych, zgodnie z którym środki zapobiegawcze można stosować </a:t>
            </a:r>
            <a:r>
              <a:rPr lang="pl-PL" sz="2400" b="1" dirty="0"/>
              <a:t>wyjątkowo</a:t>
            </a:r>
            <a:r>
              <a:rPr lang="pl-PL" sz="2400" dirty="0"/>
              <a:t> także w celu zapobiegnięcia popełnieniu przez oskarżonego nowego, ciężkiego przestępstwa (art. 249 § 1 k.p.k.).</a:t>
            </a:r>
          </a:p>
        </p:txBody>
      </p:sp>
    </p:spTree>
    <p:extLst>
      <p:ext uri="{BB962C8B-B14F-4D97-AF65-F5344CB8AC3E}">
        <p14:creationId xmlns:p14="http://schemas.microsoft.com/office/powerpoint/2010/main" val="2932141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CE506D-BC8E-4684-A97A-9E3DB2A79F25}"/>
              </a:ext>
            </a:extLst>
          </p:cNvPr>
          <p:cNvSpPr>
            <a:spLocks noGrp="1"/>
          </p:cNvSpPr>
          <p:nvPr>
            <p:ph type="title"/>
          </p:nvPr>
        </p:nvSpPr>
        <p:spPr/>
        <p:txBody>
          <a:bodyPr>
            <a:normAutofit/>
          </a:bodyPr>
          <a:lstStyle/>
          <a:p>
            <a:pPr algn="ctr"/>
            <a:r>
              <a:rPr lang="pl-PL" sz="3600" dirty="0"/>
              <a:t>Elementy struktury postanowienia prokuratora o zastosowaniu </a:t>
            </a:r>
            <a:r>
              <a:rPr lang="pl-PL" sz="3600" dirty="0" err="1"/>
              <a:t>nieizolacyjnego</a:t>
            </a:r>
            <a:r>
              <a:rPr lang="pl-PL" sz="3600" dirty="0"/>
              <a:t> środka zapobiegawczego</a:t>
            </a:r>
          </a:p>
        </p:txBody>
      </p:sp>
      <p:sp>
        <p:nvSpPr>
          <p:cNvPr id="3" name="Symbol zastępczy zawartości 2">
            <a:extLst>
              <a:ext uri="{FF2B5EF4-FFF2-40B4-BE49-F238E27FC236}">
                <a16:creationId xmlns:a16="http://schemas.microsoft.com/office/drawing/2014/main" id="{76D99C52-67A6-444C-B547-EDECB41749A8}"/>
              </a:ext>
            </a:extLst>
          </p:cNvPr>
          <p:cNvSpPr>
            <a:spLocks noGrp="1"/>
          </p:cNvSpPr>
          <p:nvPr>
            <p:ph idx="1"/>
          </p:nvPr>
        </p:nvSpPr>
        <p:spPr/>
        <p:txBody>
          <a:bodyPr>
            <a:normAutofit/>
          </a:bodyPr>
          <a:lstStyle/>
          <a:p>
            <a:pPr marL="0" indent="0" algn="just">
              <a:buNone/>
            </a:pPr>
            <a:r>
              <a:rPr lang="pl-PL" dirty="0"/>
              <a:t>O wymogach formalnych każdego postanowienia wydanego przez organ postępowania karnego stanowi </a:t>
            </a:r>
            <a:r>
              <a:rPr lang="pl-PL" b="1" dirty="0"/>
              <a:t>art. 94 k.p.k., </a:t>
            </a:r>
            <a:r>
              <a:rPr lang="pl-PL" dirty="0"/>
              <a:t>zgodnie z którym:</a:t>
            </a:r>
          </a:p>
          <a:p>
            <a:pPr marL="0" indent="0" algn="just">
              <a:buNone/>
            </a:pPr>
            <a:r>
              <a:rPr lang="pl-PL" i="1" dirty="0"/>
              <a:t>§ 1. Postanowienie powinno zawierać:</a:t>
            </a:r>
          </a:p>
          <a:p>
            <a:pPr marL="0" indent="0" algn="just">
              <a:buNone/>
            </a:pPr>
            <a:r>
              <a:rPr lang="pl-PL" i="1" dirty="0"/>
              <a:t>1) oznaczenie organu oraz osoby lub osób, wydających postanowienie;</a:t>
            </a:r>
          </a:p>
          <a:p>
            <a:pPr marL="0" indent="0" algn="just">
              <a:buNone/>
            </a:pPr>
            <a:r>
              <a:rPr lang="pl-PL" i="1" dirty="0"/>
              <a:t>2) datę wydania postanowienia;</a:t>
            </a:r>
          </a:p>
          <a:p>
            <a:pPr marL="0" indent="0" algn="just">
              <a:buNone/>
            </a:pPr>
            <a:r>
              <a:rPr lang="pl-PL" i="1" dirty="0"/>
              <a:t>3) wskazanie sprawy oraz kwestii, której postanowienie dotyczy;</a:t>
            </a:r>
          </a:p>
          <a:p>
            <a:pPr marL="0" indent="0" algn="just">
              <a:buNone/>
            </a:pPr>
            <a:r>
              <a:rPr lang="pl-PL" i="1" dirty="0"/>
              <a:t>4) rozstrzygnięcie z podaniem podstawy prawnej;</a:t>
            </a:r>
          </a:p>
          <a:p>
            <a:pPr marL="0" indent="0" algn="just">
              <a:buNone/>
            </a:pPr>
            <a:r>
              <a:rPr lang="pl-PL" i="1" dirty="0"/>
              <a:t>5) uzasadnienie, chyba że ustawa zwalnia od tego wymagania.</a:t>
            </a:r>
          </a:p>
          <a:p>
            <a:pPr marL="0" indent="0" algn="just">
              <a:buNone/>
            </a:pPr>
            <a:r>
              <a:rPr lang="pl-PL" i="1" dirty="0"/>
              <a:t>§  2.  Przepis § 1 stosuje się odpowiednio do zarządzeń.</a:t>
            </a:r>
          </a:p>
          <a:p>
            <a:pPr marL="0" indent="0">
              <a:buNone/>
            </a:pPr>
            <a:endParaRPr lang="pl-PL" b="1" dirty="0"/>
          </a:p>
        </p:txBody>
      </p:sp>
    </p:spTree>
    <p:extLst>
      <p:ext uri="{BB962C8B-B14F-4D97-AF65-F5344CB8AC3E}">
        <p14:creationId xmlns:p14="http://schemas.microsoft.com/office/powerpoint/2010/main" val="772754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9432C3-7504-4C66-97EF-CA11255114F7}"/>
              </a:ext>
            </a:extLst>
          </p:cNvPr>
          <p:cNvSpPr>
            <a:spLocks noGrp="1"/>
          </p:cNvSpPr>
          <p:nvPr>
            <p:ph type="title"/>
          </p:nvPr>
        </p:nvSpPr>
        <p:spPr/>
        <p:txBody>
          <a:bodyPr/>
          <a:lstStyle/>
          <a:p>
            <a:r>
              <a:rPr lang="pl-PL" dirty="0"/>
              <a:t>Czynności procesowe - podział</a:t>
            </a:r>
          </a:p>
        </p:txBody>
      </p:sp>
      <p:graphicFrame>
        <p:nvGraphicFramePr>
          <p:cNvPr id="4" name="Symbol zastępczy zawartości 3">
            <a:extLst>
              <a:ext uri="{FF2B5EF4-FFF2-40B4-BE49-F238E27FC236}">
                <a16:creationId xmlns:a16="http://schemas.microsoft.com/office/drawing/2014/main" id="{97103570-7029-4E4D-871A-8C37F95E3FB7}"/>
              </a:ext>
            </a:extLst>
          </p:cNvPr>
          <p:cNvGraphicFramePr>
            <a:graphicFrameLocks noGrp="1"/>
          </p:cNvGraphicFramePr>
          <p:nvPr>
            <p:ph idx="1"/>
            <p:extLst>
              <p:ext uri="{D42A27DB-BD31-4B8C-83A1-F6EECF244321}">
                <p14:modId xmlns:p14="http://schemas.microsoft.com/office/powerpoint/2010/main" val="3155874737"/>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69538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3FC8ED-C1DC-4E52-99C9-72E6A58BFCE8}"/>
              </a:ext>
            </a:extLst>
          </p:cNvPr>
          <p:cNvSpPr>
            <a:spLocks noGrp="1"/>
          </p:cNvSpPr>
          <p:nvPr>
            <p:ph type="title"/>
          </p:nvPr>
        </p:nvSpPr>
        <p:spPr/>
        <p:txBody>
          <a:bodyPr>
            <a:normAutofit/>
          </a:bodyPr>
          <a:lstStyle/>
          <a:p>
            <a:pPr algn="ctr"/>
            <a:r>
              <a:rPr lang="pl-PL" sz="3600" dirty="0"/>
              <a:t>Elementy struktury postanowienia prokuratora o zastosowaniu </a:t>
            </a:r>
            <a:r>
              <a:rPr lang="pl-PL" sz="3600" dirty="0" err="1"/>
              <a:t>nieizolacyjnego</a:t>
            </a:r>
            <a:r>
              <a:rPr lang="pl-PL" sz="3600" dirty="0"/>
              <a:t> środka zapobiegawczego</a:t>
            </a:r>
          </a:p>
        </p:txBody>
      </p:sp>
      <p:sp>
        <p:nvSpPr>
          <p:cNvPr id="3" name="Symbol zastępczy zawartości 2">
            <a:extLst>
              <a:ext uri="{FF2B5EF4-FFF2-40B4-BE49-F238E27FC236}">
                <a16:creationId xmlns:a16="http://schemas.microsoft.com/office/drawing/2014/main" id="{C102E839-C548-44E1-B43D-230EAB413CE0}"/>
              </a:ext>
            </a:extLst>
          </p:cNvPr>
          <p:cNvSpPr>
            <a:spLocks noGrp="1"/>
          </p:cNvSpPr>
          <p:nvPr>
            <p:ph idx="1"/>
          </p:nvPr>
        </p:nvSpPr>
        <p:spPr/>
        <p:txBody>
          <a:bodyPr/>
          <a:lstStyle/>
          <a:p>
            <a:pPr algn="just"/>
            <a:r>
              <a:rPr lang="pl-PL" sz="2400" dirty="0"/>
              <a:t>Obok ogólnych wymogów formalnych postanowienia, mających zastosowanie do każdego z postanowień, ustawa może przewidywać wymogi formalne o charakterze szczególnym. Taka sytuacja ma miejsce w wypadku postanowień w przedmiocie stosowania środków zapobiegawczych.</a:t>
            </a:r>
          </a:p>
          <a:p>
            <a:pPr algn="just"/>
            <a:r>
              <a:rPr lang="pl-PL" sz="2400" dirty="0"/>
              <a:t>Zgodnie z art.  </a:t>
            </a:r>
            <a:r>
              <a:rPr lang="pl-PL" sz="2400" b="1" dirty="0"/>
              <a:t>251 § 1 k.p.k.:</a:t>
            </a:r>
            <a:r>
              <a:rPr lang="pl-PL" sz="2400" dirty="0"/>
              <a:t>  </a:t>
            </a:r>
            <a:r>
              <a:rPr lang="pl-PL" sz="2400" i="1" dirty="0"/>
              <a:t>W postanowieniu o zastosowaniu środka zapobiegawczego należy wymienić osobę, zarzucany jej czyn, jego kwalifikację prawną oraz podstawę prawną zastosowania tego środka.</a:t>
            </a:r>
          </a:p>
          <a:p>
            <a:pPr algn="just"/>
            <a:endParaRPr lang="pl-PL" dirty="0"/>
          </a:p>
        </p:txBody>
      </p:sp>
    </p:spTree>
    <p:extLst>
      <p:ext uri="{BB962C8B-B14F-4D97-AF65-F5344CB8AC3E}">
        <p14:creationId xmlns:p14="http://schemas.microsoft.com/office/powerpoint/2010/main" val="26034966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65EAD80-F271-4980-BBF4-3A095770EB29}"/>
              </a:ext>
            </a:extLst>
          </p:cNvPr>
          <p:cNvSpPr>
            <a:spLocks noGrp="1"/>
          </p:cNvSpPr>
          <p:nvPr>
            <p:ph type="title"/>
          </p:nvPr>
        </p:nvSpPr>
        <p:spPr/>
        <p:txBody>
          <a:bodyPr>
            <a:normAutofit fontScale="90000"/>
          </a:bodyPr>
          <a:lstStyle/>
          <a:p>
            <a:pPr algn="ctr"/>
            <a:br>
              <a:rPr lang="pl-PL" dirty="0"/>
            </a:br>
            <a:r>
              <a:rPr lang="pl-PL" b="1" dirty="0"/>
              <a:t>UZASADNIENIE</a:t>
            </a:r>
            <a:br>
              <a:rPr lang="pl-PL" dirty="0"/>
            </a:br>
            <a:endParaRPr lang="pl-PL" dirty="0"/>
          </a:p>
        </p:txBody>
      </p:sp>
      <p:sp>
        <p:nvSpPr>
          <p:cNvPr id="3" name="Symbol zastępczy zawartości 2">
            <a:extLst>
              <a:ext uri="{FF2B5EF4-FFF2-40B4-BE49-F238E27FC236}">
                <a16:creationId xmlns:a16="http://schemas.microsoft.com/office/drawing/2014/main" id="{1F1AB176-607A-44C1-8FBC-43779B5B1AC3}"/>
              </a:ext>
            </a:extLst>
          </p:cNvPr>
          <p:cNvSpPr>
            <a:spLocks noGrp="1"/>
          </p:cNvSpPr>
          <p:nvPr>
            <p:ph idx="1"/>
          </p:nvPr>
        </p:nvSpPr>
        <p:spPr/>
        <p:txBody>
          <a:bodyPr/>
          <a:lstStyle/>
          <a:p>
            <a:pPr algn="just"/>
            <a:endParaRPr lang="pl-PL" dirty="0"/>
          </a:p>
          <a:p>
            <a:pPr algn="just"/>
            <a:r>
              <a:rPr lang="pl-PL" sz="2400" dirty="0"/>
              <a:t>Każde postanowienie </a:t>
            </a:r>
            <a:r>
              <a:rPr lang="pl-PL" sz="2400" b="1" dirty="0"/>
              <a:t>co do zasady </a:t>
            </a:r>
            <a:r>
              <a:rPr lang="pl-PL" sz="2400" dirty="0"/>
              <a:t>powinno zawierać uzasadnienie, </a:t>
            </a:r>
            <a:r>
              <a:rPr lang="pl-PL" sz="2400" i="1" dirty="0"/>
              <a:t>chyba że ustawa zwalnia od tego wymagania – </a:t>
            </a:r>
            <a:r>
              <a:rPr lang="pl-PL" sz="2400" dirty="0"/>
              <a:t>art. 94 § 1 pkt 5 k.p.k. </a:t>
            </a:r>
            <a:r>
              <a:rPr lang="pl-PL" sz="2400" i="1" dirty="0"/>
              <a:t> </a:t>
            </a:r>
            <a:r>
              <a:rPr lang="pl-PL" sz="2400" dirty="0"/>
              <a:t>(przykładowo art. 332 § 3 k.p.k. – akt oskarżenia nie musi zawierać uzasadnienia, jeśli postępowanie zakończyło się w formie dochodzenia).</a:t>
            </a:r>
          </a:p>
        </p:txBody>
      </p:sp>
    </p:spTree>
    <p:extLst>
      <p:ext uri="{BB962C8B-B14F-4D97-AF65-F5344CB8AC3E}">
        <p14:creationId xmlns:p14="http://schemas.microsoft.com/office/powerpoint/2010/main" val="21796467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4B5B71-96F9-40D4-B27A-56F1EECA1908}"/>
              </a:ext>
            </a:extLst>
          </p:cNvPr>
          <p:cNvSpPr>
            <a:spLocks noGrp="1"/>
          </p:cNvSpPr>
          <p:nvPr>
            <p:ph type="title"/>
          </p:nvPr>
        </p:nvSpPr>
        <p:spPr/>
        <p:txBody>
          <a:bodyPr/>
          <a:lstStyle/>
          <a:p>
            <a:pPr algn="ctr"/>
            <a:r>
              <a:rPr lang="pl-PL" b="1" dirty="0"/>
              <a:t>UZASADNIENIE</a:t>
            </a:r>
          </a:p>
        </p:txBody>
      </p:sp>
      <p:sp>
        <p:nvSpPr>
          <p:cNvPr id="3" name="Symbol zastępczy zawartości 2">
            <a:extLst>
              <a:ext uri="{FF2B5EF4-FFF2-40B4-BE49-F238E27FC236}">
                <a16:creationId xmlns:a16="http://schemas.microsoft.com/office/drawing/2014/main" id="{EE0CD611-4174-4F95-9837-636EF9765BD1}"/>
              </a:ext>
            </a:extLst>
          </p:cNvPr>
          <p:cNvSpPr>
            <a:spLocks noGrp="1"/>
          </p:cNvSpPr>
          <p:nvPr>
            <p:ph idx="1"/>
          </p:nvPr>
        </p:nvSpPr>
        <p:spPr/>
        <p:txBody>
          <a:bodyPr>
            <a:normAutofit/>
          </a:bodyPr>
          <a:lstStyle/>
          <a:p>
            <a:pPr algn="just"/>
            <a:r>
              <a:rPr lang="pl-PL" dirty="0"/>
              <a:t>K.p.k. określa w sposób szczególny wymogi uzasadnienia postanowienia o zastosowaniu środków zapobiegawczych. Zgodnie z art. </a:t>
            </a:r>
            <a:r>
              <a:rPr lang="pl-PL" b="1" dirty="0"/>
              <a:t>251 § 3 k.p.k.:</a:t>
            </a:r>
            <a:endParaRPr lang="pl-PL" dirty="0"/>
          </a:p>
          <a:p>
            <a:pPr marL="0" indent="0" algn="just">
              <a:buNone/>
            </a:pPr>
            <a:r>
              <a:rPr lang="pl-PL" i="1" dirty="0"/>
              <a:t>Uzasadnienie postanowienia o zastosowaniu środka zapobiegawczego powinno zawierać przedstawienie dowodów świadczących o popełnieniu przez oskarżonego przestępstwa, wykazanie okoliczności wskazujących na istnienie zagrożeń dla prawidłowego toku postępowania lub możliwości popełnienia przez oskarżonego nowego, ciężkiego przestępstwa w razie niezastosowania środka zapobiegawczego oraz określonej podstawy jego zastosowania i potrzeby zastosowania danego środka. W wypadku tymczasowego aresztowania należy ponadto wyjaśnić, dlaczego nie uznano za wystarczające zastosowanie innego środka zapobiegawczego.</a:t>
            </a:r>
          </a:p>
          <a:p>
            <a:pPr marL="0" indent="0" algn="just">
              <a:buNone/>
            </a:pPr>
            <a:r>
              <a:rPr lang="pl-PL" b="1" dirty="0"/>
              <a:t>Pod uzasadnieniem powinien znajdować się podpis osoby wydającej postanowienie!</a:t>
            </a:r>
          </a:p>
        </p:txBody>
      </p:sp>
    </p:spTree>
    <p:extLst>
      <p:ext uri="{BB962C8B-B14F-4D97-AF65-F5344CB8AC3E}">
        <p14:creationId xmlns:p14="http://schemas.microsoft.com/office/powerpoint/2010/main" val="255180455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2B2C4E0-10D3-4ED7-AFDA-19BCF09370A2}"/>
              </a:ext>
            </a:extLst>
          </p:cNvPr>
          <p:cNvSpPr>
            <a:spLocks noGrp="1"/>
          </p:cNvSpPr>
          <p:nvPr>
            <p:ph type="title"/>
          </p:nvPr>
        </p:nvSpPr>
        <p:spPr/>
        <p:txBody>
          <a:bodyPr/>
          <a:lstStyle/>
          <a:p>
            <a:pPr algn="ctr"/>
            <a:r>
              <a:rPr lang="pl-PL" b="1" dirty="0"/>
              <a:t>POUCZENIE</a:t>
            </a:r>
          </a:p>
        </p:txBody>
      </p:sp>
      <p:sp>
        <p:nvSpPr>
          <p:cNvPr id="3" name="Symbol zastępczy zawartości 2">
            <a:extLst>
              <a:ext uri="{FF2B5EF4-FFF2-40B4-BE49-F238E27FC236}">
                <a16:creationId xmlns:a16="http://schemas.microsoft.com/office/drawing/2014/main" id="{46BA949B-086C-459B-8825-60A145163767}"/>
              </a:ext>
            </a:extLst>
          </p:cNvPr>
          <p:cNvSpPr>
            <a:spLocks noGrp="1"/>
          </p:cNvSpPr>
          <p:nvPr>
            <p:ph idx="1"/>
          </p:nvPr>
        </p:nvSpPr>
        <p:spPr/>
        <p:txBody>
          <a:bodyPr>
            <a:normAutofit/>
          </a:bodyPr>
          <a:lstStyle/>
          <a:p>
            <a:pPr algn="just"/>
            <a:r>
              <a:rPr lang="pl-PL" sz="2400" dirty="0"/>
              <a:t>Pod postanowieniem o zastosowaniu środka zapobiegawczego konieczne jest zawarcie odpowiednich pouczeń.</a:t>
            </a:r>
          </a:p>
          <a:p>
            <a:pPr algn="just"/>
            <a:r>
              <a:rPr lang="pl-PL" sz="2400" dirty="0"/>
              <a:t>Zgodnie z art. </a:t>
            </a:r>
            <a:r>
              <a:rPr lang="pl-PL" sz="2400" b="1" dirty="0"/>
              <a:t>100 § 8 k.p.k.: </a:t>
            </a:r>
            <a:r>
              <a:rPr lang="pl-PL" sz="2400" i="1" dirty="0"/>
              <a:t>Po ogłoszeniu lub przy doręczeniu orzeczenia i zarządzenia należy pouczyć uczestników postępowania o </a:t>
            </a:r>
            <a:r>
              <a:rPr lang="pl-PL" sz="2400" b="1" i="1" dirty="0"/>
              <a:t>przysługującym im prawie, terminie i sposobie wniesienia środka zaskarżenia</a:t>
            </a:r>
            <a:r>
              <a:rPr lang="pl-PL" sz="2400" i="1" dirty="0"/>
              <a:t> lub o tym, że orzeczenie lub zarządzenie nie podlega zaskarżeniu.</a:t>
            </a:r>
          </a:p>
        </p:txBody>
      </p:sp>
    </p:spTree>
    <p:extLst>
      <p:ext uri="{BB962C8B-B14F-4D97-AF65-F5344CB8AC3E}">
        <p14:creationId xmlns:p14="http://schemas.microsoft.com/office/powerpoint/2010/main" val="297383281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532091-9386-4986-9360-B420AE273F80}"/>
              </a:ext>
            </a:extLst>
          </p:cNvPr>
          <p:cNvSpPr>
            <a:spLocks noGrp="1"/>
          </p:cNvSpPr>
          <p:nvPr>
            <p:ph type="title"/>
          </p:nvPr>
        </p:nvSpPr>
        <p:spPr/>
        <p:txBody>
          <a:bodyPr/>
          <a:lstStyle/>
          <a:p>
            <a:pPr algn="ctr"/>
            <a:r>
              <a:rPr lang="pl-PL" b="1" dirty="0"/>
              <a:t>POUCZENIE</a:t>
            </a:r>
          </a:p>
        </p:txBody>
      </p:sp>
      <p:sp>
        <p:nvSpPr>
          <p:cNvPr id="3" name="Symbol zastępczy zawartości 2">
            <a:extLst>
              <a:ext uri="{FF2B5EF4-FFF2-40B4-BE49-F238E27FC236}">
                <a16:creationId xmlns:a16="http://schemas.microsoft.com/office/drawing/2014/main" id="{6E9C4678-FD39-48CC-9AD5-58B7D5BEBCFD}"/>
              </a:ext>
            </a:extLst>
          </p:cNvPr>
          <p:cNvSpPr>
            <a:spLocks noGrp="1"/>
          </p:cNvSpPr>
          <p:nvPr>
            <p:ph idx="1"/>
          </p:nvPr>
        </p:nvSpPr>
        <p:spPr/>
        <p:txBody>
          <a:bodyPr/>
          <a:lstStyle/>
          <a:p>
            <a:r>
              <a:rPr lang="pl-PL" sz="2400" dirty="0"/>
              <a:t>Zgodnie z art. </a:t>
            </a:r>
            <a:r>
              <a:rPr lang="pl-PL" sz="2400" b="1" dirty="0"/>
              <a:t>252 k.p.k.:</a:t>
            </a:r>
          </a:p>
          <a:p>
            <a:pPr marL="0" indent="0" algn="just">
              <a:buNone/>
            </a:pPr>
            <a:r>
              <a:rPr lang="pl-PL" sz="2400" i="1" dirty="0"/>
              <a:t>§  1.  Na postanowienie w przedmiocie środka zapobiegawczego przysługuje zażalenie </a:t>
            </a:r>
            <a:r>
              <a:rPr lang="pl-PL" sz="2400" b="1" i="1" dirty="0"/>
              <a:t>na zasadach ogólnych</a:t>
            </a:r>
            <a:r>
              <a:rPr lang="pl-PL" sz="2400" i="1" dirty="0"/>
              <a:t>, chyba że ustawa stanowi inaczej.</a:t>
            </a:r>
          </a:p>
          <a:p>
            <a:pPr marL="0" indent="0" algn="just">
              <a:buNone/>
            </a:pPr>
            <a:r>
              <a:rPr lang="pl-PL" sz="2400" i="1" dirty="0"/>
              <a:t>§  2.  Na postanowienie prokuratora w przedmiocie środka zapobiegawczego zażalenie przysługuje do sądu rejonowego, w którego okręgu prowadzi się postępowanie.</a:t>
            </a:r>
          </a:p>
          <a:p>
            <a:pPr marL="0" indent="0" algn="just">
              <a:buNone/>
            </a:pPr>
            <a:r>
              <a:rPr lang="pl-PL" sz="2400" dirty="0"/>
              <a:t>Konieczne jest zatem pouczenie odpowiednich uczestników postępowania o prawie do wniesienia zażalenia.</a:t>
            </a:r>
          </a:p>
          <a:p>
            <a:pPr marL="0" indent="0" algn="just">
              <a:buNone/>
            </a:pPr>
            <a:endParaRPr lang="pl-PL" dirty="0"/>
          </a:p>
          <a:p>
            <a:pPr marL="0" indent="0" algn="just">
              <a:buNone/>
            </a:pPr>
            <a:endParaRPr lang="pl-PL" dirty="0"/>
          </a:p>
          <a:p>
            <a:pPr marL="0" indent="0">
              <a:buNone/>
            </a:pPr>
            <a:endParaRPr lang="pl-PL" dirty="0"/>
          </a:p>
        </p:txBody>
      </p:sp>
    </p:spTree>
    <p:extLst>
      <p:ext uri="{BB962C8B-B14F-4D97-AF65-F5344CB8AC3E}">
        <p14:creationId xmlns:p14="http://schemas.microsoft.com/office/powerpoint/2010/main" val="103649904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71EA131-1E82-4F2F-868A-56BD9217E80C}"/>
              </a:ext>
            </a:extLst>
          </p:cNvPr>
          <p:cNvSpPr>
            <a:spLocks noGrp="1"/>
          </p:cNvSpPr>
          <p:nvPr>
            <p:ph type="title"/>
          </p:nvPr>
        </p:nvSpPr>
        <p:spPr/>
        <p:txBody>
          <a:bodyPr/>
          <a:lstStyle/>
          <a:p>
            <a:pPr algn="ctr"/>
            <a:r>
              <a:rPr lang="pl-PL" b="1" dirty="0"/>
              <a:t>POUCZENIE</a:t>
            </a:r>
          </a:p>
        </p:txBody>
      </p:sp>
      <p:sp>
        <p:nvSpPr>
          <p:cNvPr id="3" name="Symbol zastępczy zawartości 2">
            <a:extLst>
              <a:ext uri="{FF2B5EF4-FFF2-40B4-BE49-F238E27FC236}">
                <a16:creationId xmlns:a16="http://schemas.microsoft.com/office/drawing/2014/main" id="{427CD3FF-80CC-448C-BD7F-030C52BF922F}"/>
              </a:ext>
            </a:extLst>
          </p:cNvPr>
          <p:cNvSpPr>
            <a:spLocks noGrp="1"/>
          </p:cNvSpPr>
          <p:nvPr>
            <p:ph idx="1"/>
          </p:nvPr>
        </p:nvSpPr>
        <p:spPr/>
        <p:txBody>
          <a:bodyPr/>
          <a:lstStyle/>
          <a:p>
            <a:pPr algn="just"/>
            <a:r>
              <a:rPr lang="pl-PL" sz="2400" b="1" dirty="0"/>
              <a:t>Zasada ogólna, </a:t>
            </a:r>
            <a:r>
              <a:rPr lang="pl-PL" sz="2400" dirty="0"/>
              <a:t>o której mowa w art. 252 § 1 k.p.k. zawarta jest w art. </a:t>
            </a:r>
            <a:r>
              <a:rPr lang="pl-PL" sz="2400" b="1" dirty="0"/>
              <a:t>459 § 3 k.p.k.</a:t>
            </a:r>
            <a:r>
              <a:rPr lang="pl-PL" sz="2400" dirty="0"/>
              <a:t>, zgodnie z którym:</a:t>
            </a:r>
          </a:p>
          <a:p>
            <a:pPr marL="0" indent="0" algn="just">
              <a:buNone/>
            </a:pPr>
            <a:r>
              <a:rPr lang="pl-PL" sz="2400" i="1" dirty="0"/>
              <a:t>Zażalenie przysługuje stronom, a także osobie, której postanowienie bezpośrednio dotyczy, chyba że ustawa stanowi inaczej.</a:t>
            </a:r>
          </a:p>
          <a:p>
            <a:pPr algn="just"/>
            <a:r>
              <a:rPr lang="pl-PL" sz="2400" b="1" dirty="0"/>
              <a:t>Stronami </a:t>
            </a:r>
            <a:r>
              <a:rPr lang="pl-PL" sz="2400" dirty="0"/>
              <a:t>postępowania przygotowawczego są podejrzany i pokrzywdzony (</a:t>
            </a:r>
            <a:r>
              <a:rPr lang="pl-PL" sz="2400" b="1" dirty="0"/>
              <a:t>art. 299 § 1 k.p.k.)</a:t>
            </a:r>
            <a:r>
              <a:rPr lang="pl-PL" sz="2400" dirty="0"/>
              <a:t>, a zatem m.in. im przysługiwać będzie prawo do wniesienia zażalenia na postanowienie w przedmiocie środka zapobiegawczego. </a:t>
            </a:r>
          </a:p>
          <a:p>
            <a:pPr marL="0" indent="0" algn="just">
              <a:buNone/>
            </a:pPr>
            <a:endParaRPr lang="pl-PL" b="1" dirty="0"/>
          </a:p>
        </p:txBody>
      </p:sp>
    </p:spTree>
    <p:extLst>
      <p:ext uri="{BB962C8B-B14F-4D97-AF65-F5344CB8AC3E}">
        <p14:creationId xmlns:p14="http://schemas.microsoft.com/office/powerpoint/2010/main" val="422074258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570808-BBC6-4F6C-934D-A35945F8FF2E}"/>
              </a:ext>
            </a:extLst>
          </p:cNvPr>
          <p:cNvSpPr>
            <a:spLocks noGrp="1"/>
          </p:cNvSpPr>
          <p:nvPr>
            <p:ph type="title"/>
          </p:nvPr>
        </p:nvSpPr>
        <p:spPr/>
        <p:txBody>
          <a:bodyPr/>
          <a:lstStyle/>
          <a:p>
            <a:pPr algn="ctr"/>
            <a:r>
              <a:rPr lang="pl-PL" b="1" dirty="0"/>
              <a:t>Zarządzenia</a:t>
            </a:r>
          </a:p>
        </p:txBody>
      </p:sp>
      <p:sp>
        <p:nvSpPr>
          <p:cNvPr id="3" name="Symbol zastępczy zawartości 2">
            <a:extLst>
              <a:ext uri="{FF2B5EF4-FFF2-40B4-BE49-F238E27FC236}">
                <a16:creationId xmlns:a16="http://schemas.microsoft.com/office/drawing/2014/main" id="{925CA105-02AB-4B10-90A4-43D16325D436}"/>
              </a:ext>
            </a:extLst>
          </p:cNvPr>
          <p:cNvSpPr>
            <a:spLocks noGrp="1"/>
          </p:cNvSpPr>
          <p:nvPr>
            <p:ph idx="1"/>
          </p:nvPr>
        </p:nvSpPr>
        <p:spPr/>
        <p:txBody>
          <a:bodyPr>
            <a:normAutofit fontScale="92500" lnSpcReduction="10000"/>
          </a:bodyPr>
          <a:lstStyle/>
          <a:p>
            <a:pPr algn="just"/>
            <a:r>
              <a:rPr lang="pl-PL" dirty="0"/>
              <a:t>Ostatnim z elementów jest zarządzenie o doręczeniu odpisu postanowienia określonym podmiotom.  </a:t>
            </a:r>
          </a:p>
          <a:p>
            <a:pPr algn="just"/>
            <a:r>
              <a:rPr lang="pl-PL" dirty="0"/>
              <a:t>Zgodnie z </a:t>
            </a:r>
            <a:r>
              <a:rPr lang="pl-PL" b="1" dirty="0"/>
              <a:t>art. 100 § 4 k.p.k. </a:t>
            </a:r>
            <a:r>
              <a:rPr lang="pl-PL" i="1" dirty="0"/>
              <a:t>Postanowienie albo zarządzenie wydane poza rozprawą, </a:t>
            </a:r>
            <a:r>
              <a:rPr lang="pl-PL" b="1" i="1" dirty="0"/>
              <a:t>od którego przysługuje środek odwoławczy</a:t>
            </a:r>
            <a:r>
              <a:rPr lang="pl-PL" i="1" dirty="0"/>
              <a:t>, </a:t>
            </a:r>
            <a:r>
              <a:rPr lang="pl-PL" b="1" i="1" dirty="0"/>
              <a:t>doręcza się podmiotom uprawnionym do wniesienia tego środka</a:t>
            </a:r>
            <a:r>
              <a:rPr lang="pl-PL" i="1" dirty="0"/>
              <a:t>, a postanowienie kończące postępowanie jego stronom, chyba że byli obecni przy ogłoszeniu postanowienia albo zarządzenia. Stronom doręcza się również postanowienie wraz z uzasadnieniem w wypadku wskazanym w art. 98 § 2.</a:t>
            </a:r>
          </a:p>
          <a:p>
            <a:pPr algn="just"/>
            <a:r>
              <a:rPr lang="pl-PL" dirty="0"/>
              <a:t>Doręczenie podmiotom profesjonalnym – art. 140 k.p.k.</a:t>
            </a:r>
          </a:p>
          <a:p>
            <a:pPr algn="just"/>
            <a:r>
              <a:rPr lang="pl-PL" b="1" dirty="0"/>
              <a:t>Art. 106 k.p.k. </a:t>
            </a:r>
            <a:r>
              <a:rPr lang="pl-PL" i="1" dirty="0"/>
              <a:t>Przepisy art. 100 § 4-8 stosuje się odpowiednio w postępowaniu przygotowawczym, </a:t>
            </a:r>
            <a:r>
              <a:rPr lang="pl-PL" dirty="0"/>
              <a:t>stąd art. 100 § 4 znajdzie zastosowanie do naszego postanowienia. </a:t>
            </a:r>
          </a:p>
          <a:p>
            <a:pPr algn="just"/>
            <a:r>
              <a:rPr lang="pl-PL" dirty="0"/>
              <a:t>Jako, że stronom (podejrzanemu, pokrzywdzonemu) przysługuje zażalenie zgodnie z art. 252 § 1 k.p.k. w zw. z art. 459 § 3 k.p.k., konieczne będzie doręczenie im odpisu postanowienia.</a:t>
            </a:r>
          </a:p>
          <a:p>
            <a:pPr algn="just"/>
            <a:endParaRPr lang="pl-PL" b="1" dirty="0"/>
          </a:p>
        </p:txBody>
      </p:sp>
    </p:spTree>
    <p:extLst>
      <p:ext uri="{BB962C8B-B14F-4D97-AF65-F5344CB8AC3E}">
        <p14:creationId xmlns:p14="http://schemas.microsoft.com/office/powerpoint/2010/main" val="274124826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60999E-82BB-424E-ACF5-7954D996A6C9}"/>
              </a:ext>
            </a:extLst>
          </p:cNvPr>
          <p:cNvSpPr>
            <a:spLocks noGrp="1"/>
          </p:cNvSpPr>
          <p:nvPr>
            <p:ph type="title"/>
          </p:nvPr>
        </p:nvSpPr>
        <p:spPr/>
        <p:txBody>
          <a:bodyPr/>
          <a:lstStyle/>
          <a:p>
            <a:r>
              <a:rPr lang="pl-PL" dirty="0"/>
              <a:t>ZARZĄDZENIE</a:t>
            </a:r>
          </a:p>
        </p:txBody>
      </p:sp>
      <p:graphicFrame>
        <p:nvGraphicFramePr>
          <p:cNvPr id="4" name="Symbol zastępczy zawartości 3">
            <a:extLst>
              <a:ext uri="{FF2B5EF4-FFF2-40B4-BE49-F238E27FC236}">
                <a16:creationId xmlns:a16="http://schemas.microsoft.com/office/drawing/2014/main" id="{F086B61B-A5C8-4716-B8B0-7D4401E905D6}"/>
              </a:ext>
            </a:extLst>
          </p:cNvPr>
          <p:cNvGraphicFramePr>
            <a:graphicFrameLocks noGrp="1"/>
          </p:cNvGraphicFramePr>
          <p:nvPr>
            <p:ph idx="1"/>
            <p:extLst/>
          </p:nvPr>
        </p:nvGraphicFramePr>
        <p:xfrm>
          <a:off x="-707009" y="484632"/>
          <a:ext cx="12301978" cy="5687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881707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063753-CA9F-4C5E-86B5-063E0169A41A}"/>
              </a:ext>
            </a:extLst>
          </p:cNvPr>
          <p:cNvSpPr>
            <a:spLocks noGrp="1"/>
          </p:cNvSpPr>
          <p:nvPr>
            <p:ph type="title"/>
          </p:nvPr>
        </p:nvSpPr>
        <p:spPr/>
        <p:txBody>
          <a:bodyPr/>
          <a:lstStyle/>
          <a:p>
            <a:pPr algn="ctr"/>
            <a:r>
              <a:rPr lang="pl-PL" b="1" dirty="0"/>
              <a:t>Elementy decyzji - podsumowanie</a:t>
            </a:r>
          </a:p>
        </p:txBody>
      </p:sp>
      <p:sp>
        <p:nvSpPr>
          <p:cNvPr id="3" name="Symbol zastępczy zawartości 2">
            <a:extLst>
              <a:ext uri="{FF2B5EF4-FFF2-40B4-BE49-F238E27FC236}">
                <a16:creationId xmlns:a16="http://schemas.microsoft.com/office/drawing/2014/main" id="{5DBD97C2-ADD1-4185-AD28-B698DCAA246F}"/>
              </a:ext>
            </a:extLst>
          </p:cNvPr>
          <p:cNvSpPr>
            <a:spLocks noGrp="1"/>
          </p:cNvSpPr>
          <p:nvPr>
            <p:ph idx="1"/>
          </p:nvPr>
        </p:nvSpPr>
        <p:spPr/>
        <p:txBody>
          <a:bodyPr>
            <a:normAutofit fontScale="92500" lnSpcReduction="20000"/>
          </a:bodyPr>
          <a:lstStyle/>
          <a:p>
            <a:r>
              <a:rPr lang="pl-PL" dirty="0"/>
              <a:t>Wymogi formalne każdego postanowienia – </a:t>
            </a:r>
            <a:r>
              <a:rPr lang="pl-PL" b="1" dirty="0"/>
              <a:t>art. 94 k.p.k.</a:t>
            </a:r>
          </a:p>
          <a:p>
            <a:pPr algn="just"/>
            <a:r>
              <a:rPr lang="pl-PL" dirty="0"/>
              <a:t>Wymogi szczególne przewidziane dla postanowienia w przedmiocie środków zapobiegawczych </a:t>
            </a:r>
            <a:r>
              <a:rPr lang="pl-PL" b="1" dirty="0"/>
              <a:t>(art. 251 k.p.k.)</a:t>
            </a:r>
            <a:r>
              <a:rPr lang="pl-PL" dirty="0"/>
              <a:t>, w tym szczególny nacisk na podstawę prawną, którą w tym wypadku są przede wszystkim: </a:t>
            </a:r>
          </a:p>
          <a:p>
            <a:pPr marL="514350" indent="-514350" algn="just">
              <a:buFont typeface="+mj-lt"/>
              <a:buAutoNum type="alphaLcPeriod"/>
            </a:pPr>
            <a:r>
              <a:rPr lang="pl-PL" b="1" dirty="0"/>
              <a:t> przesłanki stosowania środków zapobiegawczych </a:t>
            </a:r>
            <a:r>
              <a:rPr lang="pl-PL" dirty="0"/>
              <a:t>(art. 249 § 1 k.p.k. oraz art. 258   k.p.k.),</a:t>
            </a:r>
          </a:p>
          <a:p>
            <a:pPr marL="514350" indent="-514350" algn="just">
              <a:buFont typeface="+mj-lt"/>
              <a:buAutoNum type="alphaLcPeriod"/>
            </a:pPr>
            <a:r>
              <a:rPr lang="pl-PL" b="1" dirty="0"/>
              <a:t>podstawy do zastosowania określonego środka </a:t>
            </a:r>
            <a:r>
              <a:rPr lang="pl-PL" dirty="0"/>
              <a:t>(np. art. 275 k.p.k., mówiący o dozorze Policji); </a:t>
            </a:r>
            <a:endParaRPr lang="pl-PL" b="1" dirty="0"/>
          </a:p>
          <a:p>
            <a:r>
              <a:rPr lang="pl-PL" dirty="0"/>
              <a:t>Struktura uzasadnienia – </a:t>
            </a:r>
            <a:r>
              <a:rPr lang="pl-PL" b="1" dirty="0"/>
              <a:t>art. 251 § 3 k.p.k.</a:t>
            </a:r>
          </a:p>
          <a:p>
            <a:r>
              <a:rPr lang="pl-PL" dirty="0"/>
              <a:t>Podpis</a:t>
            </a:r>
          </a:p>
          <a:p>
            <a:r>
              <a:rPr lang="pl-PL" b="1" dirty="0"/>
              <a:t>Pouczenie</a:t>
            </a:r>
            <a:r>
              <a:rPr lang="pl-PL" dirty="0"/>
              <a:t> – art. 100 § 8 k.p.k., art. 252 § 1 k.p.k. w zw. z art. 459 § 3 k.p.k. </a:t>
            </a:r>
          </a:p>
          <a:p>
            <a:r>
              <a:rPr lang="pl-PL" b="1" dirty="0"/>
              <a:t>Zarządzenie o doręczeniu– </a:t>
            </a:r>
            <a:r>
              <a:rPr lang="pl-PL" dirty="0"/>
              <a:t>art. 100 § 4 w zw. z art. 106 k.p.k.</a:t>
            </a:r>
          </a:p>
          <a:p>
            <a:r>
              <a:rPr lang="pl-PL" dirty="0"/>
              <a:t>Podpis</a:t>
            </a:r>
          </a:p>
        </p:txBody>
      </p:sp>
    </p:spTree>
    <p:extLst>
      <p:ext uri="{BB962C8B-B14F-4D97-AF65-F5344CB8AC3E}">
        <p14:creationId xmlns:p14="http://schemas.microsoft.com/office/powerpoint/2010/main" val="23478205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E06464-B912-43EF-ABA4-DDFAD438BA2E}"/>
              </a:ext>
            </a:extLst>
          </p:cNvPr>
          <p:cNvSpPr>
            <a:spLocks noGrp="1"/>
          </p:cNvSpPr>
          <p:nvPr>
            <p:ph type="title"/>
          </p:nvPr>
        </p:nvSpPr>
        <p:spPr/>
        <p:txBody>
          <a:bodyPr/>
          <a:lstStyle/>
          <a:p>
            <a:r>
              <a:rPr lang="pl-PL" dirty="0"/>
              <a:t>Elementy formalne wyroku</a:t>
            </a:r>
          </a:p>
        </p:txBody>
      </p:sp>
      <p:sp>
        <p:nvSpPr>
          <p:cNvPr id="3" name="Symbol zastępczy zawartości 2">
            <a:extLst>
              <a:ext uri="{FF2B5EF4-FFF2-40B4-BE49-F238E27FC236}">
                <a16:creationId xmlns:a16="http://schemas.microsoft.com/office/drawing/2014/main" id="{A200BD0F-FF39-4CF4-821D-10B143CA174A}"/>
              </a:ext>
            </a:extLst>
          </p:cNvPr>
          <p:cNvSpPr>
            <a:spLocks noGrp="1"/>
          </p:cNvSpPr>
          <p:nvPr>
            <p:ph idx="1"/>
          </p:nvPr>
        </p:nvSpPr>
        <p:spPr/>
        <p:txBody>
          <a:bodyPr>
            <a:normAutofit/>
          </a:bodyPr>
          <a:lstStyle/>
          <a:p>
            <a:r>
              <a:rPr lang="pl-PL" b="1" dirty="0"/>
              <a:t>§  94. Rozporządzenia Ministra Sprawiedliwości Regulamin Urzędowania Sądów Powszechnych  [Forma orzeczenia]</a:t>
            </a:r>
          </a:p>
          <a:p>
            <a:pPr algn="just"/>
            <a:r>
              <a:rPr lang="pl-PL" dirty="0"/>
              <a:t>1. Na wstępie wyroku </a:t>
            </a:r>
            <a:r>
              <a:rPr lang="pl-PL" b="1" u="sng" dirty="0"/>
              <a:t>zamieszcza się wyrazy: "W imieniu Rzeczypospolitej Polskiej"</a:t>
            </a:r>
            <a:r>
              <a:rPr lang="pl-PL" dirty="0"/>
              <a:t>, </a:t>
            </a:r>
            <a:r>
              <a:rPr lang="pl-PL" b="1" u="sng" dirty="0"/>
              <a:t>poprzedzone wizerunkiem orła </a:t>
            </a:r>
            <a:r>
              <a:rPr lang="pl-PL" dirty="0"/>
              <a:t>określonym dla godła Rzeczypospolitej Polskiej.</a:t>
            </a:r>
          </a:p>
          <a:p>
            <a:pPr algn="just"/>
            <a:r>
              <a:rPr lang="pl-PL" dirty="0"/>
              <a:t>2. Orzeczenie sporządza się w formie wydruku komputerowego bądź na druku pismem maszynowym. W razie braku takich możliwości orzeczenie sporządza się odręcznie.</a:t>
            </a:r>
          </a:p>
          <a:p>
            <a:pPr algn="just"/>
            <a:r>
              <a:rPr lang="pl-PL" dirty="0"/>
              <a:t>3. Pisemne uzasadnienie orzeczenia utrwala się w formie wydruku komputerowego bądź pismem maszynowym.</a:t>
            </a:r>
          </a:p>
          <a:p>
            <a:br>
              <a:rPr lang="pl-PL" dirty="0"/>
            </a:br>
            <a:endParaRPr lang="pl-PL" dirty="0"/>
          </a:p>
        </p:txBody>
      </p:sp>
    </p:spTree>
    <p:extLst>
      <p:ext uri="{BB962C8B-B14F-4D97-AF65-F5344CB8AC3E}">
        <p14:creationId xmlns:p14="http://schemas.microsoft.com/office/powerpoint/2010/main" val="1367777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82AF15-E128-4A1E-9644-84F9B65A9468}"/>
              </a:ext>
            </a:extLst>
          </p:cNvPr>
          <p:cNvSpPr>
            <a:spLocks noGrp="1"/>
          </p:cNvSpPr>
          <p:nvPr>
            <p:ph type="title"/>
          </p:nvPr>
        </p:nvSpPr>
        <p:spPr/>
        <p:txBody>
          <a:bodyPr/>
          <a:lstStyle/>
          <a:p>
            <a:r>
              <a:rPr lang="pl-PL" dirty="0"/>
              <a:t>Czynności procesowe - podział</a:t>
            </a:r>
          </a:p>
        </p:txBody>
      </p:sp>
      <p:graphicFrame>
        <p:nvGraphicFramePr>
          <p:cNvPr id="4" name="Symbol zastępczy zawartości 3">
            <a:extLst>
              <a:ext uri="{FF2B5EF4-FFF2-40B4-BE49-F238E27FC236}">
                <a16:creationId xmlns:a16="http://schemas.microsoft.com/office/drawing/2014/main" id="{83DC15D9-46C6-4DB3-A150-CFEF56ED161D}"/>
              </a:ext>
            </a:extLst>
          </p:cNvPr>
          <p:cNvGraphicFramePr>
            <a:graphicFrameLocks noGrp="1"/>
          </p:cNvGraphicFramePr>
          <p:nvPr>
            <p:ph idx="1"/>
            <p:extLst>
              <p:ext uri="{D42A27DB-BD31-4B8C-83A1-F6EECF244321}">
                <p14:modId xmlns:p14="http://schemas.microsoft.com/office/powerpoint/2010/main" val="1124021146"/>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Łącznik prosty ze strzałką 5">
            <a:extLst>
              <a:ext uri="{FF2B5EF4-FFF2-40B4-BE49-F238E27FC236}">
                <a16:creationId xmlns:a16="http://schemas.microsoft.com/office/drawing/2014/main" id="{0D6FC47B-710C-46B1-94AA-B9338520EDCD}"/>
              </a:ext>
            </a:extLst>
          </p:cNvPr>
          <p:cNvCxnSpPr/>
          <p:nvPr/>
        </p:nvCxnSpPr>
        <p:spPr>
          <a:xfrm flipV="1">
            <a:off x="8095129" y="3935506"/>
            <a:ext cx="1183342" cy="7709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Łącznik prosty ze strzałką 6">
            <a:extLst>
              <a:ext uri="{FF2B5EF4-FFF2-40B4-BE49-F238E27FC236}">
                <a16:creationId xmlns:a16="http://schemas.microsoft.com/office/drawing/2014/main" id="{D2CD3E26-62D8-4426-A7CA-41BAA741E63F}"/>
              </a:ext>
            </a:extLst>
          </p:cNvPr>
          <p:cNvCxnSpPr>
            <a:cxnSpLocks/>
          </p:cNvCxnSpPr>
          <p:nvPr/>
        </p:nvCxnSpPr>
        <p:spPr>
          <a:xfrm>
            <a:off x="7978588" y="5477437"/>
            <a:ext cx="1443318" cy="6947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Prostokąt: zaokrąglone rogi 8">
            <a:extLst>
              <a:ext uri="{FF2B5EF4-FFF2-40B4-BE49-F238E27FC236}">
                <a16:creationId xmlns:a16="http://schemas.microsoft.com/office/drawing/2014/main" id="{CE38627B-E6CD-4068-B1DD-B8A5DE417988}"/>
              </a:ext>
            </a:extLst>
          </p:cNvPr>
          <p:cNvSpPr/>
          <p:nvPr/>
        </p:nvSpPr>
        <p:spPr>
          <a:xfrm>
            <a:off x="9278471" y="3682881"/>
            <a:ext cx="2052918" cy="6185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Decyzje</a:t>
            </a:r>
          </a:p>
        </p:txBody>
      </p:sp>
      <p:sp>
        <p:nvSpPr>
          <p:cNvPr id="10" name="Prostokąt: zaokrąglone rogi 9">
            <a:extLst>
              <a:ext uri="{FF2B5EF4-FFF2-40B4-BE49-F238E27FC236}">
                <a16:creationId xmlns:a16="http://schemas.microsoft.com/office/drawing/2014/main" id="{ADDF252B-1812-40CF-B911-C9D59D331982}"/>
              </a:ext>
            </a:extLst>
          </p:cNvPr>
          <p:cNvSpPr/>
          <p:nvPr/>
        </p:nvSpPr>
        <p:spPr>
          <a:xfrm>
            <a:off x="9421906" y="5862918"/>
            <a:ext cx="2052918" cy="6185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Polecenia</a:t>
            </a:r>
          </a:p>
        </p:txBody>
      </p:sp>
    </p:spTree>
    <p:extLst>
      <p:ext uri="{BB962C8B-B14F-4D97-AF65-F5344CB8AC3E}">
        <p14:creationId xmlns:p14="http://schemas.microsoft.com/office/powerpoint/2010/main" val="25994897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E06464-B912-43EF-ABA4-DDFAD438BA2E}"/>
              </a:ext>
            </a:extLst>
          </p:cNvPr>
          <p:cNvSpPr>
            <a:spLocks noGrp="1"/>
          </p:cNvSpPr>
          <p:nvPr>
            <p:ph type="title"/>
          </p:nvPr>
        </p:nvSpPr>
        <p:spPr/>
        <p:txBody>
          <a:bodyPr/>
          <a:lstStyle/>
          <a:p>
            <a:r>
              <a:rPr lang="pl-PL" dirty="0"/>
              <a:t>Elementy formalne wyroku</a:t>
            </a:r>
          </a:p>
        </p:txBody>
      </p:sp>
      <p:sp>
        <p:nvSpPr>
          <p:cNvPr id="3" name="Symbol zastępczy zawartości 2">
            <a:extLst>
              <a:ext uri="{FF2B5EF4-FFF2-40B4-BE49-F238E27FC236}">
                <a16:creationId xmlns:a16="http://schemas.microsoft.com/office/drawing/2014/main" id="{A200BD0F-FF39-4CF4-821D-10B143CA174A}"/>
              </a:ext>
            </a:extLst>
          </p:cNvPr>
          <p:cNvSpPr>
            <a:spLocks noGrp="1"/>
          </p:cNvSpPr>
          <p:nvPr>
            <p:ph idx="1"/>
          </p:nvPr>
        </p:nvSpPr>
        <p:spPr/>
        <p:txBody>
          <a:bodyPr>
            <a:normAutofit fontScale="85000" lnSpcReduction="20000"/>
          </a:bodyPr>
          <a:lstStyle/>
          <a:p>
            <a:r>
              <a:rPr lang="pl-PL" b="1" dirty="0"/>
              <a:t>Art.  413.  [Treść]</a:t>
            </a:r>
          </a:p>
          <a:p>
            <a:r>
              <a:rPr lang="pl-PL" b="1" dirty="0"/>
              <a:t>§  1. </a:t>
            </a:r>
            <a:r>
              <a:rPr lang="pl-PL" dirty="0"/>
              <a:t>Każdy wyrok powinien zawierać:</a:t>
            </a:r>
          </a:p>
          <a:p>
            <a:r>
              <a:rPr lang="pl-PL" dirty="0"/>
              <a:t>1)oznaczenie sądu, który go wydał, oraz sędziów, ławników, oskarżycieli i protokolanta;</a:t>
            </a:r>
          </a:p>
          <a:p>
            <a:r>
              <a:rPr lang="pl-PL" dirty="0"/>
              <a:t>2)datę oraz miejsce rozpoznania sprawy i wydania wyroku;</a:t>
            </a:r>
          </a:p>
          <a:p>
            <a:r>
              <a:rPr lang="pl-PL" dirty="0"/>
              <a:t>3)imię, nazwisko oraz inne dane określające tożsamość oskarżonego;</a:t>
            </a:r>
          </a:p>
          <a:p>
            <a:r>
              <a:rPr lang="pl-PL" dirty="0"/>
              <a:t>4) przytoczenie opisu i kwalifikacji prawnej czynu, którego popełnienie oskarżyciel zarzucił oskarżonemu;</a:t>
            </a:r>
          </a:p>
          <a:p>
            <a:r>
              <a:rPr lang="pl-PL" dirty="0"/>
              <a:t>5)rozstrzygnięcie sądu;</a:t>
            </a:r>
          </a:p>
          <a:p>
            <a:r>
              <a:rPr lang="pl-PL" dirty="0"/>
              <a:t>6)wskazanie zastosowanych przepisów ustawy karnej.</a:t>
            </a:r>
          </a:p>
          <a:p>
            <a:r>
              <a:rPr lang="pl-PL" b="1" dirty="0"/>
              <a:t>§  2. </a:t>
            </a:r>
            <a:r>
              <a:rPr lang="pl-PL" dirty="0"/>
              <a:t>Wyrok skazujący powinien ponadto zawierać:</a:t>
            </a:r>
          </a:p>
          <a:p>
            <a:r>
              <a:rPr lang="pl-PL" dirty="0"/>
              <a:t>1)dokładne określenie przypisanego oskarżonemu czynu oraz jego kwalifikację prawną;</a:t>
            </a:r>
          </a:p>
          <a:p>
            <a:r>
              <a:rPr lang="pl-PL" dirty="0"/>
              <a:t>2)rozstrzygnięcia co do kary i środków karnych, środków kompensacyjnych i przepadku, a w razie potrzeby - co do zaliczenia na ich poczet okresów wskazanych w </a:t>
            </a:r>
            <a:r>
              <a:rPr lang="pl-PL" dirty="0">
                <a:hlinkClick r:id="rId2"/>
              </a:rPr>
              <a:t>art. 63</a:t>
            </a:r>
            <a:r>
              <a:rPr lang="pl-PL" dirty="0"/>
              <a:t> Kodeksu karnego.</a:t>
            </a:r>
          </a:p>
          <a:p>
            <a:endParaRPr lang="pl-PL" dirty="0"/>
          </a:p>
        </p:txBody>
      </p:sp>
    </p:spTree>
    <p:extLst>
      <p:ext uri="{BB962C8B-B14F-4D97-AF65-F5344CB8AC3E}">
        <p14:creationId xmlns:p14="http://schemas.microsoft.com/office/powerpoint/2010/main" val="142942486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DE06464-B912-43EF-ABA4-DDFAD438BA2E}"/>
              </a:ext>
            </a:extLst>
          </p:cNvPr>
          <p:cNvSpPr>
            <a:spLocks noGrp="1"/>
          </p:cNvSpPr>
          <p:nvPr>
            <p:ph type="title"/>
          </p:nvPr>
        </p:nvSpPr>
        <p:spPr/>
        <p:txBody>
          <a:bodyPr/>
          <a:lstStyle/>
          <a:p>
            <a:r>
              <a:rPr lang="pl-PL" dirty="0"/>
              <a:t>Elementy formalne wyroku</a:t>
            </a:r>
          </a:p>
        </p:txBody>
      </p:sp>
      <p:graphicFrame>
        <p:nvGraphicFramePr>
          <p:cNvPr id="6" name="Symbol zastępczy zawartości 5">
            <a:extLst>
              <a:ext uri="{FF2B5EF4-FFF2-40B4-BE49-F238E27FC236}">
                <a16:creationId xmlns:a16="http://schemas.microsoft.com/office/drawing/2014/main" id="{6B4C68F2-E823-46AB-805A-689961FEB83D}"/>
              </a:ext>
            </a:extLst>
          </p:cNvPr>
          <p:cNvGraphicFramePr>
            <a:graphicFrameLocks noGrp="1"/>
          </p:cNvGraphicFramePr>
          <p:nvPr>
            <p:ph idx="1"/>
            <p:extLst>
              <p:ext uri="{D42A27DB-BD31-4B8C-83A1-F6EECF244321}">
                <p14:modId xmlns:p14="http://schemas.microsoft.com/office/powerpoint/2010/main" val="2877029963"/>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7671298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4776AE-AD06-4C59-8370-0B1DBA0831D1}"/>
              </a:ext>
            </a:extLst>
          </p:cNvPr>
          <p:cNvSpPr>
            <a:spLocks noGrp="1"/>
          </p:cNvSpPr>
          <p:nvPr>
            <p:ph type="title"/>
          </p:nvPr>
        </p:nvSpPr>
        <p:spPr/>
        <p:txBody>
          <a:bodyPr/>
          <a:lstStyle/>
          <a:p>
            <a:r>
              <a:rPr lang="pl-PL" dirty="0"/>
              <a:t>Elementy formalne wyroku</a:t>
            </a:r>
          </a:p>
        </p:txBody>
      </p:sp>
      <p:graphicFrame>
        <p:nvGraphicFramePr>
          <p:cNvPr id="4" name="Symbol zastępczy zawartości 3">
            <a:extLst>
              <a:ext uri="{FF2B5EF4-FFF2-40B4-BE49-F238E27FC236}">
                <a16:creationId xmlns:a16="http://schemas.microsoft.com/office/drawing/2014/main" id="{1FAD0719-C2F2-4CBF-BF73-998A11584E39}"/>
              </a:ext>
            </a:extLst>
          </p:cNvPr>
          <p:cNvGraphicFramePr>
            <a:graphicFrameLocks noGrp="1"/>
          </p:cNvGraphicFramePr>
          <p:nvPr>
            <p:ph idx="1"/>
            <p:extLst>
              <p:ext uri="{D42A27DB-BD31-4B8C-83A1-F6EECF244321}">
                <p14:modId xmlns:p14="http://schemas.microsoft.com/office/powerpoint/2010/main" val="838742414"/>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401995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A81120-BDE9-45D6-9201-A7832BBE84FE}"/>
              </a:ext>
            </a:extLst>
          </p:cNvPr>
          <p:cNvSpPr>
            <a:spLocks noGrp="1"/>
          </p:cNvSpPr>
          <p:nvPr>
            <p:ph type="title"/>
          </p:nvPr>
        </p:nvSpPr>
        <p:spPr/>
        <p:txBody>
          <a:bodyPr/>
          <a:lstStyle/>
          <a:p>
            <a:r>
              <a:rPr lang="pl-PL" dirty="0"/>
              <a:t>ELEMENTY FORMALNE WYROKU</a:t>
            </a:r>
          </a:p>
        </p:txBody>
      </p:sp>
      <p:graphicFrame>
        <p:nvGraphicFramePr>
          <p:cNvPr id="4" name="Symbol zastępczy zawartości 3">
            <a:extLst>
              <a:ext uri="{FF2B5EF4-FFF2-40B4-BE49-F238E27FC236}">
                <a16:creationId xmlns:a16="http://schemas.microsoft.com/office/drawing/2014/main" id="{A75BEF19-BA82-4E0D-965B-30995F605F37}"/>
              </a:ext>
            </a:extLst>
          </p:cNvPr>
          <p:cNvGraphicFramePr>
            <a:graphicFrameLocks noGrp="1"/>
          </p:cNvGraphicFramePr>
          <p:nvPr>
            <p:ph idx="1"/>
            <p:extLst>
              <p:ext uri="{D42A27DB-BD31-4B8C-83A1-F6EECF244321}">
                <p14:modId xmlns:p14="http://schemas.microsoft.com/office/powerpoint/2010/main" val="858793152"/>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247354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3A81120-BDE9-45D6-9201-A7832BBE84FE}"/>
              </a:ext>
            </a:extLst>
          </p:cNvPr>
          <p:cNvSpPr>
            <a:spLocks noGrp="1"/>
          </p:cNvSpPr>
          <p:nvPr>
            <p:ph type="title"/>
          </p:nvPr>
        </p:nvSpPr>
        <p:spPr/>
        <p:txBody>
          <a:bodyPr/>
          <a:lstStyle/>
          <a:p>
            <a:r>
              <a:rPr lang="pl-PL" dirty="0"/>
              <a:t>ELEMENTY FORMALNE WYROKU</a:t>
            </a:r>
          </a:p>
        </p:txBody>
      </p:sp>
      <p:graphicFrame>
        <p:nvGraphicFramePr>
          <p:cNvPr id="4" name="Symbol zastępczy zawartości 3">
            <a:extLst>
              <a:ext uri="{FF2B5EF4-FFF2-40B4-BE49-F238E27FC236}">
                <a16:creationId xmlns:a16="http://schemas.microsoft.com/office/drawing/2014/main" id="{DC48BDC5-BC9A-4AFF-90E7-6A7FC5E723EE}"/>
              </a:ext>
            </a:extLst>
          </p:cNvPr>
          <p:cNvGraphicFramePr>
            <a:graphicFrameLocks noGrp="1"/>
          </p:cNvGraphicFramePr>
          <p:nvPr>
            <p:ph idx="1"/>
            <p:extLst>
              <p:ext uri="{D42A27DB-BD31-4B8C-83A1-F6EECF244321}">
                <p14:modId xmlns:p14="http://schemas.microsoft.com/office/powerpoint/2010/main" val="484618120"/>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9512382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C66D82-F732-4484-8242-9CE497417D02}"/>
              </a:ext>
            </a:extLst>
          </p:cNvPr>
          <p:cNvSpPr>
            <a:spLocks noGrp="1"/>
          </p:cNvSpPr>
          <p:nvPr>
            <p:ph type="title"/>
          </p:nvPr>
        </p:nvSpPr>
        <p:spPr/>
        <p:txBody>
          <a:bodyPr/>
          <a:lstStyle/>
          <a:p>
            <a:r>
              <a:rPr lang="pl-PL" dirty="0"/>
              <a:t>Wyroki nakazowe</a:t>
            </a:r>
          </a:p>
        </p:txBody>
      </p:sp>
      <p:sp>
        <p:nvSpPr>
          <p:cNvPr id="3" name="Symbol zastępczy zawartości 2">
            <a:extLst>
              <a:ext uri="{FF2B5EF4-FFF2-40B4-BE49-F238E27FC236}">
                <a16:creationId xmlns:a16="http://schemas.microsoft.com/office/drawing/2014/main" id="{80F23564-3956-49BD-B7B1-D8B927D13C38}"/>
              </a:ext>
            </a:extLst>
          </p:cNvPr>
          <p:cNvSpPr>
            <a:spLocks noGrp="1"/>
          </p:cNvSpPr>
          <p:nvPr>
            <p:ph idx="1"/>
          </p:nvPr>
        </p:nvSpPr>
        <p:spPr/>
        <p:txBody>
          <a:bodyPr/>
          <a:lstStyle/>
          <a:p>
            <a:r>
              <a:rPr lang="pl-PL" b="1" dirty="0"/>
              <a:t>Art.  500.  [Wyrok nakazowy – przesłanki, posiedzenie, odpowiednie stosowanie przepisów]</a:t>
            </a:r>
          </a:p>
          <a:p>
            <a:r>
              <a:rPr lang="pl-PL" b="1" dirty="0"/>
              <a:t>§  1. </a:t>
            </a:r>
            <a:r>
              <a:rPr lang="pl-PL" dirty="0"/>
              <a:t>W sprawach, w których prowadzono dochodzenie, uznając na podstawie zebranego w postępowaniu przygotowawczym materiału, że przeprowadzenie rozprawy nie jest konieczne, sąd może w wypadkach pozwalających na orzeczenie kary ograniczenia wolności lub grzywny wydać wyrok nakazowy.</a:t>
            </a:r>
          </a:p>
          <a:p>
            <a:r>
              <a:rPr lang="pl-PL" b="1" dirty="0"/>
              <a:t>Art.  502.  [Maksymalna kara]</a:t>
            </a:r>
          </a:p>
          <a:p>
            <a:r>
              <a:rPr lang="pl-PL" b="1" dirty="0"/>
              <a:t>§  1. </a:t>
            </a:r>
            <a:r>
              <a:rPr lang="pl-PL" dirty="0"/>
              <a:t>Wyrokiem nakazowym można orzec karę ograniczenia wolności lub grzywnę w wysokości do 200 stawek dziennych albo do 200 000 złotych.</a:t>
            </a:r>
          </a:p>
          <a:p>
            <a:br>
              <a:rPr lang="pl-PL" dirty="0"/>
            </a:br>
            <a:br>
              <a:rPr lang="pl-PL" dirty="0"/>
            </a:br>
            <a:endParaRPr lang="pl-PL" dirty="0"/>
          </a:p>
        </p:txBody>
      </p:sp>
    </p:spTree>
    <p:extLst>
      <p:ext uri="{BB962C8B-B14F-4D97-AF65-F5344CB8AC3E}">
        <p14:creationId xmlns:p14="http://schemas.microsoft.com/office/powerpoint/2010/main" val="29536188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C66D82-F732-4484-8242-9CE497417D02}"/>
              </a:ext>
            </a:extLst>
          </p:cNvPr>
          <p:cNvSpPr>
            <a:spLocks noGrp="1"/>
          </p:cNvSpPr>
          <p:nvPr>
            <p:ph type="title"/>
          </p:nvPr>
        </p:nvSpPr>
        <p:spPr/>
        <p:txBody>
          <a:bodyPr/>
          <a:lstStyle/>
          <a:p>
            <a:r>
              <a:rPr lang="pl-PL" dirty="0"/>
              <a:t>Wyroki nakazowe</a:t>
            </a:r>
          </a:p>
        </p:txBody>
      </p:sp>
      <p:sp>
        <p:nvSpPr>
          <p:cNvPr id="3" name="Symbol zastępczy zawartości 2">
            <a:extLst>
              <a:ext uri="{FF2B5EF4-FFF2-40B4-BE49-F238E27FC236}">
                <a16:creationId xmlns:a16="http://schemas.microsoft.com/office/drawing/2014/main" id="{80F23564-3956-49BD-B7B1-D8B927D13C38}"/>
              </a:ext>
            </a:extLst>
          </p:cNvPr>
          <p:cNvSpPr>
            <a:spLocks noGrp="1"/>
          </p:cNvSpPr>
          <p:nvPr>
            <p:ph idx="1"/>
          </p:nvPr>
        </p:nvSpPr>
        <p:spPr/>
        <p:txBody>
          <a:bodyPr>
            <a:normAutofit fontScale="92500" lnSpcReduction="20000"/>
          </a:bodyPr>
          <a:lstStyle/>
          <a:p>
            <a:r>
              <a:rPr lang="pl-PL" b="1" dirty="0"/>
              <a:t>Art.  504.  [Treść]</a:t>
            </a:r>
          </a:p>
          <a:p>
            <a:r>
              <a:rPr lang="pl-PL" b="1" dirty="0"/>
              <a:t>§  1. </a:t>
            </a:r>
          </a:p>
          <a:p>
            <a:r>
              <a:rPr lang="pl-PL" dirty="0"/>
              <a:t>Wyrok nakazowy powinien zawierać:1)oznaczenie sądu i sędziego, który go wydał;</a:t>
            </a:r>
          </a:p>
          <a:p>
            <a:r>
              <a:rPr lang="pl-PL" dirty="0"/>
              <a:t>2)datę wydania wyroku;</a:t>
            </a:r>
          </a:p>
          <a:p>
            <a:r>
              <a:rPr lang="pl-PL" dirty="0"/>
              <a:t>3)imię i nazwisko oraz inne dane określające tożsamość oskarżonego;</a:t>
            </a:r>
          </a:p>
          <a:p>
            <a:r>
              <a:rPr lang="pl-PL" dirty="0"/>
              <a:t>4)dokładne określenie czynu przypisanego przez sąd oskarżonemu, ze wskazaniem zastosowanych przepisów ustawy karnej;</a:t>
            </a:r>
          </a:p>
          <a:p>
            <a:r>
              <a:rPr lang="pl-PL" dirty="0"/>
              <a:t>5)wymiar kary i inne niezbędne rozstrzygnięcia.</a:t>
            </a:r>
          </a:p>
          <a:p>
            <a:r>
              <a:rPr lang="pl-PL" b="1" dirty="0"/>
              <a:t>§  2. </a:t>
            </a:r>
            <a:r>
              <a:rPr lang="pl-PL" dirty="0"/>
              <a:t>Wyrok nakazowy może nie zawierać uzasadnienia.</a:t>
            </a:r>
          </a:p>
          <a:p>
            <a:br>
              <a:rPr lang="pl-PL" dirty="0"/>
            </a:br>
            <a:br>
              <a:rPr lang="pl-PL" dirty="0"/>
            </a:br>
            <a:br>
              <a:rPr lang="pl-PL" dirty="0"/>
            </a:br>
            <a:endParaRPr lang="pl-PL" dirty="0"/>
          </a:p>
        </p:txBody>
      </p:sp>
    </p:spTree>
    <p:extLst>
      <p:ext uri="{BB962C8B-B14F-4D97-AF65-F5344CB8AC3E}">
        <p14:creationId xmlns:p14="http://schemas.microsoft.com/office/powerpoint/2010/main" val="33063433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635D3E-FB44-401C-AAF9-39BEC8446CD0}"/>
              </a:ext>
            </a:extLst>
          </p:cNvPr>
          <p:cNvSpPr>
            <a:spLocks noGrp="1"/>
          </p:cNvSpPr>
          <p:nvPr>
            <p:ph type="title"/>
          </p:nvPr>
        </p:nvSpPr>
        <p:spPr/>
        <p:txBody>
          <a:bodyPr/>
          <a:lstStyle/>
          <a:p>
            <a:r>
              <a:rPr lang="pl-PL" dirty="0"/>
              <a:t>Źródła:</a:t>
            </a:r>
          </a:p>
        </p:txBody>
      </p:sp>
      <p:sp>
        <p:nvSpPr>
          <p:cNvPr id="3" name="Symbol zastępczy zawartości 2">
            <a:extLst>
              <a:ext uri="{FF2B5EF4-FFF2-40B4-BE49-F238E27FC236}">
                <a16:creationId xmlns:a16="http://schemas.microsoft.com/office/drawing/2014/main" id="{C5F5CC3E-E459-45BB-AFBE-9E1E30133D5A}"/>
              </a:ext>
            </a:extLst>
          </p:cNvPr>
          <p:cNvSpPr>
            <a:spLocks noGrp="1"/>
          </p:cNvSpPr>
          <p:nvPr>
            <p:ph idx="1"/>
          </p:nvPr>
        </p:nvSpPr>
        <p:spPr/>
        <p:txBody>
          <a:bodyPr/>
          <a:lstStyle/>
          <a:p>
            <a:r>
              <a:rPr lang="pl-PL" dirty="0"/>
              <a:t>S. Waltoś, </a:t>
            </a:r>
            <a:r>
              <a:rPr lang="pl-PL" i="1" dirty="0"/>
              <a:t>Proces karny : zarys systemu</a:t>
            </a:r>
            <a:r>
              <a:rPr lang="pl-PL" dirty="0"/>
              <a:t>, Warszawa 2009,</a:t>
            </a:r>
          </a:p>
          <a:p>
            <a:r>
              <a:rPr lang="pl-PL" dirty="0"/>
              <a:t>J. Skorupka (red.), </a:t>
            </a:r>
            <a:r>
              <a:rPr lang="pl-PL" i="1" dirty="0"/>
              <a:t>Proces karny</a:t>
            </a:r>
            <a:r>
              <a:rPr lang="pl-PL" dirty="0"/>
              <a:t>, Warszawa 2018,</a:t>
            </a:r>
          </a:p>
          <a:p>
            <a:r>
              <a:rPr lang="pl-PL" dirty="0"/>
              <a:t>J. Skorupka (red.), </a:t>
            </a:r>
            <a:r>
              <a:rPr lang="pl-PL" i="1" dirty="0"/>
              <a:t>Kodeks postępowania karnego : komentarz</a:t>
            </a:r>
            <a:r>
              <a:rPr lang="pl-PL" dirty="0"/>
              <a:t>, Warszawa 2018.</a:t>
            </a:r>
          </a:p>
          <a:p>
            <a:endParaRPr lang="pl-PL" dirty="0"/>
          </a:p>
        </p:txBody>
      </p:sp>
    </p:spTree>
    <p:extLst>
      <p:ext uri="{BB962C8B-B14F-4D97-AF65-F5344CB8AC3E}">
        <p14:creationId xmlns:p14="http://schemas.microsoft.com/office/powerpoint/2010/main" val="11604432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7C679DA-3C1A-4047-8D55-E457B263E723}"/>
              </a:ext>
            </a:extLst>
          </p:cNvPr>
          <p:cNvSpPr>
            <a:spLocks noGrp="1"/>
          </p:cNvSpPr>
          <p:nvPr>
            <p:ph type="title"/>
          </p:nvPr>
        </p:nvSpPr>
        <p:spPr/>
        <p:txBody>
          <a:bodyPr/>
          <a:lstStyle/>
          <a:p>
            <a:r>
              <a:rPr lang="pl-PL" dirty="0"/>
              <a:t>Dziękuję za uwagę </a:t>
            </a:r>
          </a:p>
        </p:txBody>
      </p:sp>
      <p:pic>
        <p:nvPicPr>
          <p:cNvPr id="5" name="Symbol zastępczy zawartości 4">
            <a:extLst>
              <a:ext uri="{FF2B5EF4-FFF2-40B4-BE49-F238E27FC236}">
                <a16:creationId xmlns:a16="http://schemas.microsoft.com/office/drawing/2014/main" id="{97B1AE4F-54D9-4A91-8CA6-33C8AC4B90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73525" y="2120900"/>
            <a:ext cx="4051300" cy="4051300"/>
          </a:xfrm>
        </p:spPr>
      </p:pic>
    </p:spTree>
    <p:extLst>
      <p:ext uri="{BB962C8B-B14F-4D97-AF65-F5344CB8AC3E}">
        <p14:creationId xmlns:p14="http://schemas.microsoft.com/office/powerpoint/2010/main" val="3600342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B0CD53-A295-4C7B-B93F-F173512A8020}"/>
              </a:ext>
            </a:extLst>
          </p:cNvPr>
          <p:cNvSpPr>
            <a:spLocks noGrp="1"/>
          </p:cNvSpPr>
          <p:nvPr>
            <p:ph type="title"/>
          </p:nvPr>
        </p:nvSpPr>
        <p:spPr/>
        <p:txBody>
          <a:bodyPr/>
          <a:lstStyle/>
          <a:p>
            <a:r>
              <a:rPr lang="pl-PL" dirty="0"/>
              <a:t>Czynności procesowe - podział</a:t>
            </a:r>
          </a:p>
        </p:txBody>
      </p:sp>
      <p:graphicFrame>
        <p:nvGraphicFramePr>
          <p:cNvPr id="5" name="Symbol zastępczy zawartości 4">
            <a:extLst>
              <a:ext uri="{FF2B5EF4-FFF2-40B4-BE49-F238E27FC236}">
                <a16:creationId xmlns:a16="http://schemas.microsoft.com/office/drawing/2014/main" id="{EBCDC5DB-87CB-4F94-8997-42844CC5BB9E}"/>
              </a:ext>
            </a:extLst>
          </p:cNvPr>
          <p:cNvGraphicFramePr>
            <a:graphicFrameLocks noGrp="1"/>
          </p:cNvGraphicFramePr>
          <p:nvPr>
            <p:ph idx="1"/>
            <p:extLst>
              <p:ext uri="{D42A27DB-BD31-4B8C-83A1-F6EECF244321}">
                <p14:modId xmlns:p14="http://schemas.microsoft.com/office/powerpoint/2010/main" val="3481282641"/>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rostokąt: zaokrąglone rogi 5">
            <a:extLst>
              <a:ext uri="{FF2B5EF4-FFF2-40B4-BE49-F238E27FC236}">
                <a16:creationId xmlns:a16="http://schemas.microsoft.com/office/drawing/2014/main" id="{68548D1D-366F-4C96-81CE-1A4E269862A6}"/>
              </a:ext>
            </a:extLst>
          </p:cNvPr>
          <p:cNvSpPr/>
          <p:nvPr/>
        </p:nvSpPr>
        <p:spPr>
          <a:xfrm>
            <a:off x="3648635" y="1658471"/>
            <a:ext cx="5351930" cy="3406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Decyzje procesowe</a:t>
            </a:r>
          </a:p>
        </p:txBody>
      </p:sp>
      <p:cxnSp>
        <p:nvCxnSpPr>
          <p:cNvPr id="8" name="Łącznik prosty ze strzałką 7">
            <a:extLst>
              <a:ext uri="{FF2B5EF4-FFF2-40B4-BE49-F238E27FC236}">
                <a16:creationId xmlns:a16="http://schemas.microsoft.com/office/drawing/2014/main" id="{547DC749-07C4-46B6-955E-08E7CA4017AC}"/>
              </a:ext>
            </a:extLst>
          </p:cNvPr>
          <p:cNvCxnSpPr/>
          <p:nvPr/>
        </p:nvCxnSpPr>
        <p:spPr>
          <a:xfrm>
            <a:off x="5836024" y="3818965"/>
            <a:ext cx="11026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a:extLst>
              <a:ext uri="{FF2B5EF4-FFF2-40B4-BE49-F238E27FC236}">
                <a16:creationId xmlns:a16="http://schemas.microsoft.com/office/drawing/2014/main" id="{259D2FA2-572D-4AB8-B619-6242ED06324B}"/>
              </a:ext>
            </a:extLst>
          </p:cNvPr>
          <p:cNvCxnSpPr>
            <a:cxnSpLocks/>
          </p:cNvCxnSpPr>
          <p:nvPr/>
        </p:nvCxnSpPr>
        <p:spPr>
          <a:xfrm>
            <a:off x="5844989" y="3962401"/>
            <a:ext cx="1030940" cy="6459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Owal 11">
            <a:extLst>
              <a:ext uri="{FF2B5EF4-FFF2-40B4-BE49-F238E27FC236}">
                <a16:creationId xmlns:a16="http://schemas.microsoft.com/office/drawing/2014/main" id="{1D0EDC97-E3D4-4FFA-A84A-B4B22E3991A6}"/>
              </a:ext>
            </a:extLst>
          </p:cNvPr>
          <p:cNvSpPr/>
          <p:nvPr/>
        </p:nvSpPr>
        <p:spPr>
          <a:xfrm>
            <a:off x="6934200" y="3352800"/>
            <a:ext cx="2133600" cy="9323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„Zwykłe”</a:t>
            </a:r>
          </a:p>
        </p:txBody>
      </p:sp>
      <p:sp>
        <p:nvSpPr>
          <p:cNvPr id="13" name="Owal 12">
            <a:extLst>
              <a:ext uri="{FF2B5EF4-FFF2-40B4-BE49-F238E27FC236}">
                <a16:creationId xmlns:a16="http://schemas.microsoft.com/office/drawing/2014/main" id="{D583BBE0-F36D-42D4-98C0-614522EE7F9E}"/>
              </a:ext>
            </a:extLst>
          </p:cNvPr>
          <p:cNvSpPr/>
          <p:nvPr/>
        </p:nvSpPr>
        <p:spPr>
          <a:xfrm>
            <a:off x="6866965" y="4312561"/>
            <a:ext cx="2133600" cy="93232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l-PL" dirty="0"/>
              <a:t>„Nakazowe”</a:t>
            </a:r>
          </a:p>
        </p:txBody>
      </p:sp>
    </p:spTree>
    <p:extLst>
      <p:ext uri="{BB962C8B-B14F-4D97-AF65-F5344CB8AC3E}">
        <p14:creationId xmlns:p14="http://schemas.microsoft.com/office/powerpoint/2010/main" val="154394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72DBA89-8E10-477C-84BD-03C821CE41BA}"/>
              </a:ext>
            </a:extLst>
          </p:cNvPr>
          <p:cNvSpPr>
            <a:spLocks noGrp="1"/>
          </p:cNvSpPr>
          <p:nvPr>
            <p:ph type="title"/>
          </p:nvPr>
        </p:nvSpPr>
        <p:spPr/>
        <p:txBody>
          <a:bodyPr/>
          <a:lstStyle/>
          <a:p>
            <a:r>
              <a:rPr lang="pl-PL" dirty="0"/>
              <a:t>Czynności procesowe – ze względu na sposób komunikowania się</a:t>
            </a:r>
          </a:p>
        </p:txBody>
      </p:sp>
      <p:graphicFrame>
        <p:nvGraphicFramePr>
          <p:cNvPr id="4" name="Symbol zastępczy zawartości 3">
            <a:extLst>
              <a:ext uri="{FF2B5EF4-FFF2-40B4-BE49-F238E27FC236}">
                <a16:creationId xmlns:a16="http://schemas.microsoft.com/office/drawing/2014/main" id="{32AEC645-F110-4E7A-9544-AB3A071AE2A8}"/>
              </a:ext>
            </a:extLst>
          </p:cNvPr>
          <p:cNvGraphicFramePr>
            <a:graphicFrameLocks noGrp="1"/>
          </p:cNvGraphicFramePr>
          <p:nvPr>
            <p:ph idx="1"/>
            <p:extLst>
              <p:ext uri="{D42A27DB-BD31-4B8C-83A1-F6EECF244321}">
                <p14:modId xmlns:p14="http://schemas.microsoft.com/office/powerpoint/2010/main" val="4090630711"/>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Grafika 5" descr="Nauczyciel">
            <a:extLst>
              <a:ext uri="{FF2B5EF4-FFF2-40B4-BE49-F238E27FC236}">
                <a16:creationId xmlns:a16="http://schemas.microsoft.com/office/drawing/2014/main" id="{B4021F0A-B07A-48B4-928B-D430FC2320F6}"/>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095625" y="2600325"/>
            <a:ext cx="914400" cy="914400"/>
          </a:xfrm>
          <a:prstGeom prst="rect">
            <a:avLst/>
          </a:prstGeom>
        </p:spPr>
      </p:pic>
      <p:pic>
        <p:nvPicPr>
          <p:cNvPr id="8" name="Grafika 7" descr="Głowa z kołami zębatymi">
            <a:extLst>
              <a:ext uri="{FF2B5EF4-FFF2-40B4-BE49-F238E27FC236}">
                <a16:creationId xmlns:a16="http://schemas.microsoft.com/office/drawing/2014/main" id="{42880645-6EFB-4207-8CAC-C2C9A00A239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181977" y="2600325"/>
            <a:ext cx="914400" cy="914400"/>
          </a:xfrm>
          <a:prstGeom prst="rect">
            <a:avLst/>
          </a:prstGeom>
        </p:spPr>
      </p:pic>
    </p:spTree>
    <p:extLst>
      <p:ext uri="{BB962C8B-B14F-4D97-AF65-F5344CB8AC3E}">
        <p14:creationId xmlns:p14="http://schemas.microsoft.com/office/powerpoint/2010/main" val="4018531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D1C6F9-9A8F-41BA-BEAD-15A41BF76296}"/>
              </a:ext>
            </a:extLst>
          </p:cNvPr>
          <p:cNvSpPr>
            <a:spLocks noGrp="1"/>
          </p:cNvSpPr>
          <p:nvPr>
            <p:ph type="title"/>
          </p:nvPr>
        </p:nvSpPr>
        <p:spPr/>
        <p:txBody>
          <a:bodyPr/>
          <a:lstStyle/>
          <a:p>
            <a:r>
              <a:rPr lang="pl-PL" dirty="0"/>
              <a:t>WARUNKI NIEWADLIWOŚCI CZYNNOŚCI PROCESOWYCH</a:t>
            </a:r>
          </a:p>
        </p:txBody>
      </p:sp>
      <p:graphicFrame>
        <p:nvGraphicFramePr>
          <p:cNvPr id="4" name="Symbol zastępczy zawartości 3">
            <a:extLst>
              <a:ext uri="{FF2B5EF4-FFF2-40B4-BE49-F238E27FC236}">
                <a16:creationId xmlns:a16="http://schemas.microsoft.com/office/drawing/2014/main" id="{B7D701FD-E98C-4AD3-BE73-7D0264E274BB}"/>
              </a:ext>
            </a:extLst>
          </p:cNvPr>
          <p:cNvGraphicFramePr>
            <a:graphicFrameLocks noGrp="1"/>
          </p:cNvGraphicFramePr>
          <p:nvPr>
            <p:ph idx="1"/>
            <p:extLst>
              <p:ext uri="{D42A27DB-BD31-4B8C-83A1-F6EECF244321}">
                <p14:modId xmlns:p14="http://schemas.microsoft.com/office/powerpoint/2010/main" val="838782691"/>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21759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Drewniana czcionka">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Drewniana czcionka">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TotalTime>
  <Words>4285</Words>
  <Application>Microsoft Office PowerPoint</Application>
  <PresentationFormat>Panoramiczny</PresentationFormat>
  <Paragraphs>362</Paragraphs>
  <Slides>68</Slides>
  <Notes>1</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68</vt:i4>
      </vt:variant>
    </vt:vector>
  </HeadingPairs>
  <TitlesOfParts>
    <vt:vector size="74" baseType="lpstr">
      <vt:lpstr>Calibri</vt:lpstr>
      <vt:lpstr>Rockwell</vt:lpstr>
      <vt:lpstr>Rockwell Condensed</vt:lpstr>
      <vt:lpstr>Rockwell Extra Bold</vt:lpstr>
      <vt:lpstr>Wingdings</vt:lpstr>
      <vt:lpstr>Drewniana czcionka</vt:lpstr>
      <vt:lpstr>Podstawy procesu karnego- kryminologia</vt:lpstr>
      <vt:lpstr>Czynności procesowe - pojęcie</vt:lpstr>
      <vt:lpstr>Czynności procesowe - podział</vt:lpstr>
      <vt:lpstr>Czynności procesowe - podział</vt:lpstr>
      <vt:lpstr>Czynności procesowe - podział</vt:lpstr>
      <vt:lpstr>Czynności procesowe - podział</vt:lpstr>
      <vt:lpstr>Czynności procesowe - podział</vt:lpstr>
      <vt:lpstr>Czynności procesowe – ze względu na sposób komunikowania się</vt:lpstr>
      <vt:lpstr>WARUNKI NIEWADLIWOŚCI CZYNNOŚCI PROCESOWYCH</vt:lpstr>
      <vt:lpstr>Prezentacja programu PowerPoint</vt:lpstr>
      <vt:lpstr>Konsekwencje naruszenia warunków niewadliwości czynności procesowych</vt:lpstr>
      <vt:lpstr>Nieważność</vt:lpstr>
      <vt:lpstr>Bezskuteczność</vt:lpstr>
      <vt:lpstr>Bezskuteczność</vt:lpstr>
      <vt:lpstr>Niedopuszcalność</vt:lpstr>
      <vt:lpstr>Niedopuszcalność</vt:lpstr>
      <vt:lpstr>Wadliwość</vt:lpstr>
      <vt:lpstr>Bezzasadność</vt:lpstr>
      <vt:lpstr>Wymogi formalne pism procesowych</vt:lpstr>
      <vt:lpstr>Konsekwencje niezachowania wymogów z  art. 119 k.p.k</vt:lpstr>
      <vt:lpstr>Braki Pisma Skutkujące Wezwaniem Osoby je Wnoszącej do ich usunięcia</vt:lpstr>
      <vt:lpstr>Przyczyny wezwania do usunięcia braków</vt:lpstr>
      <vt:lpstr>Braki, powodujące, że pismo nie może uzyskać dalszego biegu:</vt:lpstr>
      <vt:lpstr>Braki formalne w orzecznictwie sądowym Przykłady, gdy jest konieczne wzywanie do uzupełnienia</vt:lpstr>
      <vt:lpstr>Charakter terminu z art. 120 k.p.k.</vt:lpstr>
      <vt:lpstr>Inicjatywa dowodowa w postępowaniu karnym</vt:lpstr>
      <vt:lpstr>Wniosek dowodowy</vt:lpstr>
      <vt:lpstr>Wniosek dowodowy</vt:lpstr>
      <vt:lpstr>Obligatoryjne elementy wniosku dowodowego:</vt:lpstr>
      <vt:lpstr>Decyzja procesowa w przedmiocie wniosku dowodowego</vt:lpstr>
      <vt:lpstr>Przyczyny oddalenia wniosku dowodowego</vt:lpstr>
      <vt:lpstr>Decyzja o dopuszczeniu dowodu</vt:lpstr>
      <vt:lpstr>Dowód niedopuszczalny-  art. 170 par 1 pkt 1 k.p.k.</vt:lpstr>
      <vt:lpstr>Zakaz dowodowy z  art. 178 par 1 pkt 1 k.p.k</vt:lpstr>
      <vt:lpstr>Okoliczność, która ma być udowodniona, nie ma znaczenia dla rozstrzygnięcia sprawy</vt:lpstr>
      <vt:lpstr>Oddalenie wniosku dowodowego okoliczności uprzednio udowodnionej. </vt:lpstr>
      <vt:lpstr>nieprzydatność dowodu do stwierdzenia danej okoliczności.</vt:lpstr>
      <vt:lpstr>Niemożność przeprowadzenia dowodu.</vt:lpstr>
      <vt:lpstr>Przedłużenie postępowania.</vt:lpstr>
      <vt:lpstr>Zakaz antycypacji dowodu</vt:lpstr>
      <vt:lpstr>KAZUS NR 1</vt:lpstr>
      <vt:lpstr>ŚRODKI ZAPOBIEGAWCZE</vt:lpstr>
      <vt:lpstr>ŚRODKI ZAPOBIEGAWCZE DZIELIMY NA:</vt:lpstr>
      <vt:lpstr>NIEIZOLACYJNE ŚRODKI ZAPOBIEGAWCZE</vt:lpstr>
      <vt:lpstr>Przesłanki stosowania środków zapobiegawczych</vt:lpstr>
      <vt:lpstr>Przesłanki szczególne (art. 258 § 1 k.p.k.) </vt:lpstr>
      <vt:lpstr>Przesłanki szczególne (art. 258 § 2 k.p.k.)</vt:lpstr>
      <vt:lpstr>Przesłanki szczególne (art. 258 § 3 k.p.k.)</vt:lpstr>
      <vt:lpstr>Elementy struktury postanowienia prokuratora o zastosowaniu nieizolacyjnego środka zapobiegawczego</vt:lpstr>
      <vt:lpstr>Elementy struktury postanowienia prokuratora o zastosowaniu nieizolacyjnego środka zapobiegawczego</vt:lpstr>
      <vt:lpstr> UZASADNIENIE </vt:lpstr>
      <vt:lpstr>UZASADNIENIE</vt:lpstr>
      <vt:lpstr>POUCZENIE</vt:lpstr>
      <vt:lpstr>POUCZENIE</vt:lpstr>
      <vt:lpstr>POUCZENIE</vt:lpstr>
      <vt:lpstr>Zarządzenia</vt:lpstr>
      <vt:lpstr>ZARZĄDZENIE</vt:lpstr>
      <vt:lpstr>Elementy decyzji - podsumowanie</vt:lpstr>
      <vt:lpstr>Elementy formalne wyroku</vt:lpstr>
      <vt:lpstr>Elementy formalne wyroku</vt:lpstr>
      <vt:lpstr>Elementy formalne wyroku</vt:lpstr>
      <vt:lpstr>Elementy formalne wyroku</vt:lpstr>
      <vt:lpstr>ELEMENTY FORMALNE WYROKU</vt:lpstr>
      <vt:lpstr>ELEMENTY FORMALNE WYROKU</vt:lpstr>
      <vt:lpstr>Wyroki nakazowe</vt:lpstr>
      <vt:lpstr>Wyroki nakazowe</vt:lpstr>
      <vt:lpstr>Źródła:</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procesu karnego- kryminologia</dc:title>
  <dc:creator>Michał Basa</dc:creator>
  <cp:lastModifiedBy>Michał Basa</cp:lastModifiedBy>
  <cp:revision>19</cp:revision>
  <dcterms:created xsi:type="dcterms:W3CDTF">2018-10-06T19:35:06Z</dcterms:created>
  <dcterms:modified xsi:type="dcterms:W3CDTF">2018-12-16T13:13:16Z</dcterms:modified>
</cp:coreProperties>
</file>