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491" r:id="rId3"/>
    <p:sldId id="498" r:id="rId4"/>
    <p:sldId id="499" r:id="rId5"/>
    <p:sldId id="497" r:id="rId6"/>
    <p:sldId id="492" r:id="rId7"/>
    <p:sldId id="493" r:id="rId8"/>
    <p:sldId id="494" r:id="rId9"/>
    <p:sldId id="495" r:id="rId10"/>
    <p:sldId id="496" r:id="rId11"/>
    <p:sldId id="490" r:id="rId1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4430"/>
    <a:srgbClr val="C96009"/>
    <a:srgbClr val="CA59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176" autoAdjust="0"/>
    <p:restoredTop sz="94660"/>
  </p:normalViewPr>
  <p:slideViewPr>
    <p:cSldViewPr>
      <p:cViewPr varScale="1">
        <p:scale>
          <a:sx n="68" d="100"/>
          <a:sy n="68" d="100"/>
        </p:scale>
        <p:origin x="78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6CCAE7-ADA0-47DE-859B-CD872D3748D6}" type="datetimeFigureOut">
              <a:rPr lang="pl-PL" smtClean="0"/>
              <a:pPr/>
              <a:t>2018-12-15</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D7E64A-5DC5-4561-932D-6575A0E0622A}" type="slidenum">
              <a:rPr lang="pl-PL" smtClean="0"/>
              <a:pPr/>
              <a:t>‹#›</a:t>
            </a:fld>
            <a:endParaRPr lang="pl-PL"/>
          </a:p>
        </p:txBody>
      </p:sp>
    </p:spTree>
    <p:extLst>
      <p:ext uri="{BB962C8B-B14F-4D97-AF65-F5344CB8AC3E}">
        <p14:creationId xmlns:p14="http://schemas.microsoft.com/office/powerpoint/2010/main" val="2620061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CBD7E64A-5DC5-4561-932D-6575A0E0622A}" type="slidenum">
              <a:rPr lang="pl-PL" smtClean="0"/>
              <a:pPr/>
              <a:t>6</a:t>
            </a:fld>
            <a:endParaRPr lang="pl-PL"/>
          </a:p>
        </p:txBody>
      </p:sp>
    </p:spTree>
    <p:extLst>
      <p:ext uri="{BB962C8B-B14F-4D97-AF65-F5344CB8AC3E}">
        <p14:creationId xmlns:p14="http://schemas.microsoft.com/office/powerpoint/2010/main" val="3800689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CBD7E64A-5DC5-4561-932D-6575A0E0622A}" type="slidenum">
              <a:rPr lang="pl-PL" smtClean="0"/>
              <a:pPr/>
              <a:t>7</a:t>
            </a:fld>
            <a:endParaRPr lang="pl-PL"/>
          </a:p>
        </p:txBody>
      </p:sp>
    </p:spTree>
    <p:extLst>
      <p:ext uri="{BB962C8B-B14F-4D97-AF65-F5344CB8AC3E}">
        <p14:creationId xmlns:p14="http://schemas.microsoft.com/office/powerpoint/2010/main" val="2985680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CBD7E64A-5DC5-4561-932D-6575A0E0622A}" type="slidenum">
              <a:rPr lang="pl-PL" smtClean="0"/>
              <a:pPr/>
              <a:t>8</a:t>
            </a:fld>
            <a:endParaRPr lang="pl-PL"/>
          </a:p>
        </p:txBody>
      </p:sp>
    </p:spTree>
    <p:extLst>
      <p:ext uri="{BB962C8B-B14F-4D97-AF65-F5344CB8AC3E}">
        <p14:creationId xmlns:p14="http://schemas.microsoft.com/office/powerpoint/2010/main" val="666400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CBD7E64A-5DC5-4561-932D-6575A0E0622A}" type="slidenum">
              <a:rPr lang="pl-PL" smtClean="0"/>
              <a:pPr/>
              <a:t>9</a:t>
            </a:fld>
            <a:endParaRPr lang="pl-PL"/>
          </a:p>
        </p:txBody>
      </p:sp>
    </p:spTree>
    <p:extLst>
      <p:ext uri="{BB962C8B-B14F-4D97-AF65-F5344CB8AC3E}">
        <p14:creationId xmlns:p14="http://schemas.microsoft.com/office/powerpoint/2010/main" val="2214358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21667FA0-9385-44FA-9E29-1F4CBD0CE166}" type="datetimeFigureOut">
              <a:rPr lang="pl-PL" smtClean="0"/>
              <a:pPr/>
              <a:t>2018-12-15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21667FA0-9385-44FA-9E29-1F4CBD0CE166}" type="datetimeFigureOut">
              <a:rPr lang="pl-PL" smtClean="0"/>
              <a:pPr/>
              <a:t>2018-12-15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21667FA0-9385-44FA-9E29-1F4CBD0CE166}" type="datetimeFigureOut">
              <a:rPr lang="pl-PL" smtClean="0"/>
              <a:pPr/>
              <a:t>2018-12-15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21667FA0-9385-44FA-9E29-1F4CBD0CE166}" type="datetimeFigureOut">
              <a:rPr lang="pl-PL" smtClean="0"/>
              <a:pPr/>
              <a:t>2018-12-15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21667FA0-9385-44FA-9E29-1F4CBD0CE166}" type="datetimeFigureOut">
              <a:rPr lang="pl-PL" smtClean="0"/>
              <a:pPr/>
              <a:t>2018-12-15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21667FA0-9385-44FA-9E29-1F4CBD0CE166}" type="datetimeFigureOut">
              <a:rPr lang="pl-PL" smtClean="0"/>
              <a:pPr/>
              <a:t>2018-12-15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21667FA0-9385-44FA-9E29-1F4CBD0CE166}" type="datetimeFigureOut">
              <a:rPr lang="pl-PL" smtClean="0"/>
              <a:pPr/>
              <a:t>2018-12-15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21667FA0-9385-44FA-9E29-1F4CBD0CE166}" type="datetimeFigureOut">
              <a:rPr lang="pl-PL" smtClean="0"/>
              <a:pPr/>
              <a:t>2018-12-15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1667FA0-9385-44FA-9E29-1F4CBD0CE166}" type="datetimeFigureOut">
              <a:rPr lang="pl-PL" smtClean="0"/>
              <a:pPr/>
              <a:t>2018-12-15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21667FA0-9385-44FA-9E29-1F4CBD0CE166}" type="datetimeFigureOut">
              <a:rPr lang="pl-PL" smtClean="0"/>
              <a:pPr/>
              <a:t>2018-12-15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21667FA0-9385-44FA-9E29-1F4CBD0CE166}" type="datetimeFigureOut">
              <a:rPr lang="pl-PL" smtClean="0"/>
              <a:pPr/>
              <a:t>2018-12-15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667FA0-9385-44FA-9E29-1F4CBD0CE166}" type="datetimeFigureOut">
              <a:rPr lang="pl-PL" smtClean="0"/>
              <a:pPr/>
              <a:t>2018-12-15</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C0F08-6F9D-4E55-913C-0E984C71FC4A}"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descr="pargraph02.jpg"/>
          <p:cNvPicPr>
            <a:picLocks noChangeAspect="1"/>
          </p:cNvPicPr>
          <p:nvPr/>
        </p:nvPicPr>
        <p:blipFill>
          <a:blip r:embed="rId2" cstate="print"/>
          <a:stretch>
            <a:fillRect/>
          </a:stretch>
        </p:blipFill>
        <p:spPr>
          <a:xfrm rot="408461">
            <a:off x="4227397" y="155437"/>
            <a:ext cx="5351992" cy="5351992"/>
          </a:xfrm>
          <a:prstGeom prst="rect">
            <a:avLst/>
          </a:prstGeom>
        </p:spPr>
      </p:pic>
      <p:sp>
        <p:nvSpPr>
          <p:cNvPr id="3" name="Subtitle 2"/>
          <p:cNvSpPr>
            <a:spLocks noGrp="1"/>
          </p:cNvSpPr>
          <p:nvPr>
            <p:ph type="subTitle" idx="1"/>
          </p:nvPr>
        </p:nvSpPr>
        <p:spPr>
          <a:xfrm>
            <a:off x="3857620" y="4929198"/>
            <a:ext cx="5607058" cy="1752600"/>
          </a:xfrm>
        </p:spPr>
        <p:txBody>
          <a:bodyPr>
            <a:normAutofit fontScale="77500" lnSpcReduction="20000"/>
          </a:bodyPr>
          <a:lstStyle/>
          <a:p>
            <a:pPr algn="just"/>
            <a:r>
              <a:rPr lang="pl-PL" dirty="0">
                <a:solidFill>
                  <a:schemeClr val="tx1"/>
                </a:solidFill>
              </a:rPr>
              <a:t>Anna Dzięciołowska</a:t>
            </a:r>
          </a:p>
          <a:p>
            <a:pPr algn="just"/>
            <a:r>
              <a:rPr lang="pl-PL" dirty="0">
                <a:solidFill>
                  <a:schemeClr val="tx1"/>
                </a:solidFill>
              </a:rPr>
              <a:t>Katedra Postępowania Karnego</a:t>
            </a:r>
          </a:p>
          <a:p>
            <a:pPr algn="just"/>
            <a:r>
              <a:rPr lang="pl-PL" dirty="0">
                <a:solidFill>
                  <a:schemeClr val="tx1"/>
                </a:solidFill>
              </a:rPr>
              <a:t>Wydział Prawa, Administracji i Ekonomii</a:t>
            </a:r>
          </a:p>
          <a:p>
            <a:pPr algn="just"/>
            <a:r>
              <a:rPr lang="pl-PL" dirty="0">
                <a:solidFill>
                  <a:schemeClr val="tx1"/>
                </a:solidFill>
              </a:rPr>
              <a:t>Uniwersytet Wrocławski</a:t>
            </a:r>
          </a:p>
        </p:txBody>
      </p:sp>
      <p:sp>
        <p:nvSpPr>
          <p:cNvPr id="4" name="Prostokąt zaokrąglony 3"/>
          <p:cNvSpPr/>
          <p:nvPr/>
        </p:nvSpPr>
        <p:spPr>
          <a:xfrm>
            <a:off x="0" y="857232"/>
            <a:ext cx="3500430" cy="4929222"/>
          </a:xfrm>
          <a:prstGeom prst="roundRect">
            <a:avLst/>
          </a:prstGeom>
          <a:solidFill>
            <a:srgbClr val="CA59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PISMA PROCESOWE</a:t>
            </a:r>
          </a:p>
          <a:p>
            <a:pPr algn="ctr"/>
            <a:endParaRPr lang="pl-PL" sz="2400" dirty="0"/>
          </a:p>
          <a:p>
            <a:pPr algn="ctr"/>
            <a:r>
              <a:rPr lang="pl-PL" sz="2400" dirty="0"/>
              <a:t>ZAWIADOMIENIE</a:t>
            </a:r>
          </a:p>
          <a:p>
            <a:pPr algn="ctr"/>
            <a:r>
              <a:rPr lang="pl-PL" sz="2400" dirty="0"/>
              <a:t>O POPEŁNIENIU PRZESTĘPSTWA</a:t>
            </a:r>
            <a:endParaRPr lang="pl-PL" sz="2000" dirty="0"/>
          </a:p>
        </p:txBody>
      </p:sp>
    </p:spTree>
    <p:extLst>
      <p:ext uri="{BB962C8B-B14F-4D97-AF65-F5344CB8AC3E}">
        <p14:creationId xmlns:p14="http://schemas.microsoft.com/office/powerpoint/2010/main" val="3269436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a:extLst>
              <a:ext uri="{FF2B5EF4-FFF2-40B4-BE49-F238E27FC236}">
                <a16:creationId xmlns:a16="http://schemas.microsoft.com/office/drawing/2014/main" id="{A0C94DB3-AFE2-4C54-B55A-6CC9D2572772}"/>
              </a:ext>
            </a:extLst>
          </p:cNvPr>
          <p:cNvSpPr txBox="1"/>
          <p:nvPr/>
        </p:nvSpPr>
        <p:spPr>
          <a:xfrm>
            <a:off x="5226" y="0"/>
            <a:ext cx="9144000" cy="6740307"/>
          </a:xfrm>
          <a:prstGeom prst="rect">
            <a:avLst/>
          </a:prstGeom>
          <a:noFill/>
        </p:spPr>
        <p:txBody>
          <a:bodyPr wrap="square" rtlCol="0">
            <a:spAutoFit/>
          </a:bodyPr>
          <a:lstStyle/>
          <a:p>
            <a:pPr algn="just"/>
            <a:r>
              <a:rPr lang="pl-PL" sz="2400" dirty="0"/>
              <a:t>W dniu 17 października 2016 r. Komenda Powiatowa Policji w O. została powiadomiona o rozboju, który miał zostać dokonany na osobie Natalii K. w salonie gier przy ul. Modrzewiowej 23 w O., należącym do Kwadrat Sp. z o.o. Zgodnie z zeznaniami Natalii K., będącej pracownikiem ww. lokalu gastronomicznego, sprawcy rozboju mieli ją uderzyć, a następnie zabrać pieniądze w kwocie 29.200,00 zł i rejestrator video należące do Kwadrat Sp. z o.o. oraz pieniądze w kwocie 500 zł należące do Natalii K. Prokurator Rejonowy w O. wszczął w ww. sprawie śledztwo z art. 280 § 1 k.k. Jednakże przeprowadzone czynności wykazały, że opisanego wyżej przestępstwa nie popełniono, a Natalia K. złożyła fałszywe zeznania. Wobec stwierdzenia, że czynu nie popełniono, śledztwo w ww. sprawie zostało umorzone na podstawie art. 17 § 1 pkt 1 k.p.k. postanowieniem z dnia 16 listopada 2016 r., zatwierdzonym w dniu 18 listopada 2017 r. przez Alinę M. - Prokurator Prokuratury Rejonowej w O.</a:t>
            </a:r>
          </a:p>
          <a:p>
            <a:pPr algn="just"/>
            <a:r>
              <a:rPr lang="pl-PL" sz="2400" dirty="0"/>
              <a:t> </a:t>
            </a:r>
            <a:r>
              <a:rPr lang="pl-PL" sz="2400" b="1" dirty="0"/>
              <a:t> </a:t>
            </a:r>
            <a:endParaRPr lang="pl-PL" sz="2400" dirty="0"/>
          </a:p>
          <a:p>
            <a:pPr algn="just"/>
            <a:r>
              <a:rPr lang="pl-PL" sz="2400" dirty="0"/>
              <a:t>Jednakże dnia 17 października 2016 r. w kasie lokalu stwierdzono rzeczywisty brak wartości pieniężnych w wysokości Agnieszkę 29.200,00 zł. Ww. kwota do tej pory nie została odnaleziona. </a:t>
            </a:r>
          </a:p>
        </p:txBody>
      </p:sp>
    </p:spTree>
    <p:extLst>
      <p:ext uri="{BB962C8B-B14F-4D97-AF65-F5344CB8AC3E}">
        <p14:creationId xmlns:p14="http://schemas.microsoft.com/office/powerpoint/2010/main" val="1388797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paragraf.gif"/>
          <p:cNvPicPr>
            <a:picLocks noChangeAspect="1"/>
          </p:cNvPicPr>
          <p:nvPr/>
        </p:nvPicPr>
        <p:blipFill>
          <a:blip r:embed="rId2" cstate="print"/>
          <a:stretch>
            <a:fillRect/>
          </a:stretch>
        </p:blipFill>
        <p:spPr>
          <a:xfrm rot="21358658">
            <a:off x="4920388" y="552554"/>
            <a:ext cx="3744416" cy="5991066"/>
          </a:xfrm>
          <a:prstGeom prst="rect">
            <a:avLst/>
          </a:prstGeom>
        </p:spPr>
      </p:pic>
      <p:sp>
        <p:nvSpPr>
          <p:cNvPr id="4" name="Prostokąt zaokrąglony 3"/>
          <p:cNvSpPr/>
          <p:nvPr/>
        </p:nvSpPr>
        <p:spPr>
          <a:xfrm>
            <a:off x="0" y="1142984"/>
            <a:ext cx="3286148" cy="4357718"/>
          </a:xfrm>
          <a:prstGeom prst="roundRect">
            <a:avLst/>
          </a:prstGeom>
          <a:solidFill>
            <a:srgbClr val="CA59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DZIĘKUJĘ ZA UWAGĘ </a:t>
            </a:r>
            <a:r>
              <a:rPr lang="pl-PL" sz="3600" dirty="0">
                <a:sym typeface="Wingdings" pitchFamily="2" charset="2"/>
              </a:rPr>
              <a:t></a:t>
            </a:r>
            <a:endParaRPr lang="pl-PL"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e rogi 1">
            <a:extLst>
              <a:ext uri="{FF2B5EF4-FFF2-40B4-BE49-F238E27FC236}">
                <a16:creationId xmlns:a16="http://schemas.microsoft.com/office/drawing/2014/main" id="{0E635114-9B8C-483D-B985-E2986FCEEBF4}"/>
              </a:ext>
            </a:extLst>
          </p:cNvPr>
          <p:cNvSpPr/>
          <p:nvPr/>
        </p:nvSpPr>
        <p:spPr>
          <a:xfrm>
            <a:off x="611560" y="2060848"/>
            <a:ext cx="7920880" cy="1611146"/>
          </a:xfrm>
          <a:prstGeom prst="roundRect">
            <a:avLst/>
          </a:prstGeom>
          <a:noFill/>
          <a:ln>
            <a:solidFill>
              <a:srgbClr val="AA44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rostokąt 2">
            <a:extLst>
              <a:ext uri="{FF2B5EF4-FFF2-40B4-BE49-F238E27FC236}">
                <a16:creationId xmlns:a16="http://schemas.microsoft.com/office/drawing/2014/main" id="{EAA569EA-B881-4085-9B7D-BD66B07C8246}"/>
              </a:ext>
            </a:extLst>
          </p:cNvPr>
          <p:cNvSpPr/>
          <p:nvPr/>
        </p:nvSpPr>
        <p:spPr>
          <a:xfrm>
            <a:off x="658525" y="1594043"/>
            <a:ext cx="7920880" cy="1815882"/>
          </a:xfrm>
          <a:prstGeom prst="rect">
            <a:avLst/>
          </a:prstGeom>
        </p:spPr>
        <p:txBody>
          <a:bodyPr wrap="square">
            <a:spAutoFit/>
          </a:bodyPr>
          <a:lstStyle/>
          <a:p>
            <a:endParaRPr lang="pl-PL" sz="2800" dirty="0"/>
          </a:p>
          <a:p>
            <a:pPr algn="just"/>
            <a:br>
              <a:rPr lang="pl-PL" sz="2400" dirty="0"/>
            </a:br>
            <a:r>
              <a:rPr lang="pl-PL" sz="2000" dirty="0"/>
              <a:t>Każdy, dowiedziawszy się o popełnieniu przestępstwa ściganego z urzędu, ma społeczny obowiązek zawiadomić o tym prokuratora lub Policję. Przepisy art. 148a oraz art. 156a stosuje się odpowiednio</a:t>
            </a:r>
            <a:endParaRPr lang="pl-PL" sz="2400" dirty="0"/>
          </a:p>
        </p:txBody>
      </p:sp>
      <p:sp>
        <p:nvSpPr>
          <p:cNvPr id="4" name="Prostokąt zaokrąglony 3">
            <a:extLst>
              <a:ext uri="{FF2B5EF4-FFF2-40B4-BE49-F238E27FC236}">
                <a16:creationId xmlns:a16="http://schemas.microsoft.com/office/drawing/2014/main" id="{61140210-9F79-4F0E-A6A9-043EE932F89E}"/>
              </a:ext>
            </a:extLst>
          </p:cNvPr>
          <p:cNvSpPr/>
          <p:nvPr/>
        </p:nvSpPr>
        <p:spPr>
          <a:xfrm>
            <a:off x="215516" y="116632"/>
            <a:ext cx="8676964" cy="1728192"/>
          </a:xfrm>
          <a:prstGeom prst="roundRect">
            <a:avLst/>
          </a:prstGeom>
          <a:solidFill>
            <a:srgbClr val="CA59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Zawiadomienie o popełnieniu przestępstwa</a:t>
            </a:r>
          </a:p>
        </p:txBody>
      </p:sp>
      <p:sp>
        <p:nvSpPr>
          <p:cNvPr id="5" name="Prostokąt: zaokrąglone rogi 4">
            <a:extLst>
              <a:ext uri="{FF2B5EF4-FFF2-40B4-BE49-F238E27FC236}">
                <a16:creationId xmlns:a16="http://schemas.microsoft.com/office/drawing/2014/main" id="{AD959775-5B91-43F7-AF84-C564B0E56D2F}"/>
              </a:ext>
            </a:extLst>
          </p:cNvPr>
          <p:cNvSpPr/>
          <p:nvPr/>
        </p:nvSpPr>
        <p:spPr>
          <a:xfrm>
            <a:off x="629678" y="4081598"/>
            <a:ext cx="7920880" cy="2515753"/>
          </a:xfrm>
          <a:prstGeom prst="roundRect">
            <a:avLst/>
          </a:prstGeom>
          <a:noFill/>
          <a:ln>
            <a:solidFill>
              <a:srgbClr val="AA44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B44BAD3A-7EEB-4D1C-BA79-24502A5FC13C}"/>
              </a:ext>
            </a:extLst>
          </p:cNvPr>
          <p:cNvSpPr/>
          <p:nvPr/>
        </p:nvSpPr>
        <p:spPr>
          <a:xfrm>
            <a:off x="611560" y="4221088"/>
            <a:ext cx="7920880" cy="2246769"/>
          </a:xfrm>
          <a:prstGeom prst="rect">
            <a:avLst/>
          </a:prstGeom>
        </p:spPr>
        <p:txBody>
          <a:bodyPr wrap="square">
            <a:spAutoFit/>
          </a:bodyPr>
          <a:lstStyle/>
          <a:p>
            <a:pPr algn="just"/>
            <a:r>
              <a:rPr lang="pl-PL" sz="2000" dirty="0"/>
              <a:t>Kto, mając wiarygodną wiadomość o karalnym przygotowaniu albo usiłowaniu lub dokonaniu czynu zabronionego określonego w art. 118, art. 118a, art. 120-124, art. 127, art. 128, art. 130, art. 134, art. 140, art. 148, art. 156, art. 163, art. 166, art. 189, art. 197 § 3 lub 4, art. 198, art. 200, art. 252 lub przestępstwa o charakterze terrorystycznym, nie zawiadamia niezwłocznie organu powołanego do ścigania przestępstw, podlega karze pozbawienia wolności do lat 3.</a:t>
            </a:r>
            <a:endParaRPr lang="pl-PL" sz="2000" b="0" i="0" dirty="0">
              <a:effectLst/>
            </a:endParaRPr>
          </a:p>
        </p:txBody>
      </p:sp>
    </p:spTree>
    <p:extLst>
      <p:ext uri="{BB962C8B-B14F-4D97-AF65-F5344CB8AC3E}">
        <p14:creationId xmlns:p14="http://schemas.microsoft.com/office/powerpoint/2010/main" val="2121508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Verzweifelt_Paragraf_524714.jpg">
            <a:extLst>
              <a:ext uri="{FF2B5EF4-FFF2-40B4-BE49-F238E27FC236}">
                <a16:creationId xmlns:a16="http://schemas.microsoft.com/office/drawing/2014/main" id="{F191B68B-CB18-4A7D-8668-FC6FA0BC28C7}"/>
              </a:ext>
            </a:extLst>
          </p:cNvPr>
          <p:cNvPicPr>
            <a:picLocks noChangeAspect="1"/>
          </p:cNvPicPr>
          <p:nvPr/>
        </p:nvPicPr>
        <p:blipFill>
          <a:blip r:embed="rId2" cstate="print"/>
          <a:stretch>
            <a:fillRect/>
          </a:stretch>
        </p:blipFill>
        <p:spPr>
          <a:xfrm>
            <a:off x="107504" y="1628800"/>
            <a:ext cx="4641397" cy="4011130"/>
          </a:xfrm>
          <a:prstGeom prst="rect">
            <a:avLst/>
          </a:prstGeom>
        </p:spPr>
      </p:pic>
      <p:sp>
        <p:nvSpPr>
          <p:cNvPr id="2" name="Prostokąt zaokrąglony 3">
            <a:extLst>
              <a:ext uri="{FF2B5EF4-FFF2-40B4-BE49-F238E27FC236}">
                <a16:creationId xmlns:a16="http://schemas.microsoft.com/office/drawing/2014/main" id="{27AA6A65-5514-40C6-9169-DA7017891FC4}"/>
              </a:ext>
            </a:extLst>
          </p:cNvPr>
          <p:cNvSpPr/>
          <p:nvPr/>
        </p:nvSpPr>
        <p:spPr>
          <a:xfrm>
            <a:off x="4283968" y="116632"/>
            <a:ext cx="4855517" cy="2232248"/>
          </a:xfrm>
          <a:prstGeom prst="roundRect">
            <a:avLst/>
          </a:prstGeom>
          <a:solidFill>
            <a:srgbClr val="CA59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Obowiązki zawiadamiającego - pokrzywdzonego</a:t>
            </a:r>
          </a:p>
        </p:txBody>
      </p:sp>
      <p:sp>
        <p:nvSpPr>
          <p:cNvPr id="3" name="Prostokąt: zaokrąglone rogi 2">
            <a:extLst>
              <a:ext uri="{FF2B5EF4-FFF2-40B4-BE49-F238E27FC236}">
                <a16:creationId xmlns:a16="http://schemas.microsoft.com/office/drawing/2014/main" id="{A76773B3-0093-41B9-AAF5-2218FAB32638}"/>
              </a:ext>
            </a:extLst>
          </p:cNvPr>
          <p:cNvSpPr/>
          <p:nvPr/>
        </p:nvSpPr>
        <p:spPr>
          <a:xfrm>
            <a:off x="4921782" y="2636912"/>
            <a:ext cx="3682665" cy="3816424"/>
          </a:xfrm>
          <a:prstGeom prst="roundRect">
            <a:avLst/>
          </a:prstGeom>
          <a:noFill/>
          <a:ln>
            <a:solidFill>
              <a:srgbClr val="AA44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endParaRPr lang="pl-PL" sz="3200" dirty="0">
              <a:solidFill>
                <a:schemeClr val="tx1"/>
              </a:solidFill>
            </a:endParaRPr>
          </a:p>
          <a:p>
            <a:pPr marL="285750" indent="-285750" algn="just">
              <a:buFont typeface="Arial" panose="020B0604020202020204" pitchFamily="34" charset="0"/>
              <a:buChar char="•"/>
            </a:pPr>
            <a:r>
              <a:rPr lang="pl-PL" sz="3200" dirty="0">
                <a:solidFill>
                  <a:schemeClr val="tx1"/>
                </a:solidFill>
              </a:rPr>
              <a:t>art. 177 k.p.k.</a:t>
            </a:r>
          </a:p>
          <a:p>
            <a:pPr marL="285750" indent="-285750" algn="just">
              <a:buFont typeface="Arial" panose="020B0604020202020204" pitchFamily="34" charset="0"/>
              <a:buChar char="•"/>
            </a:pPr>
            <a:r>
              <a:rPr lang="pl-PL" sz="3200" dirty="0">
                <a:solidFill>
                  <a:schemeClr val="tx1"/>
                </a:solidFill>
              </a:rPr>
              <a:t>art. 192 k.p.k.</a:t>
            </a:r>
          </a:p>
          <a:p>
            <a:pPr marL="285750" indent="-285750" algn="just">
              <a:buFont typeface="Arial" panose="020B0604020202020204" pitchFamily="34" charset="0"/>
              <a:buChar char="•"/>
            </a:pPr>
            <a:r>
              <a:rPr lang="pl-PL" sz="3200" dirty="0">
                <a:solidFill>
                  <a:schemeClr val="tx1"/>
                </a:solidFill>
              </a:rPr>
              <a:t>art. 192a k.p.k.</a:t>
            </a:r>
          </a:p>
          <a:p>
            <a:pPr marL="285750" indent="-285750" algn="just">
              <a:buFont typeface="Arial" panose="020B0604020202020204" pitchFamily="34" charset="0"/>
              <a:buChar char="•"/>
            </a:pPr>
            <a:r>
              <a:rPr lang="pl-PL" sz="3200" dirty="0">
                <a:solidFill>
                  <a:schemeClr val="tx1"/>
                </a:solidFill>
              </a:rPr>
              <a:t>art. 138 k.p.k.</a:t>
            </a:r>
          </a:p>
          <a:p>
            <a:pPr marL="285750" indent="-285750" algn="just">
              <a:buFont typeface="Arial" panose="020B0604020202020204" pitchFamily="34" charset="0"/>
              <a:buChar char="•"/>
            </a:pPr>
            <a:r>
              <a:rPr lang="pl-PL" sz="3200" dirty="0">
                <a:solidFill>
                  <a:schemeClr val="tx1"/>
                </a:solidFill>
              </a:rPr>
              <a:t>art. 139 k.p.k.</a:t>
            </a:r>
          </a:p>
          <a:p>
            <a:pPr marL="285750" indent="-285750">
              <a:buFont typeface="Arial" panose="020B0604020202020204" pitchFamily="34" charset="0"/>
              <a:buChar char="•"/>
            </a:pPr>
            <a:endParaRPr lang="pl-PL" dirty="0">
              <a:solidFill>
                <a:schemeClr val="tx1"/>
              </a:solidFill>
            </a:endParaRPr>
          </a:p>
          <a:p>
            <a:pPr marL="285750" indent="-285750">
              <a:buFont typeface="Arial" panose="020B0604020202020204" pitchFamily="34" charset="0"/>
              <a:buChar char="•"/>
            </a:pPr>
            <a:endParaRPr lang="pl-PL" dirty="0">
              <a:solidFill>
                <a:schemeClr val="tx1"/>
              </a:solidFill>
            </a:endParaRPr>
          </a:p>
          <a:p>
            <a:pPr marL="285750" indent="-285750">
              <a:buFont typeface="Arial" panose="020B0604020202020204" pitchFamily="34" charset="0"/>
              <a:buChar char="•"/>
            </a:pPr>
            <a:endParaRPr lang="pl-PL" dirty="0">
              <a:solidFill>
                <a:schemeClr val="tx1"/>
              </a:solidFill>
            </a:endParaRPr>
          </a:p>
        </p:txBody>
      </p:sp>
    </p:spTree>
    <p:extLst>
      <p:ext uri="{BB962C8B-B14F-4D97-AF65-F5344CB8AC3E}">
        <p14:creationId xmlns:p14="http://schemas.microsoft.com/office/powerpoint/2010/main" val="393669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3">
            <a:extLst>
              <a:ext uri="{FF2B5EF4-FFF2-40B4-BE49-F238E27FC236}">
                <a16:creationId xmlns:a16="http://schemas.microsoft.com/office/drawing/2014/main" id="{27AA6A65-5514-40C6-9169-DA7017891FC4}"/>
              </a:ext>
            </a:extLst>
          </p:cNvPr>
          <p:cNvSpPr/>
          <p:nvPr/>
        </p:nvSpPr>
        <p:spPr>
          <a:xfrm>
            <a:off x="308037" y="116632"/>
            <a:ext cx="8527925" cy="1656184"/>
          </a:xfrm>
          <a:prstGeom prst="roundRect">
            <a:avLst/>
          </a:prstGeom>
          <a:solidFill>
            <a:srgbClr val="CA59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Odpowiedzialność karna za nieprawdziwe zawiadomienie</a:t>
            </a:r>
          </a:p>
        </p:txBody>
      </p:sp>
      <p:sp>
        <p:nvSpPr>
          <p:cNvPr id="3" name="Prostokąt: zaokrąglone rogi 2">
            <a:extLst>
              <a:ext uri="{FF2B5EF4-FFF2-40B4-BE49-F238E27FC236}">
                <a16:creationId xmlns:a16="http://schemas.microsoft.com/office/drawing/2014/main" id="{A76773B3-0093-41B9-AAF5-2218FAB32638}"/>
              </a:ext>
            </a:extLst>
          </p:cNvPr>
          <p:cNvSpPr/>
          <p:nvPr/>
        </p:nvSpPr>
        <p:spPr>
          <a:xfrm>
            <a:off x="467544" y="2060848"/>
            <a:ext cx="8034125" cy="4392488"/>
          </a:xfrm>
          <a:prstGeom prst="roundRect">
            <a:avLst/>
          </a:prstGeom>
          <a:noFill/>
          <a:ln>
            <a:solidFill>
              <a:srgbClr val="AA44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endParaRPr lang="pl-PL" sz="3200" dirty="0">
              <a:solidFill>
                <a:schemeClr val="tx1"/>
              </a:solidFill>
            </a:endParaRPr>
          </a:p>
          <a:p>
            <a:pPr marL="285750" indent="-285750">
              <a:buFont typeface="Arial" panose="020B0604020202020204" pitchFamily="34" charset="0"/>
              <a:buChar char="•"/>
            </a:pPr>
            <a:endParaRPr lang="pl-PL" dirty="0">
              <a:solidFill>
                <a:schemeClr val="tx1"/>
              </a:solidFill>
            </a:endParaRPr>
          </a:p>
          <a:p>
            <a:pPr marL="285750" indent="-285750">
              <a:buFont typeface="Arial" panose="020B0604020202020204" pitchFamily="34" charset="0"/>
              <a:buChar char="•"/>
            </a:pPr>
            <a:endParaRPr lang="pl-PL" dirty="0">
              <a:solidFill>
                <a:schemeClr val="tx1"/>
              </a:solidFill>
            </a:endParaRPr>
          </a:p>
          <a:p>
            <a:pPr marL="285750" indent="-285750">
              <a:buFont typeface="Arial" panose="020B0604020202020204" pitchFamily="34" charset="0"/>
              <a:buChar char="•"/>
            </a:pPr>
            <a:endParaRPr lang="pl-PL" dirty="0">
              <a:solidFill>
                <a:schemeClr val="tx1"/>
              </a:solidFill>
            </a:endParaRPr>
          </a:p>
        </p:txBody>
      </p:sp>
      <p:sp>
        <p:nvSpPr>
          <p:cNvPr id="5" name="Prostokąt 4">
            <a:extLst>
              <a:ext uri="{FF2B5EF4-FFF2-40B4-BE49-F238E27FC236}">
                <a16:creationId xmlns:a16="http://schemas.microsoft.com/office/drawing/2014/main" id="{A7F7A999-2A6B-4F00-880C-3BE1BF75C886}"/>
              </a:ext>
            </a:extLst>
          </p:cNvPr>
          <p:cNvSpPr/>
          <p:nvPr/>
        </p:nvSpPr>
        <p:spPr>
          <a:xfrm>
            <a:off x="467543" y="2488828"/>
            <a:ext cx="8034125" cy="1477328"/>
          </a:xfrm>
          <a:prstGeom prst="rect">
            <a:avLst/>
          </a:prstGeom>
        </p:spPr>
        <p:txBody>
          <a:bodyPr wrap="square">
            <a:spAutoFit/>
          </a:bodyPr>
          <a:lstStyle/>
          <a:p>
            <a:pPr algn="just"/>
            <a:r>
              <a:rPr lang="pl-PL" b="1" dirty="0">
                <a:solidFill>
                  <a:srgbClr val="333333"/>
                </a:solidFill>
                <a:latin typeface="Open Sans"/>
              </a:rPr>
              <a:t>art.  238 k.k. </a:t>
            </a:r>
          </a:p>
          <a:p>
            <a:pPr algn="just"/>
            <a:r>
              <a:rPr lang="pl-PL" dirty="0">
                <a:solidFill>
                  <a:srgbClr val="333333"/>
                </a:solidFill>
                <a:latin typeface="Open Sans"/>
              </a:rPr>
              <a:t>Kto zawiadamia o przestępstwie, lub o przestępstwie skarbowym organ powołany do ścigania wiedząc, że przestępstwa nie popełniono,</a:t>
            </a:r>
          </a:p>
          <a:p>
            <a:pPr algn="just"/>
            <a:r>
              <a:rPr lang="pl-PL" dirty="0">
                <a:solidFill>
                  <a:srgbClr val="333333"/>
                </a:solidFill>
                <a:latin typeface="Open Sans"/>
              </a:rPr>
              <a:t>podlega grzywnie, karze ograniczenia wolności albo pozbawienia wolności do lat 2.</a:t>
            </a:r>
            <a:endParaRPr lang="pl-PL" b="0" i="0" dirty="0">
              <a:solidFill>
                <a:srgbClr val="333333"/>
              </a:solidFill>
              <a:effectLst/>
              <a:latin typeface="Open Sans"/>
            </a:endParaRPr>
          </a:p>
        </p:txBody>
      </p:sp>
      <p:sp>
        <p:nvSpPr>
          <p:cNvPr id="6" name="Prostokąt 5">
            <a:extLst>
              <a:ext uri="{FF2B5EF4-FFF2-40B4-BE49-F238E27FC236}">
                <a16:creationId xmlns:a16="http://schemas.microsoft.com/office/drawing/2014/main" id="{6AB00013-E1A3-4581-BF59-2972959C89B3}"/>
              </a:ext>
            </a:extLst>
          </p:cNvPr>
          <p:cNvSpPr/>
          <p:nvPr/>
        </p:nvSpPr>
        <p:spPr>
          <a:xfrm>
            <a:off x="436286" y="3966156"/>
            <a:ext cx="8034125" cy="2031325"/>
          </a:xfrm>
          <a:prstGeom prst="rect">
            <a:avLst/>
          </a:prstGeom>
        </p:spPr>
        <p:txBody>
          <a:bodyPr wrap="square">
            <a:spAutoFit/>
          </a:bodyPr>
          <a:lstStyle/>
          <a:p>
            <a:pPr algn="just"/>
            <a:r>
              <a:rPr lang="pl-PL" b="1" dirty="0">
                <a:solidFill>
                  <a:srgbClr val="333333"/>
                </a:solidFill>
                <a:latin typeface="Open Sans"/>
              </a:rPr>
              <a:t>art.  234 k.k. </a:t>
            </a:r>
            <a:r>
              <a:rPr lang="pl-PL" dirty="0">
                <a:solidFill>
                  <a:srgbClr val="333333"/>
                </a:solidFill>
                <a:latin typeface="Open Sans"/>
              </a:rPr>
              <a:t>Kto, przed organem powołanym do ścigania lub orzekania w sprawach o przestępstwo, w tym i przestępstwo skarbowe, wykroczenie, wykroczenie skarbowe lub przewinienie dyscyplinarne, fałszywie oskarża inną osobę o popełnienie tych czynów zabronionych lub przewinienia dyscyplinarnego,</a:t>
            </a:r>
          </a:p>
          <a:p>
            <a:pPr algn="just"/>
            <a:r>
              <a:rPr lang="pl-PL" dirty="0">
                <a:solidFill>
                  <a:srgbClr val="333333"/>
                </a:solidFill>
                <a:latin typeface="Open Sans"/>
              </a:rPr>
              <a:t>podlega grzywnie, karze ograniczenia wolności albo pozbawienia wolności do lat 2.</a:t>
            </a:r>
            <a:endParaRPr lang="pl-PL" b="0" i="0" dirty="0">
              <a:solidFill>
                <a:srgbClr val="333333"/>
              </a:solidFill>
              <a:effectLst/>
              <a:latin typeface="Open Sans"/>
            </a:endParaRPr>
          </a:p>
        </p:txBody>
      </p:sp>
    </p:spTree>
    <p:extLst>
      <p:ext uri="{BB962C8B-B14F-4D97-AF65-F5344CB8AC3E}">
        <p14:creationId xmlns:p14="http://schemas.microsoft.com/office/powerpoint/2010/main" val="1365013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e rogi 1">
            <a:extLst>
              <a:ext uri="{FF2B5EF4-FFF2-40B4-BE49-F238E27FC236}">
                <a16:creationId xmlns:a16="http://schemas.microsoft.com/office/drawing/2014/main" id="{0E635114-9B8C-483D-B985-E2986FCEEBF4}"/>
              </a:ext>
            </a:extLst>
          </p:cNvPr>
          <p:cNvSpPr/>
          <p:nvPr/>
        </p:nvSpPr>
        <p:spPr>
          <a:xfrm>
            <a:off x="611560" y="2060848"/>
            <a:ext cx="7920880" cy="4032448"/>
          </a:xfrm>
          <a:prstGeom prst="roundRect">
            <a:avLst/>
          </a:prstGeom>
          <a:noFill/>
          <a:ln>
            <a:solidFill>
              <a:srgbClr val="AA44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rostokąt 2">
            <a:extLst>
              <a:ext uri="{FF2B5EF4-FFF2-40B4-BE49-F238E27FC236}">
                <a16:creationId xmlns:a16="http://schemas.microsoft.com/office/drawing/2014/main" id="{EAA569EA-B881-4085-9B7D-BD66B07C8246}"/>
              </a:ext>
            </a:extLst>
          </p:cNvPr>
          <p:cNvSpPr/>
          <p:nvPr/>
        </p:nvSpPr>
        <p:spPr>
          <a:xfrm>
            <a:off x="611560" y="1865857"/>
            <a:ext cx="7920880" cy="3970318"/>
          </a:xfrm>
          <a:prstGeom prst="rect">
            <a:avLst/>
          </a:prstGeom>
        </p:spPr>
        <p:txBody>
          <a:bodyPr wrap="square">
            <a:spAutoFit/>
          </a:bodyPr>
          <a:lstStyle/>
          <a:p>
            <a:endParaRPr lang="pl-PL" sz="2800" dirty="0"/>
          </a:p>
          <a:p>
            <a:r>
              <a:rPr lang="pl-PL" sz="2800" dirty="0"/>
              <a:t>Pismo procesowe powinno zawierać: </a:t>
            </a:r>
          </a:p>
          <a:p>
            <a:pPr marL="800100" lvl="1" indent="-342900">
              <a:buAutoNum type="arabicPeriod"/>
            </a:pPr>
            <a:r>
              <a:rPr lang="pl-PL" sz="2800" dirty="0"/>
              <a:t>oznaczenie organu do którego jest skierowane oraz sprawy, której dotyczy (DO KOGO?) </a:t>
            </a:r>
          </a:p>
          <a:p>
            <a:pPr marL="800100" lvl="1" indent="-342900">
              <a:buAutoNum type="arabicPeriod"/>
            </a:pPr>
            <a:r>
              <a:rPr lang="pl-PL" sz="2800" dirty="0"/>
              <a:t>oznaczenie oraz adres wnoszącego pismo (KTO?) </a:t>
            </a:r>
          </a:p>
          <a:p>
            <a:pPr marL="800100" lvl="1" indent="-342900">
              <a:buAutoNum type="arabicPeriod"/>
            </a:pPr>
            <a:r>
              <a:rPr lang="pl-PL" sz="2800" dirty="0"/>
              <a:t>treść wniosku lub oświadczenia, w miarę potrzeby z uzasadnieniem (CO?) </a:t>
            </a:r>
          </a:p>
          <a:p>
            <a:pPr marL="800100" lvl="1" indent="-342900">
              <a:buAutoNum type="arabicPeriod"/>
            </a:pPr>
            <a:r>
              <a:rPr lang="pl-PL" sz="2800" dirty="0"/>
              <a:t>datę i podpis składającego pismo</a:t>
            </a:r>
          </a:p>
        </p:txBody>
      </p:sp>
      <p:sp>
        <p:nvSpPr>
          <p:cNvPr id="4" name="Prostokąt zaokrąglony 3">
            <a:extLst>
              <a:ext uri="{FF2B5EF4-FFF2-40B4-BE49-F238E27FC236}">
                <a16:creationId xmlns:a16="http://schemas.microsoft.com/office/drawing/2014/main" id="{61140210-9F79-4F0E-A6A9-043EE932F89E}"/>
              </a:ext>
            </a:extLst>
          </p:cNvPr>
          <p:cNvSpPr/>
          <p:nvPr/>
        </p:nvSpPr>
        <p:spPr>
          <a:xfrm>
            <a:off x="215516" y="116632"/>
            <a:ext cx="8532440" cy="1728192"/>
          </a:xfrm>
          <a:prstGeom prst="roundRect">
            <a:avLst/>
          </a:prstGeom>
          <a:solidFill>
            <a:srgbClr val="CA59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Wymogi formalne pisma procesowego</a:t>
            </a:r>
          </a:p>
        </p:txBody>
      </p:sp>
    </p:spTree>
    <p:extLst>
      <p:ext uri="{BB962C8B-B14F-4D97-AF65-F5344CB8AC3E}">
        <p14:creationId xmlns:p14="http://schemas.microsoft.com/office/powerpoint/2010/main" val="622453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e rogi 1">
            <a:extLst>
              <a:ext uri="{FF2B5EF4-FFF2-40B4-BE49-F238E27FC236}">
                <a16:creationId xmlns:a16="http://schemas.microsoft.com/office/drawing/2014/main" id="{0E635114-9B8C-483D-B985-E2986FCEEBF4}"/>
              </a:ext>
            </a:extLst>
          </p:cNvPr>
          <p:cNvSpPr/>
          <p:nvPr/>
        </p:nvSpPr>
        <p:spPr>
          <a:xfrm>
            <a:off x="611560" y="2060848"/>
            <a:ext cx="7920880" cy="4032448"/>
          </a:xfrm>
          <a:prstGeom prst="roundRect">
            <a:avLst/>
          </a:prstGeom>
          <a:noFill/>
          <a:ln>
            <a:solidFill>
              <a:srgbClr val="AA44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rostokąt 2">
            <a:extLst>
              <a:ext uri="{FF2B5EF4-FFF2-40B4-BE49-F238E27FC236}">
                <a16:creationId xmlns:a16="http://schemas.microsoft.com/office/drawing/2014/main" id="{EAA569EA-B881-4085-9B7D-BD66B07C8246}"/>
              </a:ext>
            </a:extLst>
          </p:cNvPr>
          <p:cNvSpPr/>
          <p:nvPr/>
        </p:nvSpPr>
        <p:spPr>
          <a:xfrm>
            <a:off x="645662" y="2420888"/>
            <a:ext cx="7920880" cy="2985433"/>
          </a:xfrm>
          <a:prstGeom prst="rect">
            <a:avLst/>
          </a:prstGeom>
        </p:spPr>
        <p:txBody>
          <a:bodyPr wrap="square">
            <a:spAutoFit/>
          </a:bodyPr>
          <a:lstStyle/>
          <a:p>
            <a:endParaRPr lang="pl-PL" sz="2800" dirty="0"/>
          </a:p>
          <a:p>
            <a:r>
              <a:rPr lang="pl-PL" sz="2800" dirty="0"/>
              <a:t> </a:t>
            </a:r>
            <a:r>
              <a:rPr lang="pl-PL" sz="3200" dirty="0"/>
              <a:t>art. 118 §  3 k.p.k. </a:t>
            </a:r>
          </a:p>
          <a:p>
            <a:r>
              <a:rPr lang="pl-PL" sz="3200" dirty="0"/>
              <a:t>Pismo w sprawie należącej do właściwości sądu, prokuratora, Policji lub innego organu dochodzenia, skierowane do niewłaściwego organu, przekazuje się właściwemu organowi.</a:t>
            </a:r>
          </a:p>
        </p:txBody>
      </p:sp>
      <p:sp>
        <p:nvSpPr>
          <p:cNvPr id="4" name="Prostokąt zaokrąglony 3">
            <a:extLst>
              <a:ext uri="{FF2B5EF4-FFF2-40B4-BE49-F238E27FC236}">
                <a16:creationId xmlns:a16="http://schemas.microsoft.com/office/drawing/2014/main" id="{61140210-9F79-4F0E-A6A9-043EE932F89E}"/>
              </a:ext>
            </a:extLst>
          </p:cNvPr>
          <p:cNvSpPr/>
          <p:nvPr/>
        </p:nvSpPr>
        <p:spPr>
          <a:xfrm>
            <a:off x="215516" y="116632"/>
            <a:ext cx="8532440" cy="1728192"/>
          </a:xfrm>
          <a:prstGeom prst="roundRect">
            <a:avLst/>
          </a:prstGeom>
          <a:solidFill>
            <a:srgbClr val="CA59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Niewłaściwe oznaczenie organu</a:t>
            </a:r>
          </a:p>
        </p:txBody>
      </p:sp>
    </p:spTree>
    <p:extLst>
      <p:ext uri="{BB962C8B-B14F-4D97-AF65-F5344CB8AC3E}">
        <p14:creationId xmlns:p14="http://schemas.microsoft.com/office/powerpoint/2010/main" val="1212055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e rogi 1">
            <a:extLst>
              <a:ext uri="{FF2B5EF4-FFF2-40B4-BE49-F238E27FC236}">
                <a16:creationId xmlns:a16="http://schemas.microsoft.com/office/drawing/2014/main" id="{0E635114-9B8C-483D-B985-E2986FCEEBF4}"/>
              </a:ext>
            </a:extLst>
          </p:cNvPr>
          <p:cNvSpPr/>
          <p:nvPr/>
        </p:nvSpPr>
        <p:spPr>
          <a:xfrm>
            <a:off x="611560" y="2060848"/>
            <a:ext cx="7920880" cy="4032448"/>
          </a:xfrm>
          <a:prstGeom prst="roundRect">
            <a:avLst/>
          </a:prstGeom>
          <a:noFill/>
          <a:ln>
            <a:solidFill>
              <a:srgbClr val="AA44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rostokąt 2">
            <a:extLst>
              <a:ext uri="{FF2B5EF4-FFF2-40B4-BE49-F238E27FC236}">
                <a16:creationId xmlns:a16="http://schemas.microsoft.com/office/drawing/2014/main" id="{EAA569EA-B881-4085-9B7D-BD66B07C8246}"/>
              </a:ext>
            </a:extLst>
          </p:cNvPr>
          <p:cNvSpPr/>
          <p:nvPr/>
        </p:nvSpPr>
        <p:spPr>
          <a:xfrm>
            <a:off x="611560" y="2149019"/>
            <a:ext cx="7920880" cy="3970318"/>
          </a:xfrm>
          <a:prstGeom prst="rect">
            <a:avLst/>
          </a:prstGeom>
        </p:spPr>
        <p:txBody>
          <a:bodyPr wrap="square">
            <a:spAutoFit/>
          </a:bodyPr>
          <a:lstStyle/>
          <a:p>
            <a:endParaRPr lang="pl-PL" sz="2800" dirty="0"/>
          </a:p>
          <a:p>
            <a:r>
              <a:rPr lang="pl-PL" sz="2800" dirty="0"/>
              <a:t> </a:t>
            </a:r>
            <a:r>
              <a:rPr lang="pl-PL" sz="3200" dirty="0"/>
              <a:t>art. 118 k.p.k.</a:t>
            </a:r>
          </a:p>
          <a:p>
            <a:r>
              <a:rPr lang="pl-PL" sz="3200" dirty="0"/>
              <a:t>§  1. 	Znaczenie czynności procesowej ocenia się według treści złożonego oświadczenia.</a:t>
            </a:r>
          </a:p>
          <a:p>
            <a:r>
              <a:rPr lang="pl-PL" sz="3200" dirty="0"/>
              <a:t>§  2. 	Niewłaściwe oznaczenie czynności procesowej, a zwłaszcza środka zaskarżenia, nie pozbawia czynności znaczenia prawnego.</a:t>
            </a:r>
          </a:p>
          <a:p>
            <a:endParaRPr lang="pl-PL" sz="3200" dirty="0"/>
          </a:p>
        </p:txBody>
      </p:sp>
      <p:sp>
        <p:nvSpPr>
          <p:cNvPr id="4" name="Prostokąt zaokrąglony 3">
            <a:extLst>
              <a:ext uri="{FF2B5EF4-FFF2-40B4-BE49-F238E27FC236}">
                <a16:creationId xmlns:a16="http://schemas.microsoft.com/office/drawing/2014/main" id="{61140210-9F79-4F0E-A6A9-043EE932F89E}"/>
              </a:ext>
            </a:extLst>
          </p:cNvPr>
          <p:cNvSpPr/>
          <p:nvPr/>
        </p:nvSpPr>
        <p:spPr>
          <a:xfrm>
            <a:off x="215516" y="60361"/>
            <a:ext cx="8532440" cy="1728192"/>
          </a:xfrm>
          <a:prstGeom prst="roundRect">
            <a:avLst/>
          </a:prstGeom>
          <a:solidFill>
            <a:srgbClr val="CA59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Niewłaściwe oznaczenie czynności</a:t>
            </a:r>
          </a:p>
        </p:txBody>
      </p:sp>
    </p:spTree>
    <p:extLst>
      <p:ext uri="{BB962C8B-B14F-4D97-AF65-F5344CB8AC3E}">
        <p14:creationId xmlns:p14="http://schemas.microsoft.com/office/powerpoint/2010/main" val="1873204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e rogi 1">
            <a:extLst>
              <a:ext uri="{FF2B5EF4-FFF2-40B4-BE49-F238E27FC236}">
                <a16:creationId xmlns:a16="http://schemas.microsoft.com/office/drawing/2014/main" id="{0E635114-9B8C-483D-B985-E2986FCEEBF4}"/>
              </a:ext>
            </a:extLst>
          </p:cNvPr>
          <p:cNvSpPr/>
          <p:nvPr/>
        </p:nvSpPr>
        <p:spPr>
          <a:xfrm>
            <a:off x="611560" y="2636912"/>
            <a:ext cx="7920880" cy="4088719"/>
          </a:xfrm>
          <a:prstGeom prst="roundRect">
            <a:avLst/>
          </a:prstGeom>
          <a:solidFill>
            <a:srgbClr val="AA4430"/>
          </a:solidFill>
          <a:ln>
            <a:solidFill>
              <a:srgbClr val="AA44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i="1" dirty="0"/>
              <a:t>Zasada sformułowana w art. 118 k.p.k. odnosi się nie tylko do czynności procesowych stron, ale także do czynności innych uczestników postępowania, w tym podmiotów określonych w art. 521 k.p.k., a nawet do czynności organów postępowania.</a:t>
            </a:r>
          </a:p>
        </p:txBody>
      </p:sp>
      <p:sp>
        <p:nvSpPr>
          <p:cNvPr id="4" name="Prostokąt zaokrąglony 3">
            <a:extLst>
              <a:ext uri="{FF2B5EF4-FFF2-40B4-BE49-F238E27FC236}">
                <a16:creationId xmlns:a16="http://schemas.microsoft.com/office/drawing/2014/main" id="{61140210-9F79-4F0E-A6A9-043EE932F89E}"/>
              </a:ext>
            </a:extLst>
          </p:cNvPr>
          <p:cNvSpPr/>
          <p:nvPr/>
        </p:nvSpPr>
        <p:spPr>
          <a:xfrm>
            <a:off x="1619672" y="60362"/>
            <a:ext cx="5904656" cy="2432535"/>
          </a:xfrm>
          <a:prstGeom prst="roundRect">
            <a:avLst/>
          </a:prstGeom>
          <a:solidFill>
            <a:srgbClr val="CA59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Wyrok SN </a:t>
            </a:r>
          </a:p>
          <a:p>
            <a:pPr algn="ctr"/>
            <a:r>
              <a:rPr lang="pl-PL" sz="4400" dirty="0"/>
              <a:t>z dnia 2 marca 2001 r.</a:t>
            </a:r>
          </a:p>
          <a:p>
            <a:pPr algn="ctr"/>
            <a:r>
              <a:rPr lang="pl-PL" sz="4400" dirty="0"/>
              <a:t>V KKN 3/01</a:t>
            </a:r>
          </a:p>
        </p:txBody>
      </p:sp>
    </p:spTree>
    <p:extLst>
      <p:ext uri="{BB962C8B-B14F-4D97-AF65-F5344CB8AC3E}">
        <p14:creationId xmlns:p14="http://schemas.microsoft.com/office/powerpoint/2010/main" val="1552686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e rogi 1">
            <a:extLst>
              <a:ext uri="{FF2B5EF4-FFF2-40B4-BE49-F238E27FC236}">
                <a16:creationId xmlns:a16="http://schemas.microsoft.com/office/drawing/2014/main" id="{0E635114-9B8C-483D-B985-E2986FCEEBF4}"/>
              </a:ext>
            </a:extLst>
          </p:cNvPr>
          <p:cNvSpPr/>
          <p:nvPr/>
        </p:nvSpPr>
        <p:spPr>
          <a:xfrm>
            <a:off x="179512" y="260648"/>
            <a:ext cx="4982888" cy="6408712"/>
          </a:xfrm>
          <a:prstGeom prst="roundRect">
            <a:avLst/>
          </a:prstGeom>
          <a:noFill/>
          <a:ln>
            <a:solidFill>
              <a:srgbClr val="AA44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rostokąt zaokrąglony 3">
            <a:extLst>
              <a:ext uri="{FF2B5EF4-FFF2-40B4-BE49-F238E27FC236}">
                <a16:creationId xmlns:a16="http://schemas.microsoft.com/office/drawing/2014/main" id="{61140210-9F79-4F0E-A6A9-043EE932F89E}"/>
              </a:ext>
            </a:extLst>
          </p:cNvPr>
          <p:cNvSpPr/>
          <p:nvPr/>
        </p:nvSpPr>
        <p:spPr>
          <a:xfrm>
            <a:off x="5328084" y="446392"/>
            <a:ext cx="3815916" cy="2470194"/>
          </a:xfrm>
          <a:prstGeom prst="roundRect">
            <a:avLst/>
          </a:prstGeom>
          <a:solidFill>
            <a:srgbClr val="CA59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Braki formalne pisma</a:t>
            </a:r>
          </a:p>
        </p:txBody>
      </p:sp>
      <p:pic>
        <p:nvPicPr>
          <p:cNvPr id="5" name="Obraz 4" descr="paragraf.png">
            <a:extLst>
              <a:ext uri="{FF2B5EF4-FFF2-40B4-BE49-F238E27FC236}">
                <a16:creationId xmlns:a16="http://schemas.microsoft.com/office/drawing/2014/main" id="{49CBE859-21C4-4F02-8E34-48A21A3C9B27}"/>
              </a:ext>
            </a:extLst>
          </p:cNvPr>
          <p:cNvPicPr>
            <a:picLocks noChangeAspect="1"/>
          </p:cNvPicPr>
          <p:nvPr/>
        </p:nvPicPr>
        <p:blipFill>
          <a:blip r:embed="rId3" cstate="print"/>
          <a:stretch>
            <a:fillRect/>
          </a:stretch>
        </p:blipFill>
        <p:spPr>
          <a:xfrm>
            <a:off x="5162400" y="3102329"/>
            <a:ext cx="3924221" cy="3924221"/>
          </a:xfrm>
          <a:prstGeom prst="rect">
            <a:avLst/>
          </a:prstGeom>
        </p:spPr>
      </p:pic>
      <p:sp>
        <p:nvSpPr>
          <p:cNvPr id="7" name="Prostokąt 6">
            <a:extLst>
              <a:ext uri="{FF2B5EF4-FFF2-40B4-BE49-F238E27FC236}">
                <a16:creationId xmlns:a16="http://schemas.microsoft.com/office/drawing/2014/main" id="{A236E155-5B0B-4BF7-9E8E-E84055CA30CD}"/>
              </a:ext>
            </a:extLst>
          </p:cNvPr>
          <p:cNvSpPr/>
          <p:nvPr/>
        </p:nvSpPr>
        <p:spPr>
          <a:xfrm>
            <a:off x="384956" y="692696"/>
            <a:ext cx="4619092" cy="5632311"/>
          </a:xfrm>
          <a:prstGeom prst="rect">
            <a:avLst/>
          </a:prstGeom>
        </p:spPr>
        <p:txBody>
          <a:bodyPr wrap="square">
            <a:spAutoFit/>
          </a:bodyPr>
          <a:lstStyle/>
          <a:p>
            <a:r>
              <a:rPr lang="pl-PL" sz="2000" b="1" dirty="0">
                <a:solidFill>
                  <a:srgbClr val="333333"/>
                </a:solidFill>
              </a:rPr>
              <a:t>art. 120 k.p.k.</a:t>
            </a:r>
          </a:p>
          <a:p>
            <a:pPr algn="just"/>
            <a:r>
              <a:rPr lang="pl-PL" sz="2000" b="1" dirty="0"/>
              <a:t>§  1. </a:t>
            </a:r>
            <a:r>
              <a:rPr lang="pl-PL" sz="2000" dirty="0"/>
              <a:t>Jeżeli pismo nie odpowiada wymaganiom formalnym, przewidzianym w art. 119 lub w przepisach szczególnych, a brak jest tego rodzaju, że pismo nie może otrzymać biegu, albo brak polega na niezłożeniu należytych opłat lub upoważnienia do podjęcia czynności procesowej, wzywa się osobę, od której pismo pochodzi, do usunięcia braku w terminie 7 dni.</a:t>
            </a:r>
          </a:p>
          <a:p>
            <a:pPr algn="just"/>
            <a:endParaRPr lang="pl-PL" sz="2000" dirty="0"/>
          </a:p>
          <a:p>
            <a:pPr algn="just"/>
            <a:r>
              <a:rPr lang="pl-PL" sz="2000" b="1" dirty="0"/>
              <a:t>§  2. </a:t>
            </a:r>
            <a:r>
              <a:rPr lang="pl-PL" sz="2000" dirty="0"/>
              <a:t>W razie uzupełnienia braku w terminie, pismo wywołuje skutki od dnia jego wniesienia. W razie nieuzupełnienia braku w terminie, pismo uznaje się za bezskuteczne, o czym należy pouczyć przy doręczeniu wezwania.</a:t>
            </a:r>
          </a:p>
        </p:txBody>
      </p:sp>
    </p:spTree>
    <p:extLst>
      <p:ext uri="{BB962C8B-B14F-4D97-AF65-F5344CB8AC3E}">
        <p14:creationId xmlns:p14="http://schemas.microsoft.com/office/powerpoint/2010/main" val="52287911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A594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744</TotalTime>
  <Words>392</Words>
  <Application>Microsoft Office PowerPoint</Application>
  <PresentationFormat>Pokaz na ekranie (4:3)</PresentationFormat>
  <Paragraphs>61</Paragraphs>
  <Slides>11</Slides>
  <Notes>4</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11</vt:i4>
      </vt:variant>
    </vt:vector>
  </HeadingPairs>
  <TitlesOfParts>
    <vt:vector size="15" baseType="lpstr">
      <vt:lpstr>Arial</vt:lpstr>
      <vt:lpstr>Calibri</vt:lpstr>
      <vt:lpstr>Open Sans</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ZSP  zajęcia 2 i 3</dc:title>
  <dc:creator>Asus</dc:creator>
  <cp:lastModifiedBy>adzieciolowska</cp:lastModifiedBy>
  <cp:revision>101</cp:revision>
  <dcterms:created xsi:type="dcterms:W3CDTF">2017-10-26T08:53:43Z</dcterms:created>
  <dcterms:modified xsi:type="dcterms:W3CDTF">2018-12-15T22:09:24Z</dcterms:modified>
</cp:coreProperties>
</file>