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LEGAL REASONING</a:t>
            </a:r>
            <a:br>
              <a:rPr lang="pl-PL" dirty="0" smtClean="0"/>
            </a:br>
            <a:r>
              <a:rPr lang="pl-PL" sz="2800" dirty="0" smtClean="0"/>
              <a:t>(as </a:t>
            </a:r>
            <a:r>
              <a:rPr lang="pl-PL" sz="2800" dirty="0" err="1" smtClean="0"/>
              <a:t>told</a:t>
            </a:r>
            <a:r>
              <a:rPr lang="pl-PL" sz="2800" dirty="0" smtClean="0"/>
              <a:t> by </a:t>
            </a:r>
            <a:r>
              <a:rPr lang="pl-PL" sz="2800" dirty="0" err="1" smtClean="0"/>
              <a:t>an</a:t>
            </a:r>
            <a:r>
              <a:rPr lang="pl-PL" sz="2800" dirty="0" smtClean="0"/>
              <a:t> </a:t>
            </a:r>
            <a:r>
              <a:rPr lang="pl-PL" sz="2800" dirty="0" err="1" smtClean="0"/>
              <a:t>advocate</a:t>
            </a:r>
            <a:r>
              <a:rPr lang="pl-PL" sz="2800" dirty="0" smtClean="0"/>
              <a:t>)</a:t>
            </a:r>
            <a:endParaRPr lang="en-GB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7389" y="5456956"/>
            <a:ext cx="9440034" cy="104986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dirty="0" smtClean="0"/>
              <a:t>Łukasz Stępkowski</a:t>
            </a:r>
          </a:p>
          <a:p>
            <a:pPr algn="l"/>
            <a:r>
              <a:rPr lang="pl-PL" dirty="0" err="1" smtClean="0"/>
              <a:t>Ph.D</a:t>
            </a:r>
            <a:r>
              <a:rPr lang="pl-PL" dirty="0" smtClean="0"/>
              <a:t>. </a:t>
            </a:r>
            <a:r>
              <a:rPr lang="pl-PL" dirty="0" err="1" smtClean="0"/>
              <a:t>candidate</a:t>
            </a:r>
            <a:r>
              <a:rPr lang="pl-PL" dirty="0" smtClean="0"/>
              <a:t>, Chair of </a:t>
            </a:r>
            <a:r>
              <a:rPr lang="pl-PL" dirty="0" err="1" smtClean="0"/>
              <a:t>Int’l</a:t>
            </a:r>
            <a:r>
              <a:rPr lang="pl-PL" dirty="0" smtClean="0"/>
              <a:t> and </a:t>
            </a:r>
            <a:r>
              <a:rPr lang="pl-PL" dirty="0" err="1" smtClean="0"/>
              <a:t>European</a:t>
            </a:r>
            <a:r>
              <a:rPr lang="pl-PL" dirty="0" smtClean="0"/>
              <a:t> Law, University of Wrocław</a:t>
            </a:r>
          </a:p>
          <a:p>
            <a:pPr algn="l"/>
            <a:r>
              <a:rPr lang="pl-PL" dirty="0" err="1" smtClean="0"/>
              <a:t>advocate</a:t>
            </a:r>
            <a:r>
              <a:rPr lang="pl-PL" dirty="0" smtClean="0"/>
              <a:t>, Wrocław Bar </a:t>
            </a:r>
            <a:r>
              <a:rPr lang="pl-PL" dirty="0" err="1" smtClean="0"/>
              <a:t>Association</a:t>
            </a:r>
            <a:endParaRPr lang="en-GB" dirty="0"/>
          </a:p>
        </p:txBody>
      </p:sp>
      <p:sp>
        <p:nvSpPr>
          <p:cNvPr id="4" name="pole tekstowe 3"/>
          <p:cNvSpPr txBox="1"/>
          <p:nvPr/>
        </p:nvSpPr>
        <p:spPr>
          <a:xfrm rot="343913">
            <a:off x="9631017" y="4593175"/>
            <a:ext cx="2037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For LL. B. </a:t>
            </a:r>
            <a:r>
              <a:rPr lang="pl-PL" dirty="0" err="1" smtClean="0"/>
              <a:t>students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esp</a:t>
            </a:r>
            <a:r>
              <a:rPr lang="pl-PL" dirty="0" smtClean="0"/>
              <a:t>. </a:t>
            </a:r>
            <a:r>
              <a:rPr lang="pl-PL" dirty="0" err="1" smtClean="0"/>
              <a:t>Antitrust</a:t>
            </a:r>
            <a:r>
              <a:rPr lang="pl-PL" dirty="0" smtClean="0"/>
              <a:t>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65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en-GB" dirty="0" err="1"/>
              <a:t>pproach</a:t>
            </a:r>
            <a:r>
              <a:rPr lang="en-GB" dirty="0"/>
              <a:t> to </a:t>
            </a:r>
            <a:r>
              <a:rPr lang="pl-PL" dirty="0"/>
              <a:t>L</a:t>
            </a:r>
            <a:r>
              <a:rPr lang="en-GB" dirty="0" err="1"/>
              <a:t>egal</a:t>
            </a:r>
            <a:r>
              <a:rPr lang="en-GB" dirty="0"/>
              <a:t> </a:t>
            </a:r>
            <a:r>
              <a:rPr lang="pl-PL" dirty="0"/>
              <a:t>R</a:t>
            </a:r>
            <a:r>
              <a:rPr lang="en-GB" dirty="0" err="1"/>
              <a:t>easoning</a:t>
            </a:r>
            <a:r>
              <a:rPr lang="pl-PL" dirty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687" y="1732449"/>
            <a:ext cx="11449878" cy="4817438"/>
          </a:xfrm>
        </p:spPr>
        <p:txBody>
          <a:bodyPr/>
          <a:lstStyle/>
          <a:p>
            <a:pPr marL="36900" indent="0">
              <a:buNone/>
            </a:pP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Latin</a:t>
            </a:r>
            <a:r>
              <a:rPr lang="pl-PL" dirty="0" smtClean="0"/>
              <a:t> </a:t>
            </a:r>
            <a:r>
              <a:rPr lang="pl-PL" dirty="0" err="1" smtClean="0"/>
              <a:t>phrases</a:t>
            </a:r>
            <a:r>
              <a:rPr lang="pl-PL" dirty="0" smtClean="0"/>
              <a:t> </a:t>
            </a:r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appear</a:t>
            </a:r>
            <a:r>
              <a:rPr lang="pl-PL" dirty="0" smtClean="0"/>
              <a:t> in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endParaRPr lang="pl-PL" dirty="0" smtClean="0"/>
          </a:p>
          <a:p>
            <a:r>
              <a:rPr lang="pl-PL" i="1" dirty="0" smtClean="0"/>
              <a:t>Ex officio </a:t>
            </a:r>
            <a:r>
              <a:rPr lang="pl-PL" dirty="0" smtClean="0"/>
              <a:t>: on the </a:t>
            </a:r>
            <a:r>
              <a:rPr lang="pl-PL" dirty="0" err="1" smtClean="0"/>
              <a:t>authority’s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motion</a:t>
            </a:r>
            <a:endParaRPr lang="pl-PL" dirty="0" smtClean="0"/>
          </a:p>
          <a:p>
            <a:r>
              <a:rPr lang="pl-PL" i="1" dirty="0" err="1"/>
              <a:t>Fumus</a:t>
            </a:r>
            <a:r>
              <a:rPr lang="pl-PL" i="1" dirty="0"/>
              <a:t> </a:t>
            </a:r>
            <a:r>
              <a:rPr lang="pl-PL" i="1" dirty="0" err="1"/>
              <a:t>boni</a:t>
            </a:r>
            <a:r>
              <a:rPr lang="pl-PL" i="1" dirty="0"/>
              <a:t> </a:t>
            </a:r>
            <a:r>
              <a:rPr lang="pl-PL" i="1" dirty="0" smtClean="0"/>
              <a:t>iuris </a:t>
            </a:r>
            <a:r>
              <a:rPr lang="pl-PL" dirty="0" smtClean="0"/>
              <a:t>: the </a:t>
            </a:r>
            <a:r>
              <a:rPr lang="pl-PL" dirty="0" err="1" smtClean="0"/>
              <a:t>possibility</a:t>
            </a:r>
            <a:r>
              <a:rPr lang="pl-PL" dirty="0" smtClean="0"/>
              <a:t> of </a:t>
            </a:r>
            <a:r>
              <a:rPr lang="pl-PL" dirty="0" err="1" smtClean="0"/>
              <a:t>success</a:t>
            </a:r>
            <a:r>
              <a:rPr lang="pl-PL" dirty="0" smtClean="0"/>
              <a:t> on </a:t>
            </a:r>
            <a:r>
              <a:rPr lang="pl-PL" dirty="0" err="1" smtClean="0"/>
              <a:t>merits</a:t>
            </a:r>
            <a:r>
              <a:rPr lang="pl-PL" dirty="0" smtClean="0"/>
              <a:t> in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endParaRPr lang="pl-PL" dirty="0" smtClean="0"/>
          </a:p>
          <a:p>
            <a:r>
              <a:rPr lang="pl-PL" i="1" dirty="0" smtClean="0"/>
              <a:t>Lex retro non </a:t>
            </a:r>
            <a:r>
              <a:rPr lang="pl-PL" i="1" dirty="0" err="1" smtClean="0"/>
              <a:t>agit</a:t>
            </a:r>
            <a:r>
              <a:rPr lang="pl-PL" i="1" dirty="0" smtClean="0"/>
              <a:t> </a:t>
            </a:r>
            <a:r>
              <a:rPr lang="pl-PL" dirty="0" smtClean="0"/>
              <a:t>: the law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act</a:t>
            </a:r>
            <a:r>
              <a:rPr lang="pl-PL" dirty="0" smtClean="0"/>
              <a:t> in </a:t>
            </a:r>
            <a:r>
              <a:rPr lang="pl-PL" dirty="0" err="1" smtClean="0"/>
              <a:t>retrospect</a:t>
            </a:r>
            <a:endParaRPr lang="pl-PL" dirty="0"/>
          </a:p>
          <a:p>
            <a:r>
              <a:rPr lang="pl-PL" i="1" dirty="0" smtClean="0"/>
              <a:t>Lex </a:t>
            </a:r>
            <a:r>
              <a:rPr lang="pl-PL" i="1" dirty="0" err="1" smtClean="0"/>
              <a:t>benignor</a:t>
            </a:r>
            <a:r>
              <a:rPr lang="pl-PL" i="1" dirty="0" smtClean="0"/>
              <a:t>/</a:t>
            </a:r>
            <a:r>
              <a:rPr lang="pl-PL" i="1" dirty="0" err="1" smtClean="0"/>
              <a:t>mitior</a:t>
            </a:r>
            <a:r>
              <a:rPr lang="pl-PL" i="1" dirty="0" smtClean="0"/>
              <a:t> retro </a:t>
            </a:r>
            <a:r>
              <a:rPr lang="pl-PL" i="1" dirty="0" err="1" smtClean="0"/>
              <a:t>agit</a:t>
            </a:r>
            <a:r>
              <a:rPr lang="pl-PL" i="1" dirty="0" smtClean="0"/>
              <a:t> </a:t>
            </a:r>
            <a:r>
              <a:rPr lang="pl-PL" dirty="0" smtClean="0"/>
              <a:t>: [</a:t>
            </a:r>
            <a:r>
              <a:rPr lang="pl-PL" dirty="0" err="1" smtClean="0"/>
              <a:t>Criminal</a:t>
            </a:r>
            <a:r>
              <a:rPr lang="pl-PL" dirty="0" smtClean="0"/>
              <a:t> law] the law </a:t>
            </a:r>
            <a:r>
              <a:rPr lang="pl-PL" dirty="0" err="1" smtClean="0"/>
              <a:t>acts</a:t>
            </a:r>
            <a:r>
              <a:rPr lang="pl-PL" dirty="0" smtClean="0"/>
              <a:t> in </a:t>
            </a:r>
            <a:r>
              <a:rPr lang="pl-PL" dirty="0" err="1" smtClean="0"/>
              <a:t>retrospect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beneficial</a:t>
            </a:r>
            <a:r>
              <a:rPr lang="pl-PL" dirty="0" smtClean="0"/>
              <a:t> to the </a:t>
            </a:r>
            <a:r>
              <a:rPr lang="pl-PL" dirty="0" err="1" smtClean="0"/>
              <a:t>accused</a:t>
            </a:r>
            <a:endParaRPr lang="pl-PL" dirty="0" smtClean="0"/>
          </a:p>
          <a:p>
            <a:r>
              <a:rPr lang="pl-PL" i="1" dirty="0" smtClean="0"/>
              <a:t>Prima facie</a:t>
            </a:r>
            <a:r>
              <a:rPr lang="pl-PL" dirty="0" smtClean="0"/>
              <a:t> :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</a:t>
            </a:r>
            <a:r>
              <a:rPr lang="pl-PL" dirty="0" err="1" smtClean="0"/>
              <a:t>sight</a:t>
            </a:r>
            <a:endParaRPr lang="pl-PL" dirty="0" smtClean="0"/>
          </a:p>
          <a:p>
            <a:r>
              <a:rPr lang="pl-PL" i="1" dirty="0" smtClean="0"/>
              <a:t>Inter </a:t>
            </a:r>
            <a:r>
              <a:rPr lang="pl-PL" i="1" dirty="0" err="1" smtClean="0"/>
              <a:t>alia</a:t>
            </a:r>
            <a:r>
              <a:rPr lang="pl-PL" i="1" dirty="0" smtClean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others</a:t>
            </a:r>
            <a:r>
              <a:rPr lang="pl-PL" dirty="0" smtClean="0"/>
              <a:t> / </a:t>
            </a:r>
            <a:r>
              <a:rPr lang="pl-PL" dirty="0" err="1" smtClean="0"/>
              <a:t>among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things</a:t>
            </a:r>
            <a:endParaRPr lang="pl-PL" dirty="0" smtClean="0"/>
          </a:p>
          <a:p>
            <a:r>
              <a:rPr lang="pl-PL" i="1" dirty="0" smtClean="0"/>
              <a:t>Mutatis mutandis </a:t>
            </a:r>
            <a:r>
              <a:rPr lang="pl-PL" dirty="0" smtClean="0"/>
              <a:t>: with </a:t>
            </a:r>
            <a:r>
              <a:rPr lang="pl-PL" dirty="0" err="1" smtClean="0"/>
              <a:t>necessary</a:t>
            </a:r>
            <a:r>
              <a:rPr lang="pl-PL" dirty="0" smtClean="0"/>
              <a:t> </a:t>
            </a:r>
            <a:r>
              <a:rPr lang="pl-PL" dirty="0" err="1" smtClean="0"/>
              <a:t>changes</a:t>
            </a:r>
            <a:endParaRPr lang="pl-PL" dirty="0" smtClean="0"/>
          </a:p>
          <a:p>
            <a:r>
              <a:rPr lang="pl-PL" i="1" dirty="0" err="1" smtClean="0">
                <a:effectLst/>
              </a:rPr>
              <a:t>Inaudita</a:t>
            </a:r>
            <a:r>
              <a:rPr lang="pl-PL" i="1" dirty="0" smtClean="0">
                <a:effectLst/>
              </a:rPr>
              <a:t> </a:t>
            </a:r>
            <a:r>
              <a:rPr lang="pl-PL" i="1" dirty="0" err="1">
                <a:effectLst/>
              </a:rPr>
              <a:t>altera</a:t>
            </a:r>
            <a:r>
              <a:rPr lang="pl-PL" i="1" dirty="0">
                <a:effectLst/>
              </a:rPr>
              <a:t> </a:t>
            </a:r>
            <a:r>
              <a:rPr lang="pl-PL" i="1" dirty="0" smtClean="0">
                <a:effectLst/>
              </a:rPr>
              <a:t>parte </a:t>
            </a:r>
            <a:r>
              <a:rPr lang="pl-PL" dirty="0" smtClean="0">
                <a:effectLst/>
              </a:rPr>
              <a:t>: with </a:t>
            </a:r>
            <a:r>
              <a:rPr lang="pl-PL" dirty="0" err="1" smtClean="0">
                <a:effectLst/>
              </a:rPr>
              <a:t>either</a:t>
            </a:r>
            <a:r>
              <a:rPr lang="pl-PL" dirty="0" smtClean="0">
                <a:effectLst/>
              </a:rPr>
              <a:t> of the </a:t>
            </a:r>
            <a:r>
              <a:rPr lang="pl-PL" dirty="0" err="1" smtClean="0">
                <a:effectLst/>
              </a:rPr>
              <a:t>parties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heard</a:t>
            </a:r>
            <a:endParaRPr lang="pl-PL" dirty="0" smtClean="0">
              <a:effectLst/>
            </a:endParaRPr>
          </a:p>
          <a:p>
            <a:r>
              <a:rPr lang="pl-PL" i="1" dirty="0" smtClean="0">
                <a:effectLst/>
              </a:rPr>
              <a:t>De </a:t>
            </a:r>
            <a:r>
              <a:rPr lang="pl-PL" i="1" dirty="0" err="1" smtClean="0">
                <a:effectLst/>
              </a:rPr>
              <a:t>minimis</a:t>
            </a:r>
            <a:r>
              <a:rPr lang="pl-PL" i="1" dirty="0" smtClean="0">
                <a:effectLst/>
              </a:rPr>
              <a:t> [non </a:t>
            </a:r>
            <a:r>
              <a:rPr lang="pl-PL" i="1" dirty="0" err="1" smtClean="0">
                <a:effectLst/>
              </a:rPr>
              <a:t>curat</a:t>
            </a:r>
            <a:r>
              <a:rPr lang="pl-PL" i="1" dirty="0" smtClean="0">
                <a:effectLst/>
              </a:rPr>
              <a:t> </a:t>
            </a:r>
            <a:r>
              <a:rPr lang="pl-PL" i="1" dirty="0" err="1" smtClean="0">
                <a:effectLst/>
              </a:rPr>
              <a:t>praetor</a:t>
            </a:r>
            <a:r>
              <a:rPr lang="pl-PL" i="1" dirty="0" smtClean="0">
                <a:effectLst/>
              </a:rPr>
              <a:t>] </a:t>
            </a:r>
            <a:r>
              <a:rPr lang="pl-PL" dirty="0" smtClean="0">
                <a:effectLst/>
              </a:rPr>
              <a:t>: of </a:t>
            </a:r>
            <a:r>
              <a:rPr lang="pl-PL" dirty="0" err="1" smtClean="0">
                <a:effectLst/>
              </a:rPr>
              <a:t>lesser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issues</a:t>
            </a:r>
            <a:r>
              <a:rPr lang="pl-PL" dirty="0" smtClean="0">
                <a:effectLst/>
              </a:rPr>
              <a:t> [the </a:t>
            </a:r>
            <a:r>
              <a:rPr lang="pl-PL" dirty="0" err="1" smtClean="0">
                <a:effectLst/>
              </a:rPr>
              <a:t>court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does</a:t>
            </a:r>
            <a:r>
              <a:rPr lang="pl-PL" dirty="0" smtClean="0">
                <a:effectLst/>
              </a:rPr>
              <a:t> not </a:t>
            </a:r>
            <a:r>
              <a:rPr lang="pl-PL" dirty="0" err="1" smtClean="0">
                <a:effectLst/>
              </a:rPr>
              <a:t>decide</a:t>
            </a:r>
            <a:r>
              <a:rPr lang="pl-PL" dirty="0" smtClean="0">
                <a:effectLst/>
              </a:rPr>
              <a:t>]</a:t>
            </a:r>
            <a:endParaRPr lang="pl-PL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13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en-GB" dirty="0" err="1"/>
              <a:t>pproach</a:t>
            </a:r>
            <a:r>
              <a:rPr lang="en-GB" dirty="0"/>
              <a:t> to </a:t>
            </a:r>
            <a:r>
              <a:rPr lang="pl-PL" dirty="0"/>
              <a:t>L</a:t>
            </a:r>
            <a:r>
              <a:rPr lang="en-GB" dirty="0" err="1"/>
              <a:t>egal</a:t>
            </a:r>
            <a:r>
              <a:rPr lang="en-GB" dirty="0"/>
              <a:t> </a:t>
            </a:r>
            <a:r>
              <a:rPr lang="pl-PL" dirty="0"/>
              <a:t>R</a:t>
            </a:r>
            <a:r>
              <a:rPr lang="en-GB" dirty="0" err="1"/>
              <a:t>easoning</a:t>
            </a:r>
            <a:r>
              <a:rPr lang="pl-PL" dirty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96951"/>
          </a:xfrm>
        </p:spPr>
        <p:txBody>
          <a:bodyPr>
            <a:normAutofit fontScale="85000" lnSpcReduction="20000"/>
          </a:bodyPr>
          <a:lstStyle/>
          <a:p>
            <a:r>
              <a:rPr lang="pl-PL" i="1" dirty="0" smtClean="0"/>
              <a:t>A contrario </a:t>
            </a:r>
            <a:r>
              <a:rPr lang="pl-PL" dirty="0" smtClean="0"/>
              <a:t>: on the </a:t>
            </a:r>
            <a:r>
              <a:rPr lang="pl-PL" dirty="0" err="1" smtClean="0"/>
              <a:t>contrary</a:t>
            </a:r>
            <a:endParaRPr lang="pl-PL" dirty="0" smtClean="0"/>
          </a:p>
          <a:p>
            <a:r>
              <a:rPr lang="en-GB" i="1" dirty="0"/>
              <a:t>A </a:t>
            </a:r>
            <a:r>
              <a:rPr lang="en-GB" i="1" dirty="0" err="1"/>
              <a:t>communi</a:t>
            </a:r>
            <a:r>
              <a:rPr lang="en-GB" i="1" dirty="0"/>
              <a:t> </a:t>
            </a:r>
            <a:r>
              <a:rPr lang="en-GB" i="1" dirty="0" err="1"/>
              <a:t>observantia</a:t>
            </a:r>
            <a:r>
              <a:rPr lang="en-GB" i="1" dirty="0"/>
              <a:t> non </a:t>
            </a:r>
            <a:r>
              <a:rPr lang="en-GB" i="1" dirty="0" err="1"/>
              <a:t>est</a:t>
            </a:r>
            <a:r>
              <a:rPr lang="en-GB" i="1" dirty="0"/>
              <a:t> </a:t>
            </a:r>
            <a:r>
              <a:rPr lang="en-GB" i="1" dirty="0" err="1" smtClean="0"/>
              <a:t>recedendum</a:t>
            </a:r>
            <a:r>
              <a:rPr lang="pl-PL" i="1" dirty="0" smtClean="0"/>
              <a:t> </a:t>
            </a:r>
            <a:r>
              <a:rPr lang="pl-PL" dirty="0" smtClean="0"/>
              <a:t>: a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not be </a:t>
            </a:r>
            <a:r>
              <a:rPr lang="pl-PL" dirty="0" err="1" smtClean="0"/>
              <a:t>abandoned</a:t>
            </a:r>
            <a:endParaRPr lang="pl-PL" dirty="0" smtClean="0"/>
          </a:p>
          <a:p>
            <a:r>
              <a:rPr lang="pl-PL" i="1" dirty="0" smtClean="0"/>
              <a:t>A </a:t>
            </a:r>
            <a:r>
              <a:rPr lang="pl-PL" i="1" dirty="0" err="1" smtClean="0"/>
              <a:t>fortiori</a:t>
            </a:r>
            <a:r>
              <a:rPr lang="pl-PL" dirty="0" smtClean="0"/>
              <a:t> : </a:t>
            </a:r>
            <a:r>
              <a:rPr lang="pl-PL" dirty="0" err="1" smtClean="0"/>
              <a:t>therefore</a:t>
            </a:r>
            <a:r>
              <a:rPr lang="pl-PL" dirty="0" smtClean="0"/>
              <a:t>; from the same </a:t>
            </a:r>
            <a:r>
              <a:rPr lang="pl-PL" dirty="0" err="1" smtClean="0"/>
              <a:t>logic</a:t>
            </a:r>
            <a:endParaRPr lang="pl-PL" dirty="0" smtClean="0"/>
          </a:p>
          <a:p>
            <a:r>
              <a:rPr lang="pl-PL" i="1" dirty="0" smtClean="0"/>
              <a:t>A </a:t>
            </a:r>
            <a:r>
              <a:rPr lang="pl-PL" i="1" dirty="0" err="1" smtClean="0"/>
              <a:t>limine</a:t>
            </a:r>
            <a:r>
              <a:rPr lang="pl-PL" dirty="0" smtClean="0"/>
              <a:t> : from the </a:t>
            </a:r>
            <a:r>
              <a:rPr lang="pl-PL" dirty="0" err="1" smtClean="0"/>
              <a:t>beginning</a:t>
            </a:r>
            <a:endParaRPr lang="pl-PL" dirty="0" smtClean="0"/>
          </a:p>
          <a:p>
            <a:r>
              <a:rPr lang="pl-PL" i="1" dirty="0" smtClean="0"/>
              <a:t>A quo </a:t>
            </a:r>
            <a:r>
              <a:rPr lang="pl-PL" dirty="0" smtClean="0"/>
              <a:t>: from </a:t>
            </a:r>
            <a:r>
              <a:rPr lang="pl-PL" dirty="0" err="1" smtClean="0"/>
              <a:t>which</a:t>
            </a:r>
            <a:endParaRPr lang="pl-PL" dirty="0" smtClean="0"/>
          </a:p>
          <a:p>
            <a:r>
              <a:rPr lang="pl-PL" i="1" dirty="0" smtClean="0"/>
              <a:t>Ab initio </a:t>
            </a:r>
            <a:r>
              <a:rPr lang="pl-PL" dirty="0" smtClean="0"/>
              <a:t>: from the </a:t>
            </a:r>
            <a:r>
              <a:rPr lang="pl-PL" dirty="0" err="1" smtClean="0"/>
              <a:t>beginning</a:t>
            </a:r>
            <a:endParaRPr lang="pl-PL" dirty="0" smtClean="0"/>
          </a:p>
          <a:p>
            <a:r>
              <a:rPr lang="pl-PL" i="1" dirty="0" err="1" smtClean="0"/>
              <a:t>Actio</a:t>
            </a:r>
            <a:r>
              <a:rPr lang="pl-PL" i="1" dirty="0" smtClean="0"/>
              <a:t> </a:t>
            </a:r>
            <a:r>
              <a:rPr lang="pl-PL" i="1" dirty="0" err="1" smtClean="0"/>
              <a:t>popularis</a:t>
            </a:r>
            <a:r>
              <a:rPr lang="pl-PL" dirty="0" smtClean="0"/>
              <a:t> : a </a:t>
            </a:r>
            <a:r>
              <a:rPr lang="pl-PL" dirty="0" err="1" smtClean="0"/>
              <a:t>lawsuit</a:t>
            </a:r>
            <a:r>
              <a:rPr lang="pl-PL" dirty="0" smtClean="0"/>
              <a:t> </a:t>
            </a:r>
            <a:r>
              <a:rPr lang="pl-PL" dirty="0" err="1" smtClean="0"/>
              <a:t>brought</a:t>
            </a:r>
            <a:r>
              <a:rPr lang="pl-PL" dirty="0" smtClean="0"/>
              <a:t> on </a:t>
            </a:r>
            <a:r>
              <a:rPr lang="pl-PL" dirty="0" err="1" smtClean="0"/>
              <a:t>behalf</a:t>
            </a:r>
            <a:r>
              <a:rPr lang="pl-PL" dirty="0" smtClean="0"/>
              <a:t> of the </a:t>
            </a:r>
            <a:r>
              <a:rPr lang="pl-PL" dirty="0" err="1" smtClean="0"/>
              <a:t>community</a:t>
            </a:r>
            <a:r>
              <a:rPr lang="pl-PL" dirty="0" smtClean="0"/>
              <a:t> and not </a:t>
            </a:r>
            <a:r>
              <a:rPr lang="pl-PL" dirty="0" err="1" smtClean="0"/>
              <a:t>specifically</a:t>
            </a:r>
            <a:r>
              <a:rPr lang="pl-PL" dirty="0" smtClean="0"/>
              <a:t> on </a:t>
            </a:r>
            <a:r>
              <a:rPr lang="pl-PL" dirty="0" err="1" smtClean="0"/>
              <a:t>behalf</a:t>
            </a:r>
            <a:r>
              <a:rPr lang="pl-PL" dirty="0" smtClean="0"/>
              <a:t> of the </a:t>
            </a:r>
            <a:r>
              <a:rPr lang="pl-PL" dirty="0" err="1" smtClean="0"/>
              <a:t>claimant</a:t>
            </a:r>
            <a:endParaRPr lang="pl-PL" dirty="0" smtClean="0"/>
          </a:p>
          <a:p>
            <a:r>
              <a:rPr lang="pl-PL" i="1" dirty="0" smtClean="0"/>
              <a:t>Res iudicata </a:t>
            </a:r>
            <a:r>
              <a:rPr lang="pl-PL" dirty="0" smtClean="0"/>
              <a:t>: the </a:t>
            </a:r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pl-PL" dirty="0" err="1" smtClean="0"/>
              <a:t>final</a:t>
            </a:r>
            <a:r>
              <a:rPr lang="pl-PL" dirty="0" smtClean="0"/>
              <a:t> and </a:t>
            </a:r>
            <a:r>
              <a:rPr lang="pl-PL" dirty="0" err="1" smtClean="0"/>
              <a:t>binding</a:t>
            </a:r>
            <a:r>
              <a:rPr lang="pl-PL" dirty="0" smtClean="0"/>
              <a:t> (</a:t>
            </a:r>
            <a:r>
              <a:rPr lang="pl-PL" dirty="0" err="1" smtClean="0"/>
              <a:t>esp</a:t>
            </a:r>
            <a:r>
              <a:rPr lang="pl-PL" dirty="0" smtClean="0"/>
              <a:t>. of </a:t>
            </a:r>
            <a:r>
              <a:rPr lang="pl-PL" dirty="0" err="1" smtClean="0"/>
              <a:t>judicial</a:t>
            </a:r>
            <a:r>
              <a:rPr lang="pl-PL" dirty="0" smtClean="0"/>
              <a:t> </a:t>
            </a:r>
            <a:r>
              <a:rPr lang="pl-PL" dirty="0" err="1" smtClean="0"/>
              <a:t>decisions</a:t>
            </a:r>
            <a:r>
              <a:rPr lang="pl-PL" dirty="0" smtClean="0"/>
              <a:t>)</a:t>
            </a:r>
          </a:p>
          <a:p>
            <a:r>
              <a:rPr lang="pl-PL" i="1" dirty="0" smtClean="0"/>
              <a:t>Lis </a:t>
            </a:r>
            <a:r>
              <a:rPr lang="pl-PL" i="1" dirty="0" err="1" smtClean="0"/>
              <a:t>pendens</a:t>
            </a:r>
            <a:r>
              <a:rPr lang="pl-PL" i="1" dirty="0" smtClean="0"/>
              <a:t> </a:t>
            </a:r>
            <a:r>
              <a:rPr lang="pl-PL" dirty="0" smtClean="0"/>
              <a:t>: (of a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) </a:t>
            </a:r>
            <a:r>
              <a:rPr lang="pl-PL" dirty="0" err="1" smtClean="0"/>
              <a:t>pending</a:t>
            </a:r>
            <a:r>
              <a:rPr lang="pl-PL" dirty="0" smtClean="0"/>
              <a:t> </a:t>
            </a:r>
            <a:r>
              <a:rPr lang="pl-PL" dirty="0" err="1" smtClean="0"/>
              <a:t>judgment</a:t>
            </a:r>
            <a:r>
              <a:rPr lang="pl-PL" dirty="0" smtClean="0"/>
              <a:t>, </a:t>
            </a:r>
            <a:r>
              <a:rPr lang="pl-PL" dirty="0" err="1" smtClean="0"/>
              <a:t>currently</a:t>
            </a:r>
            <a:r>
              <a:rPr lang="pl-PL" dirty="0" smtClean="0"/>
              <a:t> in proces</a:t>
            </a:r>
          </a:p>
          <a:p>
            <a:r>
              <a:rPr lang="pl-PL" i="1" dirty="0" smtClean="0"/>
              <a:t>Ad hoc </a:t>
            </a:r>
            <a:r>
              <a:rPr lang="pl-PL" dirty="0" smtClean="0"/>
              <a:t>: </a:t>
            </a:r>
            <a:r>
              <a:rPr lang="pl-PL" dirty="0" err="1" smtClean="0"/>
              <a:t>Solely</a:t>
            </a:r>
            <a:r>
              <a:rPr lang="pl-PL" dirty="0" smtClean="0"/>
              <a:t> for the </a:t>
            </a:r>
            <a:r>
              <a:rPr lang="pl-PL" dirty="0" err="1" smtClean="0"/>
              <a:t>purposes</a:t>
            </a:r>
            <a:r>
              <a:rPr lang="pl-PL" dirty="0" smtClean="0"/>
              <a:t> of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endParaRPr lang="pl-PL" dirty="0" smtClean="0"/>
          </a:p>
          <a:p>
            <a:r>
              <a:rPr lang="pl-PL" i="1" dirty="0" err="1" smtClean="0"/>
              <a:t>Amicus</a:t>
            </a:r>
            <a:r>
              <a:rPr lang="pl-PL" i="1" dirty="0" smtClean="0"/>
              <a:t> </a:t>
            </a:r>
            <a:r>
              <a:rPr lang="pl-PL" i="1" dirty="0" err="1" smtClean="0"/>
              <a:t>curiae</a:t>
            </a:r>
            <a:r>
              <a:rPr lang="pl-PL" i="1" dirty="0" smtClean="0"/>
              <a:t> </a:t>
            </a:r>
            <a:r>
              <a:rPr lang="pl-PL" dirty="0" smtClean="0"/>
              <a:t>: a </a:t>
            </a:r>
            <a:r>
              <a:rPr lang="pl-PL" dirty="0" err="1" smtClean="0"/>
              <a:t>nonparty</a:t>
            </a:r>
            <a:r>
              <a:rPr lang="pl-PL" dirty="0" smtClean="0"/>
              <a:t> </a:t>
            </a:r>
            <a:r>
              <a:rPr lang="pl-PL" dirty="0" err="1" smtClean="0"/>
              <a:t>lodging</a:t>
            </a:r>
            <a:r>
              <a:rPr lang="pl-PL" dirty="0" smtClean="0"/>
              <a:t> a </a:t>
            </a:r>
            <a:r>
              <a:rPr lang="pl-PL" dirty="0" err="1" smtClean="0"/>
              <a:t>submission</a:t>
            </a:r>
            <a:endParaRPr lang="pl-PL" dirty="0" smtClean="0"/>
          </a:p>
          <a:p>
            <a:r>
              <a:rPr lang="pl-PL" i="1" dirty="0">
                <a:effectLst/>
              </a:rPr>
              <a:t>In </a:t>
            </a:r>
            <a:r>
              <a:rPr lang="pl-PL" i="1" dirty="0" err="1">
                <a:effectLst/>
              </a:rPr>
              <a:t>statu</a:t>
            </a:r>
            <a:r>
              <a:rPr lang="pl-PL" i="1" dirty="0">
                <a:effectLst/>
              </a:rPr>
              <a:t> quo </a:t>
            </a:r>
            <a:r>
              <a:rPr lang="pl-PL" i="1" dirty="0" err="1" smtClean="0">
                <a:effectLst/>
              </a:rPr>
              <a:t>ante</a:t>
            </a:r>
            <a:r>
              <a:rPr lang="pl-PL" i="1" dirty="0" smtClean="0">
                <a:effectLst/>
              </a:rPr>
              <a:t> </a:t>
            </a:r>
            <a:r>
              <a:rPr lang="pl-PL" dirty="0" smtClean="0">
                <a:effectLst/>
              </a:rPr>
              <a:t>: in the </a:t>
            </a:r>
            <a:r>
              <a:rPr lang="pl-PL" dirty="0" err="1" smtClean="0">
                <a:effectLst/>
              </a:rPr>
              <a:t>former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state</a:t>
            </a:r>
            <a:endParaRPr lang="pl-PL" dirty="0" smtClean="0">
              <a:effectLst/>
            </a:endParaRPr>
          </a:p>
          <a:p>
            <a:r>
              <a:rPr lang="pl-PL" i="1" dirty="0">
                <a:effectLst/>
              </a:rPr>
              <a:t>q</a:t>
            </a:r>
            <a:r>
              <a:rPr lang="pl-PL" i="1" dirty="0" smtClean="0">
                <a:effectLst/>
              </a:rPr>
              <a:t>uantum</a:t>
            </a:r>
            <a:r>
              <a:rPr lang="pl-PL" dirty="0" smtClean="0">
                <a:effectLst/>
              </a:rPr>
              <a:t> : </a:t>
            </a:r>
            <a:r>
              <a:rPr lang="pl-PL" dirty="0" err="1" smtClean="0">
                <a:effectLst/>
              </a:rPr>
              <a:t>quantity</a:t>
            </a:r>
            <a:r>
              <a:rPr lang="pl-PL" dirty="0" smtClean="0">
                <a:effectLst/>
              </a:rPr>
              <a:t> (’to a quantum’)</a:t>
            </a:r>
          </a:p>
          <a:p>
            <a:r>
              <a:rPr lang="pl-PL" i="1" dirty="0" err="1" smtClean="0">
                <a:effectLst/>
              </a:rPr>
              <a:t>verbatim</a:t>
            </a:r>
            <a:r>
              <a:rPr lang="pl-PL" i="1" dirty="0" smtClean="0">
                <a:effectLst/>
              </a:rPr>
              <a:t> </a:t>
            </a:r>
            <a:r>
              <a:rPr lang="pl-PL" dirty="0" smtClean="0">
                <a:effectLst/>
              </a:rPr>
              <a:t>: </a:t>
            </a:r>
            <a:r>
              <a:rPr lang="pl-PL" dirty="0" err="1" smtClean="0">
                <a:effectLst/>
              </a:rPr>
              <a:t>literally</a:t>
            </a:r>
            <a:r>
              <a:rPr lang="pl-PL" dirty="0" smtClean="0">
                <a:effectLst/>
              </a:rPr>
              <a:t>, </a:t>
            </a:r>
            <a:r>
              <a:rPr lang="pl-PL" dirty="0" err="1" smtClean="0">
                <a:effectLst/>
              </a:rPr>
              <a:t>exactly</a:t>
            </a:r>
            <a:r>
              <a:rPr lang="pl-PL" dirty="0" smtClean="0">
                <a:effectLst/>
              </a:rPr>
              <a:t> 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18047"/>
          </a:xfrm>
        </p:spPr>
        <p:txBody>
          <a:bodyPr/>
          <a:lstStyle/>
          <a:p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writing</a:t>
            </a:r>
            <a:r>
              <a:rPr lang="pl-PL" dirty="0" smtClean="0"/>
              <a:t> </a:t>
            </a:r>
            <a:r>
              <a:rPr lang="pl-PL" dirty="0" err="1" smtClean="0"/>
              <a:t>makes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cryptic</a:t>
            </a:r>
            <a:r>
              <a:rPr lang="pl-PL" dirty="0" smtClean="0"/>
              <a:t> </a:t>
            </a:r>
            <a:r>
              <a:rPr lang="pl-PL" dirty="0" err="1" smtClean="0"/>
              <a:t>abbreviations</a:t>
            </a:r>
            <a:endParaRPr lang="pl-PL" dirty="0" smtClean="0"/>
          </a:p>
          <a:p>
            <a:pPr lvl="1"/>
            <a:r>
              <a:rPr lang="pl-PL" i="1" dirty="0" err="1"/>
              <a:t>e</a:t>
            </a:r>
            <a:r>
              <a:rPr lang="pl-PL" i="1" dirty="0" err="1" smtClean="0"/>
              <a:t>.g</a:t>
            </a:r>
            <a:r>
              <a:rPr lang="pl-PL" i="1" dirty="0" smtClean="0"/>
              <a:t>. </a:t>
            </a:r>
            <a:r>
              <a:rPr lang="pl-PL" dirty="0" smtClean="0"/>
              <a:t>: </a:t>
            </a:r>
            <a:r>
              <a:rPr lang="pl-PL" i="1" dirty="0" err="1" smtClean="0"/>
              <a:t>exempli</a:t>
            </a:r>
            <a:r>
              <a:rPr lang="pl-PL" i="1" dirty="0" smtClean="0"/>
              <a:t> </a:t>
            </a:r>
            <a:r>
              <a:rPr lang="pl-PL" i="1" dirty="0" err="1" smtClean="0"/>
              <a:t>gratia</a:t>
            </a:r>
            <a:r>
              <a:rPr lang="pl-PL" i="1" dirty="0" smtClean="0"/>
              <a:t> </a:t>
            </a:r>
            <a:r>
              <a:rPr lang="pl-PL" dirty="0" smtClean="0"/>
              <a:t>: for </a:t>
            </a:r>
            <a:r>
              <a:rPr lang="pl-PL" dirty="0" err="1" smtClean="0"/>
              <a:t>instance</a:t>
            </a:r>
            <a:r>
              <a:rPr lang="pl-PL" dirty="0" smtClean="0"/>
              <a:t>, for </a:t>
            </a:r>
            <a:r>
              <a:rPr lang="pl-PL" dirty="0" err="1" smtClean="0"/>
              <a:t>example</a:t>
            </a:r>
            <a:endParaRPr lang="pl-PL" i="1" dirty="0" smtClean="0"/>
          </a:p>
          <a:p>
            <a:pPr lvl="1"/>
            <a:r>
              <a:rPr lang="pl-PL" i="1" dirty="0" smtClean="0"/>
              <a:t>i.e. </a:t>
            </a:r>
            <a:r>
              <a:rPr lang="pl-PL" dirty="0" smtClean="0"/>
              <a:t>: </a:t>
            </a:r>
            <a:r>
              <a:rPr lang="pl-PL" i="1" dirty="0" smtClean="0"/>
              <a:t>id </a:t>
            </a:r>
            <a:r>
              <a:rPr lang="pl-PL" i="1" dirty="0" err="1" smtClean="0"/>
              <a:t>est</a:t>
            </a:r>
            <a:r>
              <a:rPr lang="pl-PL" i="1" dirty="0" smtClean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endParaRPr lang="pl-PL" i="1" dirty="0" smtClean="0"/>
          </a:p>
          <a:p>
            <a:pPr lvl="1"/>
            <a:r>
              <a:rPr lang="pl-PL" i="1" dirty="0" err="1"/>
              <a:t>c</a:t>
            </a:r>
            <a:r>
              <a:rPr lang="pl-PL" i="1" dirty="0" err="1" smtClean="0"/>
              <a:t>f</a:t>
            </a:r>
            <a:r>
              <a:rPr lang="pl-PL" i="1" dirty="0" smtClean="0"/>
              <a:t>. </a:t>
            </a:r>
            <a:r>
              <a:rPr lang="pl-PL" dirty="0" smtClean="0"/>
              <a:t>: </a:t>
            </a:r>
            <a:r>
              <a:rPr lang="pl-PL" dirty="0" err="1" smtClean="0"/>
              <a:t>compare</a:t>
            </a:r>
            <a:r>
              <a:rPr lang="pl-PL" dirty="0" smtClean="0"/>
              <a:t> </a:t>
            </a:r>
            <a:endParaRPr lang="pl-PL" i="1" dirty="0" smtClean="0"/>
          </a:p>
          <a:p>
            <a:pPr lvl="1"/>
            <a:r>
              <a:rPr lang="pl-PL" i="1" dirty="0" err="1" smtClean="0"/>
              <a:t>viz</a:t>
            </a:r>
            <a:r>
              <a:rPr lang="pl-PL" i="1" dirty="0" smtClean="0"/>
              <a:t>. </a:t>
            </a:r>
            <a:r>
              <a:rPr lang="pl-PL" dirty="0" smtClean="0"/>
              <a:t>: </a:t>
            </a:r>
            <a:r>
              <a:rPr lang="pl-PL" i="1" dirty="0" err="1" smtClean="0"/>
              <a:t>videlicet</a:t>
            </a:r>
            <a:r>
              <a:rPr lang="pl-PL" dirty="0" smtClean="0"/>
              <a:t> :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</a:t>
            </a:r>
            <a:r>
              <a:rPr lang="pl-PL" dirty="0" err="1" smtClean="0"/>
              <a:t>say</a:t>
            </a:r>
            <a:r>
              <a:rPr lang="pl-PL" dirty="0" smtClean="0"/>
              <a:t>, </a:t>
            </a:r>
            <a:r>
              <a:rPr lang="pl-PL" dirty="0" err="1" smtClean="0"/>
              <a:t>namely</a:t>
            </a:r>
            <a:endParaRPr lang="pl-PL" dirty="0" smtClean="0"/>
          </a:p>
          <a:p>
            <a:pPr lvl="1"/>
            <a:r>
              <a:rPr lang="pl-PL" i="1" dirty="0" err="1" smtClean="0"/>
              <a:t>ff</a:t>
            </a:r>
            <a:r>
              <a:rPr lang="pl-PL" i="1" dirty="0" smtClean="0"/>
              <a:t>. </a:t>
            </a:r>
            <a:r>
              <a:rPr lang="pl-PL" dirty="0" smtClean="0"/>
              <a:t>: and </a:t>
            </a:r>
            <a:r>
              <a:rPr lang="pl-PL" dirty="0" err="1" smtClean="0"/>
              <a:t>onwards</a:t>
            </a:r>
            <a:r>
              <a:rPr lang="pl-PL" dirty="0" smtClean="0"/>
              <a:t>, and the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pages</a:t>
            </a:r>
            <a:endParaRPr lang="pl-PL" i="1" dirty="0" smtClean="0"/>
          </a:p>
          <a:p>
            <a:pPr lvl="1"/>
            <a:r>
              <a:rPr lang="pl-PL" i="1" dirty="0" err="1" smtClean="0"/>
              <a:t>infra</a:t>
            </a:r>
            <a:r>
              <a:rPr lang="pl-PL" i="1" dirty="0" smtClean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within</a:t>
            </a:r>
            <a:r>
              <a:rPr lang="pl-PL" dirty="0" smtClean="0"/>
              <a:t> (a </a:t>
            </a:r>
            <a:r>
              <a:rPr lang="pl-PL" dirty="0" err="1" smtClean="0"/>
              <a:t>paragraph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a </a:t>
            </a:r>
            <a:r>
              <a:rPr lang="pl-PL" dirty="0" err="1" smtClean="0"/>
              <a:t>specific</a:t>
            </a:r>
            <a:r>
              <a:rPr lang="pl-PL" dirty="0" smtClean="0"/>
              <a:t> part of the </a:t>
            </a:r>
            <a:r>
              <a:rPr lang="pl-PL" dirty="0" err="1" smtClean="0"/>
              <a:t>text</a:t>
            </a:r>
            <a:r>
              <a:rPr lang="pl-PL" dirty="0" smtClean="0"/>
              <a:t>) </a:t>
            </a:r>
          </a:p>
          <a:p>
            <a:pPr lvl="1"/>
            <a:r>
              <a:rPr lang="pl-PL" i="1" dirty="0" err="1" smtClean="0"/>
              <a:t>supra</a:t>
            </a:r>
            <a:r>
              <a:rPr lang="pl-PL" i="1" dirty="0" smtClean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above</a:t>
            </a:r>
            <a:r>
              <a:rPr lang="pl-PL" dirty="0" smtClean="0"/>
              <a:t> (a </a:t>
            </a:r>
            <a:r>
              <a:rPr lang="pl-PL" dirty="0" err="1" smtClean="0"/>
              <a:t>paragraph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a </a:t>
            </a:r>
            <a:r>
              <a:rPr lang="pl-PL" dirty="0" err="1" smtClean="0"/>
              <a:t>specific</a:t>
            </a:r>
            <a:r>
              <a:rPr lang="pl-PL" dirty="0" smtClean="0"/>
              <a:t> part of the </a:t>
            </a:r>
            <a:r>
              <a:rPr lang="pl-PL" dirty="0" err="1" smtClean="0"/>
              <a:t>text</a:t>
            </a:r>
            <a:r>
              <a:rPr lang="pl-PL" dirty="0" smtClean="0"/>
              <a:t>)</a:t>
            </a:r>
            <a:endParaRPr lang="pl-PL" i="1" dirty="0" smtClean="0"/>
          </a:p>
          <a:p>
            <a:pPr lvl="1"/>
            <a:r>
              <a:rPr lang="pl-PL" i="1" dirty="0" smtClean="0"/>
              <a:t>pp. </a:t>
            </a:r>
            <a:r>
              <a:rPr lang="pl-PL" dirty="0" smtClean="0"/>
              <a:t>: </a:t>
            </a:r>
            <a:r>
              <a:rPr lang="pl-PL" dirty="0" err="1" smtClean="0"/>
              <a:t>pages</a:t>
            </a:r>
            <a:r>
              <a:rPr lang="pl-PL" dirty="0" smtClean="0"/>
              <a:t> (</a:t>
            </a:r>
            <a:r>
              <a:rPr lang="pl-PL" dirty="0" err="1" smtClean="0"/>
              <a:t>followed</a:t>
            </a:r>
            <a:r>
              <a:rPr lang="pl-PL" dirty="0" smtClean="0"/>
              <a:t> by a </a:t>
            </a:r>
            <a:r>
              <a:rPr lang="pl-PL" dirty="0" err="1" smtClean="0"/>
              <a:t>number</a:t>
            </a:r>
            <a:r>
              <a:rPr lang="pl-PL" dirty="0" smtClean="0"/>
              <a:t>; pp. 154-156 </a:t>
            </a:r>
            <a:r>
              <a:rPr lang="pl-PL" dirty="0" err="1" smtClean="0"/>
              <a:t>means</a:t>
            </a:r>
            <a:r>
              <a:rPr lang="pl-PL" dirty="0" smtClean="0"/>
              <a:t> </a:t>
            </a:r>
            <a:r>
              <a:rPr lang="pl-PL" dirty="0" err="1" smtClean="0"/>
              <a:t>pages</a:t>
            </a:r>
            <a:r>
              <a:rPr lang="pl-PL" dirty="0" smtClean="0"/>
              <a:t> 154 to 156)</a:t>
            </a:r>
          </a:p>
          <a:p>
            <a:pPr lvl="1"/>
            <a:r>
              <a:rPr lang="pl-PL" i="1" dirty="0" err="1" smtClean="0"/>
              <a:t>usu</a:t>
            </a:r>
            <a:r>
              <a:rPr lang="pl-PL" i="1" dirty="0" smtClean="0"/>
              <a:t>.</a:t>
            </a:r>
            <a:r>
              <a:rPr lang="pl-PL" dirty="0" smtClean="0"/>
              <a:t> : </a:t>
            </a:r>
            <a:r>
              <a:rPr lang="pl-PL" dirty="0" err="1" smtClean="0"/>
              <a:t>usually</a:t>
            </a:r>
            <a:endParaRPr lang="pl-PL" dirty="0" smtClean="0"/>
          </a:p>
          <a:p>
            <a:pPr lvl="1"/>
            <a:r>
              <a:rPr lang="pl-PL" i="1" dirty="0" err="1" smtClean="0"/>
              <a:t>esp</a:t>
            </a:r>
            <a:r>
              <a:rPr lang="pl-PL" i="1" dirty="0" smtClean="0"/>
              <a:t>. </a:t>
            </a:r>
            <a:r>
              <a:rPr lang="pl-PL" dirty="0" smtClean="0"/>
              <a:t>: </a:t>
            </a:r>
            <a:r>
              <a:rPr lang="pl-PL" dirty="0" err="1" smtClean="0"/>
              <a:t>especially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742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27377"/>
          </a:xfrm>
        </p:spPr>
        <p:txBody>
          <a:bodyPr/>
          <a:lstStyle/>
          <a:p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adopt</a:t>
            </a:r>
            <a:r>
              <a:rPr lang="pl-PL" dirty="0" smtClean="0"/>
              <a:t> a </a:t>
            </a:r>
            <a:r>
              <a:rPr lang="pl-PL" dirty="0" err="1" smtClean="0"/>
              <a:t>structure</a:t>
            </a:r>
            <a:r>
              <a:rPr lang="pl-PL" dirty="0" smtClean="0"/>
              <a:t> of the argument to be </a:t>
            </a:r>
            <a:r>
              <a:rPr lang="pl-PL" dirty="0" err="1" smtClean="0"/>
              <a:t>undertaken</a:t>
            </a:r>
            <a:endParaRPr lang="pl-PL" dirty="0" smtClean="0"/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ways</a:t>
            </a:r>
            <a:r>
              <a:rPr lang="pl-PL" dirty="0" smtClean="0"/>
              <a:t> to do </a:t>
            </a:r>
            <a:r>
              <a:rPr lang="pl-PL" dirty="0" err="1" smtClean="0"/>
              <a:t>this</a:t>
            </a:r>
            <a:r>
              <a:rPr lang="pl-PL" dirty="0" smtClean="0"/>
              <a:t>; </a:t>
            </a:r>
            <a:r>
              <a:rPr lang="pl-PL" dirty="0" err="1" smtClean="0"/>
              <a:t>however</a:t>
            </a:r>
            <a:r>
              <a:rPr lang="pl-PL" dirty="0" smtClean="0"/>
              <a:t>, the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i="1" dirty="0" err="1" smtClean="0"/>
              <a:t>advocated</a:t>
            </a:r>
            <a:r>
              <a:rPr lang="pl-PL" dirty="0" smtClean="0"/>
              <a:t> </a:t>
            </a:r>
            <a:r>
              <a:rPr lang="pl-PL" dirty="0" err="1" smtClean="0"/>
              <a:t>herein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’</a:t>
            </a:r>
            <a:r>
              <a:rPr lang="pl-PL" dirty="0" err="1" smtClean="0"/>
              <a:t>claim-based</a:t>
            </a:r>
            <a:r>
              <a:rPr lang="pl-PL" dirty="0" smtClean="0"/>
              <a:t>’ </a:t>
            </a:r>
            <a:r>
              <a:rPr lang="pl-PL" dirty="0" err="1" smtClean="0"/>
              <a:t>or</a:t>
            </a:r>
            <a:r>
              <a:rPr lang="pl-PL" dirty="0" smtClean="0"/>
              <a:t> ’</a:t>
            </a:r>
            <a:r>
              <a:rPr lang="pl-PL" dirty="0" err="1" smtClean="0"/>
              <a:t>thesis-based</a:t>
            </a:r>
            <a:r>
              <a:rPr lang="pl-PL" dirty="0" smtClean="0"/>
              <a:t>’ </a:t>
            </a:r>
            <a:r>
              <a:rPr lang="pl-PL" dirty="0" err="1" smtClean="0"/>
              <a:t>way</a:t>
            </a:r>
            <a:r>
              <a:rPr lang="pl-PL" dirty="0" smtClean="0"/>
              <a:t> of </a:t>
            </a:r>
            <a:r>
              <a:rPr lang="pl-PL" dirty="0" err="1" smtClean="0"/>
              <a:t>drafting</a:t>
            </a:r>
            <a:endParaRPr lang="pl-PL" dirty="0" smtClean="0"/>
          </a:p>
          <a:p>
            <a:r>
              <a:rPr lang="pl-PL" dirty="0" smtClean="0"/>
              <a:t>First, </a:t>
            </a:r>
            <a:r>
              <a:rPr lang="pl-PL" dirty="0" err="1" smtClean="0"/>
              <a:t>identify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issue</a:t>
            </a:r>
            <a:r>
              <a:rPr lang="pl-PL" dirty="0" smtClean="0"/>
              <a:t> (i.e. the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question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hand</a:t>
            </a:r>
            <a:r>
              <a:rPr lang="pl-PL" dirty="0" smtClean="0"/>
              <a:t>)</a:t>
            </a:r>
          </a:p>
          <a:p>
            <a:r>
              <a:rPr lang="pl-PL" dirty="0" smtClean="0"/>
              <a:t>Second, </a:t>
            </a:r>
            <a:r>
              <a:rPr lang="pl-PL" i="1" dirty="0" err="1" smtClean="0"/>
              <a:t>validate</a:t>
            </a:r>
            <a:r>
              <a:rPr lang="pl-PL" dirty="0" smtClean="0"/>
              <a:t> a </a:t>
            </a:r>
            <a:r>
              <a:rPr lang="pl-PL" dirty="0" err="1" smtClean="0"/>
              <a:t>legal</a:t>
            </a:r>
            <a:r>
              <a:rPr lang="pl-PL" dirty="0" smtClean="0"/>
              <a:t> norm</a:t>
            </a:r>
          </a:p>
          <a:p>
            <a:r>
              <a:rPr lang="pl-PL" dirty="0" smtClean="0"/>
              <a:t>Third, </a:t>
            </a:r>
            <a:r>
              <a:rPr lang="pl-PL" i="1" dirty="0" err="1" smtClean="0"/>
              <a:t>interpret</a:t>
            </a:r>
            <a:r>
              <a:rPr lang="pl-PL" dirty="0" smtClean="0"/>
              <a:t> the norm</a:t>
            </a:r>
          </a:p>
          <a:p>
            <a:r>
              <a:rPr lang="pl-PL" dirty="0" err="1" smtClean="0"/>
              <a:t>Fourth</a:t>
            </a:r>
            <a:r>
              <a:rPr lang="pl-PL" dirty="0" smtClean="0"/>
              <a:t>, </a:t>
            </a:r>
            <a:r>
              <a:rPr lang="pl-PL" i="1" dirty="0" err="1" smtClean="0"/>
              <a:t>invoke</a:t>
            </a:r>
            <a:r>
              <a:rPr lang="pl-PL" i="1" dirty="0" smtClean="0"/>
              <a:t> the norm</a:t>
            </a:r>
            <a:r>
              <a:rPr lang="pl-PL" dirty="0" smtClean="0"/>
              <a:t> to be </a:t>
            </a:r>
            <a:r>
              <a:rPr lang="pl-PL" i="1" dirty="0" smtClean="0"/>
              <a:t>applied </a:t>
            </a:r>
            <a:r>
              <a:rPr lang="pl-PL" dirty="0" smtClean="0"/>
              <a:t>in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endParaRPr lang="pl-PL" dirty="0" smtClean="0"/>
          </a:p>
          <a:p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a </a:t>
            </a:r>
            <a:r>
              <a:rPr lang="pl-PL" i="1" dirty="0" err="1" smtClean="0"/>
              <a:t>thesis</a:t>
            </a:r>
            <a:r>
              <a:rPr lang="pl-PL" i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or</a:t>
            </a:r>
            <a:r>
              <a:rPr lang="pl-PL" i="1" dirty="0" smtClean="0"/>
              <a:t> a </a:t>
            </a:r>
            <a:r>
              <a:rPr lang="pl-PL" i="1" dirty="0" err="1" smtClean="0"/>
              <a:t>claim</a:t>
            </a:r>
            <a:r>
              <a:rPr lang="pl-PL" dirty="0" smtClean="0"/>
              <a:t>)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beginning</a:t>
            </a:r>
            <a:r>
              <a:rPr lang="pl-PL" dirty="0" smtClean="0"/>
              <a:t> of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submission</a:t>
            </a:r>
            <a:r>
              <a:rPr lang="pl-PL" dirty="0" smtClean="0"/>
              <a:t>,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enclose</a:t>
            </a:r>
            <a:r>
              <a:rPr lang="pl-PL" dirty="0" smtClean="0"/>
              <a:t> a </a:t>
            </a:r>
            <a:r>
              <a:rPr lang="pl-PL" i="1" dirty="0" smtClean="0"/>
              <a:t>skeleton argument</a:t>
            </a:r>
            <a:r>
              <a:rPr lang="pl-PL" dirty="0" smtClean="0"/>
              <a:t> </a:t>
            </a:r>
            <a:r>
              <a:rPr lang="pl-PL" dirty="0" err="1" smtClean="0"/>
              <a:t>summarizing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position</a:t>
            </a:r>
            <a:r>
              <a:rPr lang="pl-PL" dirty="0" smtClean="0"/>
              <a:t> (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do </a:t>
            </a:r>
            <a:r>
              <a:rPr lang="pl-PL" dirty="0" err="1" smtClean="0"/>
              <a:t>both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Approach</a:t>
            </a:r>
            <a:r>
              <a:rPr lang="pl-PL" dirty="0"/>
              <a:t> to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Reasoning</a:t>
            </a:r>
            <a:r>
              <a:rPr lang="pl-PL" dirty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4725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In </a:t>
            </a:r>
            <a:r>
              <a:rPr lang="pl-PL" dirty="0" err="1" smtClean="0"/>
              <a:t>structuring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submission</a:t>
            </a:r>
            <a:r>
              <a:rPr lang="pl-PL" dirty="0" smtClean="0"/>
              <a:t>,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try</a:t>
            </a:r>
            <a:r>
              <a:rPr lang="pl-PL" dirty="0" smtClean="0"/>
              <a:t> to </a:t>
            </a:r>
            <a:r>
              <a:rPr lang="pl-PL" dirty="0" err="1" smtClean="0"/>
              <a:t>convince</a:t>
            </a:r>
            <a:r>
              <a:rPr lang="pl-PL" dirty="0" smtClean="0"/>
              <a:t> the </a:t>
            </a:r>
            <a:r>
              <a:rPr lang="pl-PL" dirty="0" err="1" smtClean="0"/>
              <a:t>reader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suggestions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reasonable</a:t>
            </a:r>
            <a:endParaRPr lang="pl-PL" dirty="0"/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done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recourse</a:t>
            </a:r>
            <a:r>
              <a:rPr lang="pl-PL" dirty="0"/>
              <a:t> </a:t>
            </a:r>
            <a:r>
              <a:rPr lang="pl-PL" dirty="0" smtClean="0"/>
              <a:t>to </a:t>
            </a:r>
            <a:r>
              <a:rPr lang="pl-PL" i="1" dirty="0" err="1" smtClean="0"/>
              <a:t>types</a:t>
            </a:r>
            <a:r>
              <a:rPr lang="pl-PL" i="1" dirty="0" smtClean="0"/>
              <a:t> of</a:t>
            </a:r>
            <a:r>
              <a:rPr lang="pl-PL" dirty="0" smtClean="0"/>
              <a:t> </a:t>
            </a:r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interpretation</a:t>
            </a:r>
            <a:r>
              <a:rPr lang="pl-PL" i="1" dirty="0" smtClean="0"/>
              <a:t> </a:t>
            </a:r>
            <a:r>
              <a:rPr lang="pl-PL" dirty="0" smtClean="0"/>
              <a:t>and </a:t>
            </a:r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inferences</a:t>
            </a:r>
            <a:endParaRPr lang="pl-PL" i="1" dirty="0" smtClean="0"/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three</a:t>
            </a:r>
            <a:r>
              <a:rPr lang="pl-PL" dirty="0" smtClean="0"/>
              <a:t> principal </a:t>
            </a:r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r>
              <a:rPr lang="pl-PL" dirty="0" smtClean="0"/>
              <a:t> of a norm</a:t>
            </a:r>
          </a:p>
          <a:p>
            <a:pPr lvl="1"/>
            <a:r>
              <a:rPr lang="pl-PL" dirty="0" err="1" smtClean="0"/>
              <a:t>Textual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r>
              <a:rPr lang="pl-PL" dirty="0" smtClean="0"/>
              <a:t> (</a:t>
            </a:r>
            <a:r>
              <a:rPr lang="pl-PL" dirty="0" err="1" smtClean="0"/>
              <a:t>text</a:t>
            </a:r>
            <a:r>
              <a:rPr lang="pl-PL" dirty="0" smtClean="0"/>
              <a:t> of a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Systematic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r>
              <a:rPr lang="pl-PL" dirty="0" smtClean="0"/>
              <a:t> (a </a:t>
            </a:r>
            <a:r>
              <a:rPr lang="pl-PL" dirty="0" err="1" smtClean="0"/>
              <a:t>legal</a:t>
            </a:r>
            <a:r>
              <a:rPr lang="pl-PL" dirty="0" smtClean="0"/>
              <a:t> system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Teleological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r>
              <a:rPr lang="pl-PL" dirty="0" smtClean="0"/>
              <a:t> (the </a:t>
            </a:r>
            <a:r>
              <a:rPr lang="pl-PL" dirty="0" err="1" smtClean="0"/>
              <a:t>purpose</a:t>
            </a:r>
            <a:r>
              <a:rPr lang="pl-PL" dirty="0" smtClean="0"/>
              <a:t> of a norm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)</a:t>
            </a:r>
          </a:p>
          <a:p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inferences</a:t>
            </a:r>
            <a:r>
              <a:rPr lang="pl-PL" i="1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the </a:t>
            </a:r>
            <a:r>
              <a:rPr lang="pl-PL" dirty="0" err="1" smtClean="0"/>
              <a:t>activities</a:t>
            </a:r>
            <a:r>
              <a:rPr lang="pl-PL" dirty="0" smtClean="0"/>
              <a:t> of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deducing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inducing</a:t>
            </a:r>
            <a:r>
              <a:rPr lang="pl-PL" dirty="0" smtClean="0"/>
              <a:t> a norm </a:t>
            </a:r>
            <a:r>
              <a:rPr lang="pl-PL" i="1" dirty="0" smtClean="0"/>
              <a:t>from </a:t>
            </a:r>
            <a:r>
              <a:rPr lang="pl-PL" i="1" dirty="0" err="1" smtClean="0"/>
              <a:t>other</a:t>
            </a:r>
            <a:r>
              <a:rPr lang="pl-PL" i="1" dirty="0" smtClean="0"/>
              <a:t> </a:t>
            </a:r>
            <a:r>
              <a:rPr lang="pl-PL" i="1" dirty="0" err="1" smtClean="0"/>
              <a:t>norms</a:t>
            </a:r>
            <a:r>
              <a:rPr lang="pl-PL" i="1" dirty="0" smtClean="0"/>
              <a:t> of law</a:t>
            </a:r>
          </a:p>
          <a:p>
            <a:pPr lvl="1"/>
            <a:r>
              <a:rPr lang="pl-PL" i="1" dirty="0">
                <a:effectLst/>
              </a:rPr>
              <a:t>Argumentum a </a:t>
            </a:r>
            <a:r>
              <a:rPr lang="pl-PL" i="1" dirty="0" err="1">
                <a:effectLst/>
              </a:rPr>
              <a:t>maiore</a:t>
            </a:r>
            <a:r>
              <a:rPr lang="pl-PL" i="1" dirty="0">
                <a:effectLst/>
              </a:rPr>
              <a:t> ad </a:t>
            </a:r>
            <a:r>
              <a:rPr lang="pl-PL" i="1" dirty="0" smtClean="0">
                <a:effectLst/>
              </a:rPr>
              <a:t>minus </a:t>
            </a:r>
            <a:r>
              <a:rPr lang="pl-PL" dirty="0" smtClean="0">
                <a:effectLst/>
              </a:rPr>
              <a:t>: ’from </a:t>
            </a:r>
            <a:r>
              <a:rPr lang="pl-PL" dirty="0" err="1" smtClean="0">
                <a:effectLst/>
              </a:rPr>
              <a:t>greater</a:t>
            </a:r>
            <a:r>
              <a:rPr lang="pl-PL" dirty="0" smtClean="0">
                <a:effectLst/>
              </a:rPr>
              <a:t> to </a:t>
            </a:r>
            <a:r>
              <a:rPr lang="pl-PL" dirty="0" err="1" smtClean="0">
                <a:effectLst/>
              </a:rPr>
              <a:t>lesser</a:t>
            </a:r>
            <a:r>
              <a:rPr lang="pl-PL" dirty="0" smtClean="0">
                <a:effectLst/>
              </a:rPr>
              <a:t>’ : </a:t>
            </a:r>
            <a:r>
              <a:rPr lang="pl-PL" dirty="0" err="1" smtClean="0">
                <a:effectLst/>
              </a:rPr>
              <a:t>if</a:t>
            </a:r>
            <a:r>
              <a:rPr lang="pl-PL" dirty="0" smtClean="0">
                <a:effectLst/>
              </a:rPr>
              <a:t> A </a:t>
            </a:r>
            <a:r>
              <a:rPr lang="pl-PL" dirty="0" err="1" smtClean="0">
                <a:effectLst/>
              </a:rPr>
              <a:t>is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allowed</a:t>
            </a:r>
            <a:r>
              <a:rPr lang="pl-PL" dirty="0" smtClean="0">
                <a:effectLst/>
              </a:rPr>
              <a:t>, </a:t>
            </a:r>
            <a:r>
              <a:rPr lang="pl-PL" dirty="0" err="1" smtClean="0">
                <a:effectLst/>
              </a:rPr>
              <a:t>then</a:t>
            </a:r>
            <a:r>
              <a:rPr lang="pl-PL" dirty="0" smtClean="0">
                <a:effectLst/>
              </a:rPr>
              <a:t> B </a:t>
            </a:r>
            <a:r>
              <a:rPr lang="pl-PL" dirty="0" err="1" smtClean="0">
                <a:effectLst/>
              </a:rPr>
              <a:t>which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is</a:t>
            </a:r>
            <a:r>
              <a:rPr lang="pl-PL" dirty="0" smtClean="0">
                <a:effectLst/>
              </a:rPr>
              <a:t> less </a:t>
            </a:r>
            <a:r>
              <a:rPr lang="pl-PL" dirty="0" err="1" smtClean="0">
                <a:effectLst/>
              </a:rPr>
              <a:t>than</a:t>
            </a:r>
            <a:r>
              <a:rPr lang="pl-PL" dirty="0" smtClean="0">
                <a:effectLst/>
              </a:rPr>
              <a:t> A </a:t>
            </a:r>
            <a:r>
              <a:rPr lang="pl-PL" dirty="0" err="1" smtClean="0">
                <a:effectLst/>
              </a:rPr>
              <a:t>should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also</a:t>
            </a:r>
            <a:r>
              <a:rPr lang="pl-PL" dirty="0" smtClean="0">
                <a:effectLst/>
              </a:rPr>
              <a:t> be </a:t>
            </a:r>
            <a:r>
              <a:rPr lang="pl-PL" dirty="0" err="1" smtClean="0">
                <a:effectLst/>
              </a:rPr>
              <a:t>allowed</a:t>
            </a:r>
            <a:endParaRPr lang="pl-PL" dirty="0" smtClean="0">
              <a:effectLst/>
            </a:endParaRPr>
          </a:p>
          <a:p>
            <a:pPr lvl="1"/>
            <a:r>
              <a:rPr lang="it-IT" i="1" dirty="0">
                <a:effectLst/>
              </a:rPr>
              <a:t>Argumentum a minore ad </a:t>
            </a:r>
            <a:r>
              <a:rPr lang="it-IT" i="1" dirty="0" smtClean="0">
                <a:effectLst/>
              </a:rPr>
              <a:t>maius</a:t>
            </a:r>
            <a:r>
              <a:rPr lang="pl-PL" i="1" dirty="0" smtClean="0">
                <a:effectLst/>
              </a:rPr>
              <a:t> </a:t>
            </a:r>
            <a:r>
              <a:rPr lang="pl-PL" dirty="0" smtClean="0">
                <a:effectLst/>
              </a:rPr>
              <a:t>: ’from </a:t>
            </a:r>
            <a:r>
              <a:rPr lang="pl-PL" dirty="0" err="1" smtClean="0">
                <a:effectLst/>
              </a:rPr>
              <a:t>lesser</a:t>
            </a:r>
            <a:r>
              <a:rPr lang="pl-PL" dirty="0" smtClean="0">
                <a:effectLst/>
              </a:rPr>
              <a:t> to </a:t>
            </a:r>
            <a:r>
              <a:rPr lang="pl-PL" dirty="0" err="1" smtClean="0">
                <a:effectLst/>
              </a:rPr>
              <a:t>greater</a:t>
            </a:r>
            <a:r>
              <a:rPr lang="pl-PL" dirty="0" smtClean="0">
                <a:effectLst/>
              </a:rPr>
              <a:t>’ : </a:t>
            </a:r>
            <a:r>
              <a:rPr lang="pl-PL" dirty="0" err="1" smtClean="0">
                <a:effectLst/>
              </a:rPr>
              <a:t>if</a:t>
            </a:r>
            <a:r>
              <a:rPr lang="pl-PL" dirty="0" smtClean="0">
                <a:effectLst/>
              </a:rPr>
              <a:t> B </a:t>
            </a:r>
            <a:r>
              <a:rPr lang="pl-PL" dirty="0" err="1" smtClean="0">
                <a:effectLst/>
              </a:rPr>
              <a:t>is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prohibited</a:t>
            </a:r>
            <a:r>
              <a:rPr lang="pl-PL" dirty="0" smtClean="0">
                <a:effectLst/>
              </a:rPr>
              <a:t>, </a:t>
            </a:r>
            <a:r>
              <a:rPr lang="pl-PL" dirty="0" err="1" smtClean="0">
                <a:effectLst/>
              </a:rPr>
              <a:t>then</a:t>
            </a:r>
            <a:r>
              <a:rPr lang="pl-PL" dirty="0" smtClean="0">
                <a:effectLst/>
              </a:rPr>
              <a:t> A </a:t>
            </a:r>
            <a:r>
              <a:rPr lang="pl-PL" dirty="0" err="1" smtClean="0">
                <a:effectLst/>
              </a:rPr>
              <a:t>which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is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more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damaging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than</a:t>
            </a:r>
            <a:r>
              <a:rPr lang="pl-PL" dirty="0" smtClean="0">
                <a:effectLst/>
              </a:rPr>
              <a:t> B </a:t>
            </a:r>
            <a:r>
              <a:rPr lang="pl-PL" dirty="0" err="1" smtClean="0">
                <a:effectLst/>
              </a:rPr>
              <a:t>should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also</a:t>
            </a:r>
            <a:r>
              <a:rPr lang="pl-PL" dirty="0" smtClean="0">
                <a:effectLst/>
              </a:rPr>
              <a:t> be </a:t>
            </a:r>
            <a:r>
              <a:rPr lang="pl-PL" dirty="0" err="1" smtClean="0">
                <a:effectLst/>
              </a:rPr>
              <a:t>prohibited</a:t>
            </a:r>
            <a:endParaRPr lang="pl-PL" dirty="0" smtClean="0">
              <a:effectLst/>
            </a:endParaRPr>
          </a:p>
          <a:p>
            <a:pPr lvl="1"/>
            <a:r>
              <a:rPr lang="pl-PL" i="1" dirty="0" smtClean="0">
                <a:effectLst/>
              </a:rPr>
              <a:t>Argumentum a </a:t>
            </a:r>
            <a:r>
              <a:rPr lang="pl-PL" i="1" dirty="0" err="1" smtClean="0">
                <a:effectLst/>
              </a:rPr>
              <a:t>simili</a:t>
            </a:r>
            <a:r>
              <a:rPr lang="pl-PL" i="1" dirty="0" smtClean="0">
                <a:effectLst/>
              </a:rPr>
              <a:t> </a:t>
            </a:r>
            <a:r>
              <a:rPr lang="pl-PL" dirty="0" smtClean="0">
                <a:effectLst/>
              </a:rPr>
              <a:t>: ’</a:t>
            </a:r>
            <a:r>
              <a:rPr lang="pl-PL" dirty="0" err="1" smtClean="0">
                <a:effectLst/>
              </a:rPr>
              <a:t>similarity</a:t>
            </a:r>
            <a:r>
              <a:rPr lang="pl-PL" dirty="0" smtClean="0">
                <a:effectLst/>
              </a:rPr>
              <a:t>’ : </a:t>
            </a:r>
            <a:r>
              <a:rPr lang="pl-PL" dirty="0" err="1" smtClean="0">
                <a:effectLst/>
              </a:rPr>
              <a:t>if</a:t>
            </a:r>
            <a:r>
              <a:rPr lang="pl-PL" dirty="0" smtClean="0">
                <a:effectLst/>
              </a:rPr>
              <a:t> A and B </a:t>
            </a:r>
            <a:r>
              <a:rPr lang="pl-PL" dirty="0" err="1" smtClean="0">
                <a:effectLst/>
              </a:rPr>
              <a:t>are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alike</a:t>
            </a:r>
            <a:r>
              <a:rPr lang="pl-PL" dirty="0" smtClean="0">
                <a:effectLst/>
              </a:rPr>
              <a:t>, B </a:t>
            </a:r>
            <a:r>
              <a:rPr lang="pl-PL" dirty="0" err="1" smtClean="0">
                <a:effectLst/>
              </a:rPr>
              <a:t>should</a:t>
            </a:r>
            <a:r>
              <a:rPr lang="pl-PL" dirty="0" smtClean="0">
                <a:effectLst/>
              </a:rPr>
              <a:t> be </a:t>
            </a:r>
            <a:r>
              <a:rPr lang="pl-PL" dirty="0" err="1" smtClean="0">
                <a:effectLst/>
              </a:rPr>
              <a:t>treated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like</a:t>
            </a:r>
            <a:r>
              <a:rPr lang="pl-PL" dirty="0" smtClean="0">
                <a:effectLst/>
              </a:rPr>
              <a:t> A and </a:t>
            </a:r>
            <a:r>
              <a:rPr lang="pl-PL" i="1" dirty="0" smtClean="0">
                <a:effectLst/>
              </a:rPr>
              <a:t>vice versa</a:t>
            </a: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13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96951"/>
          </a:xfrm>
        </p:spPr>
        <p:txBody>
          <a:bodyPr>
            <a:normAutofit lnSpcReduction="10000"/>
          </a:bodyPr>
          <a:lstStyle/>
          <a:p>
            <a:r>
              <a:rPr lang="pl-PL" dirty="0" err="1" smtClean="0"/>
              <a:t>Apart</a:t>
            </a:r>
            <a:r>
              <a:rPr lang="pl-PL" dirty="0" smtClean="0"/>
              <a:t> from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arguments</a:t>
            </a:r>
            <a:r>
              <a:rPr lang="pl-PL" dirty="0" smtClean="0"/>
              <a:t> and </a:t>
            </a:r>
            <a:r>
              <a:rPr lang="pl-PL" dirty="0" err="1" smtClean="0"/>
              <a:t>inferences</a:t>
            </a:r>
            <a:r>
              <a:rPr lang="pl-PL" dirty="0" smtClean="0"/>
              <a:t>, a </a:t>
            </a:r>
            <a:r>
              <a:rPr lang="pl-PL" dirty="0" err="1" smtClean="0"/>
              <a:t>practitioner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(and </a:t>
            </a:r>
            <a:r>
              <a:rPr lang="pl-PL" dirty="0" err="1" smtClean="0"/>
              <a:t>should</a:t>
            </a:r>
            <a:r>
              <a:rPr lang="pl-PL" dirty="0" smtClean="0"/>
              <a:t>)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i="1" dirty="0" err="1" smtClean="0"/>
              <a:t>jurisprudence</a:t>
            </a:r>
            <a:r>
              <a:rPr lang="pl-PL" i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case</a:t>
            </a:r>
            <a:r>
              <a:rPr lang="pl-PL" dirty="0" smtClean="0"/>
              <a:t> law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judicial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r>
              <a:rPr lang="pl-PL" dirty="0" smtClean="0"/>
              <a:t>) and </a:t>
            </a:r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doctrine</a:t>
            </a:r>
            <a:r>
              <a:rPr lang="pl-PL" dirty="0" smtClean="0"/>
              <a:t> to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force</a:t>
            </a:r>
            <a:r>
              <a:rPr lang="pl-PL" dirty="0" smtClean="0"/>
              <a:t> to </a:t>
            </a:r>
            <a:r>
              <a:rPr lang="pl-PL" dirty="0" err="1" smtClean="0"/>
              <a:t>one’s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endParaRPr lang="pl-PL" dirty="0" smtClean="0"/>
          </a:p>
          <a:p>
            <a:r>
              <a:rPr lang="pl-PL" dirty="0" smtClean="0"/>
              <a:t>Case law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relevant</a:t>
            </a:r>
            <a:r>
              <a:rPr lang="pl-PL" dirty="0" smtClean="0"/>
              <a:t>; </a:t>
            </a:r>
            <a:r>
              <a:rPr lang="pl-PL" dirty="0" err="1" smtClean="0"/>
              <a:t>irrelevant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likely</a:t>
            </a:r>
            <a:r>
              <a:rPr lang="pl-PL" dirty="0" smtClean="0"/>
              <a:t> to </a:t>
            </a:r>
            <a:r>
              <a:rPr lang="pl-PL" dirty="0" err="1" smtClean="0"/>
              <a:t>impair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persuasive</a:t>
            </a:r>
            <a:r>
              <a:rPr lang="pl-PL" dirty="0" smtClean="0"/>
              <a:t> </a:t>
            </a:r>
            <a:r>
              <a:rPr lang="pl-PL" dirty="0" err="1" smtClean="0"/>
              <a:t>character</a:t>
            </a:r>
            <a:endParaRPr lang="pl-PL" dirty="0"/>
          </a:p>
          <a:p>
            <a:r>
              <a:rPr lang="pl-PL" dirty="0" err="1" smtClean="0"/>
              <a:t>Proper</a:t>
            </a:r>
            <a:r>
              <a:rPr lang="pl-PL" dirty="0" smtClean="0"/>
              <a:t> </a:t>
            </a:r>
            <a:r>
              <a:rPr lang="pl-PL" dirty="0" err="1" smtClean="0"/>
              <a:t>citation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(</a:t>
            </a:r>
            <a:r>
              <a:rPr lang="pl-PL" dirty="0" err="1" smtClean="0"/>
              <a:t>refer</a:t>
            </a:r>
            <a:r>
              <a:rPr lang="pl-PL" dirty="0" smtClean="0"/>
              <a:t> to a </a:t>
            </a:r>
            <a:r>
              <a:rPr lang="pl-PL" dirty="0" err="1" smtClean="0"/>
              <a:t>particular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system) </a:t>
            </a:r>
          </a:p>
          <a:p>
            <a:r>
              <a:rPr lang="pl-PL" dirty="0"/>
              <a:t>I</a:t>
            </a:r>
            <a:r>
              <a:rPr lang="pl-PL" dirty="0" smtClean="0"/>
              <a:t>n EU law, the ECLI </a:t>
            </a:r>
            <a:r>
              <a:rPr lang="pl-PL" dirty="0" err="1" smtClean="0"/>
              <a:t>citation</a:t>
            </a:r>
            <a:r>
              <a:rPr lang="pl-PL" dirty="0" smtClean="0"/>
              <a:t> and the CELEX </a:t>
            </a:r>
            <a:r>
              <a:rPr lang="pl-PL" dirty="0" err="1" smtClean="0"/>
              <a:t>numbering</a:t>
            </a:r>
            <a:r>
              <a:rPr lang="pl-PL" dirty="0" smtClean="0"/>
              <a:t> system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present</a:t>
            </a:r>
            <a:r>
              <a:rPr lang="pl-PL" dirty="0" smtClean="0"/>
              <a:t> on the EUR-LEX </a:t>
            </a:r>
            <a:r>
              <a:rPr lang="pl-PL" dirty="0" err="1" smtClean="0"/>
              <a:t>website</a:t>
            </a:r>
            <a:r>
              <a:rPr lang="pl-PL" dirty="0" smtClean="0"/>
              <a:t> (</a:t>
            </a:r>
            <a:r>
              <a:rPr lang="pl-PL" dirty="0" err="1" smtClean="0"/>
              <a:t>example</a:t>
            </a:r>
            <a:r>
              <a:rPr lang="pl-PL" dirty="0" smtClean="0"/>
              <a:t> : </a:t>
            </a:r>
            <a:r>
              <a:rPr lang="pl-PL" dirty="0"/>
              <a:t>ECLI:EU:C:2015:655 and CELEX </a:t>
            </a:r>
            <a:r>
              <a:rPr lang="pl-PL" dirty="0" err="1" smtClean="0"/>
              <a:t>number</a:t>
            </a:r>
            <a:r>
              <a:rPr lang="pl-PL" dirty="0" smtClean="0"/>
              <a:t> 62014CJ0061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to </a:t>
            </a:r>
            <a:r>
              <a:rPr lang="pl-PL" dirty="0" err="1" smtClean="0"/>
              <a:t>arrive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same </a:t>
            </a:r>
            <a:r>
              <a:rPr lang="pl-PL" dirty="0" err="1" smtClean="0"/>
              <a:t>decision</a:t>
            </a:r>
            <a:r>
              <a:rPr lang="pl-PL" dirty="0" smtClean="0"/>
              <a:t> of the GC; </a:t>
            </a:r>
            <a:r>
              <a:rPr lang="pl-PL" dirty="0" err="1" smtClean="0"/>
              <a:t>however</a:t>
            </a:r>
            <a:r>
              <a:rPr lang="pl-PL" dirty="0" smtClean="0"/>
              <a:t>, the CJEU </a:t>
            </a:r>
            <a:r>
              <a:rPr lang="pl-PL" dirty="0" err="1" smtClean="0"/>
              <a:t>itself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the ECLI </a:t>
            </a:r>
            <a:r>
              <a:rPr lang="pl-PL" dirty="0" err="1" smtClean="0"/>
              <a:t>citation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doctrince</a:t>
            </a:r>
            <a:r>
              <a:rPr lang="pl-PL" dirty="0" smtClean="0"/>
              <a:t> </a:t>
            </a:r>
            <a:r>
              <a:rPr lang="pl-PL" dirty="0" err="1" smtClean="0"/>
              <a:t>refers</a:t>
            </a:r>
            <a:r>
              <a:rPr lang="pl-PL" dirty="0" smtClean="0"/>
              <a:t> to </a:t>
            </a:r>
            <a:r>
              <a:rPr lang="pl-PL" dirty="0" err="1" smtClean="0"/>
              <a:t>academic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 on the </a:t>
            </a:r>
            <a:r>
              <a:rPr lang="pl-PL" dirty="0" err="1" smtClean="0"/>
              <a:t>subject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hand</a:t>
            </a:r>
            <a:r>
              <a:rPr lang="pl-PL" dirty="0" smtClean="0"/>
              <a:t>; </a:t>
            </a:r>
            <a:r>
              <a:rPr lang="pl-PL" dirty="0" err="1" smtClean="0"/>
              <a:t>if</a:t>
            </a:r>
            <a:r>
              <a:rPr lang="pl-PL" dirty="0" smtClean="0"/>
              <a:t> a </a:t>
            </a:r>
            <a:r>
              <a:rPr lang="pl-PL" dirty="0" err="1" smtClean="0"/>
              <a:t>discrepancy</a:t>
            </a:r>
            <a:r>
              <a:rPr lang="pl-PL" dirty="0" smtClean="0"/>
              <a:t> in law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found</a:t>
            </a:r>
            <a:r>
              <a:rPr lang="pl-PL" dirty="0" smtClean="0"/>
              <a:t> in the </a:t>
            </a:r>
            <a:r>
              <a:rPr lang="pl-PL" dirty="0" err="1" smtClean="0"/>
              <a:t>academia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usual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someone</a:t>
            </a:r>
            <a:r>
              <a:rPr lang="pl-PL" dirty="0" smtClean="0"/>
              <a:t> </a:t>
            </a:r>
            <a:r>
              <a:rPr lang="pl-PL" dirty="0" err="1" smtClean="0"/>
              <a:t>publishes</a:t>
            </a:r>
            <a:r>
              <a:rPr lang="pl-PL" dirty="0" smtClean="0"/>
              <a:t> a </a:t>
            </a:r>
            <a:r>
              <a:rPr lang="pl-PL" dirty="0" err="1" smtClean="0"/>
              <a:t>paper</a:t>
            </a:r>
            <a:r>
              <a:rPr lang="pl-PL" dirty="0" smtClean="0"/>
              <a:t> on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criticising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suggesting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amendment</a:t>
            </a:r>
            <a:endParaRPr lang="pl-PL" dirty="0" smtClean="0"/>
          </a:p>
          <a:p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cited</a:t>
            </a:r>
            <a:r>
              <a:rPr lang="pl-PL" dirty="0" smtClean="0"/>
              <a:t> </a:t>
            </a:r>
            <a:r>
              <a:rPr lang="pl-PL" i="1" dirty="0" err="1" smtClean="0"/>
              <a:t>e.g</a:t>
            </a:r>
            <a:r>
              <a:rPr lang="pl-PL" i="1" dirty="0" smtClean="0"/>
              <a:t>. </a:t>
            </a:r>
            <a:r>
              <a:rPr lang="pl-PL" dirty="0" smtClean="0"/>
              <a:t>as J.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i="1" dirty="0" err="1" smtClean="0"/>
              <a:t>Title</a:t>
            </a:r>
            <a:r>
              <a:rPr lang="pl-PL" dirty="0" smtClean="0"/>
              <a:t>, Place of </a:t>
            </a:r>
            <a:r>
              <a:rPr lang="pl-PL" dirty="0" err="1" smtClean="0"/>
              <a:t>Publication</a:t>
            </a:r>
            <a:r>
              <a:rPr lang="pl-PL" dirty="0" smtClean="0"/>
              <a:t>, </a:t>
            </a:r>
            <a:r>
              <a:rPr lang="pl-PL" dirty="0" err="1" smtClean="0"/>
              <a:t>Year</a:t>
            </a:r>
            <a:r>
              <a:rPr lang="pl-PL" dirty="0" smtClean="0"/>
              <a:t> of </a:t>
            </a:r>
            <a:r>
              <a:rPr lang="pl-PL" dirty="0" err="1" smtClean="0"/>
              <a:t>Publication</a:t>
            </a:r>
            <a:r>
              <a:rPr lang="pl-PL" dirty="0" smtClean="0"/>
              <a:t>, p. (</a:t>
            </a:r>
            <a:r>
              <a:rPr lang="pl-PL" dirty="0" err="1" smtClean="0"/>
              <a:t>or</a:t>
            </a:r>
            <a:r>
              <a:rPr lang="pl-PL" dirty="0" smtClean="0"/>
              <a:t> pp.) </a:t>
            </a:r>
            <a:r>
              <a:rPr lang="pl-PL" dirty="0" err="1" smtClean="0"/>
              <a:t>where</a:t>
            </a:r>
            <a:r>
              <a:rPr lang="pl-PL" dirty="0" smtClean="0"/>
              <a:t> a </a:t>
            </a:r>
            <a:r>
              <a:rPr lang="pl-PL" dirty="0" err="1" smtClean="0"/>
              <a:t>relevant</a:t>
            </a:r>
            <a:r>
              <a:rPr lang="pl-PL" dirty="0" smtClean="0"/>
              <a:t> </a:t>
            </a:r>
            <a:r>
              <a:rPr lang="pl-PL" dirty="0" err="1" smtClean="0"/>
              <a:t>item</a:t>
            </a:r>
            <a:r>
              <a:rPr lang="pl-PL" dirty="0" smtClean="0"/>
              <a:t> </a:t>
            </a:r>
            <a:r>
              <a:rPr lang="pl-PL" dirty="0" err="1" smtClean="0"/>
              <a:t>appears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2314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EU Law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8229"/>
          </a:xfrm>
        </p:spPr>
        <p:txBody>
          <a:bodyPr/>
          <a:lstStyle/>
          <a:p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the </a:t>
            </a:r>
            <a:r>
              <a:rPr lang="pl-PL" dirty="0" err="1" smtClean="0"/>
              <a:t>context</a:t>
            </a:r>
            <a:r>
              <a:rPr lang="pl-PL" dirty="0" smtClean="0"/>
              <a:t> of the law of the </a:t>
            </a:r>
            <a:r>
              <a:rPr lang="pl-PL" dirty="0" err="1" smtClean="0"/>
              <a:t>European</a:t>
            </a:r>
            <a:r>
              <a:rPr lang="pl-PL" dirty="0" smtClean="0"/>
              <a:t> Union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elements</a:t>
            </a:r>
            <a:r>
              <a:rPr lang="pl-PL" dirty="0" smtClean="0"/>
              <a:t> to the </a:t>
            </a:r>
            <a:r>
              <a:rPr lang="pl-PL" dirty="0" err="1" smtClean="0"/>
              <a:t>generic</a:t>
            </a:r>
            <a:r>
              <a:rPr lang="pl-PL" dirty="0" smtClean="0"/>
              <a:t> model</a:t>
            </a:r>
          </a:p>
          <a:p>
            <a:r>
              <a:rPr lang="pl-PL" dirty="0" smtClean="0"/>
              <a:t>One </a:t>
            </a:r>
            <a:r>
              <a:rPr lang="pl-PL" dirty="0" err="1" smtClean="0"/>
              <a:t>should</a:t>
            </a:r>
            <a:r>
              <a:rPr lang="pl-PL" dirty="0" smtClean="0"/>
              <a:t>, </a:t>
            </a:r>
            <a:r>
              <a:rPr lang="pl-PL" dirty="0" err="1" smtClean="0"/>
              <a:t>immediately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validation</a:t>
            </a:r>
            <a:r>
              <a:rPr lang="pl-PL" dirty="0" smtClean="0"/>
              <a:t>, </a:t>
            </a:r>
            <a:r>
              <a:rPr lang="pl-PL" dirty="0" err="1" smtClean="0"/>
              <a:t>justify</a:t>
            </a:r>
            <a:r>
              <a:rPr lang="pl-PL" dirty="0" smtClean="0"/>
              <a:t> </a:t>
            </a:r>
            <a:r>
              <a:rPr lang="pl-PL" dirty="0" err="1" smtClean="0"/>
              <a:t>why</a:t>
            </a:r>
            <a:r>
              <a:rPr lang="pl-PL" dirty="0" smtClean="0"/>
              <a:t> EU law </a:t>
            </a:r>
            <a:r>
              <a:rPr lang="pl-PL" dirty="0" err="1" smtClean="0"/>
              <a:t>would</a:t>
            </a:r>
            <a:r>
              <a:rPr lang="pl-PL" dirty="0" smtClean="0"/>
              <a:t> be </a:t>
            </a:r>
            <a:r>
              <a:rPr lang="pl-PL" dirty="0" err="1" smtClean="0"/>
              <a:t>relevant</a:t>
            </a:r>
            <a:r>
              <a:rPr lang="pl-PL" dirty="0" smtClean="0"/>
              <a:t> in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, to </a:t>
            </a:r>
            <a:r>
              <a:rPr lang="pl-PL" dirty="0" err="1" smtClean="0"/>
              <a:t>avoid</a:t>
            </a:r>
            <a:r>
              <a:rPr lang="pl-PL" dirty="0" smtClean="0"/>
              <a:t> the </a:t>
            </a:r>
            <a:r>
              <a:rPr lang="pl-PL" i="1" dirty="0" err="1" smtClean="0"/>
              <a:t>purely</a:t>
            </a:r>
            <a:r>
              <a:rPr lang="pl-PL" i="1" dirty="0" smtClean="0"/>
              <a:t> </a:t>
            </a:r>
            <a:r>
              <a:rPr lang="pl-PL" i="1" dirty="0" err="1" smtClean="0"/>
              <a:t>internal</a:t>
            </a:r>
            <a:r>
              <a:rPr lang="pl-PL" i="1" dirty="0" smtClean="0"/>
              <a:t> </a:t>
            </a:r>
            <a:r>
              <a:rPr lang="pl-PL" i="1" dirty="0" err="1" smtClean="0"/>
              <a:t>situation</a:t>
            </a:r>
            <a:endParaRPr lang="pl-PL" i="1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need</a:t>
            </a:r>
            <a:r>
              <a:rPr lang="pl-PL" dirty="0" smtClean="0"/>
              <a:t> to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jurisprudence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amplified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the </a:t>
            </a:r>
            <a:r>
              <a:rPr lang="pl-PL" dirty="0" err="1" smtClean="0"/>
              <a:t>fact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EU law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greatly</a:t>
            </a:r>
            <a:r>
              <a:rPr lang="pl-PL" dirty="0" smtClean="0"/>
              <a:t> </a:t>
            </a:r>
            <a:r>
              <a:rPr lang="pl-PL" dirty="0" err="1" smtClean="0"/>
              <a:t>influenced</a:t>
            </a:r>
            <a:r>
              <a:rPr lang="pl-PL" dirty="0" smtClean="0"/>
              <a:t> by </a:t>
            </a:r>
            <a:r>
              <a:rPr lang="pl-PL" dirty="0" err="1" smtClean="0"/>
              <a:t>case</a:t>
            </a:r>
            <a:r>
              <a:rPr lang="pl-PL" dirty="0" smtClean="0"/>
              <a:t> law of the CJEU</a:t>
            </a:r>
          </a:p>
          <a:p>
            <a:r>
              <a:rPr lang="pl-PL" dirty="0" smtClean="0"/>
              <a:t>The </a:t>
            </a:r>
            <a:r>
              <a:rPr lang="pl-PL" i="1" dirty="0" err="1" smtClean="0"/>
              <a:t>teleological</a:t>
            </a:r>
            <a:r>
              <a:rPr lang="pl-PL" i="1" dirty="0" smtClean="0"/>
              <a:t> </a:t>
            </a:r>
            <a:r>
              <a:rPr lang="pl-PL" i="1" dirty="0" err="1" smtClean="0"/>
              <a:t>interpretation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favoured</a:t>
            </a:r>
            <a:endParaRPr lang="pl-PL" dirty="0" smtClean="0"/>
          </a:p>
          <a:p>
            <a:r>
              <a:rPr lang="pl-PL" dirty="0" err="1" smtClean="0"/>
              <a:t>Expressions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in EU law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interpreted</a:t>
            </a:r>
            <a:r>
              <a:rPr lang="pl-PL" dirty="0" smtClean="0"/>
              <a:t> </a:t>
            </a:r>
            <a:r>
              <a:rPr lang="pl-PL" dirty="0" err="1" smtClean="0"/>
              <a:t>rather</a:t>
            </a:r>
            <a:r>
              <a:rPr lang="pl-PL" dirty="0" smtClean="0"/>
              <a:t> by </a:t>
            </a:r>
            <a:r>
              <a:rPr lang="pl-PL" dirty="0" err="1" smtClean="0"/>
              <a:t>recourse</a:t>
            </a:r>
            <a:r>
              <a:rPr lang="pl-PL" dirty="0" smtClean="0"/>
              <a:t> to EU law </a:t>
            </a:r>
            <a:r>
              <a:rPr lang="pl-PL" dirty="0" err="1" smtClean="0"/>
              <a:t>alone</a:t>
            </a:r>
            <a:r>
              <a:rPr lang="pl-PL" dirty="0" smtClean="0"/>
              <a:t> (</a:t>
            </a:r>
            <a:r>
              <a:rPr lang="pl-PL" dirty="0" err="1" smtClean="0"/>
              <a:t>autonomous</a:t>
            </a:r>
            <a:r>
              <a:rPr lang="pl-PL" dirty="0" smtClean="0"/>
              <a:t> </a:t>
            </a:r>
            <a:r>
              <a:rPr lang="pl-PL" dirty="0" err="1" smtClean="0"/>
              <a:t>concepts</a:t>
            </a:r>
            <a:r>
              <a:rPr lang="pl-PL" dirty="0" smtClean="0"/>
              <a:t> in EU law), </a:t>
            </a:r>
            <a:r>
              <a:rPr lang="pl-PL" dirty="0" err="1" smtClean="0"/>
              <a:t>unless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reference</a:t>
            </a:r>
            <a:r>
              <a:rPr lang="pl-PL" dirty="0" smtClean="0"/>
              <a:t> to </a:t>
            </a:r>
            <a:r>
              <a:rPr lang="pl-PL" dirty="0" err="1" smtClean="0"/>
              <a:t>national</a:t>
            </a:r>
            <a:r>
              <a:rPr lang="pl-PL" dirty="0" smtClean="0"/>
              <a:t> law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38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Approach</a:t>
            </a:r>
            <a:r>
              <a:rPr lang="pl-PL" dirty="0"/>
              <a:t> to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Reasoning</a:t>
            </a:r>
            <a:r>
              <a:rPr lang="pl-PL" dirty="0"/>
              <a:t> : EU Law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97560"/>
          </a:xfrm>
        </p:spPr>
        <p:txBody>
          <a:bodyPr/>
          <a:lstStyle/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, </a:t>
            </a:r>
            <a:r>
              <a:rPr lang="pl-PL" dirty="0" err="1" smtClean="0"/>
              <a:t>apart</a:t>
            </a:r>
            <a:r>
              <a:rPr lang="pl-PL" dirty="0" smtClean="0"/>
              <a:t> from the </a:t>
            </a:r>
            <a:r>
              <a:rPr lang="pl-PL" dirty="0" err="1" smtClean="0"/>
              <a:t>general</a:t>
            </a:r>
            <a:r>
              <a:rPr lang="pl-PL" dirty="0" smtClean="0"/>
              <a:t> model,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phrases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in the </a:t>
            </a:r>
            <a:r>
              <a:rPr lang="pl-PL" dirty="0" err="1" smtClean="0"/>
              <a:t>context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in </a:t>
            </a:r>
            <a:r>
              <a:rPr lang="pl-PL" dirty="0" err="1" smtClean="0"/>
              <a:t>regard</a:t>
            </a:r>
            <a:r>
              <a:rPr lang="pl-PL" dirty="0" smtClean="0"/>
              <a:t> to EU law</a:t>
            </a:r>
          </a:p>
          <a:p>
            <a:r>
              <a:rPr lang="pl-PL" i="1" dirty="0" err="1" smtClean="0"/>
              <a:t>direct</a:t>
            </a:r>
            <a:r>
              <a:rPr lang="pl-PL" i="1" dirty="0" smtClean="0"/>
              <a:t> </a:t>
            </a:r>
            <a:r>
              <a:rPr lang="pl-PL" i="1" dirty="0" err="1" smtClean="0"/>
              <a:t>action</a:t>
            </a:r>
            <a:r>
              <a:rPr lang="pl-PL" i="1" dirty="0" smtClean="0"/>
              <a:t> </a:t>
            </a:r>
            <a:r>
              <a:rPr lang="pl-PL" dirty="0" smtClean="0"/>
              <a:t>: a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claim</a:t>
            </a:r>
            <a:r>
              <a:rPr lang="pl-PL" dirty="0" smtClean="0"/>
              <a:t> of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founded</a:t>
            </a:r>
            <a:r>
              <a:rPr lang="pl-PL" dirty="0" smtClean="0"/>
              <a:t> </a:t>
            </a:r>
            <a:r>
              <a:rPr lang="pl-PL" dirty="0" err="1" smtClean="0"/>
              <a:t>directly</a:t>
            </a:r>
            <a:r>
              <a:rPr lang="pl-PL" dirty="0" smtClean="0"/>
              <a:t> on the </a:t>
            </a:r>
            <a:r>
              <a:rPr lang="pl-PL" dirty="0" err="1" smtClean="0"/>
              <a:t>Treaties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on 263 TFEU), </a:t>
            </a:r>
            <a:r>
              <a:rPr lang="pl-PL" dirty="0" err="1" smtClean="0"/>
              <a:t>heard</a:t>
            </a:r>
            <a:r>
              <a:rPr lang="pl-PL" dirty="0" smtClean="0"/>
              <a:t> by EU </a:t>
            </a:r>
            <a:r>
              <a:rPr lang="pl-PL" dirty="0" err="1" smtClean="0"/>
              <a:t>Courts</a:t>
            </a:r>
            <a:endParaRPr lang="pl-PL" dirty="0" smtClean="0"/>
          </a:p>
          <a:p>
            <a:r>
              <a:rPr lang="pl-PL" i="1" dirty="0" err="1" smtClean="0"/>
              <a:t>preliminary</a:t>
            </a:r>
            <a:r>
              <a:rPr lang="pl-PL" i="1" dirty="0" smtClean="0"/>
              <a:t> </a:t>
            </a:r>
            <a:r>
              <a:rPr lang="pl-PL" i="1" dirty="0" err="1" smtClean="0"/>
              <a:t>ruling</a:t>
            </a:r>
            <a:r>
              <a:rPr lang="pl-PL" i="1" dirty="0" smtClean="0"/>
              <a:t> </a:t>
            </a:r>
            <a:r>
              <a:rPr lang="pl-PL" dirty="0" smtClean="0"/>
              <a:t>: a </a:t>
            </a:r>
            <a:r>
              <a:rPr lang="pl-PL" dirty="0" err="1" smtClean="0"/>
              <a:t>decision</a:t>
            </a:r>
            <a:r>
              <a:rPr lang="pl-PL" dirty="0" smtClean="0"/>
              <a:t> of the CJ </a:t>
            </a:r>
            <a:r>
              <a:rPr lang="pl-PL" dirty="0" err="1" smtClean="0"/>
              <a:t>handed</a:t>
            </a:r>
            <a:r>
              <a:rPr lang="pl-PL" dirty="0" smtClean="0"/>
              <a:t> down </a:t>
            </a:r>
            <a:r>
              <a:rPr lang="pl-PL" dirty="0" err="1" smtClean="0"/>
              <a:t>under</a:t>
            </a:r>
            <a:r>
              <a:rPr lang="pl-PL" dirty="0" smtClean="0"/>
              <a:t> 267 TFEU</a:t>
            </a:r>
          </a:p>
          <a:p>
            <a:r>
              <a:rPr lang="pl-PL" i="1" dirty="0" err="1"/>
              <a:t>d</a:t>
            </a:r>
            <a:r>
              <a:rPr lang="pl-PL" i="1" dirty="0" err="1" smtClean="0"/>
              <a:t>irect</a:t>
            </a:r>
            <a:r>
              <a:rPr lang="pl-PL" i="1" dirty="0" smtClean="0"/>
              <a:t> </a:t>
            </a:r>
            <a:r>
              <a:rPr lang="pl-PL" i="1" dirty="0" err="1" smtClean="0"/>
              <a:t>effect</a:t>
            </a:r>
            <a:r>
              <a:rPr lang="pl-PL" i="1" dirty="0" smtClean="0"/>
              <a:t> </a:t>
            </a:r>
            <a:r>
              <a:rPr lang="pl-PL" dirty="0" smtClean="0"/>
              <a:t>: </a:t>
            </a:r>
            <a:r>
              <a:rPr lang="pl-PL" dirty="0" err="1" smtClean="0"/>
              <a:t>capability</a:t>
            </a:r>
            <a:r>
              <a:rPr lang="pl-PL" dirty="0" smtClean="0"/>
              <a:t> of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pl-PL" dirty="0" err="1" smtClean="0"/>
              <a:t>invoked</a:t>
            </a:r>
            <a:r>
              <a:rPr lang="pl-PL" dirty="0" smtClean="0"/>
              <a:t> for the </a:t>
            </a:r>
            <a:r>
              <a:rPr lang="pl-PL" dirty="0" err="1" smtClean="0"/>
              <a:t>purposes</a:t>
            </a:r>
            <a:r>
              <a:rPr lang="pl-PL" dirty="0" smtClean="0"/>
              <a:t> of </a:t>
            </a:r>
            <a:r>
              <a:rPr lang="pl-PL" dirty="0" err="1" smtClean="0"/>
              <a:t>application</a:t>
            </a:r>
            <a:r>
              <a:rPr lang="pl-PL" dirty="0" smtClean="0"/>
              <a:t> (of a norm of EU law), </a:t>
            </a:r>
            <a:r>
              <a:rPr lang="pl-PL" dirty="0" err="1" smtClean="0"/>
              <a:t>also</a:t>
            </a:r>
            <a:r>
              <a:rPr lang="pl-PL" dirty="0" smtClean="0"/>
              <a:t> a </a:t>
            </a:r>
            <a:r>
              <a:rPr lang="pl-PL" dirty="0" err="1" smtClean="0"/>
              <a:t>principle</a:t>
            </a:r>
            <a:endParaRPr lang="pl-PL" dirty="0" smtClean="0"/>
          </a:p>
          <a:p>
            <a:r>
              <a:rPr lang="pl-PL" i="1" dirty="0" err="1" smtClean="0"/>
              <a:t>primacy</a:t>
            </a:r>
            <a:r>
              <a:rPr lang="pl-PL" dirty="0" smtClean="0"/>
              <a:t> : </a:t>
            </a:r>
            <a:r>
              <a:rPr lang="pl-PL" dirty="0" err="1" smtClean="0"/>
              <a:t>qua</a:t>
            </a:r>
            <a:r>
              <a:rPr lang="pl-PL" dirty="0" err="1" smtClean="0"/>
              <a:t>lity</a:t>
            </a:r>
            <a:r>
              <a:rPr lang="pl-PL" dirty="0" smtClean="0"/>
              <a:t> of a </a:t>
            </a:r>
            <a:r>
              <a:rPr lang="pl-PL" dirty="0" err="1" smtClean="0"/>
              <a:t>binding</a:t>
            </a:r>
            <a:r>
              <a:rPr lang="pl-PL" dirty="0" smtClean="0"/>
              <a:t> norm of EU law to, </a:t>
            </a:r>
            <a:r>
              <a:rPr lang="pl-PL" i="1" dirty="0" err="1" smtClean="0"/>
              <a:t>inter</a:t>
            </a:r>
            <a:r>
              <a:rPr lang="pl-PL" i="1" dirty="0" smtClean="0"/>
              <a:t> </a:t>
            </a:r>
            <a:r>
              <a:rPr lang="pl-PL" i="1" dirty="0" err="1" smtClean="0"/>
              <a:t>alia</a:t>
            </a:r>
            <a:r>
              <a:rPr lang="pl-PL" dirty="0" smtClean="0"/>
              <a:t>, </a:t>
            </a:r>
            <a:r>
              <a:rPr lang="pl-PL" dirty="0" err="1" smtClean="0"/>
              <a:t>require</a:t>
            </a:r>
            <a:r>
              <a:rPr lang="pl-PL" dirty="0" smtClean="0"/>
              <a:t> a </a:t>
            </a:r>
            <a:r>
              <a:rPr lang="pl-PL" dirty="0" err="1" smtClean="0"/>
              <a:t>competent</a:t>
            </a:r>
            <a:r>
              <a:rPr lang="pl-PL" dirty="0" smtClean="0"/>
              <a:t> authority to </a:t>
            </a:r>
            <a:r>
              <a:rPr lang="pl-PL" dirty="0" err="1" smtClean="0"/>
              <a:t>disapply</a:t>
            </a:r>
            <a:r>
              <a:rPr lang="pl-PL" dirty="0" smtClean="0"/>
              <a:t> the </a:t>
            </a:r>
            <a:r>
              <a:rPr lang="pl-PL" dirty="0" err="1" smtClean="0"/>
              <a:t>conflicting</a:t>
            </a:r>
            <a:r>
              <a:rPr lang="pl-PL" dirty="0" smtClean="0"/>
              <a:t> norm of </a:t>
            </a:r>
            <a:r>
              <a:rPr lang="pl-PL" dirty="0" err="1" smtClean="0"/>
              <a:t>national</a:t>
            </a:r>
            <a:r>
              <a:rPr lang="pl-PL" dirty="0" smtClean="0"/>
              <a:t> law in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, </a:t>
            </a:r>
            <a:r>
              <a:rPr lang="pl-PL" dirty="0" err="1" smtClean="0"/>
              <a:t>if</a:t>
            </a:r>
            <a:r>
              <a:rPr lang="pl-PL" dirty="0" smtClean="0"/>
              <a:t> no 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interpretation</a:t>
            </a:r>
            <a:r>
              <a:rPr lang="pl-PL" dirty="0" smtClean="0"/>
              <a:t> </a:t>
            </a:r>
            <a:r>
              <a:rPr lang="pl-PL" dirty="0" err="1" smtClean="0"/>
              <a:t>lead</a:t>
            </a:r>
            <a:r>
              <a:rPr lang="pl-PL" dirty="0" smtClean="0"/>
              <a:t> to the </a:t>
            </a:r>
            <a:r>
              <a:rPr lang="pl-PL" dirty="0" err="1" smtClean="0"/>
              <a:t>interpretation</a:t>
            </a:r>
            <a:r>
              <a:rPr lang="pl-PL" dirty="0" smtClean="0"/>
              <a:t> in </a:t>
            </a:r>
            <a:r>
              <a:rPr lang="pl-PL" dirty="0" err="1" smtClean="0"/>
              <a:t>conformity</a:t>
            </a:r>
            <a:r>
              <a:rPr lang="pl-PL" dirty="0" smtClean="0"/>
              <a:t> with EU law, </a:t>
            </a:r>
            <a:r>
              <a:rPr lang="pl-PL" dirty="0" err="1" smtClean="0"/>
              <a:t>also</a:t>
            </a:r>
            <a:r>
              <a:rPr lang="pl-PL" dirty="0" smtClean="0"/>
              <a:t> a </a:t>
            </a:r>
            <a:r>
              <a:rPr lang="pl-PL" dirty="0" err="1" smtClean="0"/>
              <a:t>principle</a:t>
            </a:r>
            <a:endParaRPr lang="pl-PL" dirty="0" smtClean="0"/>
          </a:p>
          <a:p>
            <a:r>
              <a:rPr lang="pl-PL" i="1" dirty="0" err="1" smtClean="0"/>
              <a:t>harmonious</a:t>
            </a:r>
            <a:r>
              <a:rPr lang="pl-PL" i="1" dirty="0" smtClean="0"/>
              <a:t> </a:t>
            </a:r>
            <a:r>
              <a:rPr lang="pl-PL" i="1" dirty="0" err="1" smtClean="0"/>
              <a:t>interpretation</a:t>
            </a:r>
            <a:r>
              <a:rPr lang="pl-PL" dirty="0" smtClean="0"/>
              <a:t> : the </a:t>
            </a:r>
            <a:r>
              <a:rPr lang="pl-PL" dirty="0" err="1" smtClean="0"/>
              <a:t>requirement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national</a:t>
            </a:r>
            <a:r>
              <a:rPr lang="pl-PL" dirty="0" smtClean="0"/>
              <a:t> law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interpreted</a:t>
            </a:r>
            <a:r>
              <a:rPr lang="pl-PL" dirty="0" smtClean="0"/>
              <a:t> in </a:t>
            </a:r>
            <a:r>
              <a:rPr lang="pl-PL" dirty="0" err="1" smtClean="0"/>
              <a:t>conformity</a:t>
            </a:r>
            <a:r>
              <a:rPr lang="pl-PL" dirty="0" smtClean="0"/>
              <a:t> with EU law, </a:t>
            </a:r>
            <a:r>
              <a:rPr lang="pl-PL" dirty="0" err="1" smtClean="0"/>
              <a:t>also</a:t>
            </a:r>
            <a:r>
              <a:rPr lang="pl-PL" dirty="0" smtClean="0"/>
              <a:t> a </a:t>
            </a:r>
            <a:r>
              <a:rPr lang="pl-PL" dirty="0" err="1" smtClean="0"/>
              <a:t>principle</a:t>
            </a:r>
            <a:endParaRPr lang="pl-PL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Case-</a:t>
            </a:r>
            <a:r>
              <a:rPr lang="pl-PL" dirty="0" err="1" smtClean="0"/>
              <a:t>solving</a:t>
            </a:r>
            <a:r>
              <a:rPr lang="pl-PL" dirty="0" smtClean="0"/>
              <a:t> : </a:t>
            </a:r>
            <a:r>
              <a:rPr lang="pl-PL" dirty="0" err="1" smtClean="0"/>
              <a:t>Example</a:t>
            </a:r>
            <a:r>
              <a:rPr lang="pl-PL" dirty="0" smtClean="0"/>
              <a:t> I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98168"/>
          </a:xfrm>
        </p:spPr>
        <p:txBody>
          <a:bodyPr/>
          <a:lstStyle/>
          <a:p>
            <a:pPr marL="36900" indent="0">
              <a:buNone/>
            </a:pPr>
            <a:r>
              <a:rPr lang="pl-PL" dirty="0" err="1" smtClean="0"/>
              <a:t>Facts</a:t>
            </a:r>
            <a:r>
              <a:rPr lang="pl-PL" dirty="0" smtClean="0"/>
              <a:t> of the </a:t>
            </a:r>
            <a:r>
              <a:rPr lang="pl-PL" dirty="0" err="1" smtClean="0"/>
              <a:t>case</a:t>
            </a:r>
            <a:endParaRPr lang="pl-PL" dirty="0" smtClean="0"/>
          </a:p>
          <a:p>
            <a:pPr marL="36900" indent="0">
              <a:buNone/>
            </a:pPr>
            <a:r>
              <a:rPr lang="pl-PL" dirty="0" smtClean="0"/>
              <a:t>A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 authority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investigating</a:t>
            </a:r>
            <a:r>
              <a:rPr lang="pl-PL" dirty="0" smtClean="0"/>
              <a:t> a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cartel</a:t>
            </a:r>
            <a:r>
              <a:rPr lang="pl-PL" dirty="0" smtClean="0"/>
              <a:t> of lift </a:t>
            </a:r>
            <a:r>
              <a:rPr lang="pl-PL" dirty="0" err="1" smtClean="0"/>
              <a:t>producers</a:t>
            </a:r>
            <a:r>
              <a:rPr lang="pl-PL" dirty="0" smtClean="0"/>
              <a:t>. </a:t>
            </a:r>
            <a:r>
              <a:rPr lang="pl-PL" dirty="0" err="1" smtClean="0"/>
              <a:t>Several</a:t>
            </a:r>
            <a:r>
              <a:rPr lang="pl-PL" dirty="0" smtClean="0"/>
              <a:t> of </a:t>
            </a:r>
            <a:r>
              <a:rPr lang="pl-PL" dirty="0" err="1" smtClean="0"/>
              <a:t>those</a:t>
            </a:r>
            <a:r>
              <a:rPr lang="pl-PL" dirty="0" smtClean="0"/>
              <a:t> </a:t>
            </a:r>
            <a:r>
              <a:rPr lang="pl-PL" dirty="0" err="1" smtClean="0"/>
              <a:t>producers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in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of the </a:t>
            </a:r>
            <a:r>
              <a:rPr lang="pl-PL" dirty="0" err="1" smtClean="0"/>
              <a:t>European</a:t>
            </a:r>
            <a:r>
              <a:rPr lang="pl-PL" dirty="0" smtClean="0"/>
              <a:t> Union. 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alleged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lift </a:t>
            </a:r>
            <a:r>
              <a:rPr lang="pl-PL" dirty="0" err="1" smtClean="0"/>
              <a:t>producers</a:t>
            </a:r>
            <a:r>
              <a:rPr lang="pl-PL" dirty="0" smtClean="0"/>
              <a:t> set </a:t>
            </a:r>
            <a:r>
              <a:rPr lang="pl-PL" dirty="0" err="1" smtClean="0"/>
              <a:t>prices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joint </a:t>
            </a:r>
            <a:r>
              <a:rPr lang="pl-PL" dirty="0" err="1" smtClean="0"/>
              <a:t>meetings</a:t>
            </a:r>
            <a:r>
              <a:rPr lang="pl-PL" dirty="0" smtClean="0"/>
              <a:t>. No </a:t>
            </a:r>
            <a:r>
              <a:rPr lang="pl-PL" dirty="0" err="1" smtClean="0"/>
              <a:t>formal</a:t>
            </a:r>
            <a:r>
              <a:rPr lang="pl-PL" dirty="0" smtClean="0"/>
              <a:t> </a:t>
            </a:r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ever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adopted</a:t>
            </a:r>
            <a:r>
              <a:rPr lang="pl-PL" dirty="0" smtClean="0"/>
              <a:t> by the </a:t>
            </a:r>
            <a:r>
              <a:rPr lang="pl-PL" dirty="0" err="1" smtClean="0"/>
              <a:t>concerned</a:t>
            </a:r>
            <a:r>
              <a:rPr lang="pl-PL" dirty="0" smtClean="0"/>
              <a:t> </a:t>
            </a:r>
            <a:r>
              <a:rPr lang="pl-PL" dirty="0" err="1" smtClean="0"/>
              <a:t>producers</a:t>
            </a:r>
            <a:r>
              <a:rPr lang="pl-PL" dirty="0" smtClean="0"/>
              <a:t>.</a:t>
            </a:r>
          </a:p>
          <a:p>
            <a:pPr marL="36900" indent="0">
              <a:buNone/>
            </a:pPr>
            <a:endParaRPr lang="pl-PL" dirty="0" smtClean="0"/>
          </a:p>
          <a:p>
            <a:pPr marL="36900" indent="0">
              <a:buNone/>
            </a:pPr>
            <a:r>
              <a:rPr lang="pl-PL" dirty="0" err="1" smtClean="0"/>
              <a:t>Exercise</a:t>
            </a:r>
            <a:endParaRPr lang="pl-PL" dirty="0" smtClean="0"/>
          </a:p>
          <a:p>
            <a:pPr marL="36900" indent="0">
              <a:buNone/>
            </a:pPr>
            <a:r>
              <a:rPr lang="pl-PL" dirty="0" smtClean="0"/>
              <a:t>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required</a:t>
            </a:r>
            <a:r>
              <a:rPr lang="pl-PL" dirty="0" smtClean="0"/>
              <a:t> to </a:t>
            </a:r>
            <a:r>
              <a:rPr lang="pl-PL" dirty="0" err="1" smtClean="0"/>
              <a:t>draw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a </a:t>
            </a:r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opinion</a:t>
            </a:r>
            <a:r>
              <a:rPr lang="pl-PL" i="1" dirty="0" smtClean="0"/>
              <a:t> </a:t>
            </a:r>
            <a:r>
              <a:rPr lang="pl-PL" dirty="0" err="1" smtClean="0"/>
              <a:t>whether</a:t>
            </a:r>
            <a:r>
              <a:rPr lang="pl-PL" dirty="0" smtClean="0"/>
              <a:t>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conduct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prohibited</a:t>
            </a:r>
            <a:r>
              <a:rPr lang="pl-PL" dirty="0" smtClean="0"/>
              <a:t> and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so</a:t>
            </a:r>
            <a:r>
              <a:rPr lang="pl-PL" dirty="0" smtClean="0"/>
              <a:t>,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done</a:t>
            </a:r>
            <a:r>
              <a:rPr lang="pl-PL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95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Case-</a:t>
            </a:r>
            <a:r>
              <a:rPr lang="pl-PL" dirty="0" err="1" smtClean="0"/>
              <a:t>solving</a:t>
            </a:r>
            <a:r>
              <a:rPr lang="pl-PL" dirty="0" smtClean="0"/>
              <a:t> : </a:t>
            </a:r>
            <a:r>
              <a:rPr lang="pl-PL" dirty="0" err="1" smtClean="0"/>
              <a:t>Example</a:t>
            </a:r>
            <a:r>
              <a:rPr lang="pl-PL" dirty="0" smtClean="0"/>
              <a:t> I </a:t>
            </a:r>
            <a:r>
              <a:rPr lang="pl-PL" dirty="0" err="1" smtClean="0"/>
              <a:t>continued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08716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 smtClean="0"/>
              <a:t>Identify</a:t>
            </a:r>
            <a:r>
              <a:rPr lang="pl-PL" dirty="0" smtClean="0"/>
              <a:t> the </a:t>
            </a:r>
            <a:r>
              <a:rPr lang="pl-PL" dirty="0" err="1" smtClean="0"/>
              <a:t>issue</a:t>
            </a:r>
            <a:r>
              <a:rPr lang="pl-PL" dirty="0" smtClean="0"/>
              <a:t> : the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existence</a:t>
            </a:r>
            <a:r>
              <a:rPr lang="pl-PL" dirty="0" smtClean="0"/>
              <a:t> of a </a:t>
            </a:r>
            <a:r>
              <a:rPr lang="pl-PL" dirty="0" err="1" smtClean="0"/>
              <a:t>prohibition</a:t>
            </a:r>
            <a:r>
              <a:rPr lang="pl-PL" dirty="0" smtClean="0"/>
              <a:t>, </a:t>
            </a:r>
            <a:r>
              <a:rPr lang="pl-PL" dirty="0" err="1" smtClean="0"/>
              <a:t>required</a:t>
            </a:r>
            <a:r>
              <a:rPr lang="pl-PL" dirty="0" smtClean="0"/>
              <a:t> </a:t>
            </a:r>
            <a:r>
              <a:rPr lang="pl-PL" dirty="0" err="1" smtClean="0"/>
              <a:t>cours</a:t>
            </a:r>
            <a:r>
              <a:rPr lang="pl-PL" dirty="0" err="1" smtClean="0"/>
              <a:t>e</a:t>
            </a:r>
            <a:r>
              <a:rPr lang="pl-PL" dirty="0" smtClean="0"/>
              <a:t> of </a:t>
            </a:r>
            <a:r>
              <a:rPr lang="pl-PL" dirty="0" err="1" smtClean="0"/>
              <a:t>conduct</a:t>
            </a:r>
            <a:endParaRPr lang="pl-PL" dirty="0" smtClean="0"/>
          </a:p>
          <a:p>
            <a:r>
              <a:rPr lang="pl-PL" dirty="0" smtClean="0"/>
              <a:t>Step I :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relevant</a:t>
            </a:r>
            <a:r>
              <a:rPr lang="pl-PL" dirty="0" smtClean="0"/>
              <a:t> law (</a:t>
            </a:r>
            <a:r>
              <a:rPr lang="pl-PL" dirty="0" err="1" smtClean="0"/>
              <a:t>validation</a:t>
            </a:r>
            <a:r>
              <a:rPr lang="pl-PL" dirty="0" smtClean="0"/>
              <a:t>) &gt; </a:t>
            </a:r>
            <a:r>
              <a:rPr lang="pl-PL" dirty="0" err="1"/>
              <a:t>A</a:t>
            </a:r>
            <a:r>
              <a:rPr lang="pl-PL" dirty="0" err="1" smtClean="0"/>
              <a:t>rticle</a:t>
            </a:r>
            <a:r>
              <a:rPr lang="pl-PL" dirty="0" smtClean="0"/>
              <a:t> 101(1) TFEU</a:t>
            </a:r>
          </a:p>
          <a:p>
            <a:r>
              <a:rPr lang="pl-PL" dirty="0" smtClean="0"/>
              <a:t>Step </a:t>
            </a:r>
            <a:r>
              <a:rPr lang="pl-PL" dirty="0" err="1" smtClean="0"/>
              <a:t>Ia</a:t>
            </a:r>
            <a:r>
              <a:rPr lang="pl-PL" dirty="0" smtClean="0"/>
              <a:t> : </a:t>
            </a:r>
            <a:r>
              <a:rPr lang="pl-PL" dirty="0" err="1" smtClean="0"/>
              <a:t>justify</a:t>
            </a:r>
            <a:r>
              <a:rPr lang="pl-PL" dirty="0" smtClean="0"/>
              <a:t> </a:t>
            </a:r>
            <a:r>
              <a:rPr lang="pl-PL" dirty="0" err="1" smtClean="0"/>
              <a:t>why</a:t>
            </a:r>
            <a:r>
              <a:rPr lang="pl-PL" dirty="0" smtClean="0"/>
              <a:t> EU law </a:t>
            </a:r>
            <a:r>
              <a:rPr lang="pl-PL" dirty="0" err="1" smtClean="0"/>
              <a:t>would</a:t>
            </a:r>
            <a:r>
              <a:rPr lang="pl-PL" dirty="0" smtClean="0"/>
              <a:t> be </a:t>
            </a:r>
            <a:r>
              <a:rPr lang="pl-PL" dirty="0" err="1" smtClean="0"/>
              <a:t>important</a:t>
            </a:r>
            <a:r>
              <a:rPr lang="pl-PL" dirty="0" smtClean="0"/>
              <a:t> :</a:t>
            </a:r>
          </a:p>
          <a:p>
            <a:pPr lvl="1"/>
            <a:r>
              <a:rPr lang="pl-PL" dirty="0" err="1" smtClean="0"/>
              <a:t>note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 law of the Union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area</a:t>
            </a:r>
            <a:r>
              <a:rPr lang="pl-PL" dirty="0" smtClean="0"/>
              <a:t> of </a:t>
            </a:r>
            <a:r>
              <a:rPr lang="pl-PL" dirty="0" err="1" smtClean="0"/>
              <a:t>exclusive</a:t>
            </a:r>
            <a:r>
              <a:rPr lang="pl-PL" dirty="0" smtClean="0"/>
              <a:t> </a:t>
            </a:r>
            <a:r>
              <a:rPr lang="pl-PL" dirty="0" err="1" smtClean="0"/>
              <a:t>competence</a:t>
            </a:r>
            <a:r>
              <a:rPr lang="pl-PL" dirty="0" smtClean="0"/>
              <a:t> (ex </a:t>
            </a:r>
            <a:r>
              <a:rPr lang="pl-PL" dirty="0" err="1" smtClean="0"/>
              <a:t>Article</a:t>
            </a:r>
            <a:r>
              <a:rPr lang="pl-PL" dirty="0" smtClean="0"/>
              <a:t> 3 TFEU), and as </a:t>
            </a:r>
            <a:r>
              <a:rPr lang="pl-PL" dirty="0" err="1" smtClean="0"/>
              <a:t>such</a:t>
            </a:r>
            <a:r>
              <a:rPr lang="pl-PL" dirty="0" smtClean="0"/>
              <a:t>,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applicable</a:t>
            </a:r>
            <a:r>
              <a:rPr lang="pl-PL" dirty="0" smtClean="0"/>
              <a:t> in </a:t>
            </a:r>
            <a:r>
              <a:rPr lang="pl-PL" dirty="0" err="1" smtClean="0"/>
              <a:t>general</a:t>
            </a:r>
            <a:r>
              <a:rPr lang="pl-PL" dirty="0" smtClean="0"/>
              <a:t> in the field of </a:t>
            </a:r>
            <a:r>
              <a:rPr lang="pl-PL" dirty="0" err="1" smtClean="0"/>
              <a:t>competition</a:t>
            </a:r>
            <a:endParaRPr lang="pl-PL" dirty="0" smtClean="0"/>
          </a:p>
          <a:p>
            <a:pPr lvl="1"/>
            <a:r>
              <a:rPr lang="pl-PL" dirty="0" err="1" smtClean="0"/>
              <a:t>note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dimension</a:t>
            </a:r>
            <a:r>
              <a:rPr lang="pl-PL" dirty="0" smtClean="0"/>
              <a:t> to the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the </a:t>
            </a:r>
            <a:r>
              <a:rPr lang="pl-PL" dirty="0" err="1" smtClean="0"/>
              <a:t>fact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producers</a:t>
            </a:r>
            <a:r>
              <a:rPr lang="pl-PL" dirty="0" smtClean="0"/>
              <a:t> </a:t>
            </a:r>
            <a:r>
              <a:rPr lang="pl-PL" dirty="0" err="1" smtClean="0"/>
              <a:t>operate</a:t>
            </a:r>
            <a:r>
              <a:rPr lang="pl-PL" dirty="0"/>
              <a:t> </a:t>
            </a:r>
            <a:r>
              <a:rPr lang="pl-PL" dirty="0" smtClean="0"/>
              <a:t>in a cross-</a:t>
            </a:r>
            <a:r>
              <a:rPr lang="pl-PL" dirty="0" err="1" smtClean="0"/>
              <a:t>border</a:t>
            </a:r>
            <a:r>
              <a:rPr lang="pl-PL" dirty="0" smtClean="0"/>
              <a:t> </a:t>
            </a:r>
            <a:r>
              <a:rPr lang="pl-PL" dirty="0" err="1" smtClean="0"/>
              <a:t>manner</a:t>
            </a:r>
            <a:endParaRPr lang="pl-PL" dirty="0" smtClean="0"/>
          </a:p>
          <a:p>
            <a:r>
              <a:rPr lang="pl-PL" dirty="0" smtClean="0"/>
              <a:t>Step II : </a:t>
            </a:r>
            <a:r>
              <a:rPr lang="pl-PL" dirty="0" err="1" smtClean="0"/>
              <a:t>interpret</a:t>
            </a:r>
            <a:r>
              <a:rPr lang="pl-PL" dirty="0" smtClean="0"/>
              <a:t> the law &gt; </a:t>
            </a:r>
            <a:r>
              <a:rPr lang="pl-PL" dirty="0" err="1" smtClean="0"/>
              <a:t>refer</a:t>
            </a:r>
            <a:r>
              <a:rPr lang="pl-PL" dirty="0" smtClean="0"/>
              <a:t> to the </a:t>
            </a:r>
            <a:r>
              <a:rPr lang="pl-PL" dirty="0" err="1" smtClean="0"/>
              <a:t>notion</a:t>
            </a:r>
            <a:r>
              <a:rPr lang="pl-PL" dirty="0" smtClean="0"/>
              <a:t> of </a:t>
            </a:r>
            <a:r>
              <a:rPr lang="pl-PL" i="1" dirty="0" err="1" smtClean="0"/>
              <a:t>concerted</a:t>
            </a:r>
            <a:r>
              <a:rPr lang="pl-PL" i="1" dirty="0" smtClean="0"/>
              <a:t> </a:t>
            </a:r>
            <a:r>
              <a:rPr lang="pl-PL" i="1" dirty="0" err="1" smtClean="0"/>
              <a:t>practices</a:t>
            </a:r>
            <a:r>
              <a:rPr lang="pl-PL" i="1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101(1) TFEU, </a:t>
            </a:r>
            <a:r>
              <a:rPr lang="pl-PL" dirty="0" err="1" smtClean="0"/>
              <a:t>cite</a:t>
            </a:r>
            <a:r>
              <a:rPr lang="pl-PL" dirty="0" smtClean="0"/>
              <a:t> </a:t>
            </a:r>
            <a:r>
              <a:rPr lang="pl-PL" dirty="0" err="1" smtClean="0"/>
              <a:t>jurisprudence</a:t>
            </a:r>
            <a:endParaRPr lang="pl-PL" dirty="0" smtClean="0"/>
          </a:p>
          <a:p>
            <a:r>
              <a:rPr lang="pl-PL" dirty="0" smtClean="0"/>
              <a:t>Step III : </a:t>
            </a:r>
            <a:r>
              <a:rPr lang="pl-PL" dirty="0" err="1" smtClean="0"/>
              <a:t>apply</a:t>
            </a:r>
            <a:r>
              <a:rPr lang="pl-PL" dirty="0" smtClean="0"/>
              <a:t> the law to the </a:t>
            </a:r>
            <a:r>
              <a:rPr lang="pl-PL" dirty="0" err="1" smtClean="0"/>
              <a:t>facts</a:t>
            </a:r>
            <a:r>
              <a:rPr lang="pl-PL" dirty="0" smtClean="0"/>
              <a:t> &gt; </a:t>
            </a:r>
            <a:r>
              <a:rPr lang="pl-PL" dirty="0" err="1" smtClean="0"/>
              <a:t>note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 authority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acts</a:t>
            </a:r>
            <a:r>
              <a:rPr lang="pl-PL" dirty="0" smtClean="0"/>
              <a:t>; </a:t>
            </a:r>
            <a:r>
              <a:rPr lang="pl-PL" dirty="0" err="1" smtClean="0"/>
              <a:t>assess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the </a:t>
            </a:r>
            <a:r>
              <a:rPr lang="pl-PL" dirty="0" err="1" smtClean="0"/>
              <a:t>conduct</a:t>
            </a:r>
            <a:r>
              <a:rPr lang="pl-PL" dirty="0" smtClean="0"/>
              <a:t> </a:t>
            </a:r>
            <a:r>
              <a:rPr lang="pl-PL" dirty="0" err="1" smtClean="0"/>
              <a:t>falls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the ambit of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r>
              <a:rPr lang="pl-PL" dirty="0" smtClean="0"/>
              <a:t> and </a:t>
            </a:r>
            <a:r>
              <a:rPr lang="pl-PL" dirty="0" err="1" smtClean="0"/>
              <a:t>resale</a:t>
            </a:r>
            <a:r>
              <a:rPr lang="pl-PL" dirty="0" smtClean="0"/>
              <a:t> </a:t>
            </a:r>
            <a:r>
              <a:rPr lang="pl-PL" dirty="0" err="1" smtClean="0"/>
              <a:t>price</a:t>
            </a:r>
            <a:r>
              <a:rPr lang="pl-PL" dirty="0" smtClean="0"/>
              <a:t> </a:t>
            </a:r>
            <a:r>
              <a:rPr lang="pl-PL" dirty="0" err="1" smtClean="0"/>
              <a:t>maintenance</a:t>
            </a:r>
            <a:r>
              <a:rPr lang="pl-PL" dirty="0" smtClean="0"/>
              <a:t> (art. 101(1)(a) TFEU) and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therefore</a:t>
            </a:r>
            <a:r>
              <a:rPr lang="pl-PL" dirty="0" smtClean="0"/>
              <a:t> </a:t>
            </a:r>
            <a:r>
              <a:rPr lang="pl-PL" dirty="0" err="1" smtClean="0"/>
              <a:t>prohibited</a:t>
            </a:r>
            <a:r>
              <a:rPr lang="pl-PL" dirty="0" smtClean="0"/>
              <a:t>; </a:t>
            </a:r>
            <a:r>
              <a:rPr lang="pl-PL" dirty="0" err="1" smtClean="0"/>
              <a:t>refer</a:t>
            </a:r>
            <a:r>
              <a:rPr lang="pl-PL" dirty="0" smtClean="0"/>
              <a:t> to Reg. 1/2003 on </a:t>
            </a:r>
            <a:r>
              <a:rPr lang="pl-PL" dirty="0" err="1" smtClean="0"/>
              <a:t>powers</a:t>
            </a:r>
            <a:r>
              <a:rPr lang="pl-PL" dirty="0" smtClean="0"/>
              <a:t> of </a:t>
            </a:r>
            <a:r>
              <a:rPr lang="pl-PL" dirty="0" err="1" smtClean="0"/>
              <a:t>NCAs</a:t>
            </a:r>
            <a:r>
              <a:rPr lang="pl-PL" dirty="0" smtClean="0"/>
              <a:t>; </a:t>
            </a:r>
            <a:r>
              <a:rPr lang="pl-PL" dirty="0" err="1" smtClean="0"/>
              <a:t>suggest</a:t>
            </a:r>
            <a:r>
              <a:rPr lang="pl-PL" dirty="0" smtClean="0"/>
              <a:t> a </a:t>
            </a:r>
            <a:r>
              <a:rPr lang="pl-PL" dirty="0" err="1" smtClean="0"/>
              <a:t>solution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setting</a:t>
            </a:r>
            <a:r>
              <a:rPr lang="pl-PL" dirty="0" smtClean="0"/>
              <a:t> of a fine)</a:t>
            </a:r>
          </a:p>
          <a:p>
            <a:r>
              <a:rPr lang="pl-PL" dirty="0" err="1" smtClean="0"/>
              <a:t>Summarize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03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 and purpose of this presentation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482" y="1732449"/>
            <a:ext cx="10916816" cy="4631029"/>
          </a:xfrm>
        </p:spPr>
        <p:txBody>
          <a:bodyPr/>
          <a:lstStyle/>
          <a:p>
            <a:r>
              <a:rPr lang="en-GB" dirty="0"/>
              <a:t>To describe the notion of </a:t>
            </a:r>
            <a:r>
              <a:rPr lang="pl-PL" dirty="0" smtClean="0"/>
              <a:t>”</a:t>
            </a:r>
            <a:r>
              <a:rPr lang="en-GB" dirty="0" smtClean="0"/>
              <a:t>legal reasoning</a:t>
            </a:r>
            <a:r>
              <a:rPr lang="pl-PL" dirty="0" smtClean="0"/>
              <a:t>”</a:t>
            </a:r>
          </a:p>
          <a:p>
            <a:r>
              <a:rPr lang="en-GB" dirty="0" smtClean="0"/>
              <a:t>To outline the basics of a </a:t>
            </a:r>
            <a:r>
              <a:rPr lang="en-GB" i="1" dirty="0" smtClean="0"/>
              <a:t>suggested, yet subjective</a:t>
            </a:r>
            <a:r>
              <a:rPr lang="en-GB" dirty="0" smtClean="0"/>
              <a:t> approach to legal reasoning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ways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arguments</a:t>
            </a:r>
            <a:r>
              <a:rPr lang="pl-PL" dirty="0" smtClean="0"/>
              <a:t> </a:t>
            </a:r>
            <a:r>
              <a:rPr lang="pl-PL" dirty="0" err="1" smtClean="0"/>
              <a:t>able</a:t>
            </a:r>
            <a:r>
              <a:rPr lang="pl-PL" dirty="0" smtClean="0"/>
              <a:t> to be </a:t>
            </a:r>
            <a:r>
              <a:rPr lang="pl-PL" dirty="0" err="1" smtClean="0"/>
              <a:t>developed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discuss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> and </a:t>
            </a:r>
            <a:r>
              <a:rPr lang="pl-PL" dirty="0" err="1" smtClean="0"/>
              <a:t>terminology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in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(”</a:t>
            </a:r>
            <a:r>
              <a:rPr lang="pl-PL" dirty="0" err="1" smtClean="0"/>
              <a:t>Legalese</a:t>
            </a:r>
            <a:r>
              <a:rPr lang="pl-PL" dirty="0" smtClean="0"/>
              <a:t>”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pejorative</a:t>
            </a:r>
            <a:r>
              <a:rPr lang="pl-PL" dirty="0" smtClean="0"/>
              <a:t>, </a:t>
            </a:r>
            <a:r>
              <a:rPr lang="pl-PL" dirty="0" err="1" smtClean="0"/>
              <a:t>use</a:t>
            </a:r>
            <a:r>
              <a:rPr lang="pl-PL" dirty="0" smtClean="0"/>
              <a:t> ’</a:t>
            </a:r>
            <a:r>
              <a:rPr lang="pl-PL" dirty="0" err="1" smtClean="0"/>
              <a:t>Legal</a:t>
            </a:r>
            <a:r>
              <a:rPr lang="pl-PL" dirty="0" smtClean="0"/>
              <a:t> English’ </a:t>
            </a:r>
            <a:r>
              <a:rPr lang="pl-PL" dirty="0" err="1" smtClean="0"/>
              <a:t>instead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examples</a:t>
            </a:r>
            <a:r>
              <a:rPr lang="pl-PL" dirty="0" smtClean="0"/>
              <a:t> of </a:t>
            </a:r>
            <a:r>
              <a:rPr lang="pl-PL" dirty="0" err="1" smtClean="0"/>
              <a:t>solvable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cases</a:t>
            </a:r>
            <a:endParaRPr lang="pl-PL" dirty="0" smtClean="0"/>
          </a:p>
          <a:p>
            <a:endParaRPr lang="en-GB" dirty="0" smtClean="0"/>
          </a:p>
          <a:p>
            <a:r>
              <a:rPr lang="en-GB" dirty="0" smtClean="0"/>
              <a:t>Not the </a:t>
            </a:r>
            <a:r>
              <a:rPr lang="en-GB" i="1" dirty="0" smtClean="0"/>
              <a:t>only</a:t>
            </a:r>
            <a:r>
              <a:rPr lang="en-GB" dirty="0" smtClean="0"/>
              <a:t> way to go about solving legal problems</a:t>
            </a:r>
            <a:r>
              <a:rPr lang="pl-PL" dirty="0" smtClean="0"/>
              <a:t> (for </a:t>
            </a:r>
            <a:r>
              <a:rPr lang="pl-PL" dirty="0" err="1" smtClean="0"/>
              <a:t>others</a:t>
            </a:r>
            <a:r>
              <a:rPr lang="pl-PL" dirty="0" smtClean="0"/>
              <a:t>, </a:t>
            </a:r>
            <a:r>
              <a:rPr lang="pl-PL" dirty="0" err="1" smtClean="0"/>
              <a:t>ask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lawyers</a:t>
            </a:r>
            <a:r>
              <a:rPr lang="pl-PL" dirty="0" smtClean="0"/>
              <a:t>, </a:t>
            </a:r>
            <a:r>
              <a:rPr lang="pl-PL" dirty="0" err="1" smtClean="0"/>
              <a:t>e.g</a:t>
            </a:r>
            <a:r>
              <a:rPr lang="pl-PL" dirty="0" smtClean="0"/>
              <a:t>. a </a:t>
            </a:r>
            <a:r>
              <a:rPr lang="pl-PL" dirty="0" err="1" smtClean="0"/>
              <a:t>prosecutor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a </a:t>
            </a:r>
            <a:r>
              <a:rPr lang="pl-PL" dirty="0" err="1" smtClean="0"/>
              <a:t>judge</a:t>
            </a:r>
            <a:r>
              <a:rPr lang="pl-PL" dirty="0" smtClean="0"/>
              <a:t>)</a:t>
            </a:r>
            <a:endParaRPr lang="en-GB" dirty="0" smtClean="0"/>
          </a:p>
          <a:p>
            <a:r>
              <a:rPr lang="en-GB" dirty="0" smtClean="0"/>
              <a:t>Certainly, a way probably </a:t>
            </a:r>
            <a:r>
              <a:rPr lang="en-GB" i="1" dirty="0" smtClean="0"/>
              <a:t>biased </a:t>
            </a:r>
            <a:r>
              <a:rPr lang="en-GB" dirty="0" smtClean="0"/>
              <a:t>by an individual-centric view of </a:t>
            </a:r>
            <a:r>
              <a:rPr lang="en-GB" i="1" dirty="0" smtClean="0"/>
              <a:t>a</a:t>
            </a:r>
            <a:r>
              <a:rPr lang="en-GB" dirty="0" smtClean="0"/>
              <a:t> legal system</a:t>
            </a:r>
            <a:r>
              <a:rPr lang="pl-PL" dirty="0" smtClean="0"/>
              <a:t>, </a:t>
            </a:r>
            <a:r>
              <a:rPr lang="pl-PL" dirty="0" err="1" smtClean="0"/>
              <a:t>coupled</a:t>
            </a:r>
            <a:r>
              <a:rPr lang="pl-PL" dirty="0" smtClean="0"/>
              <a:t> with </a:t>
            </a:r>
            <a:r>
              <a:rPr lang="pl-PL" dirty="0" err="1" smtClean="0"/>
              <a:t>lingering</a:t>
            </a:r>
            <a:r>
              <a:rPr lang="pl-PL" dirty="0" smtClean="0"/>
              <a:t> </a:t>
            </a:r>
            <a:r>
              <a:rPr lang="pl-PL" dirty="0" err="1" smtClean="0"/>
              <a:t>undertones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positivism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1777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Case-</a:t>
            </a:r>
            <a:r>
              <a:rPr lang="pl-PL" dirty="0" err="1" smtClean="0"/>
              <a:t>solving</a:t>
            </a:r>
            <a:r>
              <a:rPr lang="pl-PL" dirty="0" smtClean="0"/>
              <a:t> : </a:t>
            </a:r>
            <a:r>
              <a:rPr lang="pl-PL" dirty="0" err="1" smtClean="0"/>
              <a:t>Example</a:t>
            </a:r>
            <a:r>
              <a:rPr lang="pl-PL" dirty="0" smtClean="0"/>
              <a:t> II (D.I.Y.)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88838"/>
          </a:xfrm>
        </p:spPr>
        <p:txBody>
          <a:bodyPr/>
          <a:lstStyle/>
          <a:p>
            <a:r>
              <a:rPr lang="pl-PL" dirty="0" smtClean="0"/>
              <a:t>A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considering</a:t>
            </a:r>
            <a:r>
              <a:rPr lang="pl-PL" dirty="0" smtClean="0"/>
              <a:t> a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infringment</a:t>
            </a:r>
            <a:r>
              <a:rPr lang="pl-PL" dirty="0" smtClean="0"/>
              <a:t> of EU law in the form of </a:t>
            </a:r>
            <a:r>
              <a:rPr lang="pl-PL" dirty="0" err="1" smtClean="0"/>
              <a:t>Article</a:t>
            </a:r>
            <a:r>
              <a:rPr lang="pl-PL" dirty="0" smtClean="0"/>
              <a:t> 101 TFEU by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in the field of </a:t>
            </a:r>
            <a:r>
              <a:rPr lang="pl-PL" dirty="0" err="1" smtClean="0"/>
              <a:t>shipbuilding</a:t>
            </a:r>
            <a:r>
              <a:rPr lang="pl-PL" dirty="0" smtClean="0"/>
              <a:t>, </a:t>
            </a:r>
            <a:r>
              <a:rPr lang="pl-PL" dirty="0" err="1" smtClean="0"/>
              <a:t>though</a:t>
            </a:r>
            <a:r>
              <a:rPr lang="pl-PL" dirty="0" smtClean="0"/>
              <a:t> market </a:t>
            </a:r>
            <a:r>
              <a:rPr lang="pl-PL" dirty="0" err="1" smtClean="0"/>
              <a:t>control</a:t>
            </a:r>
            <a:r>
              <a:rPr lang="pl-PL" dirty="0" smtClean="0"/>
              <a:t>. The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Commission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issued</a:t>
            </a:r>
            <a:r>
              <a:rPr lang="pl-PL" dirty="0" smtClean="0"/>
              <a:t> a </a:t>
            </a:r>
            <a:r>
              <a:rPr lang="pl-PL" dirty="0" err="1" smtClean="0"/>
              <a:t>decision</a:t>
            </a:r>
            <a:r>
              <a:rPr lang="pl-PL" dirty="0" smtClean="0"/>
              <a:t> </a:t>
            </a:r>
            <a:r>
              <a:rPr lang="pl-PL" dirty="0" err="1" smtClean="0"/>
              <a:t>requiring</a:t>
            </a:r>
            <a:r>
              <a:rPr lang="pl-PL" dirty="0" smtClean="0"/>
              <a:t> </a:t>
            </a:r>
            <a:r>
              <a:rPr lang="pl-PL" dirty="0" err="1" smtClean="0"/>
              <a:t>those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 to stop; the </a:t>
            </a:r>
            <a:r>
              <a:rPr lang="pl-PL" dirty="0" err="1" smtClean="0"/>
              <a:t>decision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not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challenged</a:t>
            </a:r>
            <a:r>
              <a:rPr lang="pl-PL" dirty="0" smtClean="0"/>
              <a:t>. The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 </a:t>
            </a:r>
            <a:r>
              <a:rPr lang="pl-PL" dirty="0" err="1" smtClean="0"/>
              <a:t>hands</a:t>
            </a:r>
            <a:r>
              <a:rPr lang="pl-PL" dirty="0" smtClean="0"/>
              <a:t> dow</a:t>
            </a:r>
            <a:r>
              <a:rPr lang="pl-PL" dirty="0" smtClean="0"/>
              <a:t>n a </a:t>
            </a:r>
            <a:r>
              <a:rPr lang="pl-PL" dirty="0" err="1" smtClean="0"/>
              <a:t>ruling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becomes</a:t>
            </a:r>
            <a:r>
              <a:rPr lang="pl-PL" dirty="0" smtClean="0"/>
              <a:t> </a:t>
            </a:r>
            <a:r>
              <a:rPr lang="pl-PL" dirty="0" err="1" smtClean="0"/>
              <a:t>final</a:t>
            </a:r>
            <a:r>
              <a:rPr lang="pl-PL" dirty="0" smtClean="0"/>
              <a:t>, </a:t>
            </a:r>
            <a:r>
              <a:rPr lang="pl-PL" dirty="0" err="1" smtClean="0"/>
              <a:t>allowing</a:t>
            </a:r>
            <a:r>
              <a:rPr lang="pl-PL" dirty="0" smtClean="0"/>
              <a:t> the </a:t>
            </a:r>
            <a:r>
              <a:rPr lang="pl-PL" dirty="0" err="1" smtClean="0"/>
              <a:t>undertakings</a:t>
            </a:r>
            <a:r>
              <a:rPr lang="pl-PL" dirty="0" smtClean="0"/>
              <a:t> to </a:t>
            </a:r>
            <a:r>
              <a:rPr lang="pl-PL" dirty="0" err="1" smtClean="0"/>
              <a:t>continue</a:t>
            </a:r>
            <a:r>
              <a:rPr lang="pl-PL" dirty="0" smtClean="0"/>
              <a:t> as </a:t>
            </a:r>
            <a:r>
              <a:rPr lang="pl-PL" dirty="0" err="1" smtClean="0"/>
              <a:t>normal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Draw </a:t>
            </a:r>
            <a:r>
              <a:rPr lang="pl-PL" dirty="0" err="1" smtClean="0"/>
              <a:t>up</a:t>
            </a:r>
            <a:r>
              <a:rPr lang="pl-PL" dirty="0" smtClean="0"/>
              <a:t> a </a:t>
            </a:r>
            <a:r>
              <a:rPr lang="pl-PL" i="1" dirty="0" err="1" smtClean="0"/>
              <a:t>legal</a:t>
            </a:r>
            <a:r>
              <a:rPr lang="pl-PL" i="1" dirty="0" smtClean="0"/>
              <a:t> </a:t>
            </a:r>
            <a:r>
              <a:rPr lang="pl-PL" i="1" dirty="0" err="1" smtClean="0"/>
              <a:t>opinion</a:t>
            </a:r>
            <a:r>
              <a:rPr lang="pl-PL" dirty="0" smtClean="0"/>
              <a:t> </a:t>
            </a:r>
            <a:r>
              <a:rPr lang="pl-PL" dirty="0" err="1" smtClean="0"/>
              <a:t>assessing</a:t>
            </a:r>
            <a:r>
              <a:rPr lang="pl-PL" dirty="0" smtClean="0"/>
              <a:t> </a:t>
            </a:r>
            <a:r>
              <a:rPr lang="pl-PL" dirty="0" err="1" smtClean="0"/>
              <a:t>whether</a:t>
            </a:r>
            <a:r>
              <a:rPr lang="pl-PL" dirty="0" smtClean="0"/>
              <a:t> the </a:t>
            </a:r>
            <a:r>
              <a:rPr lang="pl-PL" dirty="0" err="1" smtClean="0"/>
              <a:t>conduct</a:t>
            </a:r>
            <a:r>
              <a:rPr lang="pl-PL" dirty="0" smtClean="0"/>
              <a:t> of a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in </a:t>
            </a:r>
            <a:r>
              <a:rPr lang="pl-PL" dirty="0" err="1" smtClean="0"/>
              <a:t>line</a:t>
            </a:r>
            <a:r>
              <a:rPr lang="pl-PL" dirty="0" smtClean="0"/>
              <a:t> with EU law; </a:t>
            </a:r>
            <a:r>
              <a:rPr lang="pl-PL" dirty="0" err="1" smtClean="0"/>
              <a:t>if</a:t>
            </a:r>
            <a:r>
              <a:rPr lang="pl-PL" dirty="0" smtClean="0"/>
              <a:t> not, </a:t>
            </a:r>
            <a:r>
              <a:rPr lang="pl-PL" dirty="0" err="1" smtClean="0"/>
              <a:t>analyze</a:t>
            </a:r>
            <a:r>
              <a:rPr lang="pl-PL" dirty="0" smtClean="0"/>
              <a:t> the </a:t>
            </a:r>
            <a:r>
              <a:rPr lang="pl-PL" dirty="0" err="1" smtClean="0"/>
              <a:t>effect</a:t>
            </a:r>
            <a:r>
              <a:rPr lang="pl-PL" dirty="0" smtClean="0"/>
              <a:t> of </a:t>
            </a:r>
            <a:r>
              <a:rPr lang="pl-PL" dirty="0" err="1" smtClean="0"/>
              <a:t>such</a:t>
            </a:r>
            <a:r>
              <a:rPr lang="pl-PL" dirty="0" smtClean="0"/>
              <a:t> a </a:t>
            </a:r>
            <a:r>
              <a:rPr lang="pl-PL" dirty="0" err="1" smtClean="0"/>
              <a:t>ruling</a:t>
            </a:r>
            <a:r>
              <a:rPr lang="pl-PL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16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8804" y="5181600"/>
            <a:ext cx="10353762" cy="970450"/>
          </a:xfrm>
        </p:spPr>
        <p:txBody>
          <a:bodyPr/>
          <a:lstStyle/>
          <a:p>
            <a:r>
              <a:rPr lang="pl-PL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84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Notion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the ’</a:t>
            </a:r>
            <a:r>
              <a:rPr lang="pl-PL" dirty="0" err="1" smtClean="0"/>
              <a:t>Why</a:t>
            </a:r>
            <a:r>
              <a:rPr lang="pl-PL" dirty="0" smtClean="0"/>
              <a:t>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19061"/>
          </a:xfrm>
        </p:spPr>
        <p:txBody>
          <a:bodyPr>
            <a:normAutofit fontScale="92500" lnSpcReduction="10000"/>
          </a:bodyPr>
          <a:lstStyle/>
          <a:p>
            <a:r>
              <a:rPr lang="en-GB" i="1" dirty="0" smtClean="0"/>
              <a:t>Any</a:t>
            </a:r>
            <a:r>
              <a:rPr lang="en-GB" dirty="0" smtClean="0"/>
              <a:t> legal system is prone to gaps</a:t>
            </a:r>
            <a:r>
              <a:rPr lang="pl-PL" dirty="0" smtClean="0"/>
              <a:t> in law (</a:t>
            </a:r>
            <a:r>
              <a:rPr lang="pl-PL" i="1" dirty="0" err="1" smtClean="0"/>
              <a:t>lacunae</a:t>
            </a:r>
            <a:r>
              <a:rPr lang="pl-PL" dirty="0" smtClean="0"/>
              <a:t>)</a:t>
            </a:r>
            <a:r>
              <a:rPr lang="en-GB" dirty="0" smtClean="0"/>
              <a:t>, </a:t>
            </a:r>
            <a:r>
              <a:rPr lang="en-GB" dirty="0" err="1" smtClean="0"/>
              <a:t>inefficienc</a:t>
            </a:r>
            <a:r>
              <a:rPr lang="pl-PL" dirty="0" smtClean="0"/>
              <a:t>y, </a:t>
            </a:r>
            <a:r>
              <a:rPr lang="pl-PL" dirty="0" err="1" smtClean="0"/>
              <a:t>equivocal</a:t>
            </a:r>
            <a:r>
              <a:rPr lang="pl-PL" dirty="0" smtClean="0"/>
              <a:t> </a:t>
            </a:r>
            <a:r>
              <a:rPr lang="pl-PL" dirty="0" err="1" smtClean="0"/>
              <a:t>wording</a:t>
            </a:r>
            <a:r>
              <a:rPr lang="pl-PL" dirty="0" smtClean="0"/>
              <a:t> and </a:t>
            </a:r>
            <a:r>
              <a:rPr lang="pl-PL" dirty="0" err="1" smtClean="0"/>
              <a:t>inconsistency</a:t>
            </a:r>
            <a:r>
              <a:rPr lang="pl-PL" dirty="0" smtClean="0"/>
              <a:t> of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constitutive</a:t>
            </a:r>
            <a:r>
              <a:rPr lang="pl-PL" dirty="0" smtClean="0"/>
              <a:t> </a:t>
            </a:r>
            <a:r>
              <a:rPr lang="pl-PL" dirty="0" err="1" smtClean="0"/>
              <a:t>elements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statutes</a:t>
            </a:r>
            <a:r>
              <a:rPr lang="pl-PL" dirty="0" smtClean="0"/>
              <a:t>,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provisions</a:t>
            </a:r>
            <a:r>
              <a:rPr lang="pl-PL" dirty="0" smtClean="0"/>
              <a:t> </a:t>
            </a:r>
            <a:r>
              <a:rPr lang="pl-PL" dirty="0" err="1" smtClean="0"/>
              <a:t>thereof</a:t>
            </a:r>
            <a:r>
              <a:rPr lang="pl-PL" dirty="0" smtClean="0"/>
              <a:t>, </a:t>
            </a:r>
            <a:r>
              <a:rPr lang="pl-PL" dirty="0" err="1" smtClean="0"/>
              <a:t>case</a:t>
            </a:r>
            <a:r>
              <a:rPr lang="pl-PL" dirty="0" smtClean="0"/>
              <a:t>-law etc.)</a:t>
            </a:r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so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the law (</a:t>
            </a:r>
            <a:r>
              <a:rPr lang="pl-PL" dirty="0" err="1" smtClean="0"/>
              <a:t>usually</a:t>
            </a:r>
            <a:r>
              <a:rPr lang="pl-PL" dirty="0" smtClean="0"/>
              <a:t>)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follows</a:t>
            </a:r>
            <a:r>
              <a:rPr lang="pl-PL" dirty="0" smtClean="0"/>
              <a:t> the </a:t>
            </a:r>
            <a:r>
              <a:rPr lang="pl-PL" dirty="0" err="1" smtClean="0"/>
              <a:t>state</a:t>
            </a:r>
            <a:r>
              <a:rPr lang="pl-PL" dirty="0" smtClean="0"/>
              <a:t> of </a:t>
            </a:r>
            <a:r>
              <a:rPr lang="pl-PL" dirty="0" err="1" smtClean="0"/>
              <a:t>things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introduced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amended</a:t>
            </a:r>
            <a:r>
              <a:rPr lang="pl-PL" dirty="0" smtClean="0"/>
              <a:t> to </a:t>
            </a:r>
            <a:r>
              <a:rPr lang="pl-PL" dirty="0" err="1" smtClean="0"/>
              <a:t>allow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amplify</a:t>
            </a:r>
            <a:r>
              <a:rPr lang="pl-PL" dirty="0" smtClean="0"/>
              <a:t>, limit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prohibit</a:t>
            </a:r>
            <a:r>
              <a:rPr lang="pl-PL" dirty="0" smtClean="0"/>
              <a:t>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issue</a:t>
            </a:r>
            <a:r>
              <a:rPr lang="pl-PL" dirty="0" smtClean="0"/>
              <a:t>; as </a:t>
            </a:r>
            <a:r>
              <a:rPr lang="pl-PL" dirty="0" err="1" smtClean="0"/>
              <a:t>such</a:t>
            </a:r>
            <a:r>
              <a:rPr lang="pl-PL" dirty="0" smtClean="0"/>
              <a:t>,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system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necessarily</a:t>
            </a:r>
            <a:r>
              <a:rPr lang="pl-PL" dirty="0" smtClean="0"/>
              <a:t> </a:t>
            </a:r>
            <a:r>
              <a:rPr lang="pl-PL" dirty="0" err="1" smtClean="0"/>
              <a:t>dynamic</a:t>
            </a:r>
            <a:r>
              <a:rPr lang="pl-PL" dirty="0" smtClean="0"/>
              <a:t> and </a:t>
            </a:r>
            <a:r>
              <a:rPr lang="pl-PL" dirty="0" err="1" smtClean="0"/>
              <a:t>incomplete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,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dealing</a:t>
            </a:r>
            <a:r>
              <a:rPr lang="pl-PL" dirty="0" smtClean="0"/>
              <a:t> with a set of </a:t>
            </a:r>
            <a:r>
              <a:rPr lang="pl-PL" dirty="0" err="1" smtClean="0"/>
              <a:t>facts</a:t>
            </a:r>
            <a:r>
              <a:rPr lang="pl-PL" dirty="0" smtClean="0"/>
              <a:t> and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 </a:t>
            </a:r>
            <a:r>
              <a:rPr lang="pl-PL" dirty="0" err="1" smtClean="0"/>
              <a:t>related</a:t>
            </a:r>
            <a:r>
              <a:rPr lang="pl-PL" dirty="0" smtClean="0"/>
              <a:t> to </a:t>
            </a:r>
            <a:r>
              <a:rPr lang="pl-PL" dirty="0" err="1" smtClean="0"/>
              <a:t>them</a:t>
            </a:r>
            <a:r>
              <a:rPr lang="pl-PL" dirty="0" smtClean="0"/>
              <a:t>, a </a:t>
            </a:r>
            <a:r>
              <a:rPr lang="pl-PL" dirty="0" err="1" smtClean="0"/>
              <a:t>practitioner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recourse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to the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of the law; </a:t>
            </a:r>
            <a:r>
              <a:rPr lang="pl-PL" dirty="0" err="1" smtClean="0"/>
              <a:t>therefore</a:t>
            </a:r>
            <a:r>
              <a:rPr lang="pl-PL" dirty="0" smtClean="0"/>
              <a:t>, one </a:t>
            </a:r>
            <a:r>
              <a:rPr lang="pl-PL" dirty="0" err="1" smtClean="0"/>
              <a:t>has</a:t>
            </a:r>
            <a:r>
              <a:rPr lang="pl-PL" dirty="0" smtClean="0"/>
              <a:t> to live with the </a:t>
            </a:r>
            <a:r>
              <a:rPr lang="pl-PL" dirty="0" err="1" smtClean="0"/>
              <a:t>imperfection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 err="1" smtClean="0"/>
              <a:t>allay</a:t>
            </a:r>
            <a:r>
              <a:rPr lang="pl-PL" dirty="0" smtClean="0"/>
              <a:t> the </a:t>
            </a:r>
            <a:r>
              <a:rPr lang="pl-PL" dirty="0" err="1" smtClean="0"/>
              <a:t>imperfection</a:t>
            </a:r>
            <a:r>
              <a:rPr lang="pl-PL" dirty="0" smtClean="0"/>
              <a:t>, one </a:t>
            </a:r>
            <a:r>
              <a:rPr lang="pl-PL" dirty="0" err="1" smtClean="0"/>
              <a:t>has</a:t>
            </a:r>
            <a:r>
              <a:rPr lang="pl-PL" dirty="0" smtClean="0"/>
              <a:t> to </a:t>
            </a:r>
            <a:r>
              <a:rPr lang="pl-PL" dirty="0" err="1" smtClean="0"/>
              <a:t>engage</a:t>
            </a:r>
            <a:r>
              <a:rPr lang="pl-PL" dirty="0" smtClean="0"/>
              <a:t> in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exercise</a:t>
            </a:r>
            <a:r>
              <a:rPr lang="pl-PL" dirty="0" smtClean="0"/>
              <a:t> in </a:t>
            </a:r>
            <a:r>
              <a:rPr lang="pl-PL" dirty="0" err="1" smtClean="0"/>
              <a:t>optimalisation</a:t>
            </a:r>
            <a:r>
              <a:rPr lang="pl-PL" dirty="0" smtClean="0"/>
              <a:t> of the system; to </a:t>
            </a:r>
            <a:r>
              <a:rPr lang="pl-PL" dirty="0" err="1" smtClean="0"/>
              <a:t>find</a:t>
            </a:r>
            <a:r>
              <a:rPr lang="pl-PL" dirty="0" smtClean="0"/>
              <a:t> the </a:t>
            </a:r>
            <a:r>
              <a:rPr lang="pl-PL" dirty="0" err="1" smtClean="0"/>
              <a:t>relevant</a:t>
            </a:r>
            <a:r>
              <a:rPr lang="pl-PL" dirty="0" smtClean="0"/>
              <a:t> law and </a:t>
            </a:r>
            <a:r>
              <a:rPr lang="pl-PL" dirty="0" err="1" smtClean="0"/>
              <a:t>interpret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as </a:t>
            </a:r>
            <a:r>
              <a:rPr lang="pl-PL" dirty="0" err="1" smtClean="0"/>
              <a:t>faithfully</a:t>
            </a:r>
            <a:r>
              <a:rPr lang="pl-PL" dirty="0" smtClean="0"/>
              <a:t> as </a:t>
            </a:r>
            <a:r>
              <a:rPr lang="pl-PL" dirty="0" err="1" smtClean="0"/>
              <a:t>possible</a:t>
            </a:r>
            <a:r>
              <a:rPr lang="pl-PL" dirty="0" smtClean="0"/>
              <a:t> to </a:t>
            </a:r>
            <a:r>
              <a:rPr lang="pl-PL" dirty="0" err="1" smtClean="0"/>
              <a:t>reflect</a:t>
            </a:r>
            <a:r>
              <a:rPr lang="pl-PL" dirty="0" smtClean="0"/>
              <a:t> the </a:t>
            </a:r>
            <a:r>
              <a:rPr lang="pl-PL" dirty="0" err="1" smtClean="0"/>
              <a:t>meaning</a:t>
            </a:r>
            <a:r>
              <a:rPr lang="pl-PL" dirty="0" smtClean="0"/>
              <a:t> of a </a:t>
            </a:r>
            <a:r>
              <a:rPr lang="pl-PL" dirty="0" err="1" smtClean="0"/>
              <a:t>legal</a:t>
            </a:r>
            <a:r>
              <a:rPr lang="pl-PL" dirty="0" smtClean="0"/>
              <a:t> norm</a:t>
            </a:r>
          </a:p>
          <a:p>
            <a:r>
              <a:rPr lang="pl-PL" dirty="0" smtClean="0"/>
              <a:t>The </a:t>
            </a:r>
            <a:r>
              <a:rPr lang="pl-PL" dirty="0" err="1" smtClean="0"/>
              <a:t>activity</a:t>
            </a:r>
            <a:r>
              <a:rPr lang="pl-PL" dirty="0" smtClean="0"/>
              <a:t> of </a:t>
            </a:r>
            <a:r>
              <a:rPr lang="pl-PL" dirty="0" err="1" smtClean="0"/>
              <a:t>establishing</a:t>
            </a:r>
            <a:r>
              <a:rPr lang="pl-PL" dirty="0" smtClean="0"/>
              <a:t> the </a:t>
            </a:r>
            <a:r>
              <a:rPr lang="pl-PL" dirty="0" err="1" smtClean="0"/>
              <a:t>existence</a:t>
            </a:r>
            <a:r>
              <a:rPr lang="pl-PL" dirty="0"/>
              <a:t> </a:t>
            </a:r>
            <a:r>
              <a:rPr lang="pl-PL" dirty="0" smtClean="0"/>
              <a:t>of a </a:t>
            </a:r>
            <a:r>
              <a:rPr lang="pl-PL" dirty="0" err="1" smtClean="0"/>
              <a:t>legal</a:t>
            </a:r>
            <a:r>
              <a:rPr lang="pl-PL" dirty="0" smtClean="0"/>
              <a:t> norm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’</a:t>
            </a:r>
            <a:r>
              <a:rPr lang="pl-PL" b="1" dirty="0" err="1" smtClean="0"/>
              <a:t>validation</a:t>
            </a:r>
            <a:r>
              <a:rPr lang="pl-PL" dirty="0" smtClean="0"/>
              <a:t>’ </a:t>
            </a:r>
          </a:p>
          <a:p>
            <a:r>
              <a:rPr lang="pl-PL" dirty="0"/>
              <a:t>The </a:t>
            </a:r>
            <a:r>
              <a:rPr lang="pl-PL" dirty="0" err="1"/>
              <a:t>activity</a:t>
            </a:r>
            <a:r>
              <a:rPr lang="pl-PL" dirty="0"/>
              <a:t> of </a:t>
            </a:r>
            <a:r>
              <a:rPr lang="pl-PL" dirty="0" err="1"/>
              <a:t>establishing</a:t>
            </a:r>
            <a:r>
              <a:rPr lang="pl-PL" dirty="0"/>
              <a:t> the </a:t>
            </a:r>
            <a:r>
              <a:rPr lang="pl-PL" dirty="0" err="1" smtClean="0"/>
              <a:t>contents</a:t>
            </a:r>
            <a:r>
              <a:rPr lang="pl-PL" dirty="0" smtClean="0"/>
              <a:t> of </a:t>
            </a:r>
            <a:r>
              <a:rPr lang="pl-PL" dirty="0"/>
              <a:t>a </a:t>
            </a:r>
            <a:r>
              <a:rPr lang="pl-PL" dirty="0" err="1"/>
              <a:t>legal</a:t>
            </a:r>
            <a:r>
              <a:rPr lang="pl-PL" dirty="0"/>
              <a:t> norm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called</a:t>
            </a:r>
            <a:r>
              <a:rPr lang="pl-PL" dirty="0"/>
              <a:t> </a:t>
            </a:r>
            <a:r>
              <a:rPr lang="pl-PL" dirty="0" smtClean="0"/>
              <a:t>’</a:t>
            </a:r>
            <a:r>
              <a:rPr lang="pl-PL" b="1" dirty="0" err="1" smtClean="0"/>
              <a:t>interpretation</a:t>
            </a:r>
            <a:r>
              <a:rPr lang="pl-PL" dirty="0" smtClean="0"/>
              <a:t>’ </a:t>
            </a:r>
            <a:r>
              <a:rPr lang="pl-PL" dirty="0" err="1" smtClean="0"/>
              <a:t>or</a:t>
            </a:r>
            <a:r>
              <a:rPr lang="pl-PL" dirty="0" smtClean="0"/>
              <a:t> ’</a:t>
            </a:r>
            <a:r>
              <a:rPr lang="pl-PL" b="1" dirty="0" err="1" smtClean="0"/>
              <a:t>exegesis</a:t>
            </a:r>
            <a:r>
              <a:rPr lang="pl-PL" dirty="0" smtClean="0"/>
              <a:t>’ 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8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Notion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Reasoning</a:t>
            </a:r>
            <a:r>
              <a:rPr lang="pl-PL" dirty="0"/>
              <a:t> : the ’</a:t>
            </a:r>
            <a:r>
              <a:rPr lang="pl-PL" dirty="0" err="1"/>
              <a:t>Why</a:t>
            </a:r>
            <a:r>
              <a:rPr lang="pl-PL" dirty="0"/>
              <a:t>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61657"/>
          </a:xfrm>
        </p:spPr>
        <p:txBody>
          <a:bodyPr>
            <a:normAutofit/>
          </a:bodyPr>
          <a:lstStyle/>
          <a:p>
            <a:r>
              <a:rPr lang="pl-PL" dirty="0" smtClean="0"/>
              <a:t>In the </a:t>
            </a:r>
            <a:r>
              <a:rPr lang="pl-PL" dirty="0" err="1" smtClean="0"/>
              <a:t>rare</a:t>
            </a:r>
            <a:r>
              <a:rPr lang="pl-PL" dirty="0" smtClean="0"/>
              <a:t> </a:t>
            </a:r>
            <a:r>
              <a:rPr lang="pl-PL" dirty="0" err="1" smtClean="0"/>
              <a:t>instance</a:t>
            </a:r>
            <a:r>
              <a:rPr lang="pl-PL" dirty="0" smtClean="0"/>
              <a:t> the law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clear</a:t>
            </a:r>
            <a:r>
              <a:rPr lang="pl-PL" dirty="0" smtClean="0"/>
              <a:t> as to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existence</a:t>
            </a:r>
            <a:r>
              <a:rPr lang="pl-PL" dirty="0" smtClean="0"/>
              <a:t> and </a:t>
            </a:r>
            <a:r>
              <a:rPr lang="pl-PL" dirty="0" err="1" smtClean="0"/>
              <a:t>contents</a:t>
            </a:r>
            <a:r>
              <a:rPr lang="pl-PL" dirty="0" smtClean="0"/>
              <a:t> (</a:t>
            </a:r>
            <a:r>
              <a:rPr lang="pl-PL" dirty="0" err="1" smtClean="0"/>
              <a:t>so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little</a:t>
            </a:r>
            <a:r>
              <a:rPr lang="pl-PL" dirty="0" smtClean="0"/>
              <a:t> </a:t>
            </a:r>
            <a:r>
              <a:rPr lang="pl-PL" dirty="0" err="1" smtClean="0"/>
              <a:t>need</a:t>
            </a:r>
            <a:r>
              <a:rPr lang="pl-PL" dirty="0" smtClean="0"/>
              <a:t> of </a:t>
            </a:r>
            <a:r>
              <a:rPr lang="pl-PL" dirty="0" err="1" smtClean="0"/>
              <a:t>optimalisation</a:t>
            </a:r>
            <a:r>
              <a:rPr lang="pl-PL" dirty="0" smtClean="0"/>
              <a:t>), one </a:t>
            </a: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to </a:t>
            </a:r>
            <a:r>
              <a:rPr lang="pl-PL" dirty="0" err="1" smtClean="0"/>
              <a:t>adapt</a:t>
            </a:r>
            <a:r>
              <a:rPr lang="pl-PL" dirty="0" smtClean="0"/>
              <a:t> the law to the </a:t>
            </a:r>
            <a:r>
              <a:rPr lang="pl-PL" dirty="0" err="1" smtClean="0"/>
              <a:t>facts</a:t>
            </a:r>
            <a:r>
              <a:rPr lang="pl-PL" dirty="0" smtClean="0"/>
              <a:t> of the </a:t>
            </a:r>
            <a:r>
              <a:rPr lang="pl-PL" dirty="0" err="1" smtClean="0"/>
              <a:t>case</a:t>
            </a:r>
            <a:endParaRPr lang="pl-PL" dirty="0" smtClean="0"/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so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the law </a:t>
            </a:r>
            <a:r>
              <a:rPr lang="pl-PL" i="1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abstract</a:t>
            </a:r>
            <a:r>
              <a:rPr lang="pl-PL" dirty="0" smtClean="0"/>
              <a:t> and </a:t>
            </a:r>
            <a:r>
              <a:rPr lang="pl-PL" dirty="0" err="1" smtClean="0"/>
              <a:t>general</a:t>
            </a:r>
            <a:r>
              <a:rPr lang="pl-PL" dirty="0" smtClean="0"/>
              <a:t> in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nature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activity</a:t>
            </a:r>
            <a:r>
              <a:rPr lang="pl-PL" dirty="0" smtClean="0"/>
              <a:t> of </a:t>
            </a:r>
            <a:r>
              <a:rPr lang="pl-PL" dirty="0" err="1" smtClean="0"/>
              <a:t>distilling</a:t>
            </a:r>
            <a:r>
              <a:rPr lang="pl-PL" dirty="0" smtClean="0"/>
              <a:t> a </a:t>
            </a:r>
            <a:r>
              <a:rPr lang="pl-PL" dirty="0" err="1" smtClean="0"/>
              <a:t>concrete</a:t>
            </a:r>
            <a:r>
              <a:rPr lang="pl-PL" dirty="0" smtClean="0"/>
              <a:t> and </a:t>
            </a:r>
            <a:r>
              <a:rPr lang="pl-PL" dirty="0" err="1" smtClean="0"/>
              <a:t>individualised</a:t>
            </a:r>
            <a:r>
              <a:rPr lang="pl-PL" dirty="0" smtClean="0"/>
              <a:t> norm of the law for the </a:t>
            </a:r>
            <a:r>
              <a:rPr lang="pl-PL" dirty="0" err="1" smtClean="0"/>
              <a:t>purposes</a:t>
            </a:r>
            <a:r>
              <a:rPr lang="pl-PL" dirty="0" smtClean="0"/>
              <a:t> of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repercussions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’</a:t>
            </a:r>
            <a:r>
              <a:rPr lang="pl-PL" b="1" dirty="0" err="1" smtClean="0"/>
              <a:t>application</a:t>
            </a:r>
            <a:r>
              <a:rPr lang="pl-PL" dirty="0" smtClean="0"/>
              <a:t>’</a:t>
            </a:r>
          </a:p>
          <a:p>
            <a:r>
              <a:rPr lang="pl-PL" dirty="0" smtClean="0"/>
              <a:t>Application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ordinarily</a:t>
            </a:r>
            <a:r>
              <a:rPr lang="pl-PL" dirty="0" smtClean="0"/>
              <a:t> </a:t>
            </a:r>
            <a:r>
              <a:rPr lang="pl-PL" dirty="0" err="1" smtClean="0"/>
              <a:t>carried</a:t>
            </a:r>
            <a:r>
              <a:rPr lang="pl-PL" dirty="0" smtClean="0"/>
              <a:t> out by a </a:t>
            </a:r>
            <a:r>
              <a:rPr lang="pl-PL" dirty="0" err="1" smtClean="0"/>
              <a:t>competent</a:t>
            </a:r>
            <a:r>
              <a:rPr lang="pl-PL" dirty="0" smtClean="0"/>
              <a:t> authority (for </a:t>
            </a:r>
            <a:r>
              <a:rPr lang="pl-PL" dirty="0" err="1" smtClean="0"/>
              <a:t>instance</a:t>
            </a:r>
            <a:r>
              <a:rPr lang="pl-PL" dirty="0" smtClean="0"/>
              <a:t>, a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)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some</a:t>
            </a:r>
            <a:r>
              <a:rPr lang="pl-PL" dirty="0" smtClean="0"/>
              <a:t> sort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underway</a:t>
            </a:r>
            <a:endParaRPr lang="pl-PL" dirty="0" smtClean="0"/>
          </a:p>
          <a:p>
            <a:r>
              <a:rPr lang="pl-PL" dirty="0" err="1" smtClean="0"/>
              <a:t>Sometimes</a:t>
            </a:r>
            <a:r>
              <a:rPr lang="pl-PL" dirty="0" smtClean="0"/>
              <a:t>, the </a:t>
            </a:r>
            <a:r>
              <a:rPr lang="pl-PL" dirty="0" err="1" smtClean="0"/>
              <a:t>application</a:t>
            </a:r>
            <a:r>
              <a:rPr lang="pl-PL" dirty="0" smtClean="0"/>
              <a:t> of law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left</a:t>
            </a:r>
            <a:r>
              <a:rPr lang="pl-PL" dirty="0" smtClean="0"/>
              <a:t> to the </a:t>
            </a:r>
            <a:r>
              <a:rPr lang="pl-PL" dirty="0" err="1" smtClean="0"/>
              <a:t>parties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private</a:t>
            </a:r>
            <a:r>
              <a:rPr lang="pl-PL" dirty="0" smtClean="0"/>
              <a:t> law of </a:t>
            </a:r>
            <a:r>
              <a:rPr lang="pl-PL" dirty="0" err="1" smtClean="0"/>
              <a:t>contracts</a:t>
            </a:r>
            <a:r>
              <a:rPr lang="pl-PL" dirty="0" smtClean="0"/>
              <a:t>) </a:t>
            </a:r>
            <a:r>
              <a:rPr lang="pl-PL" dirty="0" err="1" smtClean="0"/>
              <a:t>or</a:t>
            </a:r>
            <a:r>
              <a:rPr lang="pl-PL" dirty="0" smtClean="0"/>
              <a:t> to a non-public body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Alternative</a:t>
            </a:r>
            <a:r>
              <a:rPr lang="pl-PL" dirty="0" smtClean="0"/>
              <a:t> </a:t>
            </a:r>
            <a:r>
              <a:rPr lang="pl-PL" dirty="0" err="1" smtClean="0"/>
              <a:t>Dispute</a:t>
            </a:r>
            <a:r>
              <a:rPr lang="pl-PL" dirty="0" smtClean="0"/>
              <a:t> Resolution [ADR], </a:t>
            </a:r>
            <a:r>
              <a:rPr lang="pl-PL" dirty="0" err="1" smtClean="0"/>
              <a:t>incl</a:t>
            </a:r>
            <a:r>
              <a:rPr lang="pl-PL" dirty="0" smtClean="0"/>
              <a:t>. </a:t>
            </a:r>
            <a:r>
              <a:rPr lang="pl-PL" dirty="0" err="1" smtClean="0"/>
              <a:t>mediation</a:t>
            </a:r>
            <a:r>
              <a:rPr lang="pl-PL" dirty="0" smtClean="0"/>
              <a:t>, </a:t>
            </a:r>
            <a:r>
              <a:rPr lang="pl-PL" dirty="0" err="1" smtClean="0"/>
              <a:t>arbitration</a:t>
            </a:r>
            <a:r>
              <a:rPr lang="pl-PL" dirty="0" smtClean="0"/>
              <a:t> etc</a:t>
            </a:r>
            <a:r>
              <a:rPr lang="pl-PL" dirty="0"/>
              <a:t>.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, the </a:t>
            </a:r>
            <a:r>
              <a:rPr lang="pl-PL" dirty="0" err="1" smtClean="0"/>
              <a:t>bread</a:t>
            </a:r>
            <a:r>
              <a:rPr lang="pl-PL" dirty="0" smtClean="0"/>
              <a:t> and </a:t>
            </a:r>
            <a:r>
              <a:rPr lang="pl-PL" dirty="0" err="1" smtClean="0"/>
              <a:t>butter</a:t>
            </a:r>
            <a:r>
              <a:rPr lang="pl-PL" dirty="0" smtClean="0"/>
              <a:t> of a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practitioner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act</a:t>
            </a:r>
            <a:r>
              <a:rPr lang="pl-PL" dirty="0" smtClean="0"/>
              <a:t> of </a:t>
            </a:r>
            <a:r>
              <a:rPr lang="pl-PL" dirty="0" err="1" smtClean="0"/>
              <a:t>petitioning</a:t>
            </a:r>
            <a:r>
              <a:rPr lang="pl-PL" dirty="0" smtClean="0"/>
              <a:t> the </a:t>
            </a:r>
            <a:r>
              <a:rPr lang="pl-PL" dirty="0" err="1" smtClean="0"/>
              <a:t>competent</a:t>
            </a:r>
            <a:r>
              <a:rPr lang="pl-PL" dirty="0" smtClean="0"/>
              <a:t> authority to </a:t>
            </a:r>
            <a:r>
              <a:rPr lang="pl-PL" dirty="0" err="1" smtClean="0"/>
              <a:t>apply</a:t>
            </a:r>
            <a:r>
              <a:rPr lang="pl-PL" dirty="0" smtClean="0"/>
              <a:t> the law as </a:t>
            </a:r>
            <a:r>
              <a:rPr lang="pl-PL" dirty="0" err="1" smtClean="0"/>
              <a:t>suggested</a:t>
            </a:r>
            <a:r>
              <a:rPr lang="pl-PL" dirty="0" smtClean="0"/>
              <a:t> by </a:t>
            </a:r>
            <a:r>
              <a:rPr lang="pl-PL" dirty="0" err="1" smtClean="0"/>
              <a:t>said</a:t>
            </a:r>
            <a:r>
              <a:rPr lang="pl-PL" dirty="0" smtClean="0"/>
              <a:t> </a:t>
            </a:r>
            <a:r>
              <a:rPr lang="pl-PL" dirty="0" err="1" smtClean="0"/>
              <a:t>practitioner</a:t>
            </a:r>
            <a:r>
              <a:rPr lang="pl-PL" dirty="0" smtClean="0"/>
              <a:t> </a:t>
            </a:r>
            <a:r>
              <a:rPr lang="pl-PL" dirty="0" smtClean="0"/>
              <a:t>– the </a:t>
            </a:r>
            <a:r>
              <a:rPr lang="pl-PL" dirty="0" err="1" smtClean="0"/>
              <a:t>act</a:t>
            </a:r>
            <a:r>
              <a:rPr lang="pl-PL" dirty="0" smtClean="0"/>
              <a:t> of ’</a:t>
            </a:r>
            <a:r>
              <a:rPr lang="pl-PL" b="1" dirty="0" err="1" smtClean="0"/>
              <a:t>invocation</a:t>
            </a:r>
            <a:r>
              <a:rPr lang="pl-PL" dirty="0" smtClean="0"/>
              <a:t>’, </a:t>
            </a:r>
            <a:r>
              <a:rPr lang="pl-PL" dirty="0" err="1" smtClean="0"/>
              <a:t>preceding</a:t>
            </a:r>
            <a:r>
              <a:rPr lang="pl-PL" dirty="0" smtClean="0"/>
              <a:t> the </a:t>
            </a:r>
            <a:r>
              <a:rPr lang="pl-PL" dirty="0" err="1" smtClean="0"/>
              <a:t>application</a:t>
            </a:r>
            <a:r>
              <a:rPr lang="pl-PL" dirty="0" smtClean="0"/>
              <a:t> of the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8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Notion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Reasoning</a:t>
            </a:r>
            <a:r>
              <a:rPr lang="pl-PL" dirty="0"/>
              <a:t> : the </a:t>
            </a:r>
            <a:r>
              <a:rPr lang="pl-PL" dirty="0" smtClean="0"/>
              <a:t>’</a:t>
            </a:r>
            <a:r>
              <a:rPr lang="pl-PL" dirty="0" err="1" smtClean="0"/>
              <a:t>What</a:t>
            </a:r>
            <a:r>
              <a:rPr lang="pl-PL" dirty="0" smtClean="0"/>
              <a:t>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Henceforth</a:t>
            </a:r>
            <a:r>
              <a:rPr lang="pl-PL" dirty="0" smtClean="0"/>
              <a:t>,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</a:t>
            </a:r>
            <a:r>
              <a:rPr lang="pl-PL" dirty="0" err="1" smtClean="0"/>
              <a:t>carried</a:t>
            </a:r>
            <a:r>
              <a:rPr lang="pl-PL" dirty="0" smtClean="0"/>
              <a:t> out by a </a:t>
            </a:r>
            <a:r>
              <a:rPr lang="pl-PL" dirty="0" err="1" smtClean="0"/>
              <a:t>practitioner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proces of </a:t>
            </a:r>
            <a:r>
              <a:rPr lang="pl-PL" dirty="0" err="1" smtClean="0"/>
              <a:t>persuasion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comprises</a:t>
            </a:r>
            <a:r>
              <a:rPr lang="pl-PL" dirty="0" smtClean="0"/>
              <a:t> </a:t>
            </a:r>
            <a:r>
              <a:rPr lang="pl-PL" dirty="0" err="1" smtClean="0"/>
              <a:t>validation</a:t>
            </a:r>
            <a:r>
              <a:rPr lang="pl-PL" dirty="0" smtClean="0"/>
              <a:t>, </a:t>
            </a:r>
            <a:r>
              <a:rPr lang="pl-PL" dirty="0" err="1" smtClean="0"/>
              <a:t>interpretation</a:t>
            </a:r>
            <a:r>
              <a:rPr lang="pl-PL" dirty="0" smtClean="0"/>
              <a:t> and </a:t>
            </a:r>
            <a:r>
              <a:rPr lang="pl-PL" dirty="0" err="1" smtClean="0"/>
              <a:t>invocation</a:t>
            </a:r>
            <a:r>
              <a:rPr lang="pl-PL" dirty="0" smtClean="0"/>
              <a:t> of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norm (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norms</a:t>
            </a:r>
            <a:r>
              <a:rPr lang="pl-PL" dirty="0" smtClean="0"/>
              <a:t>) </a:t>
            </a:r>
            <a:r>
              <a:rPr lang="pl-PL" dirty="0" err="1" smtClean="0"/>
              <a:t>directed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competent</a:t>
            </a:r>
            <a:r>
              <a:rPr lang="pl-PL" dirty="0" smtClean="0"/>
              <a:t> authority, in order to </a:t>
            </a:r>
            <a:r>
              <a:rPr lang="pl-PL" dirty="0" err="1" smtClean="0"/>
              <a:t>have</a:t>
            </a:r>
            <a:r>
              <a:rPr lang="pl-PL" dirty="0"/>
              <a:t> </a:t>
            </a:r>
            <a:r>
              <a:rPr lang="pl-PL" dirty="0" smtClean="0"/>
              <a:t>the law applied in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aforementioned</a:t>
            </a:r>
            <a:r>
              <a:rPr lang="pl-PL" dirty="0" smtClean="0"/>
              <a:t> ’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r>
              <a:rPr lang="pl-PL" dirty="0" smtClean="0"/>
              <a:t>’ </a:t>
            </a:r>
            <a:r>
              <a:rPr lang="pl-PL" dirty="0" err="1" smtClean="0"/>
              <a:t>usually</a:t>
            </a:r>
            <a:r>
              <a:rPr lang="pl-PL" dirty="0" smtClean="0"/>
              <a:t> </a:t>
            </a:r>
            <a:r>
              <a:rPr lang="pl-PL" dirty="0" err="1" smtClean="0"/>
              <a:t>involves</a:t>
            </a:r>
            <a:r>
              <a:rPr lang="pl-PL" dirty="0" smtClean="0"/>
              <a:t> </a:t>
            </a:r>
            <a:r>
              <a:rPr lang="pl-PL" dirty="0" err="1" smtClean="0"/>
              <a:t>taking</a:t>
            </a:r>
            <a:r>
              <a:rPr lang="pl-PL" dirty="0" smtClean="0"/>
              <a:t> </a:t>
            </a:r>
            <a:r>
              <a:rPr lang="pl-PL" dirty="0" err="1" smtClean="0"/>
              <a:t>account</a:t>
            </a:r>
            <a:r>
              <a:rPr lang="pl-PL" dirty="0" smtClean="0"/>
              <a:t> of the </a:t>
            </a:r>
            <a:r>
              <a:rPr lang="pl-PL" dirty="0" err="1" smtClean="0"/>
              <a:t>wishes</a:t>
            </a:r>
            <a:r>
              <a:rPr lang="pl-PL" dirty="0" smtClean="0"/>
              <a:t> of the </a:t>
            </a:r>
            <a:r>
              <a:rPr lang="pl-PL" dirty="0" err="1" smtClean="0"/>
              <a:t>client</a:t>
            </a:r>
            <a:r>
              <a:rPr lang="pl-PL" dirty="0" smtClean="0"/>
              <a:t> and – </a:t>
            </a:r>
            <a:r>
              <a:rPr lang="pl-PL" dirty="0" err="1" smtClean="0"/>
              <a:t>always</a:t>
            </a:r>
            <a:r>
              <a:rPr lang="pl-PL" dirty="0" smtClean="0"/>
              <a:t> – </a:t>
            </a:r>
            <a:r>
              <a:rPr lang="pl-PL" dirty="0" err="1" smtClean="0"/>
              <a:t>acting</a:t>
            </a:r>
            <a:r>
              <a:rPr lang="pl-PL" dirty="0" smtClean="0"/>
              <a:t> in </a:t>
            </a:r>
            <a:r>
              <a:rPr lang="pl-PL" dirty="0" err="1" smtClean="0"/>
              <a:t>her</a:t>
            </a:r>
            <a:r>
              <a:rPr lang="pl-PL" dirty="0" smtClean="0"/>
              <a:t>, </a:t>
            </a:r>
            <a:r>
              <a:rPr lang="pl-PL" dirty="0" err="1" smtClean="0"/>
              <a:t>his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pl-PL" dirty="0" err="1" smtClean="0"/>
              <a:t>interest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,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advocate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b="1" i="1" dirty="0" err="1" smtClean="0"/>
              <a:t>never</a:t>
            </a:r>
            <a:r>
              <a:rPr lang="pl-PL" dirty="0" smtClean="0"/>
              <a:t> </a:t>
            </a:r>
            <a:r>
              <a:rPr lang="pl-PL" dirty="0" err="1" smtClean="0"/>
              <a:t>knowingly</a:t>
            </a:r>
            <a:r>
              <a:rPr lang="pl-PL" dirty="0" smtClean="0"/>
              <a:t> </a:t>
            </a:r>
            <a:r>
              <a:rPr lang="pl-PL" dirty="0" err="1" smtClean="0"/>
              <a:t>lie</a:t>
            </a:r>
            <a:r>
              <a:rPr lang="pl-PL" dirty="0" smtClean="0"/>
              <a:t> to the </a:t>
            </a:r>
            <a:r>
              <a:rPr lang="pl-PL" dirty="0" err="1" smtClean="0"/>
              <a:t>competent</a:t>
            </a:r>
            <a:r>
              <a:rPr lang="pl-PL" dirty="0" smtClean="0"/>
              <a:t> authority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addition</a:t>
            </a:r>
            <a:r>
              <a:rPr lang="pl-PL" dirty="0" smtClean="0"/>
              <a:t>,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i="1" dirty="0" err="1" smtClean="0"/>
              <a:t>ways</a:t>
            </a:r>
            <a:r>
              <a:rPr lang="pl-PL" dirty="0" smtClean="0"/>
              <a:t> and </a:t>
            </a:r>
            <a:r>
              <a:rPr lang="pl-PL" i="1" dirty="0" err="1" smtClean="0"/>
              <a:t>techniques</a:t>
            </a:r>
            <a:r>
              <a:rPr lang="pl-PL" i="1" dirty="0" smtClean="0"/>
              <a:t> </a:t>
            </a:r>
            <a:r>
              <a:rPr lang="pl-PL" dirty="0" smtClean="0"/>
              <a:t>in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argument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laid</a:t>
            </a:r>
            <a:r>
              <a:rPr lang="pl-PL" dirty="0" smtClean="0"/>
              <a:t>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05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</a:t>
            </a:r>
            <a:r>
              <a:rPr lang="en-GB" dirty="0" err="1" smtClean="0"/>
              <a:t>pproach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pl-PL" dirty="0" smtClean="0"/>
              <a:t>L</a:t>
            </a:r>
            <a:r>
              <a:rPr lang="en-GB" dirty="0" err="1" smtClean="0"/>
              <a:t>egal</a:t>
            </a:r>
            <a:r>
              <a:rPr lang="en-GB" dirty="0" smtClean="0"/>
              <a:t> </a:t>
            </a:r>
            <a:r>
              <a:rPr lang="pl-PL" dirty="0" smtClean="0"/>
              <a:t>R</a:t>
            </a:r>
            <a:r>
              <a:rPr lang="en-GB" dirty="0" err="1" smtClean="0"/>
              <a:t>easoning</a:t>
            </a:r>
            <a:r>
              <a:rPr lang="pl-PL" dirty="0" smtClean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context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i="1" dirty="0" err="1" smtClean="0"/>
              <a:t>formal</a:t>
            </a:r>
            <a:r>
              <a:rPr lang="pl-PL" i="1" dirty="0" smtClean="0"/>
              <a:t> </a:t>
            </a:r>
            <a:r>
              <a:rPr lang="pl-PL" dirty="0" smtClean="0"/>
              <a:t>environment; </a:t>
            </a:r>
            <a:r>
              <a:rPr lang="pl-PL" dirty="0" err="1" smtClean="0"/>
              <a:t>therefore</a:t>
            </a:r>
            <a:r>
              <a:rPr lang="pl-PL" dirty="0" smtClean="0"/>
              <a:t>, the </a:t>
            </a:r>
            <a:r>
              <a:rPr lang="pl-PL" dirty="0" err="1" smtClean="0"/>
              <a:t>employed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strictly</a:t>
            </a:r>
            <a:r>
              <a:rPr lang="pl-PL" dirty="0" smtClean="0"/>
              <a:t> </a:t>
            </a:r>
            <a:r>
              <a:rPr lang="pl-PL" i="1" dirty="0" err="1" smtClean="0"/>
              <a:t>formal</a:t>
            </a:r>
            <a:r>
              <a:rPr lang="pl-PL" i="1" dirty="0" smtClean="0"/>
              <a:t> </a:t>
            </a:r>
            <a:r>
              <a:rPr lang="pl-PL" i="1" dirty="0" err="1" smtClean="0"/>
              <a:t>language</a:t>
            </a:r>
            <a:r>
              <a:rPr lang="pl-PL" dirty="0" smtClean="0"/>
              <a:t> and </a:t>
            </a:r>
            <a:r>
              <a:rPr lang="pl-PL" dirty="0" err="1" smtClean="0"/>
              <a:t>proper</a:t>
            </a:r>
            <a:r>
              <a:rPr lang="pl-PL" dirty="0" smtClean="0"/>
              <a:t> form</a:t>
            </a:r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doubly</a:t>
            </a:r>
            <a:r>
              <a:rPr lang="pl-PL" dirty="0" smtClean="0"/>
              <a:t> </a:t>
            </a:r>
            <a:r>
              <a:rPr lang="pl-PL" dirty="0" err="1" smtClean="0"/>
              <a:t>true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the </a:t>
            </a:r>
            <a:r>
              <a:rPr lang="pl-PL" dirty="0" err="1" smtClean="0"/>
              <a:t>fact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the </a:t>
            </a:r>
            <a:r>
              <a:rPr lang="pl-PL" dirty="0" err="1" smtClean="0"/>
              <a:t>language</a:t>
            </a:r>
            <a:r>
              <a:rPr lang="pl-PL" dirty="0" smtClean="0"/>
              <a:t> of the law and </a:t>
            </a:r>
            <a:r>
              <a:rPr lang="pl-PL" dirty="0" err="1" smtClean="0"/>
              <a:t>that</a:t>
            </a:r>
            <a:r>
              <a:rPr lang="pl-PL" dirty="0" smtClean="0"/>
              <a:t> of the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doctrine</a:t>
            </a:r>
            <a:r>
              <a:rPr lang="pl-PL" dirty="0" smtClean="0"/>
              <a:t>, i.e.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official</a:t>
            </a:r>
            <a:r>
              <a:rPr lang="pl-PL" dirty="0" smtClean="0"/>
              <a:t> and </a:t>
            </a:r>
            <a:r>
              <a:rPr lang="pl-PL" dirty="0" err="1" smtClean="0"/>
              <a:t>highly</a:t>
            </a:r>
            <a:r>
              <a:rPr lang="pl-PL" dirty="0" smtClean="0"/>
              <a:t> </a:t>
            </a:r>
            <a:r>
              <a:rPr lang="pl-PL" dirty="0" err="1" smtClean="0"/>
              <a:t>technical</a:t>
            </a:r>
            <a:r>
              <a:rPr lang="pl-PL" dirty="0" smtClean="0"/>
              <a:t>, </a:t>
            </a:r>
            <a:r>
              <a:rPr lang="pl-PL" dirty="0" err="1" smtClean="0"/>
              <a:t>specific</a:t>
            </a:r>
            <a:r>
              <a:rPr lang="pl-PL" dirty="0"/>
              <a:t> </a:t>
            </a:r>
            <a:r>
              <a:rPr lang="pl-PL" dirty="0" err="1" smtClean="0"/>
              <a:t>language</a:t>
            </a:r>
            <a:endParaRPr lang="pl-PL" dirty="0"/>
          </a:p>
          <a:p>
            <a:r>
              <a:rPr lang="pl-PL" dirty="0"/>
              <a:t>I</a:t>
            </a:r>
            <a:r>
              <a:rPr lang="pl-PL" dirty="0" smtClean="0"/>
              <a:t>n the English </a:t>
            </a:r>
            <a:r>
              <a:rPr lang="pl-PL" dirty="0" err="1" smtClean="0"/>
              <a:t>language</a:t>
            </a:r>
            <a:r>
              <a:rPr lang="pl-PL" dirty="0" smtClean="0"/>
              <a:t>,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amount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English</a:t>
            </a:r>
          </a:p>
          <a:p>
            <a:r>
              <a:rPr lang="pl-PL" dirty="0" err="1" smtClean="0"/>
              <a:t>Legal</a:t>
            </a:r>
            <a:r>
              <a:rPr lang="pl-PL" dirty="0" smtClean="0"/>
              <a:t> English </a:t>
            </a:r>
            <a:r>
              <a:rPr lang="pl-PL" dirty="0" err="1" smtClean="0"/>
              <a:t>traditionally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Latin</a:t>
            </a:r>
            <a:r>
              <a:rPr lang="pl-PL" dirty="0" smtClean="0"/>
              <a:t> </a:t>
            </a:r>
            <a:r>
              <a:rPr lang="pl-PL" dirty="0" err="1" smtClean="0"/>
              <a:t>phrases</a:t>
            </a:r>
            <a:r>
              <a:rPr lang="pl-PL" dirty="0" smtClean="0"/>
              <a:t> to </a:t>
            </a:r>
            <a:r>
              <a:rPr lang="pl-PL" dirty="0" err="1" smtClean="0"/>
              <a:t>denote</a:t>
            </a:r>
            <a:r>
              <a:rPr lang="pl-PL" dirty="0" smtClean="0"/>
              <a:t>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concepts</a:t>
            </a:r>
            <a:r>
              <a:rPr lang="pl-PL" dirty="0" smtClean="0"/>
              <a:t> and </a:t>
            </a:r>
            <a:r>
              <a:rPr lang="pl-PL" dirty="0" err="1" smtClean="0"/>
              <a:t>principles</a:t>
            </a:r>
            <a:r>
              <a:rPr lang="pl-PL" dirty="0" smtClean="0"/>
              <a:t> (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Latin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Furthermore</a:t>
            </a:r>
            <a:r>
              <a:rPr lang="pl-PL" dirty="0" smtClean="0"/>
              <a:t>, </a:t>
            </a:r>
            <a:r>
              <a:rPr lang="pl-PL" dirty="0" err="1" smtClean="0"/>
              <a:t>even</a:t>
            </a:r>
            <a:r>
              <a:rPr lang="pl-PL" dirty="0" smtClean="0"/>
              <a:t> in </a:t>
            </a:r>
            <a:r>
              <a:rPr lang="pl-PL" dirty="0" err="1" smtClean="0"/>
              <a:t>civil</a:t>
            </a:r>
            <a:r>
              <a:rPr lang="pl-PL" dirty="0" smtClean="0"/>
              <a:t> law </a:t>
            </a:r>
            <a:r>
              <a:rPr lang="pl-PL" dirty="0" err="1" smtClean="0"/>
              <a:t>jurisdictions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/>
              <a:t> </a:t>
            </a:r>
            <a:r>
              <a:rPr lang="pl-PL" dirty="0" smtClean="0"/>
              <a:t>law </a:t>
            </a:r>
            <a:r>
              <a:rPr lang="pl-PL" dirty="0" err="1" smtClean="0"/>
              <a:t>is</a:t>
            </a:r>
            <a:r>
              <a:rPr lang="pl-PL" dirty="0" smtClean="0"/>
              <a:t> not a </a:t>
            </a:r>
            <a:r>
              <a:rPr lang="pl-PL" dirty="0" err="1" smtClean="0"/>
              <a:t>formal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 smtClean="0"/>
              <a:t> of law, </a:t>
            </a:r>
            <a:r>
              <a:rPr lang="pl-PL" dirty="0" err="1" smtClean="0"/>
              <a:t>judicial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commonly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for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persuasive</a:t>
            </a:r>
            <a:r>
              <a:rPr lang="pl-PL" dirty="0" smtClean="0"/>
              <a:t> </a:t>
            </a:r>
            <a:r>
              <a:rPr lang="pl-PL" dirty="0" err="1" smtClean="0"/>
              <a:t>value</a:t>
            </a:r>
            <a:r>
              <a:rPr lang="pl-PL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43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en-GB" dirty="0" err="1"/>
              <a:t>pproach</a:t>
            </a:r>
            <a:r>
              <a:rPr lang="en-GB" dirty="0"/>
              <a:t> to </a:t>
            </a:r>
            <a:r>
              <a:rPr lang="pl-PL" dirty="0"/>
              <a:t>L</a:t>
            </a:r>
            <a:r>
              <a:rPr lang="en-GB" dirty="0" err="1"/>
              <a:t>egal</a:t>
            </a:r>
            <a:r>
              <a:rPr lang="en-GB" dirty="0"/>
              <a:t> </a:t>
            </a:r>
            <a:r>
              <a:rPr lang="pl-PL" dirty="0"/>
              <a:t>R</a:t>
            </a:r>
            <a:r>
              <a:rPr lang="en-GB" dirty="0" err="1"/>
              <a:t>easoning</a:t>
            </a:r>
            <a:r>
              <a:rPr lang="pl-PL" dirty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Formal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> </a:t>
            </a:r>
            <a:r>
              <a:rPr lang="pl-PL" dirty="0" err="1" smtClean="0"/>
              <a:t>requires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:</a:t>
            </a:r>
          </a:p>
          <a:p>
            <a:pPr lvl="1"/>
            <a:r>
              <a:rPr lang="pl-PL" dirty="0" smtClean="0"/>
              <a:t>Full </a:t>
            </a:r>
            <a:r>
              <a:rPr lang="pl-PL" dirty="0" err="1" smtClean="0"/>
              <a:t>wording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– no </a:t>
            </a:r>
            <a:r>
              <a:rPr lang="pl-PL" dirty="0" err="1" smtClean="0"/>
              <a:t>abbreviations</a:t>
            </a:r>
            <a:r>
              <a:rPr lang="pl-PL" dirty="0" smtClean="0"/>
              <a:t> and </a:t>
            </a:r>
            <a:r>
              <a:rPr lang="pl-PL" dirty="0" err="1" smtClean="0"/>
              <a:t>familiarisms</a:t>
            </a:r>
            <a:r>
              <a:rPr lang="pl-PL" dirty="0" smtClean="0"/>
              <a:t> (</a:t>
            </a:r>
            <a:r>
              <a:rPr lang="pl-PL" i="1" dirty="0" err="1" smtClean="0"/>
              <a:t>Let</a:t>
            </a:r>
            <a:r>
              <a:rPr lang="pl-PL" i="1" dirty="0" smtClean="0"/>
              <a:t> </a:t>
            </a:r>
            <a:r>
              <a:rPr lang="pl-PL" i="1" dirty="0" err="1" smtClean="0"/>
              <a:t>us</a:t>
            </a:r>
            <a:r>
              <a:rPr lang="pl-PL" dirty="0" smtClean="0"/>
              <a:t> </a:t>
            </a:r>
            <a:r>
              <a:rPr lang="pl-PL" dirty="0" err="1" smtClean="0"/>
              <a:t>instead</a:t>
            </a:r>
            <a:r>
              <a:rPr lang="pl-PL" dirty="0" smtClean="0"/>
              <a:t> of </a:t>
            </a:r>
            <a:r>
              <a:rPr lang="pl-PL" i="1" dirty="0" err="1" smtClean="0"/>
              <a:t>Let’s</a:t>
            </a:r>
            <a:r>
              <a:rPr lang="pl-PL" dirty="0" smtClean="0"/>
              <a:t>, </a:t>
            </a:r>
            <a:r>
              <a:rPr lang="pl-PL" i="1" dirty="0" err="1" smtClean="0"/>
              <a:t>going</a:t>
            </a:r>
            <a:r>
              <a:rPr lang="pl-PL" i="1" dirty="0" smtClean="0"/>
              <a:t> to</a:t>
            </a:r>
            <a:r>
              <a:rPr lang="pl-PL" dirty="0" smtClean="0"/>
              <a:t> </a:t>
            </a:r>
            <a:r>
              <a:rPr lang="pl-PL" dirty="0" err="1" smtClean="0"/>
              <a:t>instead</a:t>
            </a:r>
            <a:r>
              <a:rPr lang="pl-PL" dirty="0" smtClean="0"/>
              <a:t> of </a:t>
            </a:r>
            <a:r>
              <a:rPr lang="pl-PL" i="1" dirty="0" smtClean="0"/>
              <a:t>gonna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Attention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paid</a:t>
            </a:r>
            <a:r>
              <a:rPr lang="pl-PL" dirty="0" smtClean="0"/>
              <a:t> to </a:t>
            </a:r>
            <a:r>
              <a:rPr lang="pl-PL" dirty="0" err="1" smtClean="0"/>
              <a:t>grammar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an</a:t>
            </a:r>
            <a:r>
              <a:rPr lang="pl-PL" dirty="0" smtClean="0"/>
              <a:t> error </a:t>
            </a:r>
            <a:r>
              <a:rPr lang="pl-PL" dirty="0" err="1" smtClean="0"/>
              <a:t>does</a:t>
            </a:r>
            <a:r>
              <a:rPr lang="pl-PL" dirty="0" smtClean="0"/>
              <a:t> no </a:t>
            </a:r>
            <a:r>
              <a:rPr lang="pl-PL" dirty="0" err="1" smtClean="0"/>
              <a:t>credit</a:t>
            </a:r>
            <a:r>
              <a:rPr lang="pl-PL" dirty="0" smtClean="0"/>
              <a:t> to the </a:t>
            </a:r>
            <a:r>
              <a:rPr lang="pl-PL" dirty="0" err="1" smtClean="0"/>
              <a:t>writer</a:t>
            </a:r>
            <a:endParaRPr lang="pl-PL" dirty="0" smtClean="0"/>
          </a:p>
          <a:p>
            <a:pPr lvl="1"/>
            <a:r>
              <a:rPr lang="pl-PL" dirty="0" smtClean="0"/>
              <a:t>The style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clear</a:t>
            </a:r>
            <a:r>
              <a:rPr lang="pl-PL" dirty="0" smtClean="0"/>
              <a:t> and </a:t>
            </a:r>
            <a:r>
              <a:rPr lang="pl-PL" dirty="0" err="1" smtClean="0"/>
              <a:t>concise</a:t>
            </a:r>
            <a:r>
              <a:rPr lang="pl-PL" dirty="0" smtClean="0"/>
              <a:t>;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recommended</a:t>
            </a:r>
            <a:r>
              <a:rPr lang="pl-PL" dirty="0" smtClean="0"/>
              <a:t> to </a:t>
            </a:r>
            <a:r>
              <a:rPr lang="pl-PL" dirty="0" err="1" smtClean="0"/>
              <a:t>use</a:t>
            </a:r>
            <a:r>
              <a:rPr lang="pl-PL" dirty="0" smtClean="0"/>
              <a:t> a </a:t>
            </a:r>
            <a:r>
              <a:rPr lang="pl-PL" dirty="0" err="1" smtClean="0"/>
              <a:t>variety</a:t>
            </a:r>
            <a:r>
              <a:rPr lang="pl-PL" dirty="0" smtClean="0"/>
              <a:t> of </a:t>
            </a:r>
            <a:r>
              <a:rPr lang="pl-PL" dirty="0" err="1" smtClean="0"/>
              <a:t>tenses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Present</a:t>
            </a:r>
            <a:r>
              <a:rPr lang="pl-PL" dirty="0" smtClean="0"/>
              <a:t>/Past/</a:t>
            </a:r>
            <a:r>
              <a:rPr lang="pl-PL" dirty="0" err="1" smtClean="0"/>
              <a:t>Future</a:t>
            </a:r>
            <a:r>
              <a:rPr lang="pl-PL" dirty="0" smtClean="0"/>
              <a:t> Perfect, </a:t>
            </a:r>
            <a:r>
              <a:rPr lang="pl-PL" dirty="0" err="1" smtClean="0"/>
              <a:t>Continuous</a:t>
            </a:r>
            <a:r>
              <a:rPr lang="pl-PL" dirty="0" smtClean="0"/>
              <a:t>)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ought</a:t>
            </a:r>
            <a:r>
              <a:rPr lang="pl-PL" dirty="0" smtClean="0"/>
              <a:t> not to be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purpose</a:t>
            </a:r>
            <a:endParaRPr lang="pl-PL" dirty="0" smtClean="0"/>
          </a:p>
          <a:p>
            <a:pPr lvl="1"/>
            <a:r>
              <a:rPr lang="pl-PL" dirty="0" err="1" smtClean="0"/>
              <a:t>Proper</a:t>
            </a:r>
            <a:r>
              <a:rPr lang="pl-PL" dirty="0" smtClean="0"/>
              <a:t> </a:t>
            </a:r>
            <a:r>
              <a:rPr lang="pl-PL" dirty="0" err="1" smtClean="0"/>
              <a:t>meaning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used</a:t>
            </a:r>
            <a:r>
              <a:rPr lang="pl-PL" dirty="0" smtClean="0"/>
              <a:t> : </a:t>
            </a:r>
            <a:r>
              <a:rPr lang="pl-PL" dirty="0" err="1" smtClean="0"/>
              <a:t>Legal</a:t>
            </a:r>
            <a:r>
              <a:rPr lang="pl-PL" dirty="0" smtClean="0"/>
              <a:t> English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expressions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differ</a:t>
            </a:r>
            <a:r>
              <a:rPr lang="pl-PL" dirty="0" smtClean="0"/>
              <a:t> in </a:t>
            </a:r>
            <a:r>
              <a:rPr lang="pl-PL" dirty="0" err="1" smtClean="0"/>
              <a:t>meaning</a:t>
            </a:r>
            <a:r>
              <a:rPr lang="pl-PL" dirty="0" smtClean="0"/>
              <a:t> from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counterparts</a:t>
            </a:r>
            <a:r>
              <a:rPr lang="pl-PL" dirty="0" smtClean="0"/>
              <a:t> in the </a:t>
            </a:r>
            <a:r>
              <a:rPr lang="pl-PL" dirty="0" err="1" smtClean="0"/>
              <a:t>ordinary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quotidian</a:t>
            </a:r>
            <a:r>
              <a:rPr lang="pl-PL" dirty="0" smtClean="0"/>
              <a:t> </a:t>
            </a:r>
            <a:r>
              <a:rPr lang="pl-PL" dirty="0" err="1" smtClean="0"/>
              <a:t>words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Respect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 be </a:t>
            </a:r>
            <a:r>
              <a:rPr lang="pl-PL" dirty="0" err="1" smtClean="0"/>
              <a:t>shown</a:t>
            </a:r>
            <a:r>
              <a:rPr lang="pl-PL" dirty="0" smtClean="0"/>
              <a:t> to the </a:t>
            </a:r>
            <a:r>
              <a:rPr lang="pl-PL" dirty="0" err="1" smtClean="0"/>
              <a:t>authorities</a:t>
            </a:r>
            <a:r>
              <a:rPr lang="pl-PL" dirty="0"/>
              <a:t>;</a:t>
            </a:r>
            <a:r>
              <a:rPr lang="pl-PL" dirty="0" smtClean="0"/>
              <a:t> </a:t>
            </a:r>
            <a:r>
              <a:rPr lang="pl-PL" dirty="0" err="1" smtClean="0"/>
              <a:t>temperance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observed</a:t>
            </a:r>
            <a:r>
              <a:rPr lang="pl-PL" dirty="0" smtClean="0"/>
              <a:t> in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spoken</a:t>
            </a:r>
            <a:r>
              <a:rPr lang="pl-PL" dirty="0" smtClean="0"/>
              <a:t> and </a:t>
            </a:r>
            <a:r>
              <a:rPr lang="pl-PL" dirty="0" err="1" smtClean="0"/>
              <a:t>written</a:t>
            </a:r>
            <a:r>
              <a:rPr lang="pl-PL" dirty="0" smtClean="0"/>
              <a:t> </a:t>
            </a:r>
            <a:r>
              <a:rPr lang="pl-PL" dirty="0" err="1" smtClean="0"/>
              <a:t>pleadings</a:t>
            </a:r>
            <a:endParaRPr lang="pl-PL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34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en-GB" dirty="0" err="1"/>
              <a:t>pproach</a:t>
            </a:r>
            <a:r>
              <a:rPr lang="en-GB" dirty="0"/>
              <a:t> to </a:t>
            </a:r>
            <a:r>
              <a:rPr lang="pl-PL" dirty="0"/>
              <a:t>L</a:t>
            </a:r>
            <a:r>
              <a:rPr lang="en-GB" dirty="0" err="1"/>
              <a:t>egal</a:t>
            </a:r>
            <a:r>
              <a:rPr lang="en-GB" dirty="0"/>
              <a:t> </a:t>
            </a:r>
            <a:r>
              <a:rPr lang="pl-PL" dirty="0"/>
              <a:t>R</a:t>
            </a:r>
            <a:r>
              <a:rPr lang="en-GB" dirty="0" err="1"/>
              <a:t>easoning</a:t>
            </a:r>
            <a:r>
              <a:rPr lang="pl-PL" dirty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956586"/>
          </a:xfrm>
        </p:spPr>
        <p:txBody>
          <a:bodyPr/>
          <a:lstStyle/>
          <a:p>
            <a:r>
              <a:rPr lang="pl-PL" dirty="0" err="1" smtClean="0"/>
              <a:t>Legal</a:t>
            </a:r>
            <a:r>
              <a:rPr lang="pl-PL" dirty="0" smtClean="0"/>
              <a:t> English </a:t>
            </a:r>
            <a:r>
              <a:rPr lang="pl-PL" dirty="0" err="1" smtClean="0"/>
              <a:t>contains</a:t>
            </a:r>
            <a:r>
              <a:rPr lang="pl-PL" dirty="0" smtClean="0"/>
              <a:t> a </a:t>
            </a:r>
            <a:r>
              <a:rPr lang="pl-PL" dirty="0" err="1" smtClean="0"/>
              <a:t>multitude</a:t>
            </a:r>
            <a:r>
              <a:rPr lang="pl-PL" dirty="0" smtClean="0"/>
              <a:t> of </a:t>
            </a:r>
            <a:r>
              <a:rPr lang="pl-PL" dirty="0" err="1" smtClean="0"/>
              <a:t>words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specifi</a:t>
            </a:r>
            <a:r>
              <a:rPr lang="pl-PL" dirty="0" err="1" smtClean="0"/>
              <a:t>c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discourse</a:t>
            </a:r>
            <a:endParaRPr lang="pl-PL" dirty="0" smtClean="0"/>
          </a:p>
          <a:p>
            <a:r>
              <a:rPr lang="pl-PL" dirty="0" err="1" smtClean="0"/>
              <a:t>Claim</a:t>
            </a:r>
            <a:r>
              <a:rPr lang="pl-PL" dirty="0" smtClean="0"/>
              <a:t>, </a:t>
            </a:r>
            <a:r>
              <a:rPr lang="pl-PL" dirty="0" err="1" smtClean="0"/>
              <a:t>claim</a:t>
            </a:r>
            <a:r>
              <a:rPr lang="pl-PL" dirty="0" smtClean="0"/>
              <a:t> form :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inquiry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the law </a:t>
            </a:r>
            <a:r>
              <a:rPr lang="pl-PL" dirty="0" err="1" smtClean="0"/>
              <a:t>that</a:t>
            </a:r>
            <a:r>
              <a:rPr lang="pl-PL" dirty="0" smtClean="0"/>
              <a:t> a </a:t>
            </a:r>
            <a:r>
              <a:rPr lang="pl-PL" dirty="0" err="1" smtClean="0"/>
              <a:t>competent</a:t>
            </a:r>
            <a:r>
              <a:rPr lang="pl-PL" dirty="0" smtClean="0"/>
              <a:t> authority </a:t>
            </a:r>
            <a:r>
              <a:rPr lang="pl-PL" dirty="0" err="1" smtClean="0"/>
              <a:t>acted</a:t>
            </a:r>
            <a:r>
              <a:rPr lang="pl-PL" dirty="0" smtClean="0"/>
              <a:t> in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r>
              <a:rPr lang="pl-PL" dirty="0" smtClean="0"/>
              <a:t>, </a:t>
            </a:r>
            <a:r>
              <a:rPr lang="pl-PL" dirty="0" err="1" smtClean="0"/>
              <a:t>e.g</a:t>
            </a:r>
            <a:r>
              <a:rPr lang="pl-PL" dirty="0" smtClean="0"/>
              <a:t>. to grant relief; </a:t>
            </a:r>
            <a:r>
              <a:rPr lang="pl-PL" dirty="0" err="1" smtClean="0"/>
              <a:t>formal</a:t>
            </a:r>
            <a:r>
              <a:rPr lang="pl-PL" dirty="0" smtClean="0"/>
              <a:t> </a:t>
            </a:r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initiating</a:t>
            </a:r>
            <a:r>
              <a:rPr lang="pl-PL" dirty="0" smtClean="0"/>
              <a:t> </a:t>
            </a:r>
            <a:r>
              <a:rPr lang="pl-PL" dirty="0" err="1" smtClean="0"/>
              <a:t>civil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endParaRPr lang="pl-PL" dirty="0" smtClean="0"/>
          </a:p>
          <a:p>
            <a:r>
              <a:rPr lang="pl-PL" dirty="0" smtClean="0"/>
              <a:t>Bill of </a:t>
            </a:r>
            <a:r>
              <a:rPr lang="pl-PL" dirty="0" err="1" smtClean="0"/>
              <a:t>indictment</a:t>
            </a:r>
            <a:r>
              <a:rPr lang="pl-PL" dirty="0" smtClean="0"/>
              <a:t> : a </a:t>
            </a:r>
            <a:r>
              <a:rPr lang="pl-PL" dirty="0" err="1" smtClean="0"/>
              <a:t>formal</a:t>
            </a:r>
            <a:r>
              <a:rPr lang="pl-PL" dirty="0" smtClean="0"/>
              <a:t> </a:t>
            </a:r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containing</a:t>
            </a:r>
            <a:r>
              <a:rPr lang="pl-PL" dirty="0" smtClean="0"/>
              <a:t> a </a:t>
            </a:r>
            <a:r>
              <a:rPr lang="pl-PL" dirty="0" err="1" smtClean="0"/>
              <a:t>claim</a:t>
            </a:r>
            <a:r>
              <a:rPr lang="pl-PL" dirty="0" smtClean="0"/>
              <a:t> </a:t>
            </a:r>
            <a:r>
              <a:rPr lang="pl-PL" dirty="0" err="1" smtClean="0"/>
              <a:t>accusing</a:t>
            </a:r>
            <a:r>
              <a:rPr lang="pl-PL" dirty="0" smtClean="0"/>
              <a:t> a person of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offence</a:t>
            </a:r>
            <a:endParaRPr lang="pl-PL" dirty="0" smtClean="0"/>
          </a:p>
          <a:p>
            <a:r>
              <a:rPr lang="pl-PL" dirty="0" smtClean="0"/>
              <a:t>Interim </a:t>
            </a:r>
            <a:r>
              <a:rPr lang="pl-PL" dirty="0" err="1" smtClean="0"/>
              <a:t>measures</a:t>
            </a:r>
            <a:r>
              <a:rPr lang="pl-PL" dirty="0" smtClean="0"/>
              <a:t>/interim relief : a </a:t>
            </a:r>
            <a:r>
              <a:rPr lang="pl-PL" dirty="0" err="1" smtClean="0"/>
              <a:t>remedy</a:t>
            </a:r>
            <a:r>
              <a:rPr lang="pl-PL" dirty="0" smtClean="0"/>
              <a:t> </a:t>
            </a:r>
            <a:r>
              <a:rPr lang="pl-PL" dirty="0" err="1" smtClean="0"/>
              <a:t>issued</a:t>
            </a:r>
            <a:r>
              <a:rPr lang="pl-PL" dirty="0" smtClean="0"/>
              <a:t> by a </a:t>
            </a:r>
            <a:r>
              <a:rPr lang="pl-PL" dirty="0" err="1" smtClean="0"/>
              <a:t>competent</a:t>
            </a:r>
            <a:r>
              <a:rPr lang="pl-PL" dirty="0" smtClean="0"/>
              <a:t> authority (</a:t>
            </a:r>
            <a:r>
              <a:rPr lang="pl-PL" dirty="0" err="1" smtClean="0"/>
              <a:t>usu</a:t>
            </a:r>
            <a:r>
              <a:rPr lang="pl-PL" dirty="0" smtClean="0"/>
              <a:t>. a </a:t>
            </a:r>
            <a:r>
              <a:rPr lang="pl-PL" dirty="0" err="1" smtClean="0"/>
              <a:t>court</a:t>
            </a:r>
            <a:r>
              <a:rPr lang="pl-PL" dirty="0" smtClean="0"/>
              <a:t>) to </a:t>
            </a:r>
            <a:r>
              <a:rPr lang="pl-PL" dirty="0" err="1" smtClean="0"/>
              <a:t>regulate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and </a:t>
            </a:r>
            <a:r>
              <a:rPr lang="pl-PL" dirty="0" err="1" smtClean="0"/>
              <a:t>duties</a:t>
            </a:r>
            <a:r>
              <a:rPr lang="pl-PL" dirty="0" smtClean="0"/>
              <a:t> of the </a:t>
            </a:r>
            <a:r>
              <a:rPr lang="pl-PL" dirty="0" err="1" smtClean="0"/>
              <a:t>parties</a:t>
            </a:r>
            <a:r>
              <a:rPr lang="pl-PL" dirty="0" smtClean="0"/>
              <a:t> in the </a:t>
            </a:r>
            <a:r>
              <a:rPr lang="pl-PL" dirty="0" err="1" smtClean="0"/>
              <a:t>course</a:t>
            </a:r>
            <a:r>
              <a:rPr lang="pl-PL" dirty="0" smtClean="0"/>
              <a:t> 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endParaRPr lang="pl-PL" dirty="0" smtClean="0"/>
          </a:p>
          <a:p>
            <a:r>
              <a:rPr lang="pl-PL" dirty="0" err="1" smtClean="0"/>
              <a:t>Parties</a:t>
            </a:r>
            <a:r>
              <a:rPr lang="pl-PL" dirty="0" smtClean="0"/>
              <a:t>/a party :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individual</a:t>
            </a:r>
            <a:r>
              <a:rPr lang="pl-PL" dirty="0" smtClean="0"/>
              <a:t> to </a:t>
            </a:r>
            <a:r>
              <a:rPr lang="pl-PL" dirty="0" err="1" smtClean="0"/>
              <a:t>whose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and </a:t>
            </a:r>
            <a:r>
              <a:rPr lang="pl-PL" dirty="0" err="1" smtClean="0"/>
              <a:t>duties</a:t>
            </a:r>
            <a:r>
              <a:rPr lang="pl-PL" dirty="0" smtClean="0"/>
              <a:t> the </a:t>
            </a:r>
            <a:r>
              <a:rPr lang="pl-PL" dirty="0" err="1" smtClean="0"/>
              <a:t>proceedings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relevant</a:t>
            </a:r>
            <a:r>
              <a:rPr lang="pl-PL" dirty="0" smtClean="0"/>
              <a:t>; </a:t>
            </a:r>
            <a:r>
              <a:rPr lang="pl-PL" dirty="0" err="1" smtClean="0"/>
              <a:t>esp</a:t>
            </a:r>
            <a:r>
              <a:rPr lang="pl-PL" dirty="0" smtClean="0"/>
              <a:t>. in </a:t>
            </a:r>
            <a:r>
              <a:rPr lang="pl-PL" i="1" dirty="0" err="1" smtClean="0"/>
              <a:t>adversarial</a:t>
            </a:r>
            <a:r>
              <a:rPr lang="pl-PL" i="1" dirty="0" smtClean="0"/>
              <a:t> </a:t>
            </a:r>
            <a:r>
              <a:rPr lang="pl-PL" dirty="0" err="1" smtClean="0"/>
              <a:t>proceedings</a:t>
            </a:r>
            <a:endParaRPr lang="pl-PL" dirty="0" smtClean="0"/>
          </a:p>
          <a:p>
            <a:r>
              <a:rPr lang="pl-PL" dirty="0" err="1" smtClean="0"/>
              <a:t>Adversarial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: syn. </a:t>
            </a:r>
            <a:r>
              <a:rPr lang="pl-PL" dirty="0" err="1" smtClean="0"/>
              <a:t>proceedings</a:t>
            </a:r>
            <a:r>
              <a:rPr lang="pl-PL" dirty="0" smtClean="0"/>
              <a:t> </a:t>
            </a:r>
            <a:r>
              <a:rPr lang="pl-PL" i="1" dirty="0" err="1" smtClean="0"/>
              <a:t>i</a:t>
            </a:r>
            <a:r>
              <a:rPr lang="pl-PL" i="1" dirty="0" err="1" smtClean="0"/>
              <a:t>nter</a:t>
            </a:r>
            <a:r>
              <a:rPr lang="pl-PL" i="1" dirty="0" smtClean="0"/>
              <a:t> partes</a:t>
            </a:r>
            <a:r>
              <a:rPr lang="pl-PL" dirty="0" smtClean="0"/>
              <a:t>;</a:t>
            </a:r>
            <a:r>
              <a:rPr lang="pl-PL" i="1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in </a:t>
            </a:r>
            <a:r>
              <a:rPr lang="pl-PL" dirty="0" err="1" smtClean="0"/>
              <a:t>which</a:t>
            </a:r>
            <a:r>
              <a:rPr lang="pl-PL" dirty="0" smtClean="0"/>
              <a:t> the </a:t>
            </a:r>
            <a:r>
              <a:rPr lang="pl-PL" dirty="0" err="1" smtClean="0"/>
              <a:t>parties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equal</a:t>
            </a:r>
            <a:r>
              <a:rPr lang="pl-PL" dirty="0" smtClean="0"/>
              <a:t>;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incumbent</a:t>
            </a:r>
            <a:r>
              <a:rPr lang="pl-PL" dirty="0" smtClean="0"/>
              <a:t> on </a:t>
            </a:r>
            <a:r>
              <a:rPr lang="pl-PL" dirty="0" err="1" smtClean="0"/>
              <a:t>them</a:t>
            </a:r>
            <a:r>
              <a:rPr lang="pl-PL" dirty="0" smtClean="0"/>
              <a:t> to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arguments</a:t>
            </a:r>
            <a:r>
              <a:rPr lang="pl-PL" dirty="0" smtClean="0"/>
              <a:t> and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evidence</a:t>
            </a:r>
            <a:r>
              <a:rPr lang="pl-PL" dirty="0" smtClean="0"/>
              <a:t>; the </a:t>
            </a:r>
            <a:r>
              <a:rPr lang="pl-PL" dirty="0" err="1" smtClean="0"/>
              <a:t>competent</a:t>
            </a:r>
            <a:r>
              <a:rPr lang="pl-PL" dirty="0" smtClean="0"/>
              <a:t> authority in </a:t>
            </a:r>
            <a:r>
              <a:rPr lang="pl-PL" dirty="0" err="1" smtClean="0"/>
              <a:t>principle</a:t>
            </a:r>
            <a:r>
              <a:rPr lang="pl-PL" dirty="0" smtClean="0"/>
              <a:t> </a:t>
            </a:r>
            <a:r>
              <a:rPr lang="pl-PL" dirty="0" err="1" smtClean="0"/>
              <a:t>takes</a:t>
            </a:r>
            <a:r>
              <a:rPr lang="pl-PL" dirty="0" smtClean="0"/>
              <a:t> no </a:t>
            </a:r>
            <a:r>
              <a:rPr lang="pl-PL" dirty="0" err="1" smtClean="0"/>
              <a:t>initiative</a:t>
            </a:r>
            <a:r>
              <a:rPr lang="pl-PL" dirty="0" smtClean="0"/>
              <a:t> on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endParaRPr lang="pl-PL" dirty="0" smtClean="0"/>
          </a:p>
          <a:p>
            <a:r>
              <a:rPr lang="pl-PL" dirty="0" err="1" smtClean="0"/>
              <a:t>Inquisitorial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: the </a:t>
            </a:r>
            <a:r>
              <a:rPr lang="pl-PL" dirty="0" err="1" smtClean="0"/>
              <a:t>contrary</a:t>
            </a:r>
            <a:r>
              <a:rPr lang="pl-PL" dirty="0" smtClean="0"/>
              <a:t> to </a:t>
            </a:r>
            <a:r>
              <a:rPr lang="pl-PL" dirty="0" err="1" smtClean="0"/>
              <a:t>adversarial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; </a:t>
            </a:r>
            <a:r>
              <a:rPr lang="pl-PL" dirty="0" err="1" smtClean="0"/>
              <a:t>proceedings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the authority </a:t>
            </a:r>
            <a:r>
              <a:rPr lang="pl-PL" dirty="0" err="1" smtClean="0"/>
              <a:t>takes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role and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constrained</a:t>
            </a:r>
            <a:r>
              <a:rPr lang="pl-PL" dirty="0" smtClean="0"/>
              <a:t> by the </a:t>
            </a:r>
            <a:r>
              <a:rPr lang="pl-PL" dirty="0" err="1" smtClean="0"/>
              <a:t>positions</a:t>
            </a:r>
            <a:r>
              <a:rPr lang="pl-PL" dirty="0" smtClean="0"/>
              <a:t> of the </a:t>
            </a:r>
            <a:r>
              <a:rPr lang="pl-PL" dirty="0" err="1" smtClean="0"/>
              <a:t>parties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55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Reasoning</a:t>
            </a:r>
            <a:r>
              <a:rPr lang="pl-PL" dirty="0" smtClean="0"/>
              <a:t> : the ’How’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37925"/>
          </a:xfrm>
        </p:spPr>
        <p:txBody>
          <a:bodyPr>
            <a:normAutofit lnSpcReduction="10000"/>
          </a:bodyPr>
          <a:lstStyle/>
          <a:p>
            <a:r>
              <a:rPr lang="pl-PL" dirty="0" err="1" smtClean="0"/>
              <a:t>Claimant</a:t>
            </a:r>
            <a:r>
              <a:rPr lang="pl-PL" dirty="0" smtClean="0"/>
              <a:t> : one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lodges</a:t>
            </a:r>
            <a:r>
              <a:rPr lang="pl-PL" dirty="0" smtClean="0"/>
              <a:t> a </a:t>
            </a:r>
            <a:r>
              <a:rPr lang="pl-PL" dirty="0" err="1" smtClean="0"/>
              <a:t>claim</a:t>
            </a:r>
            <a:endParaRPr lang="pl-PL" dirty="0" smtClean="0"/>
          </a:p>
          <a:p>
            <a:r>
              <a:rPr lang="pl-PL" dirty="0" err="1" smtClean="0"/>
              <a:t>Appellant</a:t>
            </a:r>
            <a:r>
              <a:rPr lang="pl-PL" dirty="0" smtClean="0"/>
              <a:t> : one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appeals</a:t>
            </a:r>
            <a:r>
              <a:rPr lang="pl-PL" dirty="0" smtClean="0"/>
              <a:t> from a </a:t>
            </a:r>
            <a:r>
              <a:rPr lang="pl-PL" dirty="0" err="1" smtClean="0"/>
              <a:t>decision</a:t>
            </a:r>
            <a:r>
              <a:rPr lang="pl-PL" dirty="0" smtClean="0"/>
              <a:t> of a </a:t>
            </a:r>
            <a:r>
              <a:rPr lang="pl-PL" dirty="0" err="1" smtClean="0"/>
              <a:t>court</a:t>
            </a:r>
            <a:r>
              <a:rPr lang="pl-PL" dirty="0" smtClean="0"/>
              <a:t> (i.e. </a:t>
            </a:r>
            <a:r>
              <a:rPr lang="pl-PL" dirty="0" err="1" smtClean="0"/>
              <a:t>claims</a:t>
            </a:r>
            <a:r>
              <a:rPr lang="pl-PL" dirty="0" smtClean="0"/>
              <a:t> in law </a:t>
            </a:r>
            <a:r>
              <a:rPr lang="pl-PL" dirty="0" err="1" smtClean="0"/>
              <a:t>that</a:t>
            </a:r>
            <a:r>
              <a:rPr lang="pl-PL" dirty="0" smtClean="0"/>
              <a:t>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decision</a:t>
            </a:r>
            <a:r>
              <a:rPr lang="pl-PL" dirty="0" smtClean="0"/>
              <a:t> of a </a:t>
            </a:r>
            <a:r>
              <a:rPr lang="pl-PL" dirty="0" err="1" smtClean="0"/>
              <a:t>court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wrong</a:t>
            </a:r>
            <a:r>
              <a:rPr lang="pl-PL" dirty="0" smtClean="0"/>
              <a:t> and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i="1" dirty="0" smtClean="0"/>
              <a:t>set </a:t>
            </a:r>
            <a:r>
              <a:rPr lang="pl-PL" i="1" dirty="0" err="1" smtClean="0"/>
              <a:t>aside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Defendant</a:t>
            </a:r>
            <a:r>
              <a:rPr lang="pl-PL" dirty="0" smtClean="0"/>
              <a:t> : one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defends</a:t>
            </a:r>
            <a:r>
              <a:rPr lang="pl-PL" dirty="0" smtClean="0"/>
              <a:t> (i.e. </a:t>
            </a:r>
            <a:r>
              <a:rPr lang="pl-PL" dirty="0" err="1" smtClean="0"/>
              <a:t>resists</a:t>
            </a:r>
            <a:r>
              <a:rPr lang="pl-PL" dirty="0" smtClean="0"/>
              <a:t>) a </a:t>
            </a:r>
            <a:r>
              <a:rPr lang="pl-PL" dirty="0" err="1" smtClean="0"/>
              <a:t>claim</a:t>
            </a:r>
            <a:r>
              <a:rPr lang="pl-PL" dirty="0" smtClean="0"/>
              <a:t> (</a:t>
            </a:r>
            <a:r>
              <a:rPr lang="pl-PL" dirty="0" err="1" smtClean="0"/>
              <a:t>esp</a:t>
            </a:r>
            <a:r>
              <a:rPr lang="pl-PL" dirty="0" smtClean="0"/>
              <a:t>. in </a:t>
            </a:r>
            <a:r>
              <a:rPr lang="pl-PL" dirty="0" err="1" smtClean="0"/>
              <a:t>criminal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/>
              <a:t>)</a:t>
            </a:r>
            <a:endParaRPr lang="pl-PL" dirty="0" smtClean="0"/>
          </a:p>
          <a:p>
            <a:r>
              <a:rPr lang="pl-PL" dirty="0" smtClean="0"/>
              <a:t>Respondent : one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resists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appeal</a:t>
            </a:r>
            <a:r>
              <a:rPr lang="pl-PL" dirty="0" smtClean="0"/>
              <a:t>; one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defends</a:t>
            </a:r>
            <a:r>
              <a:rPr lang="pl-PL" dirty="0" smtClean="0"/>
              <a:t> a </a:t>
            </a:r>
            <a:r>
              <a:rPr lang="pl-PL" dirty="0" err="1" smtClean="0"/>
              <a:t>claim</a:t>
            </a:r>
            <a:r>
              <a:rPr lang="pl-PL" dirty="0" smtClean="0"/>
              <a:t> in equity</a:t>
            </a:r>
          </a:p>
          <a:p>
            <a:r>
              <a:rPr lang="pl-PL" dirty="0" smtClean="0"/>
              <a:t>Motion :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activity</a:t>
            </a:r>
            <a:r>
              <a:rPr lang="pl-PL" dirty="0" smtClean="0"/>
              <a:t> of </a:t>
            </a:r>
            <a:r>
              <a:rPr lang="pl-PL" dirty="0" err="1" smtClean="0"/>
              <a:t>petitioning</a:t>
            </a:r>
            <a:r>
              <a:rPr lang="pl-PL" dirty="0" smtClean="0"/>
              <a:t> the authority for a </a:t>
            </a:r>
            <a:r>
              <a:rPr lang="pl-PL" dirty="0" err="1" smtClean="0"/>
              <a:t>certain</a:t>
            </a:r>
            <a:r>
              <a:rPr lang="pl-PL" dirty="0" smtClean="0"/>
              <a:t> </a:t>
            </a:r>
            <a:r>
              <a:rPr lang="pl-PL" dirty="0" err="1" smtClean="0"/>
              <a:t>effect</a:t>
            </a:r>
            <a:r>
              <a:rPr lang="pl-PL" dirty="0" smtClean="0"/>
              <a:t> (in </a:t>
            </a:r>
            <a:r>
              <a:rPr lang="pl-PL" dirty="0" err="1" smtClean="0"/>
              <a:t>proceedings</a:t>
            </a:r>
            <a:r>
              <a:rPr lang="pl-PL" dirty="0" smtClean="0"/>
              <a:t>)</a:t>
            </a:r>
          </a:p>
          <a:p>
            <a:r>
              <a:rPr lang="pl-PL" dirty="0" smtClean="0"/>
              <a:t>To </a:t>
            </a:r>
            <a:r>
              <a:rPr lang="pl-PL" dirty="0" err="1" smtClean="0"/>
              <a:t>adjudicate</a:t>
            </a:r>
            <a:r>
              <a:rPr lang="pl-PL" dirty="0" smtClean="0"/>
              <a:t> : to </a:t>
            </a:r>
            <a:r>
              <a:rPr lang="pl-PL" dirty="0" err="1" smtClean="0"/>
              <a:t>decide</a:t>
            </a:r>
            <a:r>
              <a:rPr lang="pl-PL" dirty="0" smtClean="0"/>
              <a:t> a </a:t>
            </a:r>
            <a:r>
              <a:rPr lang="pl-PL" dirty="0" err="1" smtClean="0"/>
              <a:t>case</a:t>
            </a:r>
            <a:r>
              <a:rPr lang="pl-PL" dirty="0" smtClean="0"/>
              <a:t>; to </a:t>
            </a:r>
            <a:r>
              <a:rPr lang="pl-PL" dirty="0" err="1" smtClean="0"/>
              <a:t>rule</a:t>
            </a:r>
            <a:r>
              <a:rPr lang="pl-PL" dirty="0" smtClean="0"/>
              <a:t> on a </a:t>
            </a:r>
            <a:r>
              <a:rPr lang="pl-PL" dirty="0" err="1" smtClean="0"/>
              <a:t>claim</a:t>
            </a:r>
            <a:endParaRPr lang="pl-PL" dirty="0" smtClean="0"/>
          </a:p>
          <a:p>
            <a:r>
              <a:rPr lang="pl-PL" dirty="0" err="1" smtClean="0"/>
              <a:t>Intervention</a:t>
            </a:r>
            <a:r>
              <a:rPr lang="pl-PL" dirty="0" smtClean="0"/>
              <a:t> / </a:t>
            </a:r>
            <a:r>
              <a:rPr lang="pl-PL" dirty="0" err="1"/>
              <a:t>a</a:t>
            </a:r>
            <a:r>
              <a:rPr lang="pl-PL" dirty="0" err="1" smtClean="0"/>
              <a:t>n</a:t>
            </a:r>
            <a:r>
              <a:rPr lang="pl-PL" dirty="0" smtClean="0"/>
              <a:t> </a:t>
            </a:r>
            <a:r>
              <a:rPr lang="pl-PL" dirty="0" err="1" smtClean="0"/>
              <a:t>intervener</a:t>
            </a:r>
            <a:r>
              <a:rPr lang="pl-PL" dirty="0" smtClean="0"/>
              <a:t> : a </a:t>
            </a:r>
            <a:r>
              <a:rPr lang="pl-PL" dirty="0" err="1" smtClean="0"/>
              <a:t>claim</a:t>
            </a:r>
            <a:r>
              <a:rPr lang="pl-PL" dirty="0" smtClean="0"/>
              <a:t> of a third party </a:t>
            </a:r>
            <a:r>
              <a:rPr lang="pl-PL" dirty="0" err="1" smtClean="0"/>
              <a:t>against</a:t>
            </a:r>
            <a:r>
              <a:rPr lang="pl-PL" dirty="0" smtClean="0"/>
              <a:t> one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parties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; a person </a:t>
            </a:r>
            <a:r>
              <a:rPr lang="pl-PL" dirty="0" err="1" smtClean="0"/>
              <a:t>lodging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intervention</a:t>
            </a:r>
            <a:endParaRPr lang="pl-PL" dirty="0" smtClean="0"/>
          </a:p>
          <a:p>
            <a:r>
              <a:rPr lang="pl-PL" dirty="0" err="1" smtClean="0"/>
              <a:t>Counsel</a:t>
            </a:r>
            <a:r>
              <a:rPr lang="pl-PL" dirty="0" smtClean="0"/>
              <a:t>,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Counsel</a:t>
            </a:r>
            <a:r>
              <a:rPr lang="pl-PL" dirty="0" smtClean="0"/>
              <a:t> : a </a:t>
            </a:r>
            <a:r>
              <a:rPr lang="pl-PL" dirty="0" err="1" smtClean="0"/>
              <a:t>professional</a:t>
            </a:r>
            <a:r>
              <a:rPr lang="pl-PL" dirty="0" smtClean="0"/>
              <a:t> </a:t>
            </a:r>
            <a:r>
              <a:rPr lang="pl-PL" dirty="0" err="1" smtClean="0"/>
              <a:t>lawyer</a:t>
            </a:r>
            <a:endParaRPr lang="pl-PL" dirty="0"/>
          </a:p>
          <a:p>
            <a:r>
              <a:rPr lang="pl-PL" dirty="0" smtClean="0"/>
              <a:t>Right of </a:t>
            </a:r>
            <a:r>
              <a:rPr lang="pl-PL" dirty="0" err="1" smtClean="0"/>
              <a:t>audience</a:t>
            </a:r>
            <a:r>
              <a:rPr lang="pl-PL" dirty="0" smtClean="0"/>
              <a:t> : the </a:t>
            </a:r>
            <a:r>
              <a:rPr lang="pl-PL" dirty="0" err="1" smtClean="0"/>
              <a:t>power</a:t>
            </a:r>
            <a:r>
              <a:rPr lang="pl-PL" dirty="0" smtClean="0"/>
              <a:t> to </a:t>
            </a:r>
            <a:r>
              <a:rPr lang="pl-PL" dirty="0" err="1" smtClean="0"/>
              <a:t>appear</a:t>
            </a:r>
            <a:r>
              <a:rPr lang="pl-PL" dirty="0" smtClean="0"/>
              <a:t> in </a:t>
            </a:r>
            <a:r>
              <a:rPr lang="pl-PL" dirty="0" err="1" smtClean="0"/>
              <a:t>court</a:t>
            </a:r>
            <a:r>
              <a:rPr lang="pl-PL" dirty="0" smtClean="0"/>
              <a:t> on </a:t>
            </a:r>
            <a:r>
              <a:rPr lang="pl-PL" dirty="0" err="1" smtClean="0"/>
              <a:t>behalf</a:t>
            </a:r>
            <a:r>
              <a:rPr lang="pl-PL" dirty="0" smtClean="0"/>
              <a:t> of </a:t>
            </a:r>
            <a:r>
              <a:rPr lang="pl-PL" dirty="0" err="1" smtClean="0"/>
              <a:t>someone</a:t>
            </a:r>
            <a:r>
              <a:rPr lang="pl-PL" dirty="0" smtClean="0"/>
              <a:t> (of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practitioners</a:t>
            </a:r>
            <a:r>
              <a:rPr lang="pl-PL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705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emny błękit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TM04033929[[fn=Ciemny błękit]]</Template>
  <TotalTime>644</TotalTime>
  <Words>2799</Words>
  <Application>Microsoft Office PowerPoint</Application>
  <PresentationFormat>Panoramiczny</PresentationFormat>
  <Paragraphs>164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Calisto MT</vt:lpstr>
      <vt:lpstr>Trebuchet MS</vt:lpstr>
      <vt:lpstr>Wingdings 2</vt:lpstr>
      <vt:lpstr>Ciemny błękit</vt:lpstr>
      <vt:lpstr>LEGAL REASONING (as told by an advocate)</vt:lpstr>
      <vt:lpstr>The aim and purpose of this presentation</vt:lpstr>
      <vt:lpstr>The Notion of Legal Reasoning : the ’Why’</vt:lpstr>
      <vt:lpstr>The Notion of Legal Reasoning : the ’Why’</vt:lpstr>
      <vt:lpstr>The Notion of Legal Reasoning : the ’What’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the ’How’</vt:lpstr>
      <vt:lpstr>Approach to Legal Reasoning : EU Law</vt:lpstr>
      <vt:lpstr>Approach to Legal Reasoning : EU Law</vt:lpstr>
      <vt:lpstr>Case-solving : Example I</vt:lpstr>
      <vt:lpstr>Case-solving : Example I continued</vt:lpstr>
      <vt:lpstr>Case-solving : Example II (D.I.Y.)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REASONING (as told by an advocate)</dc:title>
  <dc:creator>Łukasz Stępkowski</dc:creator>
  <cp:keywords>legal stuff as told by teh advocate;legal jargon;important stuff</cp:keywords>
  <cp:lastModifiedBy>Łukasz Stępkowski</cp:lastModifiedBy>
  <cp:revision>52</cp:revision>
  <dcterms:created xsi:type="dcterms:W3CDTF">2016-05-03T22:53:58Z</dcterms:created>
  <dcterms:modified xsi:type="dcterms:W3CDTF">2016-05-04T23:50:48Z</dcterms:modified>
</cp:coreProperties>
</file>