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76" r:id="rId5"/>
    <p:sldId id="261" r:id="rId6"/>
    <p:sldId id="279" r:id="rId7"/>
    <p:sldId id="265" r:id="rId8"/>
    <p:sldId id="272" r:id="rId9"/>
    <p:sldId id="274" r:id="rId10"/>
    <p:sldId id="273" r:id="rId11"/>
    <p:sldId id="266" r:id="rId12"/>
    <p:sldId id="268" r:id="rId13"/>
    <p:sldId id="269" r:id="rId14"/>
    <p:sldId id="270" r:id="rId15"/>
    <p:sldId id="271" r:id="rId16"/>
    <p:sldId id="278" r:id="rId17"/>
    <p:sldId id="277"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FFB76-AEBA-40DC-8709-03C7EB854935}" type="datetimeFigureOut">
              <a:rPr lang="pl-PL" smtClean="0"/>
              <a:t>12.11.2018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343C5-EDD9-433E-9D6C-001F37669DFC}" type="slidenum">
              <a:rPr lang="pl-PL" smtClean="0"/>
              <a:t>‹#›</a:t>
            </a:fld>
            <a:endParaRPr lang="pl-PL"/>
          </a:p>
        </p:txBody>
      </p:sp>
    </p:spTree>
    <p:extLst>
      <p:ext uri="{BB962C8B-B14F-4D97-AF65-F5344CB8AC3E}">
        <p14:creationId xmlns:p14="http://schemas.microsoft.com/office/powerpoint/2010/main" val="124791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0722"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087833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22530" name="Rectangle 2"/>
          <p:cNvSpPr txBox="1">
            <a:spLocks noGrp="1" noChangeArrowheads="1"/>
          </p:cNvSpPr>
          <p:nvPr>
            <p:ph type="body"/>
          </p:nvPr>
        </p:nvSpPr>
        <p:spPr bwMode="auto">
          <a:xfrm>
            <a:off x="1169988" y="5086350"/>
            <a:ext cx="5224462" cy="410845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2391412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1746"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32979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1746"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1786279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2770"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170614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5842"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958804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24578" name="Rectangle 2"/>
          <p:cNvSpPr txBox="1">
            <a:spLocks noGrp="1" noChangeArrowheads="1"/>
          </p:cNvSpPr>
          <p:nvPr>
            <p:ph type="body"/>
          </p:nvPr>
        </p:nvSpPr>
        <p:spPr bwMode="auto">
          <a:xfrm>
            <a:off x="1169988" y="5086350"/>
            <a:ext cx="5224462" cy="410845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279129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7741B54-6CDB-4E7B-A281-1751F726BC67}" type="datetimeFigureOut">
              <a:rPr lang="pl-PL" smtClean="0"/>
              <a:t>12.11.2018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261996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7741B54-6CDB-4E7B-A281-1751F726BC67}" type="datetimeFigureOut">
              <a:rPr lang="pl-PL" smtClean="0"/>
              <a:t>12.11.2018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378141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7741B54-6CDB-4E7B-A281-1751F726BC67}" type="datetimeFigureOut">
              <a:rPr lang="pl-PL" smtClean="0"/>
              <a:t>12.11.2018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3743076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896641" y="256347"/>
            <a:ext cx="10404479" cy="1143480"/>
          </a:xfrm>
        </p:spPr>
        <p:txBody>
          <a:bodyPr/>
          <a:lstStyle/>
          <a:p>
            <a:r>
              <a:rPr lang="pl-PL"/>
              <a:t>Kliknij, aby edytować styl</a:t>
            </a:r>
          </a:p>
        </p:txBody>
      </p:sp>
    </p:spTree>
    <p:extLst>
      <p:ext uri="{BB962C8B-B14F-4D97-AF65-F5344CB8AC3E}">
        <p14:creationId xmlns:p14="http://schemas.microsoft.com/office/powerpoint/2010/main" val="351910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7741B54-6CDB-4E7B-A281-1751F726BC67}" type="datetimeFigureOut">
              <a:rPr lang="pl-PL" smtClean="0"/>
              <a:t>12.11.2018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3414138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77741B54-6CDB-4E7B-A281-1751F726BC67}" type="datetimeFigureOut">
              <a:rPr lang="pl-PL" smtClean="0"/>
              <a:t>12.11.2018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201342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7741B54-6CDB-4E7B-A281-1751F726BC67}" type="datetimeFigureOut">
              <a:rPr lang="pl-PL" smtClean="0"/>
              <a:t>12.11.2018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167055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7741B54-6CDB-4E7B-A281-1751F726BC67}" type="datetimeFigureOut">
              <a:rPr lang="pl-PL" smtClean="0"/>
              <a:t>12.11.2018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255519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7741B54-6CDB-4E7B-A281-1751F726BC67}" type="datetimeFigureOut">
              <a:rPr lang="pl-PL" smtClean="0"/>
              <a:t>12.11.2018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216300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7741B54-6CDB-4E7B-A281-1751F726BC67}" type="datetimeFigureOut">
              <a:rPr lang="pl-PL" smtClean="0"/>
              <a:t>12.11.2018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59784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77741B54-6CDB-4E7B-A281-1751F726BC67}" type="datetimeFigureOut">
              <a:rPr lang="pl-PL" smtClean="0"/>
              <a:t>12.11.2018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300236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77741B54-6CDB-4E7B-A281-1751F726BC67}" type="datetimeFigureOut">
              <a:rPr lang="pl-PL" smtClean="0"/>
              <a:t>12.11.2018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6C91474-1AA3-4554-A364-1A646B901B2F}" type="slidenum">
              <a:rPr lang="pl-PL" smtClean="0"/>
              <a:t>‹#›</a:t>
            </a:fld>
            <a:endParaRPr lang="pl-PL"/>
          </a:p>
        </p:txBody>
      </p:sp>
    </p:spTree>
    <p:extLst>
      <p:ext uri="{BB962C8B-B14F-4D97-AF65-F5344CB8AC3E}">
        <p14:creationId xmlns:p14="http://schemas.microsoft.com/office/powerpoint/2010/main" val="3241987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41B54-6CDB-4E7B-A281-1751F726BC67}" type="datetimeFigureOut">
              <a:rPr lang="pl-PL" smtClean="0"/>
              <a:t>12.11.2018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91474-1AA3-4554-A364-1A646B901B2F}" type="slidenum">
              <a:rPr lang="pl-PL" smtClean="0"/>
              <a:t>‹#›</a:t>
            </a:fld>
            <a:endParaRPr lang="pl-PL"/>
          </a:p>
        </p:txBody>
      </p:sp>
    </p:spTree>
    <p:extLst>
      <p:ext uri="{BB962C8B-B14F-4D97-AF65-F5344CB8AC3E}">
        <p14:creationId xmlns:p14="http://schemas.microsoft.com/office/powerpoint/2010/main" val="308510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ciej.Pichlak@uwr.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5400" dirty="0" err="1"/>
              <a:t>Statutory</a:t>
            </a:r>
            <a:r>
              <a:rPr lang="pl-PL" sz="5400" dirty="0"/>
              <a:t> </a:t>
            </a:r>
            <a:r>
              <a:rPr lang="pl-PL" sz="5400" dirty="0" err="1"/>
              <a:t>Interpretation</a:t>
            </a:r>
            <a:endParaRPr lang="pl-PL" dirty="0"/>
          </a:p>
        </p:txBody>
      </p:sp>
      <p:sp>
        <p:nvSpPr>
          <p:cNvPr id="3" name="Podtytuł 2"/>
          <p:cNvSpPr>
            <a:spLocks noGrp="1"/>
          </p:cNvSpPr>
          <p:nvPr>
            <p:ph type="subTitle" idx="1"/>
          </p:nvPr>
        </p:nvSpPr>
        <p:spPr>
          <a:xfrm>
            <a:off x="1524000" y="3774313"/>
            <a:ext cx="9144000" cy="2666243"/>
          </a:xfrm>
        </p:spPr>
        <p:txBody>
          <a:bodyPr>
            <a:normAutofit fontScale="85000" lnSpcReduction="20000"/>
          </a:bodyPr>
          <a:lstStyle/>
          <a:p>
            <a:r>
              <a:rPr lang="pl-PL" sz="3000" dirty="0" err="1"/>
              <a:t>Legal</a:t>
            </a:r>
            <a:r>
              <a:rPr lang="pl-PL" sz="3000" dirty="0"/>
              <a:t> Language</a:t>
            </a:r>
          </a:p>
          <a:p>
            <a:endParaRPr lang="pl-PL" dirty="0"/>
          </a:p>
          <a:p>
            <a:endParaRPr lang="pl-PL" dirty="0"/>
          </a:p>
          <a:p>
            <a:endParaRPr lang="pl-PL" dirty="0"/>
          </a:p>
          <a:p>
            <a:pPr algn="r"/>
            <a:r>
              <a:rPr lang="pl-PL" sz="1600" dirty="0"/>
              <a:t>Maciej Pichlak </a:t>
            </a:r>
            <a:r>
              <a:rPr lang="pl-PL" sz="1600" dirty="0" err="1"/>
              <a:t>PhD</a:t>
            </a:r>
            <a:endParaRPr lang="pl-PL" sz="1600" dirty="0"/>
          </a:p>
          <a:p>
            <a:pPr algn="r"/>
            <a:r>
              <a:rPr lang="pl-PL" sz="1600" dirty="0" err="1"/>
              <a:t>Department</a:t>
            </a:r>
            <a:r>
              <a:rPr lang="pl-PL" sz="1600" dirty="0"/>
              <a:t> of </a:t>
            </a:r>
            <a:r>
              <a:rPr lang="pl-PL" sz="1600" dirty="0" err="1"/>
              <a:t>Legal</a:t>
            </a:r>
            <a:r>
              <a:rPr lang="pl-PL" sz="1600" dirty="0"/>
              <a:t> </a:t>
            </a:r>
            <a:r>
              <a:rPr lang="pl-PL" sz="1600" dirty="0" err="1"/>
              <a:t>Theory</a:t>
            </a:r>
            <a:r>
              <a:rPr lang="pl-PL" sz="1600" dirty="0"/>
              <a:t> and </a:t>
            </a:r>
            <a:r>
              <a:rPr lang="pl-PL" sz="1600" dirty="0" err="1"/>
              <a:t>Philosophy</a:t>
            </a:r>
            <a:r>
              <a:rPr lang="pl-PL" sz="1600" dirty="0"/>
              <a:t> of Law</a:t>
            </a:r>
          </a:p>
          <a:p>
            <a:pPr algn="r"/>
            <a:r>
              <a:rPr lang="pl-PL" sz="1600" dirty="0"/>
              <a:t>University of </a:t>
            </a:r>
            <a:r>
              <a:rPr lang="pl-PL" sz="1600" dirty="0" err="1"/>
              <a:t>Wroclaw</a:t>
            </a:r>
            <a:endParaRPr lang="pl-PL" sz="1600" dirty="0"/>
          </a:p>
          <a:p>
            <a:pPr algn="r"/>
            <a:r>
              <a:rPr lang="pl-PL" sz="1600" dirty="0">
                <a:hlinkClick r:id="rId2"/>
              </a:rPr>
              <a:t>Maciej.Pichlak@uwr.edu.pl</a:t>
            </a:r>
            <a:r>
              <a:rPr lang="pl-PL" sz="1600" dirty="0"/>
              <a:t> </a:t>
            </a:r>
          </a:p>
          <a:p>
            <a:endParaRPr lang="pl-PL" dirty="0"/>
          </a:p>
        </p:txBody>
      </p:sp>
    </p:spTree>
    <p:extLst>
      <p:ext uri="{BB962C8B-B14F-4D97-AF65-F5344CB8AC3E}">
        <p14:creationId xmlns:p14="http://schemas.microsoft.com/office/powerpoint/2010/main" val="403085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err="1"/>
              <a:t>When</a:t>
            </a:r>
            <a:r>
              <a:rPr lang="pl-PL" dirty="0"/>
              <a:t> </a:t>
            </a:r>
            <a:r>
              <a:rPr lang="pl-PL" dirty="0" err="1"/>
              <a:t>language</a:t>
            </a:r>
            <a:r>
              <a:rPr lang="pl-PL" dirty="0"/>
              <a:t> </a:t>
            </a:r>
            <a:r>
              <a:rPr lang="pl-PL" dirty="0" err="1"/>
              <a:t>is</a:t>
            </a:r>
            <a:r>
              <a:rPr lang="pl-PL" dirty="0"/>
              <a:t> not </a:t>
            </a:r>
            <a:r>
              <a:rPr lang="pl-PL" dirty="0" err="1"/>
              <a:t>enough</a:t>
            </a:r>
            <a:r>
              <a:rPr lang="pl-PL" dirty="0"/>
              <a:t>…</a:t>
            </a:r>
          </a:p>
        </p:txBody>
      </p:sp>
      <p:sp>
        <p:nvSpPr>
          <p:cNvPr id="4" name="Symbol zastępczy zawartości 3"/>
          <p:cNvSpPr>
            <a:spLocks noGrp="1"/>
          </p:cNvSpPr>
          <p:nvPr>
            <p:ph idx="1"/>
          </p:nvPr>
        </p:nvSpPr>
        <p:spPr/>
        <p:txBody>
          <a:bodyPr>
            <a:normAutofit fontScale="92500" lnSpcReduction="10000"/>
          </a:bodyPr>
          <a:lstStyle/>
          <a:p>
            <a:pPr marL="0" indent="0">
              <a:buNone/>
            </a:pPr>
            <a:r>
              <a:rPr lang="en-GB" dirty="0">
                <a:solidFill>
                  <a:schemeClr val="tx2"/>
                </a:solidFill>
              </a:rPr>
              <a:t>Whosoever steps</a:t>
            </a:r>
            <a:r>
              <a:rPr lang="pl-PL" dirty="0">
                <a:solidFill>
                  <a:schemeClr val="tx2"/>
                </a:solidFill>
              </a:rPr>
              <a:t> on </a:t>
            </a:r>
            <a:r>
              <a:rPr lang="pl-PL" dirty="0" err="1">
                <a:solidFill>
                  <a:schemeClr val="tx2"/>
                </a:solidFill>
              </a:rPr>
              <a:t>grass</a:t>
            </a:r>
            <a:r>
              <a:rPr lang="pl-PL" dirty="0">
                <a:solidFill>
                  <a:schemeClr val="tx2"/>
                </a:solidFill>
              </a:rPr>
              <a:t>, </a:t>
            </a:r>
            <a:r>
              <a:rPr lang="pl-PL" dirty="0" err="1">
                <a:solidFill>
                  <a:schemeClr val="tx2"/>
                </a:solidFill>
              </a:rPr>
              <a:t>or</a:t>
            </a:r>
            <a:r>
              <a:rPr lang="pl-PL" dirty="0">
                <a:solidFill>
                  <a:schemeClr val="tx2"/>
                </a:solidFill>
              </a:rPr>
              <a:t> </a:t>
            </a:r>
            <a:r>
              <a:rPr lang="pl-PL" dirty="0" err="1">
                <a:solidFill>
                  <a:schemeClr val="tx2"/>
                </a:solidFill>
              </a:rPr>
              <a:t>destroys</a:t>
            </a:r>
            <a:r>
              <a:rPr lang="pl-PL" dirty="0">
                <a:solidFill>
                  <a:schemeClr val="tx2"/>
                </a:solidFill>
              </a:rPr>
              <a:t> </a:t>
            </a:r>
            <a:r>
              <a:rPr lang="pl-PL" dirty="0" err="1">
                <a:solidFill>
                  <a:schemeClr val="tx2"/>
                </a:solidFill>
              </a:rPr>
              <a:t>plants</a:t>
            </a:r>
            <a:r>
              <a:rPr lang="pl-PL" dirty="0">
                <a:solidFill>
                  <a:schemeClr val="tx2"/>
                </a:solidFill>
              </a:rPr>
              <a:t>, </a:t>
            </a:r>
            <a:r>
              <a:rPr lang="pl-PL" dirty="0" err="1">
                <a:solidFill>
                  <a:schemeClr val="tx2"/>
                </a:solidFill>
              </a:rPr>
              <a:t>shall</a:t>
            </a:r>
            <a:r>
              <a:rPr lang="pl-PL" dirty="0">
                <a:solidFill>
                  <a:schemeClr val="tx2"/>
                </a:solidFill>
              </a:rPr>
              <a:t> be </a:t>
            </a:r>
            <a:r>
              <a:rPr lang="pl-PL" dirty="0" err="1">
                <a:solidFill>
                  <a:schemeClr val="tx2"/>
                </a:solidFill>
              </a:rPr>
              <a:t>subject</a:t>
            </a:r>
            <a:r>
              <a:rPr lang="pl-PL" dirty="0">
                <a:solidFill>
                  <a:schemeClr val="tx2"/>
                </a:solidFill>
              </a:rPr>
              <a:t> to </a:t>
            </a:r>
            <a:r>
              <a:rPr lang="pl-PL" dirty="0" err="1">
                <a:solidFill>
                  <a:schemeClr val="tx2"/>
                </a:solidFill>
              </a:rPr>
              <a:t>penalty</a:t>
            </a:r>
            <a:r>
              <a:rPr lang="pl-PL" dirty="0">
                <a:solidFill>
                  <a:schemeClr val="tx2"/>
                </a:solidFill>
              </a:rPr>
              <a:t> of…</a:t>
            </a:r>
            <a:endParaRPr lang="en-GB" dirty="0">
              <a:solidFill>
                <a:schemeClr val="tx2"/>
              </a:solidFill>
            </a:endParaRPr>
          </a:p>
          <a:p>
            <a:pPr marL="0" indent="0">
              <a:buNone/>
            </a:pPr>
            <a:endParaRPr lang="pl-PL" b="1" u="sng" dirty="0"/>
          </a:p>
          <a:p>
            <a:pPr marL="0" indent="0">
              <a:buNone/>
            </a:pPr>
            <a:r>
              <a:rPr lang="pl-PL" b="1" u="sng" dirty="0" err="1"/>
              <a:t>Golden</a:t>
            </a:r>
            <a:r>
              <a:rPr lang="pl-PL" b="1" u="sng" dirty="0"/>
              <a:t> </a:t>
            </a:r>
            <a:r>
              <a:rPr lang="pl-PL" b="1" u="sng" dirty="0" err="1"/>
              <a:t>rule</a:t>
            </a:r>
            <a:r>
              <a:rPr lang="pl-PL" b="1" u="sng" dirty="0"/>
              <a:t>:</a:t>
            </a:r>
          </a:p>
          <a:p>
            <a:pPr marL="0" indent="0" algn="just">
              <a:buNone/>
            </a:pPr>
            <a:r>
              <a:rPr lang="pl-PL" sz="2400" dirty="0"/>
              <a:t>„</a:t>
            </a:r>
            <a:r>
              <a:rPr lang="en-US" sz="2400" dirty="0"/>
              <a:t>In construing</a:t>
            </a:r>
            <a:r>
              <a:rPr lang="pl-PL" sz="2400" dirty="0"/>
              <a:t> </a:t>
            </a:r>
            <a:r>
              <a:rPr lang="en-US" sz="2400" dirty="0"/>
              <a:t>… statutes</a:t>
            </a:r>
            <a:r>
              <a:rPr lang="pl-PL" sz="2400" dirty="0"/>
              <a:t> </a:t>
            </a:r>
            <a:r>
              <a:rPr lang="en-US" sz="2400" dirty="0"/>
              <a:t>… the grammatical and ordinary sense of the words is to be adhered to, unless that would lead to some absurdity, or some repugnance or inconsistency with the rest of the instrument, in which case the grammatical and ordinary sense of the words may be modified, so as to avoid the absurdity and inconsistency, but no farther</a:t>
            </a:r>
            <a:r>
              <a:rPr lang="pl-PL" sz="2400" dirty="0"/>
              <a:t>”.</a:t>
            </a:r>
          </a:p>
          <a:p>
            <a:pPr marL="0" indent="0" algn="r">
              <a:buNone/>
            </a:pPr>
            <a:r>
              <a:rPr lang="pl-PL" sz="2400" dirty="0"/>
              <a:t>Grey v. Pearson, 1857</a:t>
            </a:r>
          </a:p>
          <a:p>
            <a:pPr marL="0" indent="0" algn="r">
              <a:buNone/>
            </a:pPr>
            <a:endParaRPr lang="pl-PL" sz="2400" dirty="0"/>
          </a:p>
          <a:p>
            <a:pPr marL="0" indent="0">
              <a:buNone/>
            </a:pPr>
            <a:r>
              <a:rPr lang="pl-PL" sz="2400" dirty="0"/>
              <a:t>„</a:t>
            </a:r>
            <a:r>
              <a:rPr lang="pl-PL" sz="2400" dirty="0" err="1"/>
              <a:t>Inconsistency</a:t>
            </a:r>
            <a:r>
              <a:rPr lang="pl-PL" sz="2400" dirty="0"/>
              <a:t>” </a:t>
            </a:r>
            <a:r>
              <a:rPr lang="pl-PL" sz="2400" dirty="0" err="1"/>
              <a:t>or</a:t>
            </a:r>
            <a:r>
              <a:rPr lang="pl-PL" sz="2400" dirty="0"/>
              <a:t> „</a:t>
            </a:r>
            <a:r>
              <a:rPr lang="pl-PL" sz="2400" dirty="0" err="1"/>
              <a:t>absurdity</a:t>
            </a:r>
            <a:r>
              <a:rPr lang="pl-PL" sz="2400" dirty="0"/>
              <a:t>”</a:t>
            </a:r>
          </a:p>
          <a:p>
            <a:pPr marL="0" indent="0">
              <a:buNone/>
            </a:pPr>
            <a:r>
              <a:rPr lang="pl-PL" sz="2400" dirty="0">
                <a:sym typeface="Wingdings" panose="05000000000000000000" pitchFamily="2" charset="2"/>
              </a:rPr>
              <a:t> </a:t>
            </a:r>
            <a:r>
              <a:rPr lang="pl-PL" sz="2400" u="sng" dirty="0" err="1">
                <a:sym typeface="Wingdings" panose="05000000000000000000" pitchFamily="2" charset="2"/>
              </a:rPr>
              <a:t>Systemic</a:t>
            </a:r>
            <a:r>
              <a:rPr lang="pl-PL" sz="2400" dirty="0">
                <a:sym typeface="Wingdings" panose="05000000000000000000" pitchFamily="2" charset="2"/>
              </a:rPr>
              <a:t> </a:t>
            </a:r>
            <a:r>
              <a:rPr lang="pl-PL" sz="2400" dirty="0" err="1">
                <a:sym typeface="Wingdings" panose="05000000000000000000" pitchFamily="2" charset="2"/>
              </a:rPr>
              <a:t>or</a:t>
            </a:r>
            <a:r>
              <a:rPr lang="pl-PL" sz="2400" dirty="0">
                <a:sym typeface="Wingdings" panose="05000000000000000000" pitchFamily="2" charset="2"/>
              </a:rPr>
              <a:t> </a:t>
            </a:r>
            <a:r>
              <a:rPr lang="pl-PL" sz="2400" u="sng" dirty="0" err="1">
                <a:sym typeface="Wingdings" panose="05000000000000000000" pitchFamily="2" charset="2"/>
              </a:rPr>
              <a:t>purposive</a:t>
            </a:r>
            <a:r>
              <a:rPr lang="pl-PL" sz="2400" dirty="0">
                <a:sym typeface="Wingdings" panose="05000000000000000000" pitchFamily="2" charset="2"/>
              </a:rPr>
              <a:t> </a:t>
            </a:r>
            <a:r>
              <a:rPr lang="pl-PL" sz="2400" dirty="0" err="1">
                <a:sym typeface="Wingdings" panose="05000000000000000000" pitchFamily="2" charset="2"/>
              </a:rPr>
              <a:t>interpretation</a:t>
            </a:r>
            <a:endParaRPr lang="pl-PL" sz="2400" dirty="0"/>
          </a:p>
        </p:txBody>
      </p:sp>
    </p:spTree>
    <p:extLst>
      <p:ext uri="{BB962C8B-B14F-4D97-AF65-F5344CB8AC3E}">
        <p14:creationId xmlns:p14="http://schemas.microsoft.com/office/powerpoint/2010/main" val="162406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500"/>
                                        <p:tgtEl>
                                          <p:spTgt spid="4">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fade">
                                      <p:cBhvr>
                                        <p:cTn id="19"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75862" y="296672"/>
            <a:ext cx="9328710" cy="1065712"/>
          </a:xfrm>
          <a:ln/>
        </p:spPr>
        <p:txBody>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S</a:t>
            </a:r>
            <a:r>
              <a:rPr lang="en-GB" dirty="0" err="1"/>
              <a:t>ystemic</a:t>
            </a:r>
            <a:r>
              <a:rPr lang="en-GB" dirty="0"/>
              <a:t> interpretation</a:t>
            </a:r>
          </a:p>
        </p:txBody>
      </p:sp>
      <p:sp>
        <p:nvSpPr>
          <p:cNvPr id="14338" name="Rectangle 2"/>
          <p:cNvSpPr>
            <a:spLocks noGrp="1" noChangeArrowheads="1"/>
          </p:cNvSpPr>
          <p:nvPr>
            <p:ph type="subTitle" idx="4294967295"/>
          </p:nvPr>
        </p:nvSpPr>
        <p:spPr bwMode="auto">
          <a:xfrm>
            <a:off x="675862" y="1823232"/>
            <a:ext cx="9477046" cy="4396782"/>
          </a:xfrm>
          <a:prstGeom prst="rect">
            <a:avLst/>
          </a:prstGeom>
          <a:noFill/>
          <a:ln/>
        </p:spPr>
        <p:txBody>
          <a:bodyPr vert="horz" lIns="0" tIns="0" rIns="0" bIns="0" rtlCol="0" anchor="ctr">
            <a:normAutofit fontScale="85000" lnSpcReduction="20000"/>
          </a:bodyPr>
          <a:lstStyle/>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b="1" u="sng" dirty="0" err="1"/>
              <a:t>Need</a:t>
            </a:r>
            <a:r>
              <a:rPr lang="pl-PL" b="1" u="sng" dirty="0"/>
              <a:t> for a </a:t>
            </a:r>
            <a:r>
              <a:rPr lang="pl-PL" b="1" u="sng" dirty="0" err="1"/>
              <a:t>consistency</a:t>
            </a:r>
            <a:r>
              <a:rPr lang="pl-PL" b="1" u="sng" dirty="0"/>
              <a:t> and a </a:t>
            </a:r>
            <a:r>
              <a:rPr lang="pl-PL" b="1" u="sng" dirty="0" err="1"/>
              <a:t>completeness</a:t>
            </a:r>
            <a:r>
              <a:rPr lang="pl-PL" b="1" u="sng" dirty="0"/>
              <a:t> of the system</a:t>
            </a: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a:t>The role of </a:t>
            </a:r>
            <a:r>
              <a:rPr lang="pl-PL" dirty="0" err="1"/>
              <a:t>legal</a:t>
            </a:r>
            <a:r>
              <a:rPr lang="pl-PL" dirty="0"/>
              <a:t> </a:t>
            </a:r>
            <a:r>
              <a:rPr lang="pl-PL" dirty="0" err="1"/>
              <a:t>principles</a:t>
            </a:r>
            <a:endParaRPr lang="pl-PL"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a:t>„…</a:t>
            </a:r>
            <a:r>
              <a:rPr lang="en-US" dirty="0"/>
              <a:t>each provision </a:t>
            </a:r>
            <a:r>
              <a:rPr lang="pl-PL" dirty="0"/>
              <a:t>(…)</a:t>
            </a:r>
            <a:r>
              <a:rPr lang="en-US" dirty="0"/>
              <a:t> must be interpreted in such a way as to guarantee that there is no conflict between it and the general scheme of which it is part</a:t>
            </a:r>
            <a:r>
              <a:rPr lang="pl-PL" dirty="0"/>
              <a:t>”</a:t>
            </a:r>
            <a:r>
              <a:rPr lang="en-US" dirty="0"/>
              <a:t>.</a:t>
            </a:r>
            <a:endParaRPr lang="pl-PL" dirty="0"/>
          </a:p>
          <a:p>
            <a:pPr marL="192984" indent="-188664" algn="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err="1"/>
              <a:t>Lenaerts</a:t>
            </a:r>
            <a:r>
              <a:rPr lang="pl-PL" dirty="0"/>
              <a:t>, Gutierrez-</a:t>
            </a:r>
            <a:r>
              <a:rPr lang="pl-PL" dirty="0" err="1"/>
              <a:t>Fons</a:t>
            </a:r>
            <a:endParaRPr lang="pl-PL"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b="1" u="sng" dirty="0"/>
              <a:t>Argumentum a </a:t>
            </a:r>
            <a:r>
              <a:rPr lang="en-GB" b="1" u="sng" dirty="0" err="1"/>
              <a:t>rubrica</a:t>
            </a:r>
            <a:endParaRPr lang="en-GB" b="1"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i="1" dirty="0"/>
              <a:t>During interpretation, the location of the rule in the </a:t>
            </a:r>
            <a:r>
              <a:rPr lang="pl-PL" i="1" dirty="0" err="1"/>
              <a:t>legal</a:t>
            </a:r>
            <a:r>
              <a:rPr lang="pl-PL" i="1" dirty="0"/>
              <a:t> system </a:t>
            </a:r>
            <a:r>
              <a:rPr lang="en-GB" i="1" dirty="0"/>
              <a:t>should be respected.</a:t>
            </a:r>
            <a:endParaRPr lang="pl-PL" i="1"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i="1"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a:solidFill>
                  <a:schemeClr val="tx2"/>
                </a:solidFill>
                <a:sym typeface="Wingdings" panose="05000000000000000000" pitchFamily="2" charset="2"/>
              </a:rPr>
              <a:t> </a:t>
            </a:r>
            <a:r>
              <a:rPr lang="pl-PL" dirty="0" err="1">
                <a:solidFill>
                  <a:schemeClr val="tx2"/>
                </a:solidFill>
                <a:sym typeface="Wingdings" panose="05000000000000000000" pitchFamily="2" charset="2"/>
              </a:rPr>
              <a:t>Is</a:t>
            </a:r>
            <a:r>
              <a:rPr lang="pl-PL" dirty="0">
                <a:solidFill>
                  <a:schemeClr val="tx2"/>
                </a:solidFill>
                <a:sym typeface="Wingdings" panose="05000000000000000000" pitchFamily="2" charset="2"/>
              </a:rPr>
              <a:t> </a:t>
            </a:r>
            <a:r>
              <a:rPr lang="pl-PL" dirty="0" err="1">
                <a:solidFill>
                  <a:schemeClr val="tx2"/>
                </a:solidFill>
                <a:sym typeface="Wingdings" panose="05000000000000000000" pitchFamily="2" charset="2"/>
              </a:rPr>
              <a:t>industrial</a:t>
            </a:r>
            <a:r>
              <a:rPr lang="pl-PL" dirty="0">
                <a:solidFill>
                  <a:schemeClr val="tx2"/>
                </a:solidFill>
                <a:sym typeface="Wingdings" panose="05000000000000000000" pitchFamily="2" charset="2"/>
              </a:rPr>
              <a:t> </a:t>
            </a:r>
            <a:r>
              <a:rPr lang="pl-PL" dirty="0" err="1">
                <a:solidFill>
                  <a:schemeClr val="tx2"/>
                </a:solidFill>
                <a:sym typeface="Wingdings" panose="05000000000000000000" pitchFamily="2" charset="2"/>
              </a:rPr>
              <a:t>alcohol</a:t>
            </a:r>
            <a:r>
              <a:rPr lang="pl-PL" dirty="0">
                <a:solidFill>
                  <a:schemeClr val="tx2"/>
                </a:solidFill>
                <a:sym typeface="Wingdings" panose="05000000000000000000" pitchFamily="2" charset="2"/>
              </a:rPr>
              <a:t> </a:t>
            </a:r>
            <a:r>
              <a:rPr lang="pl-PL" dirty="0" err="1">
                <a:solidFill>
                  <a:schemeClr val="tx2"/>
                </a:solidFill>
                <a:sym typeface="Wingdings" panose="05000000000000000000" pitchFamily="2" charset="2"/>
              </a:rPr>
              <a:t>an</a:t>
            </a:r>
            <a:r>
              <a:rPr lang="pl-PL" dirty="0">
                <a:solidFill>
                  <a:schemeClr val="tx2"/>
                </a:solidFill>
                <a:sym typeface="Wingdings" panose="05000000000000000000" pitchFamily="2" charset="2"/>
              </a:rPr>
              <a:t> </a:t>
            </a:r>
            <a:r>
              <a:rPr lang="pl-PL" dirty="0" err="1">
                <a:solidFill>
                  <a:schemeClr val="tx2"/>
                </a:solidFill>
                <a:sym typeface="Wingdings" panose="05000000000000000000" pitchFamily="2" charset="2"/>
              </a:rPr>
              <a:t>alcoholic</a:t>
            </a:r>
            <a:r>
              <a:rPr lang="pl-PL" dirty="0">
                <a:solidFill>
                  <a:schemeClr val="tx2"/>
                </a:solidFill>
                <a:sym typeface="Wingdings" panose="05000000000000000000" pitchFamily="2" charset="2"/>
              </a:rPr>
              <a:t> </a:t>
            </a:r>
            <a:r>
              <a:rPr lang="pl-PL" dirty="0" err="1">
                <a:solidFill>
                  <a:schemeClr val="tx2"/>
                </a:solidFill>
                <a:sym typeface="Wingdings" panose="05000000000000000000" pitchFamily="2" charset="2"/>
              </a:rPr>
              <a:t>beverage</a:t>
            </a:r>
            <a:r>
              <a:rPr lang="pl-PL" dirty="0">
                <a:solidFill>
                  <a:schemeClr val="tx2"/>
                </a:solidFill>
                <a:sym typeface="Wingdings" panose="05000000000000000000" pitchFamily="2" charset="2"/>
              </a:rPr>
              <a:t>?</a:t>
            </a:r>
            <a:endParaRPr lang="en-GB" dirty="0">
              <a:solidFill>
                <a:schemeClr val="tx2"/>
              </a:solidFill>
            </a:endParaRPr>
          </a:p>
        </p:txBody>
      </p:sp>
    </p:spTree>
    <p:extLst>
      <p:ext uri="{BB962C8B-B14F-4D97-AF65-F5344CB8AC3E}">
        <p14:creationId xmlns:p14="http://schemas.microsoft.com/office/powerpoint/2010/main" val="145919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9" end="9"/>
                                            </p:txEl>
                                          </p:spTgt>
                                        </p:tgtEl>
                                        <p:attrNameLst>
                                          <p:attrName>style.visibility</p:attrName>
                                        </p:attrNameLst>
                                      </p:cBhvr>
                                      <p:to>
                                        <p:strVal val="visible"/>
                                      </p:to>
                                    </p:set>
                                    <p:animEffect transition="in" filter="fade">
                                      <p:cBhvr>
                                        <p:cTn id="7" dur="500"/>
                                        <p:tgtEl>
                                          <p:spTgt spid="1433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808384" y="296671"/>
            <a:ext cx="9196188" cy="1320093"/>
          </a:xfrm>
          <a:ln/>
        </p:spPr>
        <p:txBody>
          <a:bodyPr>
            <a:normAutofit/>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Purposive</a:t>
            </a:r>
            <a:r>
              <a:rPr lang="pl-PL" dirty="0"/>
              <a:t> </a:t>
            </a:r>
            <a:r>
              <a:rPr lang="en-GB" dirty="0"/>
              <a:t>interpretation</a:t>
            </a:r>
            <a:br>
              <a:rPr lang="pl-PL" dirty="0"/>
            </a:br>
            <a:r>
              <a:rPr lang="pl-PL" dirty="0"/>
              <a:t>(</a:t>
            </a:r>
            <a:r>
              <a:rPr lang="pl-PL" dirty="0" err="1"/>
              <a:t>Functional</a:t>
            </a:r>
            <a:r>
              <a:rPr lang="pl-PL" dirty="0"/>
              <a:t>, </a:t>
            </a:r>
            <a:r>
              <a:rPr lang="pl-PL" dirty="0" err="1"/>
              <a:t>teleological</a:t>
            </a:r>
            <a:r>
              <a:rPr lang="pl-PL" dirty="0"/>
              <a:t>)</a:t>
            </a:r>
            <a:endParaRPr lang="en-GB" dirty="0"/>
          </a:p>
        </p:txBody>
      </p:sp>
      <p:sp>
        <p:nvSpPr>
          <p:cNvPr id="17410" name="Rectangle 2"/>
          <p:cNvSpPr>
            <a:spLocks noGrp="1" noChangeArrowheads="1"/>
          </p:cNvSpPr>
          <p:nvPr>
            <p:ph type="subTitle" idx="4294967295"/>
          </p:nvPr>
        </p:nvSpPr>
        <p:spPr bwMode="auto">
          <a:xfrm>
            <a:off x="808384" y="1722783"/>
            <a:ext cx="10677034" cy="4585252"/>
          </a:xfrm>
          <a:prstGeom prst="rect">
            <a:avLst/>
          </a:prstGeom>
          <a:noFill/>
          <a:ln/>
        </p:spPr>
        <p:txBody>
          <a:bodyPr vert="horz" lIns="0" tIns="0" rIns="0" bIns="0" rtlCol="0" anchor="ctr">
            <a:normAutofit fontScale="92500" lnSpcReduction="10000"/>
          </a:bodyPr>
          <a:lstStyle/>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722" b="1" u="sng" dirty="0"/>
              <a:t>Argumentum ad absurdum</a:t>
            </a: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722" i="1" dirty="0"/>
              <a:t>One may not choose the interpretation that guides to absurd, ridiculous or unacceptable consequences.</a:t>
            </a: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sz="2722" b="1"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722" b="1" u="sng" dirty="0" err="1"/>
              <a:t>Intention</a:t>
            </a:r>
            <a:r>
              <a:rPr lang="pl-PL" sz="2722" b="1" u="sng" dirty="0"/>
              <a:t> </a:t>
            </a:r>
            <a:r>
              <a:rPr lang="pl-PL" sz="2722" b="1" u="sng" dirty="0" err="1"/>
              <a:t>or</a:t>
            </a:r>
            <a:r>
              <a:rPr lang="pl-PL" sz="2722" b="1" u="sng" dirty="0"/>
              <a:t> r</a:t>
            </a:r>
            <a:r>
              <a:rPr lang="en-GB" sz="2722" b="1" u="sng" dirty="0" err="1"/>
              <a:t>atio</a:t>
            </a:r>
            <a:r>
              <a:rPr lang="en-GB" sz="2722" b="1" u="sng" dirty="0"/>
              <a:t> </a:t>
            </a:r>
            <a:r>
              <a:rPr lang="en-GB" sz="2722" b="1" u="sng" dirty="0" err="1"/>
              <a:t>legis</a:t>
            </a:r>
            <a:endParaRPr lang="en-GB" sz="2722" b="1"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722" i="1" dirty="0"/>
              <a:t>The rule should be interpreted in accordance with and with respect </a:t>
            </a:r>
            <a:r>
              <a:rPr lang="pl-PL" sz="2722" i="1" dirty="0"/>
              <a:t>to</a:t>
            </a:r>
            <a:r>
              <a:rPr lang="en-GB" sz="2722" i="1" dirty="0"/>
              <a:t> its ratio </a:t>
            </a:r>
            <a:r>
              <a:rPr lang="en-GB" sz="2722" i="1" dirty="0" err="1"/>
              <a:t>legis</a:t>
            </a:r>
            <a:r>
              <a:rPr lang="pl-PL" sz="2722" i="1" dirty="0"/>
              <a:t>/ </a:t>
            </a:r>
            <a:r>
              <a:rPr lang="pl-PL" sz="2722" i="1" dirty="0" err="1"/>
              <a:t>intented</a:t>
            </a:r>
            <a:r>
              <a:rPr lang="pl-PL" sz="2722" i="1" dirty="0"/>
              <a:t> </a:t>
            </a:r>
            <a:r>
              <a:rPr lang="pl-PL" sz="2722" i="1" dirty="0" err="1"/>
              <a:t>purpose</a:t>
            </a:r>
            <a:r>
              <a:rPr lang="en-GB" sz="2722" i="1" dirty="0"/>
              <a:t>.</a:t>
            </a: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722" b="1" dirty="0"/>
              <a:t>ratio </a:t>
            </a:r>
            <a:r>
              <a:rPr lang="en-GB" sz="2722" b="1" dirty="0" err="1"/>
              <a:t>legis</a:t>
            </a:r>
            <a:r>
              <a:rPr lang="en-GB" sz="2722" b="1" dirty="0"/>
              <a:t>: </a:t>
            </a:r>
            <a:r>
              <a:rPr lang="en-GB" sz="2722" dirty="0"/>
              <a:t>reasons for </a:t>
            </a:r>
            <a:r>
              <a:rPr lang="pl-PL" sz="2722" dirty="0" err="1"/>
              <a:t>enacting</a:t>
            </a:r>
            <a:r>
              <a:rPr lang="pl-PL" sz="2722" dirty="0"/>
              <a:t> </a:t>
            </a:r>
            <a:r>
              <a:rPr lang="en-GB" sz="2722" dirty="0"/>
              <a:t>the rule (its goal or value it serves)‏</a:t>
            </a:r>
            <a:endParaRPr lang="pl-PL" sz="2722"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722" u="sng" dirty="0"/>
              <a:t>The </a:t>
            </a:r>
            <a:r>
              <a:rPr lang="pl-PL" sz="2722" u="sng" dirty="0" err="1"/>
              <a:t>use</a:t>
            </a:r>
            <a:r>
              <a:rPr lang="pl-PL" sz="2722" u="sng" dirty="0"/>
              <a:t> of </a:t>
            </a:r>
            <a:r>
              <a:rPr lang="pl-PL" i="1" u="sng" dirty="0" err="1"/>
              <a:t>travaux</a:t>
            </a:r>
            <a:r>
              <a:rPr lang="pl-PL" i="1" u="sng" dirty="0"/>
              <a:t> </a:t>
            </a:r>
            <a:r>
              <a:rPr lang="pl-PL" i="1" u="sng" dirty="0" err="1"/>
              <a:t>préparatoires</a:t>
            </a:r>
            <a:r>
              <a:rPr lang="pl-PL" i="1" u="sng" dirty="0"/>
              <a:t> </a:t>
            </a:r>
            <a:endParaRPr lang="en-GB" sz="2722"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sz="2722" b="1"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722" dirty="0">
                <a:solidFill>
                  <a:schemeClr val="tx2"/>
                </a:solidFill>
              </a:rPr>
              <a:t>A </a:t>
            </a:r>
            <a:r>
              <a:rPr lang="pl-PL" sz="2722" dirty="0" err="1">
                <a:solidFill>
                  <a:schemeClr val="tx2"/>
                </a:solidFill>
              </a:rPr>
              <a:t>flatboat</a:t>
            </a:r>
            <a:r>
              <a:rPr lang="pl-PL" sz="2722" dirty="0">
                <a:solidFill>
                  <a:schemeClr val="tx2"/>
                </a:solidFill>
              </a:rPr>
              <a:t> vs. a residential </a:t>
            </a:r>
            <a:r>
              <a:rPr lang="pl-PL" sz="2722" dirty="0" err="1">
                <a:solidFill>
                  <a:schemeClr val="tx2"/>
                </a:solidFill>
              </a:rPr>
              <a:t>building</a:t>
            </a:r>
            <a:endParaRPr lang="en-GB" sz="2722" dirty="0">
              <a:solidFill>
                <a:schemeClr val="tx2"/>
              </a:solidFill>
            </a:endParaRPr>
          </a:p>
        </p:txBody>
      </p:sp>
    </p:spTree>
    <p:extLst>
      <p:ext uri="{BB962C8B-B14F-4D97-AF65-F5344CB8AC3E}">
        <p14:creationId xmlns:p14="http://schemas.microsoft.com/office/powerpoint/2010/main" val="413814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xEl>
                                              <p:pRg st="8" end="8"/>
                                            </p:txEl>
                                          </p:spTgt>
                                        </p:tgtEl>
                                        <p:attrNameLst>
                                          <p:attrName>style.visibility</p:attrName>
                                        </p:attrNameLst>
                                      </p:cBhvr>
                                      <p:to>
                                        <p:strVal val="visible"/>
                                      </p:to>
                                    </p:set>
                                    <p:animEffect transition="in" filter="fade">
                                      <p:cBhvr>
                                        <p:cTn id="7" dur="500"/>
                                        <p:tgtEl>
                                          <p:spTgt spid="174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83096" y="256348"/>
            <a:ext cx="9422915" cy="1146360"/>
          </a:xfrm>
          <a:ln/>
        </p:spPr>
        <p:txBody>
          <a:bodyPr/>
          <a:lstStyle/>
          <a:p>
            <a:pP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O</a:t>
            </a:r>
            <a:r>
              <a:rPr lang="en-GB" dirty="0" err="1"/>
              <a:t>utcomes</a:t>
            </a:r>
            <a:r>
              <a:rPr lang="pl-PL" dirty="0"/>
              <a:t> of </a:t>
            </a:r>
            <a:r>
              <a:rPr lang="pl-PL" dirty="0" err="1"/>
              <a:t>interpretation</a:t>
            </a:r>
            <a:endParaRPr lang="en-GB" dirty="0"/>
          </a:p>
        </p:txBody>
      </p:sp>
      <p:sp>
        <p:nvSpPr>
          <p:cNvPr id="13314" name="Rectangle 2"/>
          <p:cNvSpPr>
            <a:spLocks noGrp="1" noChangeArrowheads="1"/>
          </p:cNvSpPr>
          <p:nvPr>
            <p:ph type="subTitle" idx="4294967295"/>
          </p:nvPr>
        </p:nvSpPr>
        <p:spPr bwMode="auto">
          <a:xfrm>
            <a:off x="728870" y="1781468"/>
            <a:ext cx="9425478" cy="4480310"/>
          </a:xfrm>
          <a:prstGeom prst="rect">
            <a:avLst/>
          </a:prstGeom>
          <a:noFill/>
          <a:ln/>
        </p:spPr>
        <p:txBody>
          <a:bodyPr vert="horz" lIns="0" tIns="0" rIns="0" bIns="0" rtlCol="0" anchor="ctr">
            <a:normAutofit/>
          </a:bodyPr>
          <a:lstStyle/>
          <a:p>
            <a:pPr marL="194425" indent="-192984" algn="ctr">
              <a:lnSpc>
                <a:spcPct val="95000"/>
              </a:lnSpc>
              <a:buSzPct val="45000"/>
              <a:buNone/>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en-GB" sz="4000" dirty="0" err="1"/>
              <a:t>litera</a:t>
            </a:r>
            <a:r>
              <a:rPr lang="pl-PL" sz="4000" dirty="0"/>
              <a:t>l</a:t>
            </a:r>
            <a:r>
              <a:rPr lang="en-GB" sz="4000" dirty="0"/>
              <a:t> – narrowing – extensive</a:t>
            </a:r>
            <a:endParaRPr lang="pl-PL" sz="4000" dirty="0"/>
          </a:p>
          <a:p>
            <a:pPr marL="194425" indent="-192984" algn="ctr">
              <a:lnSpc>
                <a:spcPct val="95000"/>
              </a:lnSpc>
              <a:buSzPct val="45000"/>
              <a:buNone/>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endParaRPr lang="pl-PL" sz="3629" dirty="0"/>
          </a:p>
          <a:p>
            <a:pPr marL="194425" indent="-192984">
              <a:lnSpc>
                <a:spcPct val="95000"/>
              </a:lnSpc>
              <a:buSzPct val="45000"/>
              <a:buNone/>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pl-PL" sz="3629" i="1" dirty="0">
                <a:solidFill>
                  <a:schemeClr val="tx2"/>
                </a:solidFill>
              </a:rPr>
              <a:t>Prima facie </a:t>
            </a:r>
            <a:r>
              <a:rPr lang="pl-PL" sz="3629" dirty="0" err="1">
                <a:solidFill>
                  <a:schemeClr val="tx2"/>
                </a:solidFill>
              </a:rPr>
              <a:t>principle</a:t>
            </a:r>
            <a:r>
              <a:rPr lang="pl-PL" sz="3629" dirty="0">
                <a:solidFill>
                  <a:schemeClr val="tx2"/>
                </a:solidFill>
              </a:rPr>
              <a:t>:</a:t>
            </a:r>
          </a:p>
          <a:p>
            <a:pPr marL="194425" indent="-192984">
              <a:lnSpc>
                <a:spcPct val="95000"/>
              </a:lnSpc>
              <a:buSzPct val="45000"/>
              <a:buNone/>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pl-PL" sz="3629" dirty="0">
                <a:solidFill>
                  <a:schemeClr val="tx2"/>
                </a:solidFill>
              </a:rPr>
              <a:t>The </a:t>
            </a:r>
            <a:r>
              <a:rPr lang="pl-PL" sz="3629" dirty="0" err="1">
                <a:solidFill>
                  <a:schemeClr val="tx2"/>
                </a:solidFill>
              </a:rPr>
              <a:t>priority</a:t>
            </a:r>
            <a:r>
              <a:rPr lang="pl-PL" sz="3629" dirty="0">
                <a:solidFill>
                  <a:schemeClr val="tx2"/>
                </a:solidFill>
              </a:rPr>
              <a:t> of </a:t>
            </a:r>
            <a:r>
              <a:rPr lang="pl-PL" sz="3629" dirty="0" err="1">
                <a:solidFill>
                  <a:schemeClr val="tx2"/>
                </a:solidFill>
              </a:rPr>
              <a:t>linguistic</a:t>
            </a:r>
            <a:r>
              <a:rPr lang="pl-PL" sz="3629" dirty="0">
                <a:solidFill>
                  <a:schemeClr val="tx2"/>
                </a:solidFill>
              </a:rPr>
              <a:t>/ </a:t>
            </a:r>
            <a:r>
              <a:rPr lang="pl-PL" sz="3629" dirty="0" err="1">
                <a:solidFill>
                  <a:schemeClr val="tx2"/>
                </a:solidFill>
              </a:rPr>
              <a:t>literal</a:t>
            </a:r>
            <a:r>
              <a:rPr lang="pl-PL" sz="3629" dirty="0">
                <a:solidFill>
                  <a:schemeClr val="tx2"/>
                </a:solidFill>
              </a:rPr>
              <a:t>/ </a:t>
            </a:r>
            <a:r>
              <a:rPr lang="pl-PL" sz="3629" dirty="0" err="1">
                <a:solidFill>
                  <a:schemeClr val="tx2"/>
                </a:solidFill>
              </a:rPr>
              <a:t>plain</a:t>
            </a:r>
            <a:r>
              <a:rPr lang="pl-PL" sz="3629" dirty="0">
                <a:solidFill>
                  <a:schemeClr val="tx2"/>
                </a:solidFill>
              </a:rPr>
              <a:t> </a:t>
            </a:r>
            <a:r>
              <a:rPr lang="pl-PL" sz="3629" dirty="0" err="1">
                <a:solidFill>
                  <a:schemeClr val="tx2"/>
                </a:solidFill>
              </a:rPr>
              <a:t>meaning</a:t>
            </a:r>
            <a:r>
              <a:rPr lang="pl-PL" sz="3629" dirty="0">
                <a:solidFill>
                  <a:schemeClr val="tx2"/>
                </a:solidFill>
              </a:rPr>
              <a:t> </a:t>
            </a:r>
            <a:r>
              <a:rPr lang="pl-PL" sz="3629" dirty="0" err="1">
                <a:solidFill>
                  <a:schemeClr val="tx2"/>
                </a:solidFill>
              </a:rPr>
              <a:t>interpretaion</a:t>
            </a:r>
            <a:endParaRPr lang="en-GB" sz="3629" dirty="0">
              <a:solidFill>
                <a:schemeClr val="tx2"/>
              </a:solidFill>
            </a:endParaRPr>
          </a:p>
        </p:txBody>
      </p:sp>
    </p:spTree>
    <p:extLst>
      <p:ext uri="{BB962C8B-B14F-4D97-AF65-F5344CB8AC3E}">
        <p14:creationId xmlns:p14="http://schemas.microsoft.com/office/powerpoint/2010/main" val="889336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a:t>
            </a:r>
            <a:r>
              <a:rPr lang="en-GB" dirty="0" err="1"/>
              <a:t>utcomes</a:t>
            </a:r>
            <a:r>
              <a:rPr lang="pl-PL" dirty="0"/>
              <a:t> of </a:t>
            </a:r>
            <a:r>
              <a:rPr lang="pl-PL" dirty="0" err="1"/>
              <a:t>interpretation</a:t>
            </a:r>
            <a:endParaRPr lang="pl-PL" dirty="0"/>
          </a:p>
        </p:txBody>
      </p:sp>
      <p:sp>
        <p:nvSpPr>
          <p:cNvPr id="3" name="Symbol zastępczy zawartości 2"/>
          <p:cNvSpPr>
            <a:spLocks noGrp="1"/>
          </p:cNvSpPr>
          <p:nvPr>
            <p:ph idx="1"/>
          </p:nvPr>
        </p:nvSpPr>
        <p:spPr/>
        <p:txBody>
          <a:bodyPr/>
          <a:lstStyle/>
          <a:p>
            <a:pPr marL="194425" indent="-192984">
              <a:lnSpc>
                <a:spcPct val="95000"/>
              </a:lnSpc>
              <a:buSzPct val="45000"/>
              <a:buNone/>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en-GB" u="sng" dirty="0"/>
              <a:t>Extensive interpretation is</a:t>
            </a:r>
            <a:r>
              <a:rPr lang="pl-PL" u="sng" dirty="0"/>
              <a:t> </a:t>
            </a:r>
            <a:r>
              <a:rPr lang="pl-PL" u="sng" dirty="0" err="1"/>
              <a:t>usually</a:t>
            </a:r>
            <a:r>
              <a:rPr lang="en-GB" u="sng" dirty="0"/>
              <a:t> </a:t>
            </a:r>
            <a:r>
              <a:rPr lang="pl-PL" u="sng" dirty="0" err="1"/>
              <a:t>restricted</a:t>
            </a:r>
            <a:r>
              <a:rPr lang="en-GB" u="sng" dirty="0"/>
              <a:t>:</a:t>
            </a:r>
            <a:endParaRPr lang="pl-PL" u="sng" dirty="0"/>
          </a:p>
          <a:p>
            <a:pPr marL="194425" indent="-192984">
              <a:lnSpc>
                <a:spcPct val="95000"/>
              </a:lnSpc>
              <a:buSzPct val="45000"/>
              <a:buNone/>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endParaRPr lang="en-GB" dirty="0"/>
          </a:p>
          <a:p>
            <a:pPr marL="194425" indent="-192984">
              <a:lnSpc>
                <a:spcPct val="95000"/>
              </a:lnSpc>
              <a:buClr>
                <a:srgbClr val="C0C0C0"/>
              </a:buClr>
              <a:buSzPct val="45000"/>
              <a:buFont typeface="Wingdings" charset="2"/>
              <a:buChar char=""/>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en-GB" dirty="0"/>
              <a:t>on exceptions (</a:t>
            </a:r>
            <a:r>
              <a:rPr lang="en-GB" dirty="0" err="1"/>
              <a:t>exceptiones</a:t>
            </a:r>
            <a:r>
              <a:rPr lang="en-GB" dirty="0"/>
              <a:t> non </a:t>
            </a:r>
            <a:r>
              <a:rPr lang="en-GB" dirty="0" err="1"/>
              <a:t>sunt</a:t>
            </a:r>
            <a:r>
              <a:rPr lang="en-GB" dirty="0"/>
              <a:t> </a:t>
            </a:r>
            <a:r>
              <a:rPr lang="en-GB" dirty="0" err="1"/>
              <a:t>extendendae</a:t>
            </a:r>
            <a:r>
              <a:rPr lang="en-GB" dirty="0"/>
              <a:t>)‏</a:t>
            </a:r>
          </a:p>
          <a:p>
            <a:pPr marL="194425" indent="-192984">
              <a:lnSpc>
                <a:spcPct val="95000"/>
              </a:lnSpc>
              <a:buClr>
                <a:srgbClr val="C0C0C0"/>
              </a:buClr>
              <a:buSzPct val="45000"/>
              <a:buFont typeface="Wingdings" charset="2"/>
              <a:buChar char=""/>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en-GB" dirty="0"/>
              <a:t>on </a:t>
            </a:r>
            <a:r>
              <a:rPr lang="en-GB" i="1" dirty="0" err="1"/>
              <a:t>lex</a:t>
            </a:r>
            <a:r>
              <a:rPr lang="en-GB" i="1" dirty="0"/>
              <a:t> </a:t>
            </a:r>
            <a:r>
              <a:rPr lang="en-GB" i="1" dirty="0" err="1"/>
              <a:t>specialis</a:t>
            </a:r>
            <a:r>
              <a:rPr lang="en-GB" i="1" dirty="0"/>
              <a:t> </a:t>
            </a:r>
            <a:r>
              <a:rPr lang="en-GB" dirty="0"/>
              <a:t>rule</a:t>
            </a:r>
            <a:endParaRPr lang="pl-PL" dirty="0"/>
          </a:p>
          <a:p>
            <a:pPr marL="194425" indent="-192984">
              <a:lnSpc>
                <a:spcPct val="95000"/>
              </a:lnSpc>
              <a:buClr>
                <a:srgbClr val="C0C0C0"/>
              </a:buClr>
              <a:buSzPct val="45000"/>
              <a:buFont typeface="Wingdings" charset="2"/>
              <a:buChar char=""/>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pl-PL" dirty="0"/>
              <a:t>on </a:t>
            </a:r>
            <a:r>
              <a:rPr lang="pl-PL" dirty="0" err="1"/>
              <a:t>rules</a:t>
            </a:r>
            <a:r>
              <a:rPr lang="pl-PL" dirty="0"/>
              <a:t> </a:t>
            </a:r>
            <a:r>
              <a:rPr lang="pl-PL" dirty="0" err="1"/>
              <a:t>limitating</a:t>
            </a:r>
            <a:r>
              <a:rPr lang="pl-PL" dirty="0"/>
              <a:t> </a:t>
            </a:r>
            <a:r>
              <a:rPr lang="pl-PL" dirty="0" err="1"/>
              <a:t>fundamental</a:t>
            </a:r>
            <a:r>
              <a:rPr lang="pl-PL" dirty="0"/>
              <a:t> </a:t>
            </a:r>
            <a:r>
              <a:rPr lang="pl-PL" dirty="0" err="1"/>
              <a:t>rights</a:t>
            </a:r>
            <a:endParaRPr lang="en-GB" dirty="0"/>
          </a:p>
          <a:p>
            <a:pPr marL="194425" indent="-192984">
              <a:lnSpc>
                <a:spcPct val="95000"/>
              </a:lnSpc>
              <a:buClr>
                <a:srgbClr val="C0C0C0"/>
              </a:buClr>
              <a:buSzPct val="45000"/>
              <a:buFont typeface="Wingdings" charset="2"/>
              <a:buChar char=""/>
              <a:tabLst>
                <a:tab pos="194425"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5993" algn="l"/>
                <a:tab pos="6112124" algn="l"/>
                <a:tab pos="6519695" algn="l"/>
                <a:tab pos="6927266" algn="l"/>
                <a:tab pos="7334837" algn="l"/>
                <a:tab pos="7742408" algn="l"/>
                <a:tab pos="8149979" algn="l"/>
              </a:tabLst>
            </a:pPr>
            <a:r>
              <a:rPr lang="en-GB" dirty="0"/>
              <a:t>in criminal law to disadvantage of the accused</a:t>
            </a:r>
          </a:p>
        </p:txBody>
      </p:sp>
    </p:spTree>
    <p:extLst>
      <p:ext uri="{BB962C8B-B14F-4D97-AF65-F5344CB8AC3E}">
        <p14:creationId xmlns:p14="http://schemas.microsoft.com/office/powerpoint/2010/main" val="46576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Anglo</a:t>
            </a:r>
            <a:r>
              <a:rPr lang="pl-PL" dirty="0"/>
              <a:t>-American </a:t>
            </a:r>
            <a:r>
              <a:rPr lang="pl-PL" dirty="0" err="1"/>
              <a:t>culture</a:t>
            </a:r>
            <a:r>
              <a:rPr lang="pl-PL" dirty="0"/>
              <a:t> (</a:t>
            </a:r>
            <a:r>
              <a:rPr lang="pl-PL" dirty="0" err="1"/>
              <a:t>common</a:t>
            </a:r>
            <a:r>
              <a:rPr lang="pl-PL" dirty="0"/>
              <a:t> law)</a:t>
            </a:r>
          </a:p>
        </p:txBody>
      </p:sp>
      <p:sp>
        <p:nvSpPr>
          <p:cNvPr id="3" name="Symbol zastępczy zawartości 2"/>
          <p:cNvSpPr>
            <a:spLocks noGrp="1"/>
          </p:cNvSpPr>
          <p:nvPr>
            <p:ph idx="1"/>
          </p:nvPr>
        </p:nvSpPr>
        <p:spPr>
          <a:xfrm>
            <a:off x="838200" y="1825625"/>
            <a:ext cx="10515600" cy="4535418"/>
          </a:xfrm>
        </p:spPr>
        <p:txBody>
          <a:bodyPr>
            <a:normAutofit lnSpcReduction="10000"/>
          </a:bodyPr>
          <a:lstStyle/>
          <a:p>
            <a:pPr>
              <a:lnSpc>
                <a:spcPct val="100000"/>
              </a:lnSpc>
            </a:pPr>
            <a:r>
              <a:rPr lang="pl-PL" dirty="0" err="1"/>
              <a:t>Textualism</a:t>
            </a:r>
            <a:endParaRPr lang="pl-PL" dirty="0"/>
          </a:p>
          <a:p>
            <a:pPr marL="457200" lvl="1" indent="0">
              <a:lnSpc>
                <a:spcPct val="100000"/>
              </a:lnSpc>
              <a:buNone/>
            </a:pPr>
            <a:r>
              <a:rPr lang="pl-PL" dirty="0">
                <a:solidFill>
                  <a:schemeClr val="tx1">
                    <a:lumMod val="50000"/>
                    <a:lumOff val="50000"/>
                  </a:schemeClr>
                </a:solidFill>
              </a:rPr>
              <a:t>The </a:t>
            </a:r>
            <a:r>
              <a:rPr lang="pl-PL" dirty="0" err="1">
                <a:solidFill>
                  <a:schemeClr val="tx1">
                    <a:lumMod val="50000"/>
                    <a:lumOff val="50000"/>
                  </a:schemeClr>
                </a:solidFill>
              </a:rPr>
              <a:t>meaning</a:t>
            </a:r>
            <a:r>
              <a:rPr lang="pl-PL" dirty="0">
                <a:solidFill>
                  <a:schemeClr val="tx1">
                    <a:lumMod val="50000"/>
                    <a:lumOff val="50000"/>
                  </a:schemeClr>
                </a:solidFill>
              </a:rPr>
              <a:t> </a:t>
            </a:r>
            <a:r>
              <a:rPr lang="pl-PL" dirty="0" err="1">
                <a:solidFill>
                  <a:schemeClr val="tx1">
                    <a:lumMod val="50000"/>
                    <a:lumOff val="50000"/>
                  </a:schemeClr>
                </a:solidFill>
              </a:rPr>
              <a:t>is</a:t>
            </a:r>
            <a:r>
              <a:rPr lang="pl-PL" dirty="0">
                <a:solidFill>
                  <a:schemeClr val="tx1">
                    <a:lumMod val="50000"/>
                    <a:lumOff val="50000"/>
                  </a:schemeClr>
                </a:solidFill>
              </a:rPr>
              <a:t> </a:t>
            </a:r>
            <a:r>
              <a:rPr lang="en-US" dirty="0">
                <a:solidFill>
                  <a:schemeClr val="tx1">
                    <a:lumMod val="50000"/>
                    <a:lumOff val="50000"/>
                  </a:schemeClr>
                </a:solidFill>
              </a:rPr>
              <a:t>based on the ordinary meaning of the text</a:t>
            </a:r>
            <a:r>
              <a:rPr lang="pl-PL" dirty="0">
                <a:solidFill>
                  <a:schemeClr val="tx1">
                    <a:lumMod val="50000"/>
                    <a:lumOff val="50000"/>
                  </a:schemeClr>
                </a:solidFill>
              </a:rPr>
              <a:t>, as </a:t>
            </a:r>
            <a:r>
              <a:rPr lang="pl-PL" dirty="0" err="1">
                <a:solidFill>
                  <a:schemeClr val="tx1">
                    <a:lumMod val="50000"/>
                    <a:lumOff val="50000"/>
                  </a:schemeClr>
                </a:solidFill>
              </a:rPr>
              <a:t>understood</a:t>
            </a:r>
            <a:r>
              <a:rPr lang="pl-PL" dirty="0">
                <a:solidFill>
                  <a:schemeClr val="tx1">
                    <a:lumMod val="50000"/>
                    <a:lumOff val="50000"/>
                  </a:schemeClr>
                </a:solidFill>
              </a:rPr>
              <a:t> by '</a:t>
            </a:r>
            <a:r>
              <a:rPr lang="en-US" dirty="0">
                <a:solidFill>
                  <a:schemeClr val="tx1">
                    <a:lumMod val="50000"/>
                    <a:lumOff val="50000"/>
                  </a:schemeClr>
                </a:solidFill>
              </a:rPr>
              <a:t>objectively reasonable</a:t>
            </a:r>
            <a:r>
              <a:rPr lang="pl-PL" dirty="0">
                <a:solidFill>
                  <a:schemeClr val="tx1">
                    <a:lumMod val="50000"/>
                    <a:lumOff val="50000"/>
                  </a:schemeClr>
                </a:solidFill>
              </a:rPr>
              <a:t>'</a:t>
            </a:r>
            <a:r>
              <a:rPr lang="en-US" dirty="0">
                <a:solidFill>
                  <a:schemeClr val="tx1">
                    <a:lumMod val="50000"/>
                    <a:lumOff val="50000"/>
                  </a:schemeClr>
                </a:solidFill>
              </a:rPr>
              <a:t> user of</a:t>
            </a:r>
            <a:r>
              <a:rPr lang="pl-PL" dirty="0">
                <a:solidFill>
                  <a:schemeClr val="tx1">
                    <a:lumMod val="50000"/>
                    <a:lumOff val="50000"/>
                  </a:schemeClr>
                </a:solidFill>
              </a:rPr>
              <a:t> </a:t>
            </a:r>
            <a:r>
              <a:rPr lang="pl-PL" dirty="0" err="1">
                <a:solidFill>
                  <a:schemeClr val="tx1">
                    <a:lumMod val="50000"/>
                    <a:lumOff val="50000"/>
                  </a:schemeClr>
                </a:solidFill>
              </a:rPr>
              <a:t>language</a:t>
            </a:r>
            <a:r>
              <a:rPr lang="pl-PL" dirty="0">
                <a:solidFill>
                  <a:schemeClr val="tx1">
                    <a:lumMod val="50000"/>
                    <a:lumOff val="50000"/>
                  </a:schemeClr>
                </a:solidFill>
              </a:rPr>
              <a:t>.</a:t>
            </a:r>
          </a:p>
          <a:p>
            <a:pPr>
              <a:lnSpc>
                <a:spcPct val="100000"/>
              </a:lnSpc>
            </a:pPr>
            <a:r>
              <a:rPr lang="pl-PL" dirty="0" err="1"/>
              <a:t>Originalism</a:t>
            </a:r>
            <a:endParaRPr lang="pl-PL" dirty="0"/>
          </a:p>
          <a:p>
            <a:pPr marL="457200" lvl="1" indent="0">
              <a:lnSpc>
                <a:spcPct val="100000"/>
              </a:lnSpc>
              <a:buNone/>
            </a:pPr>
            <a:r>
              <a:rPr lang="pl-PL" dirty="0">
                <a:solidFill>
                  <a:schemeClr val="tx1">
                    <a:lumMod val="50000"/>
                    <a:lumOff val="50000"/>
                  </a:schemeClr>
                </a:solidFill>
              </a:rPr>
              <a:t>The </a:t>
            </a:r>
            <a:r>
              <a:rPr lang="pl-PL" dirty="0" err="1">
                <a:solidFill>
                  <a:schemeClr val="tx1">
                    <a:lumMod val="50000"/>
                    <a:lumOff val="50000"/>
                  </a:schemeClr>
                </a:solidFill>
              </a:rPr>
              <a:t>meaning</a:t>
            </a:r>
            <a:r>
              <a:rPr lang="pl-PL" dirty="0">
                <a:solidFill>
                  <a:schemeClr val="tx1">
                    <a:lumMod val="50000"/>
                    <a:lumOff val="50000"/>
                  </a:schemeClr>
                </a:solidFill>
              </a:rPr>
              <a:t> </a:t>
            </a:r>
            <a:r>
              <a:rPr lang="pl-PL" dirty="0" err="1">
                <a:solidFill>
                  <a:schemeClr val="tx1">
                    <a:lumMod val="50000"/>
                    <a:lumOff val="50000"/>
                  </a:schemeClr>
                </a:solidFill>
              </a:rPr>
              <a:t>is</a:t>
            </a:r>
            <a:r>
              <a:rPr lang="pl-PL" dirty="0">
                <a:solidFill>
                  <a:schemeClr val="tx1">
                    <a:lumMod val="50000"/>
                    <a:lumOff val="50000"/>
                  </a:schemeClr>
                </a:solidFill>
              </a:rPr>
              <a:t> </a:t>
            </a:r>
            <a:r>
              <a:rPr lang="pl-PL" dirty="0" err="1">
                <a:solidFill>
                  <a:schemeClr val="tx1">
                    <a:lumMod val="50000"/>
                    <a:lumOff val="50000"/>
                  </a:schemeClr>
                </a:solidFill>
              </a:rPr>
              <a:t>determined</a:t>
            </a:r>
            <a:r>
              <a:rPr lang="pl-PL" dirty="0">
                <a:solidFill>
                  <a:schemeClr val="tx1">
                    <a:lumMod val="50000"/>
                    <a:lumOff val="50000"/>
                  </a:schemeClr>
                </a:solidFill>
              </a:rPr>
              <a:t> in and </a:t>
            </a:r>
            <a:r>
              <a:rPr lang="en-US" dirty="0">
                <a:solidFill>
                  <a:schemeClr val="tx1">
                    <a:lumMod val="50000"/>
                    <a:lumOff val="50000"/>
                  </a:schemeClr>
                </a:solidFill>
              </a:rPr>
              <a:t>stable from the </a:t>
            </a:r>
            <a:r>
              <a:rPr lang="pl-PL" dirty="0">
                <a:solidFill>
                  <a:schemeClr val="tx1">
                    <a:lumMod val="50000"/>
                    <a:lumOff val="50000"/>
                  </a:schemeClr>
                </a:solidFill>
              </a:rPr>
              <a:t>moment </a:t>
            </a:r>
            <a:r>
              <a:rPr lang="en-US" dirty="0">
                <a:solidFill>
                  <a:schemeClr val="tx1">
                    <a:lumMod val="50000"/>
                    <a:lumOff val="50000"/>
                  </a:schemeClr>
                </a:solidFill>
              </a:rPr>
              <a:t>of </a:t>
            </a:r>
            <a:r>
              <a:rPr lang="pl-PL" dirty="0" err="1">
                <a:solidFill>
                  <a:schemeClr val="tx1">
                    <a:lumMod val="50000"/>
                    <a:lumOff val="50000"/>
                  </a:schemeClr>
                </a:solidFill>
              </a:rPr>
              <a:t>law’s</a:t>
            </a:r>
            <a:r>
              <a:rPr lang="pl-PL" dirty="0">
                <a:solidFill>
                  <a:schemeClr val="tx1">
                    <a:lumMod val="50000"/>
                    <a:lumOff val="50000"/>
                  </a:schemeClr>
                </a:solidFill>
              </a:rPr>
              <a:t> </a:t>
            </a:r>
            <a:r>
              <a:rPr lang="en-US" dirty="0">
                <a:solidFill>
                  <a:schemeClr val="tx1">
                    <a:lumMod val="50000"/>
                    <a:lumOff val="50000"/>
                  </a:schemeClr>
                </a:solidFill>
              </a:rPr>
              <a:t>enactment</a:t>
            </a:r>
            <a:r>
              <a:rPr lang="pl-PL" dirty="0">
                <a:solidFill>
                  <a:schemeClr val="tx1">
                    <a:lumMod val="50000"/>
                    <a:lumOff val="50000"/>
                  </a:schemeClr>
                </a:solidFill>
              </a:rPr>
              <a:t>.</a:t>
            </a:r>
          </a:p>
          <a:p>
            <a:pPr>
              <a:lnSpc>
                <a:spcPct val="100000"/>
              </a:lnSpc>
            </a:pPr>
            <a:r>
              <a:rPr lang="pl-PL" dirty="0" err="1"/>
              <a:t>Intentionalism</a:t>
            </a:r>
            <a:endParaRPr lang="pl-PL" dirty="0"/>
          </a:p>
          <a:p>
            <a:pPr marL="457200" lvl="1" indent="0">
              <a:lnSpc>
                <a:spcPct val="100000"/>
              </a:lnSpc>
              <a:buNone/>
            </a:pPr>
            <a:r>
              <a:rPr lang="pl-PL" dirty="0">
                <a:solidFill>
                  <a:schemeClr val="tx1">
                    <a:lumMod val="50000"/>
                    <a:lumOff val="50000"/>
                  </a:schemeClr>
                </a:solidFill>
              </a:rPr>
              <a:t>For the </a:t>
            </a:r>
            <a:r>
              <a:rPr lang="pl-PL" dirty="0" err="1">
                <a:solidFill>
                  <a:schemeClr val="tx1">
                    <a:lumMod val="50000"/>
                    <a:lumOff val="50000"/>
                  </a:schemeClr>
                </a:solidFill>
              </a:rPr>
              <a:t>meaning</a:t>
            </a:r>
            <a:r>
              <a:rPr lang="pl-PL" dirty="0">
                <a:solidFill>
                  <a:schemeClr val="tx1">
                    <a:lumMod val="50000"/>
                    <a:lumOff val="50000"/>
                  </a:schemeClr>
                </a:solidFill>
              </a:rPr>
              <a:t>, the </a:t>
            </a:r>
            <a:r>
              <a:rPr lang="pl-PL" dirty="0" err="1">
                <a:solidFill>
                  <a:schemeClr val="tx1">
                    <a:lumMod val="50000"/>
                    <a:lumOff val="50000"/>
                  </a:schemeClr>
                </a:solidFill>
              </a:rPr>
              <a:t>intention</a:t>
            </a:r>
            <a:r>
              <a:rPr lang="pl-PL" dirty="0">
                <a:solidFill>
                  <a:schemeClr val="tx1">
                    <a:lumMod val="50000"/>
                    <a:lumOff val="50000"/>
                  </a:schemeClr>
                </a:solidFill>
              </a:rPr>
              <a:t> of the </a:t>
            </a:r>
            <a:r>
              <a:rPr lang="pl-PL" dirty="0" err="1">
                <a:solidFill>
                  <a:schemeClr val="tx1">
                    <a:lumMod val="50000"/>
                    <a:lumOff val="50000"/>
                  </a:schemeClr>
                </a:solidFill>
              </a:rPr>
              <a:t>lawgiver</a:t>
            </a:r>
            <a:r>
              <a:rPr lang="pl-PL" dirty="0">
                <a:solidFill>
                  <a:schemeClr val="tx1">
                    <a:lumMod val="50000"/>
                    <a:lumOff val="50000"/>
                  </a:schemeClr>
                </a:solidFill>
              </a:rPr>
              <a:t> </a:t>
            </a:r>
            <a:r>
              <a:rPr lang="pl-PL" dirty="0" err="1">
                <a:solidFill>
                  <a:schemeClr val="tx1">
                    <a:lumMod val="50000"/>
                    <a:lumOff val="50000"/>
                  </a:schemeClr>
                </a:solidFill>
              </a:rPr>
              <a:t>is</a:t>
            </a:r>
            <a:r>
              <a:rPr lang="pl-PL" dirty="0">
                <a:solidFill>
                  <a:schemeClr val="tx1">
                    <a:lumMod val="50000"/>
                    <a:lumOff val="50000"/>
                  </a:schemeClr>
                </a:solidFill>
              </a:rPr>
              <a:t> </a:t>
            </a:r>
            <a:r>
              <a:rPr lang="pl-PL" dirty="0" err="1">
                <a:solidFill>
                  <a:schemeClr val="tx1">
                    <a:lumMod val="50000"/>
                    <a:lumOff val="50000"/>
                  </a:schemeClr>
                </a:solidFill>
              </a:rPr>
              <a:t>decisive</a:t>
            </a:r>
            <a:r>
              <a:rPr lang="pl-PL" dirty="0">
                <a:solidFill>
                  <a:schemeClr val="tx1">
                    <a:lumMod val="50000"/>
                    <a:lumOff val="50000"/>
                  </a:schemeClr>
                </a:solidFill>
              </a:rPr>
              <a:t>. </a:t>
            </a:r>
          </a:p>
          <a:p>
            <a:pPr>
              <a:lnSpc>
                <a:spcPct val="100000"/>
              </a:lnSpc>
            </a:pPr>
            <a:r>
              <a:rPr lang="pl-PL" dirty="0" err="1"/>
              <a:t>Purposive</a:t>
            </a:r>
            <a:r>
              <a:rPr lang="pl-PL" dirty="0"/>
              <a:t> </a:t>
            </a:r>
            <a:r>
              <a:rPr lang="pl-PL" dirty="0" err="1"/>
              <a:t>approach</a:t>
            </a:r>
            <a:endParaRPr lang="pl-PL" dirty="0"/>
          </a:p>
          <a:p>
            <a:pPr marL="457200" lvl="1" indent="0">
              <a:lnSpc>
                <a:spcPct val="100000"/>
              </a:lnSpc>
              <a:buNone/>
            </a:pPr>
            <a:r>
              <a:rPr lang="pl-PL" dirty="0">
                <a:solidFill>
                  <a:schemeClr val="tx1">
                    <a:lumMod val="50000"/>
                    <a:lumOff val="50000"/>
                  </a:schemeClr>
                </a:solidFill>
              </a:rPr>
              <a:t>The </a:t>
            </a:r>
            <a:r>
              <a:rPr lang="pl-PL" dirty="0" err="1">
                <a:solidFill>
                  <a:schemeClr val="tx1">
                    <a:lumMod val="50000"/>
                    <a:lumOff val="50000"/>
                  </a:schemeClr>
                </a:solidFill>
              </a:rPr>
              <a:t>meaning</a:t>
            </a:r>
            <a:r>
              <a:rPr lang="pl-PL" dirty="0">
                <a:solidFill>
                  <a:schemeClr val="tx1">
                    <a:lumMod val="50000"/>
                    <a:lumOff val="50000"/>
                  </a:schemeClr>
                </a:solidFill>
              </a:rPr>
              <a:t> </a:t>
            </a:r>
            <a:r>
              <a:rPr lang="pl-PL" dirty="0" err="1">
                <a:solidFill>
                  <a:schemeClr val="tx1">
                    <a:lumMod val="50000"/>
                    <a:lumOff val="50000"/>
                  </a:schemeClr>
                </a:solidFill>
              </a:rPr>
              <a:t>is</a:t>
            </a:r>
            <a:r>
              <a:rPr lang="pl-PL" dirty="0">
                <a:solidFill>
                  <a:schemeClr val="tx1">
                    <a:lumMod val="50000"/>
                    <a:lumOff val="50000"/>
                  </a:schemeClr>
                </a:solidFill>
              </a:rPr>
              <a:t> </a:t>
            </a:r>
            <a:r>
              <a:rPr lang="pl-PL" dirty="0" err="1">
                <a:solidFill>
                  <a:schemeClr val="tx1">
                    <a:lumMod val="50000"/>
                    <a:lumOff val="50000"/>
                  </a:schemeClr>
                </a:solidFill>
              </a:rPr>
              <a:t>decided</a:t>
            </a:r>
            <a:r>
              <a:rPr lang="pl-PL" dirty="0">
                <a:solidFill>
                  <a:schemeClr val="tx1">
                    <a:lumMod val="50000"/>
                    <a:lumOff val="50000"/>
                  </a:schemeClr>
                </a:solidFill>
              </a:rPr>
              <a:t> in the </a:t>
            </a:r>
            <a:r>
              <a:rPr lang="pl-PL" dirty="0" err="1">
                <a:solidFill>
                  <a:schemeClr val="tx1">
                    <a:lumMod val="50000"/>
                    <a:lumOff val="50000"/>
                  </a:schemeClr>
                </a:solidFill>
              </a:rPr>
              <a:t>light</a:t>
            </a:r>
            <a:r>
              <a:rPr lang="pl-PL" dirty="0">
                <a:solidFill>
                  <a:schemeClr val="tx1">
                    <a:lumMod val="50000"/>
                    <a:lumOff val="50000"/>
                  </a:schemeClr>
                </a:solidFill>
              </a:rPr>
              <a:t> of a </a:t>
            </a:r>
            <a:r>
              <a:rPr lang="pl-PL" dirty="0" err="1">
                <a:solidFill>
                  <a:schemeClr val="tx1">
                    <a:lumMod val="50000"/>
                    <a:lumOff val="50000"/>
                  </a:schemeClr>
                </a:solidFill>
              </a:rPr>
              <a:t>law’s</a:t>
            </a:r>
            <a:r>
              <a:rPr lang="pl-PL" dirty="0">
                <a:solidFill>
                  <a:schemeClr val="tx1">
                    <a:lumMod val="50000"/>
                    <a:lumOff val="50000"/>
                  </a:schemeClr>
                </a:solidFill>
              </a:rPr>
              <a:t> </a:t>
            </a:r>
            <a:r>
              <a:rPr lang="pl-PL" dirty="0" err="1">
                <a:solidFill>
                  <a:schemeClr val="tx1">
                    <a:lumMod val="50000"/>
                    <a:lumOff val="50000"/>
                  </a:schemeClr>
                </a:solidFill>
              </a:rPr>
              <a:t>purpose</a:t>
            </a:r>
            <a:r>
              <a:rPr lang="pl-PL" dirty="0">
                <a:solidFill>
                  <a:schemeClr val="tx1">
                    <a:lumMod val="50000"/>
                    <a:lumOff val="50000"/>
                  </a:schemeClr>
                </a:solidFill>
              </a:rPr>
              <a:t>, as </a:t>
            </a:r>
            <a:r>
              <a:rPr lang="pl-PL" dirty="0" err="1">
                <a:solidFill>
                  <a:schemeClr val="tx1">
                    <a:lumMod val="50000"/>
                    <a:lumOff val="50000"/>
                  </a:schemeClr>
                </a:solidFill>
              </a:rPr>
              <a:t>derived</a:t>
            </a:r>
            <a:r>
              <a:rPr lang="pl-PL" dirty="0">
                <a:solidFill>
                  <a:schemeClr val="tx1">
                    <a:lumMod val="50000"/>
                    <a:lumOff val="50000"/>
                  </a:schemeClr>
                </a:solidFill>
              </a:rPr>
              <a:t> from a </a:t>
            </a:r>
            <a:r>
              <a:rPr lang="pl-PL" dirty="0" err="1">
                <a:solidFill>
                  <a:schemeClr val="tx1">
                    <a:lumMod val="50000"/>
                    <a:lumOff val="50000"/>
                  </a:schemeClr>
                </a:solidFill>
              </a:rPr>
              <a:t>context</a:t>
            </a:r>
            <a:r>
              <a:rPr lang="pl-PL" dirty="0">
                <a:solidFill>
                  <a:schemeClr val="tx1">
                    <a:lumMod val="50000"/>
                    <a:lumOff val="50000"/>
                  </a:schemeClr>
                </a:solidFill>
              </a:rPr>
              <a:t>, </a:t>
            </a:r>
            <a:r>
              <a:rPr lang="pl-PL" dirty="0" err="1">
                <a:solidFill>
                  <a:schemeClr val="tx1">
                    <a:lumMod val="50000"/>
                    <a:lumOff val="50000"/>
                  </a:schemeClr>
                </a:solidFill>
              </a:rPr>
              <a:t>extraneous</a:t>
            </a:r>
            <a:r>
              <a:rPr lang="pl-PL" dirty="0">
                <a:solidFill>
                  <a:schemeClr val="tx1">
                    <a:lumMod val="50000"/>
                    <a:lumOff val="50000"/>
                  </a:schemeClr>
                </a:solidFill>
              </a:rPr>
              <a:t> (</a:t>
            </a:r>
            <a:r>
              <a:rPr lang="pl-PL" dirty="0" err="1">
                <a:solidFill>
                  <a:schemeClr val="tx1">
                    <a:lumMod val="50000"/>
                    <a:lumOff val="50000"/>
                  </a:schemeClr>
                </a:solidFill>
              </a:rPr>
              <a:t>legislatory</a:t>
            </a:r>
            <a:r>
              <a:rPr lang="pl-PL" dirty="0">
                <a:solidFill>
                  <a:schemeClr val="tx1">
                    <a:lumMod val="50000"/>
                    <a:lumOff val="50000"/>
                  </a:schemeClr>
                </a:solidFill>
              </a:rPr>
              <a:t>) materials, etc.</a:t>
            </a:r>
          </a:p>
        </p:txBody>
      </p:sp>
    </p:spTree>
    <p:extLst>
      <p:ext uri="{BB962C8B-B14F-4D97-AF65-F5344CB8AC3E}">
        <p14:creationId xmlns:p14="http://schemas.microsoft.com/office/powerpoint/2010/main" val="1921558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C91DB2-1AFF-4374-A339-7CBD9D722860}"/>
              </a:ext>
            </a:extLst>
          </p:cNvPr>
          <p:cNvSpPr>
            <a:spLocks noGrp="1"/>
          </p:cNvSpPr>
          <p:nvPr>
            <p:ph type="title"/>
          </p:nvPr>
        </p:nvSpPr>
        <p:spPr/>
        <p:txBody>
          <a:bodyPr>
            <a:normAutofit/>
          </a:bodyPr>
          <a:lstStyle/>
          <a:p>
            <a:r>
              <a:rPr lang="pl-PL" sz="3600" dirty="0" err="1"/>
              <a:t>Methods</a:t>
            </a:r>
            <a:r>
              <a:rPr lang="pl-PL" sz="3600" dirty="0"/>
              <a:t> of </a:t>
            </a:r>
            <a:r>
              <a:rPr lang="pl-PL" sz="3600" dirty="0" err="1"/>
              <a:t>interpretation</a:t>
            </a:r>
            <a:r>
              <a:rPr lang="pl-PL" sz="3600" dirty="0"/>
              <a:t> in </a:t>
            </a:r>
            <a:r>
              <a:rPr lang="pl-PL" sz="3600" dirty="0" err="1"/>
              <a:t>practice</a:t>
            </a:r>
            <a:endParaRPr lang="pl-PL" sz="3600" dirty="0"/>
          </a:p>
        </p:txBody>
      </p:sp>
      <p:sp>
        <p:nvSpPr>
          <p:cNvPr id="3" name="Symbol zastępczy zawartości 2">
            <a:extLst>
              <a:ext uri="{FF2B5EF4-FFF2-40B4-BE49-F238E27FC236}">
                <a16:creationId xmlns:a16="http://schemas.microsoft.com/office/drawing/2014/main" id="{5DCE47A3-853E-41A1-ADCC-83A4439BDCDB}"/>
              </a:ext>
            </a:extLst>
          </p:cNvPr>
          <p:cNvSpPr>
            <a:spLocks noGrp="1"/>
          </p:cNvSpPr>
          <p:nvPr>
            <p:ph idx="1"/>
          </p:nvPr>
        </p:nvSpPr>
        <p:spPr/>
        <p:txBody>
          <a:bodyPr/>
          <a:lstStyle/>
          <a:p>
            <a:pPr marL="514350" indent="-514350">
              <a:buAutoNum type="arabicPeriod"/>
            </a:pPr>
            <a:r>
              <a:rPr lang="pl-PL" dirty="0"/>
              <a:t>No </a:t>
            </a:r>
            <a:r>
              <a:rPr lang="pl-PL" dirty="0" err="1"/>
              <a:t>vehicles</a:t>
            </a:r>
            <a:r>
              <a:rPr lang="pl-PL" dirty="0"/>
              <a:t> in the park.</a:t>
            </a:r>
          </a:p>
          <a:p>
            <a:pPr marL="514350" indent="-514350">
              <a:buAutoNum type="arabicPeriod"/>
            </a:pPr>
            <a:r>
              <a:rPr lang="pl-PL" dirty="0" err="1"/>
              <a:t>An</a:t>
            </a:r>
            <a:r>
              <a:rPr lang="pl-PL" dirty="0"/>
              <a:t> </a:t>
            </a:r>
            <a:r>
              <a:rPr lang="pl-PL" dirty="0" err="1"/>
              <a:t>ambulance</a:t>
            </a:r>
            <a:r>
              <a:rPr lang="pl-PL" dirty="0"/>
              <a:t> </a:t>
            </a:r>
            <a:r>
              <a:rPr lang="pl-PL" dirty="0" err="1"/>
              <a:t>may</a:t>
            </a:r>
            <a:r>
              <a:rPr lang="pl-PL" dirty="0"/>
              <a:t> go </a:t>
            </a:r>
            <a:br>
              <a:rPr lang="pl-PL" dirty="0"/>
            </a:br>
            <a:r>
              <a:rPr lang="pl-PL" dirty="0" err="1"/>
              <a:t>into</a:t>
            </a:r>
            <a:r>
              <a:rPr lang="pl-PL" dirty="0"/>
              <a:t> the park.</a:t>
            </a:r>
          </a:p>
          <a:p>
            <a:pPr marL="0" indent="0">
              <a:buNone/>
            </a:pPr>
            <a:endParaRPr lang="pl-PL" dirty="0"/>
          </a:p>
          <a:p>
            <a:pPr marL="0" indent="0">
              <a:buNone/>
            </a:pPr>
            <a:r>
              <a:rPr lang="pl-PL" i="1" dirty="0" err="1"/>
              <a:t>An</a:t>
            </a:r>
            <a:r>
              <a:rPr lang="pl-PL" i="1" dirty="0"/>
              <a:t> </a:t>
            </a:r>
            <a:r>
              <a:rPr lang="pl-PL" i="1" dirty="0" err="1"/>
              <a:t>ambulance</a:t>
            </a:r>
            <a:r>
              <a:rPr lang="pl-PL" i="1" dirty="0"/>
              <a:t> </a:t>
            </a:r>
            <a:r>
              <a:rPr lang="pl-PL" i="1" dirty="0" err="1"/>
              <a:t>crew</a:t>
            </a:r>
            <a:r>
              <a:rPr lang="pl-PL" i="1" dirty="0"/>
              <a:t> </a:t>
            </a:r>
            <a:br>
              <a:rPr lang="pl-PL" i="1" dirty="0"/>
            </a:br>
            <a:r>
              <a:rPr lang="pl-PL" i="1" dirty="0"/>
              <a:t>on a </a:t>
            </a:r>
            <a:r>
              <a:rPr lang="pl-PL" i="1" dirty="0" err="1"/>
              <a:t>picnic</a:t>
            </a:r>
            <a:r>
              <a:rPr lang="pl-PL" i="1" dirty="0"/>
              <a:t>?</a:t>
            </a:r>
          </a:p>
        </p:txBody>
      </p:sp>
      <p:pic>
        <p:nvPicPr>
          <p:cNvPr id="8" name="Obraz 7">
            <a:extLst>
              <a:ext uri="{FF2B5EF4-FFF2-40B4-BE49-F238E27FC236}">
                <a16:creationId xmlns:a16="http://schemas.microsoft.com/office/drawing/2014/main" id="{85A06302-E299-467B-929D-E4D5C8106B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8098" y="1980079"/>
            <a:ext cx="6935812" cy="4583136"/>
          </a:xfrm>
          <a:prstGeom prst="rect">
            <a:avLst/>
          </a:prstGeom>
        </p:spPr>
      </p:pic>
    </p:spTree>
    <p:extLst>
      <p:ext uri="{BB962C8B-B14F-4D97-AF65-F5344CB8AC3E}">
        <p14:creationId xmlns:p14="http://schemas.microsoft.com/office/powerpoint/2010/main" val="88267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21A00B-4F02-4834-A01E-9180BA230CF4}"/>
              </a:ext>
            </a:extLst>
          </p:cNvPr>
          <p:cNvSpPr>
            <a:spLocks noGrp="1"/>
          </p:cNvSpPr>
          <p:nvPr>
            <p:ph type="title"/>
          </p:nvPr>
        </p:nvSpPr>
        <p:spPr>
          <a:xfrm>
            <a:off x="838200" y="365126"/>
            <a:ext cx="10515600" cy="872832"/>
          </a:xfrm>
        </p:spPr>
        <p:txBody>
          <a:bodyPr>
            <a:normAutofit/>
          </a:bodyPr>
          <a:lstStyle/>
          <a:p>
            <a:r>
              <a:rPr lang="pl-PL" sz="3600" dirty="0" err="1"/>
              <a:t>Methods</a:t>
            </a:r>
            <a:r>
              <a:rPr lang="pl-PL" sz="3600" dirty="0"/>
              <a:t> of </a:t>
            </a:r>
            <a:r>
              <a:rPr lang="pl-PL" sz="3600" dirty="0" err="1"/>
              <a:t>interpretation</a:t>
            </a:r>
            <a:r>
              <a:rPr lang="pl-PL" sz="3600" dirty="0"/>
              <a:t> in </a:t>
            </a:r>
            <a:r>
              <a:rPr lang="pl-PL" sz="3600" dirty="0" err="1"/>
              <a:t>practice</a:t>
            </a:r>
            <a:endParaRPr lang="pl-PL" sz="3600" dirty="0"/>
          </a:p>
        </p:txBody>
      </p:sp>
      <p:sp>
        <p:nvSpPr>
          <p:cNvPr id="3" name="Symbol zastępczy zawartości 2">
            <a:extLst>
              <a:ext uri="{FF2B5EF4-FFF2-40B4-BE49-F238E27FC236}">
                <a16:creationId xmlns:a16="http://schemas.microsoft.com/office/drawing/2014/main" id="{57063040-1BF6-4F49-8B4A-A43F971C4BC8}"/>
              </a:ext>
            </a:extLst>
          </p:cNvPr>
          <p:cNvSpPr>
            <a:spLocks noGrp="1"/>
          </p:cNvSpPr>
          <p:nvPr>
            <p:ph idx="1"/>
          </p:nvPr>
        </p:nvSpPr>
        <p:spPr>
          <a:xfrm>
            <a:off x="838200" y="1237958"/>
            <a:ext cx="10515600" cy="5134707"/>
          </a:xfrm>
        </p:spPr>
        <p:txBody>
          <a:bodyPr>
            <a:noAutofit/>
          </a:bodyPr>
          <a:lstStyle/>
          <a:p>
            <a:pPr marL="0" indent="0">
              <a:buNone/>
            </a:pPr>
            <a:r>
              <a:rPr lang="en-US" sz="2200" dirty="0"/>
              <a:t>When interpreting a regulation, according to which ‘When a witness is staying abroad, a protocol of his previous confessions may be read in front of a court [without his or her direct presence]’, a court decided that this regulation is applicable to witnesses who are staying abroad both permanently or temporarily. The court argued that:</a:t>
            </a:r>
            <a:endParaRPr lang="pl-PL" sz="2200" dirty="0"/>
          </a:p>
          <a:p>
            <a:r>
              <a:rPr lang="en-US" sz="2200" dirty="0"/>
              <a:t>according to a clear meaning of the interpreted regulation there are no reasons to differentiate a situation of both groups of witnesses (these staying abroad permanently or contemporarily);</a:t>
            </a:r>
            <a:endParaRPr lang="pl-PL" sz="2200" dirty="0"/>
          </a:p>
          <a:p>
            <a:r>
              <a:rPr lang="en-US" sz="2200" dirty="0"/>
              <a:t>an intention of issuing this regulation was to ensure a swift and unimpeded course of criminal procedure, what reflects general principles of swiftness and effectiveness of criminal trial, with which the proposed interpretation is consistent;</a:t>
            </a:r>
            <a:endParaRPr lang="pl-PL" sz="2200" dirty="0"/>
          </a:p>
          <a:p>
            <a:r>
              <a:rPr lang="en-US" sz="2200" dirty="0"/>
              <a:t>one should take into account the fact that the interpreted regulation belongs to the law of criminal procedure. In this regard, the interpretation proposed by the court is in line with basic tenets criminal proceeding, according to which a witness may be interviewed by proper authorities of foreign country (under a procedure of international legal aid), but such a solution is limited to exceptional situations, when confessions cannot be obtained otherwise.</a:t>
            </a:r>
            <a:endParaRPr lang="pl-PL" sz="2200" dirty="0"/>
          </a:p>
        </p:txBody>
      </p:sp>
    </p:spTree>
    <p:extLst>
      <p:ext uri="{BB962C8B-B14F-4D97-AF65-F5344CB8AC3E}">
        <p14:creationId xmlns:p14="http://schemas.microsoft.com/office/powerpoint/2010/main" val="324220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Legal</a:t>
            </a:r>
            <a:r>
              <a:rPr lang="pl-PL" dirty="0"/>
              <a:t> </a:t>
            </a:r>
            <a:r>
              <a:rPr lang="pl-PL" dirty="0" err="1"/>
              <a:t>interpretation</a:t>
            </a:r>
            <a:endParaRPr lang="pl-PL" dirty="0"/>
          </a:p>
        </p:txBody>
      </p:sp>
      <p:sp>
        <p:nvSpPr>
          <p:cNvPr id="3" name="Symbol zastępczy zawartości 2"/>
          <p:cNvSpPr>
            <a:spLocks noGrp="1"/>
          </p:cNvSpPr>
          <p:nvPr>
            <p:ph idx="1"/>
          </p:nvPr>
        </p:nvSpPr>
        <p:spPr/>
        <p:txBody>
          <a:bodyPr>
            <a:normAutofit/>
          </a:bodyPr>
          <a:lstStyle/>
          <a:p>
            <a:pPr marL="0" indent="0">
              <a:buNone/>
            </a:pPr>
            <a:r>
              <a:rPr lang="en-GB" sz="3200" dirty="0"/>
              <a:t>A process of determining a meaning of legal text (legal rules)</a:t>
            </a:r>
          </a:p>
          <a:p>
            <a:endParaRPr lang="en-GB" sz="3200" dirty="0"/>
          </a:p>
          <a:p>
            <a:endParaRPr lang="en-GB" sz="3200" dirty="0"/>
          </a:p>
          <a:p>
            <a:pPr marL="0" indent="0">
              <a:buNone/>
            </a:pPr>
            <a:r>
              <a:rPr lang="en-GB" sz="3600" dirty="0"/>
              <a:t>LEX and IUS</a:t>
            </a:r>
          </a:p>
          <a:p>
            <a:pPr marL="0" indent="0">
              <a:buNone/>
            </a:pPr>
            <a:endParaRPr lang="en-GB" sz="3600" dirty="0"/>
          </a:p>
          <a:p>
            <a:pPr marL="0" indent="0">
              <a:buNone/>
            </a:pPr>
            <a:r>
              <a:rPr lang="en-GB" sz="3600" dirty="0"/>
              <a:t>(Lawyer as a Chef)</a:t>
            </a:r>
          </a:p>
        </p:txBody>
      </p:sp>
      <p:pic>
        <p:nvPicPr>
          <p:cNvPr id="1026" name="Picture 2" descr="Znalezione obrazy dla zapytania italian che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481453"/>
            <a:ext cx="6400800" cy="4376547"/>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zaokrąglone rogi 3"/>
          <p:cNvSpPr/>
          <p:nvPr/>
        </p:nvSpPr>
        <p:spPr>
          <a:xfrm>
            <a:off x="8044070" y="5671930"/>
            <a:ext cx="1192695" cy="63997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22666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02366" y="296672"/>
            <a:ext cx="9303646" cy="1067152"/>
          </a:xfrm>
          <a:ln/>
        </p:spPr>
        <p:txBody>
          <a:bodyPr/>
          <a:lstStyle/>
          <a:p>
            <a:pP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dirty="0"/>
              <a:t>Legal reason – </a:t>
            </a:r>
            <a:r>
              <a:rPr lang="pl-PL" dirty="0"/>
              <a:t>a </a:t>
            </a:r>
            <a:r>
              <a:rPr lang="pl-PL" dirty="0" err="1"/>
              <a:t>controversy</a:t>
            </a:r>
            <a:endParaRPr lang="en-GB" dirty="0"/>
          </a:p>
        </p:txBody>
      </p:sp>
      <p:sp>
        <p:nvSpPr>
          <p:cNvPr id="8194" name="Rectangle 2"/>
          <p:cNvSpPr>
            <a:spLocks noGrp="1" noChangeArrowheads="1"/>
          </p:cNvSpPr>
          <p:nvPr>
            <p:ph type="subTitle" idx="4294967295"/>
          </p:nvPr>
        </p:nvSpPr>
        <p:spPr bwMode="auto">
          <a:xfrm>
            <a:off x="702365" y="1821791"/>
            <a:ext cx="10376452" cy="4632017"/>
          </a:xfrm>
          <a:prstGeom prst="rect">
            <a:avLst/>
          </a:prstGeom>
          <a:noFill/>
          <a:ln/>
        </p:spPr>
        <p:txBody>
          <a:bodyPr vert="horz" lIns="0" tIns="0" rIns="0" bIns="0" rtlCol="0" anchor="ctr">
            <a:normAutofit lnSpcReduction="10000"/>
          </a:bodyPr>
          <a:lstStyle/>
          <a:p>
            <a:pPr marL="192984" indent="-191544" algn="just">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dirty="0">
                <a:cs typeface="Times New Roman" pitchFamily="16" charset="0"/>
              </a:rPr>
              <a:t>'God had endowed His Majesty with excellent science, and great endowments of nature ...' still 'his Majesty was not learned in the laws of his realm of England, and causes which concern the life, or inheritance, or goods, or fortunes of his subjects, are not to be decided by natural reason but by </a:t>
            </a:r>
            <a:r>
              <a:rPr lang="en-GB" sz="2177" b="1" dirty="0">
                <a:cs typeface="Times New Roman" pitchFamily="16" charset="0"/>
              </a:rPr>
              <a:t>the artificial reason and judgment of law</a:t>
            </a:r>
            <a:r>
              <a:rPr lang="en-GB" sz="2177" dirty="0">
                <a:cs typeface="Times New Roman" pitchFamily="16" charset="0"/>
              </a:rPr>
              <a:t>, which law is an art which requires long study and experience, before that a man can attain to the cognisance of it.'</a:t>
            </a:r>
          </a:p>
          <a:p>
            <a:pPr marL="192984" indent="-191544" algn="just">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en-GB" sz="2177" dirty="0">
              <a:cs typeface="Times New Roman" pitchFamily="16" charset="0"/>
            </a:endParaRPr>
          </a:p>
          <a:p>
            <a:pPr marL="192984" indent="-191544" algn="r">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solidFill>
                  <a:schemeClr val="tx1">
                    <a:lumMod val="50000"/>
                    <a:lumOff val="50000"/>
                  </a:schemeClr>
                </a:solidFill>
                <a:cs typeface="Times New Roman" pitchFamily="16" charset="0"/>
              </a:rPr>
              <a:t>Sir Edward Coke to King James I, in 1607</a:t>
            </a:r>
            <a:endParaRPr lang="pl-PL" sz="2177" i="1" dirty="0">
              <a:solidFill>
                <a:schemeClr val="tx1">
                  <a:lumMod val="50000"/>
                  <a:lumOff val="50000"/>
                </a:schemeClr>
              </a:solidFill>
              <a:cs typeface="Times New Roman" pitchFamily="16" charset="0"/>
            </a:endParaRPr>
          </a:p>
          <a:p>
            <a:pPr marL="192984" indent="-191544" algn="r">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pl-PL" sz="2177" i="1" dirty="0">
              <a:cs typeface="Times New Roman" pitchFamily="16" charset="0"/>
            </a:endParaRPr>
          </a:p>
          <a:p>
            <a:pPr marL="192984" indent="-191544" algn="r">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pl-PL" sz="2177" i="1" dirty="0">
              <a:cs typeface="Times New Roman" pitchFamily="16" charset="0"/>
            </a:endParaRPr>
          </a:p>
          <a:p>
            <a:pPr marL="192984" indent="-191544">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US" sz="2177" dirty="0"/>
              <a:t>The first thing we do, let's kill all the lawyers.</a:t>
            </a:r>
            <a:endParaRPr lang="pl-PL" sz="2177" dirty="0"/>
          </a:p>
          <a:p>
            <a:pPr marL="192984" indent="-191544">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pl-PL" sz="2177" dirty="0"/>
          </a:p>
          <a:p>
            <a:pPr marL="192984" indent="-191544" algn="r">
              <a:lnSpc>
                <a:spcPct val="95000"/>
              </a:lnSpc>
              <a:buSzPct val="45000"/>
              <a:buNone/>
              <a:tabLst>
                <a:tab pos="192984" algn="l"/>
                <a:tab pos="406131" algn="l"/>
                <a:tab pos="81514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sz="2177" i="1" dirty="0">
                <a:solidFill>
                  <a:schemeClr val="tx1">
                    <a:lumMod val="50000"/>
                    <a:lumOff val="50000"/>
                  </a:schemeClr>
                </a:solidFill>
                <a:cs typeface="Times New Roman" pitchFamily="16" charset="0"/>
              </a:rPr>
              <a:t>W. Shakespeare, Henry </a:t>
            </a:r>
            <a:r>
              <a:rPr lang="pl-PL" sz="2177" i="1" dirty="0" err="1">
                <a:solidFill>
                  <a:schemeClr val="tx1">
                    <a:lumMod val="50000"/>
                    <a:lumOff val="50000"/>
                  </a:schemeClr>
                </a:solidFill>
                <a:cs typeface="Times New Roman" pitchFamily="16" charset="0"/>
              </a:rPr>
              <a:t>The</a:t>
            </a:r>
            <a:r>
              <a:rPr lang="pl-PL" sz="2177" i="1" dirty="0">
                <a:solidFill>
                  <a:schemeClr val="tx1">
                    <a:lumMod val="50000"/>
                    <a:lumOff val="50000"/>
                  </a:schemeClr>
                </a:solidFill>
                <a:cs typeface="Times New Roman" pitchFamily="16" charset="0"/>
              </a:rPr>
              <a:t> </a:t>
            </a:r>
            <a:r>
              <a:rPr lang="pl-PL" sz="2177" i="1" dirty="0" err="1">
                <a:solidFill>
                  <a:schemeClr val="tx1">
                    <a:lumMod val="50000"/>
                    <a:lumOff val="50000"/>
                  </a:schemeClr>
                </a:solidFill>
                <a:cs typeface="Times New Roman" pitchFamily="16" charset="0"/>
              </a:rPr>
              <a:t>Sixth</a:t>
            </a:r>
            <a:r>
              <a:rPr lang="pl-PL" sz="2177" i="1" dirty="0">
                <a:solidFill>
                  <a:schemeClr val="tx1">
                    <a:lumMod val="50000"/>
                    <a:lumOff val="50000"/>
                  </a:schemeClr>
                </a:solidFill>
                <a:cs typeface="Times New Roman" pitchFamily="16" charset="0"/>
              </a:rPr>
              <a:t>, Part 2, </a:t>
            </a:r>
            <a:r>
              <a:rPr lang="pl-PL" sz="2177" i="1" dirty="0" err="1">
                <a:solidFill>
                  <a:schemeClr val="tx1">
                    <a:lumMod val="50000"/>
                    <a:lumOff val="50000"/>
                  </a:schemeClr>
                </a:solidFill>
                <a:cs typeface="Times New Roman" pitchFamily="16" charset="0"/>
              </a:rPr>
              <a:t>about</a:t>
            </a:r>
            <a:r>
              <a:rPr lang="pl-PL" sz="2177" i="1" dirty="0">
                <a:solidFill>
                  <a:schemeClr val="tx1">
                    <a:lumMod val="50000"/>
                    <a:lumOff val="50000"/>
                  </a:schemeClr>
                </a:solidFill>
                <a:cs typeface="Times New Roman" pitchFamily="16" charset="0"/>
              </a:rPr>
              <a:t> 1590</a:t>
            </a:r>
          </a:p>
        </p:txBody>
      </p:sp>
    </p:spTree>
    <p:extLst>
      <p:ext uri="{BB962C8B-B14F-4D97-AF65-F5344CB8AC3E}">
        <p14:creationId xmlns:p14="http://schemas.microsoft.com/office/powerpoint/2010/main" val="165097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4">
                                            <p:txEl>
                                              <p:pRg st="5" end="5"/>
                                            </p:txEl>
                                          </p:spTgt>
                                        </p:tgtEl>
                                        <p:attrNameLst>
                                          <p:attrName>style.visibility</p:attrName>
                                        </p:attrNameLst>
                                      </p:cBhvr>
                                      <p:to>
                                        <p:strVal val="visible"/>
                                      </p:to>
                                    </p:set>
                                    <p:animEffect transition="in" filter="fade">
                                      <p:cBhvr>
                                        <p:cTn id="7" dur="500"/>
                                        <p:tgtEl>
                                          <p:spTgt spid="819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4">
                                            <p:txEl>
                                              <p:pRg st="7" end="7"/>
                                            </p:txEl>
                                          </p:spTgt>
                                        </p:tgtEl>
                                        <p:attrNameLst>
                                          <p:attrName>style.visibility</p:attrName>
                                        </p:attrNameLst>
                                      </p:cBhvr>
                                      <p:to>
                                        <p:strVal val="visible"/>
                                      </p:to>
                                    </p:set>
                                    <p:animEffect transition="in" filter="fade">
                                      <p:cBhvr>
                                        <p:cTn id="10" dur="500"/>
                                        <p:tgtEl>
                                          <p:spTgt spid="81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Types</a:t>
            </a:r>
            <a:r>
              <a:rPr lang="pl-PL" dirty="0"/>
              <a:t> of </a:t>
            </a:r>
            <a:r>
              <a:rPr lang="pl-PL" dirty="0" err="1"/>
              <a:t>interpretation</a:t>
            </a:r>
            <a:r>
              <a:rPr lang="pl-PL" dirty="0"/>
              <a:t> </a:t>
            </a:r>
            <a:r>
              <a:rPr lang="pl-PL" dirty="0" err="1"/>
              <a:t>according</a:t>
            </a:r>
            <a:r>
              <a:rPr lang="pl-PL" dirty="0"/>
              <a:t> to a </a:t>
            </a:r>
            <a:r>
              <a:rPr lang="pl-PL" dirty="0" err="1"/>
              <a:t>context</a:t>
            </a:r>
            <a:endParaRPr lang="pl-PL" dirty="0"/>
          </a:p>
        </p:txBody>
      </p:sp>
      <p:sp>
        <p:nvSpPr>
          <p:cNvPr id="3" name="Symbol zastępczy zawartości 2"/>
          <p:cNvSpPr>
            <a:spLocks noGrp="1"/>
          </p:cNvSpPr>
          <p:nvPr>
            <p:ph idx="1"/>
          </p:nvPr>
        </p:nvSpPr>
        <p:spPr/>
        <p:txBody>
          <a:bodyPr>
            <a:normAutofit/>
          </a:bodyPr>
          <a:lstStyle/>
          <a:p>
            <a:pPr marL="0" indent="0">
              <a:buNone/>
            </a:pPr>
            <a:r>
              <a:rPr lang="pl-PL" u="sng" dirty="0"/>
              <a:t>In concreto</a:t>
            </a:r>
          </a:p>
          <a:p>
            <a:r>
              <a:rPr lang="pl-PL" dirty="0" err="1"/>
              <a:t>judicial</a:t>
            </a:r>
            <a:r>
              <a:rPr lang="pl-PL" dirty="0"/>
              <a:t> </a:t>
            </a:r>
            <a:r>
              <a:rPr lang="pl-PL" dirty="0" err="1"/>
              <a:t>decisions</a:t>
            </a:r>
            <a:r>
              <a:rPr lang="pl-PL" dirty="0"/>
              <a:t>,</a:t>
            </a:r>
          </a:p>
          <a:p>
            <a:r>
              <a:rPr lang="pl-PL" dirty="0" err="1"/>
              <a:t>administrative</a:t>
            </a:r>
            <a:r>
              <a:rPr lang="pl-PL" dirty="0"/>
              <a:t> </a:t>
            </a:r>
            <a:r>
              <a:rPr lang="pl-PL" dirty="0" err="1"/>
              <a:t>decisions</a:t>
            </a:r>
            <a:r>
              <a:rPr lang="pl-PL" dirty="0"/>
              <a:t>.</a:t>
            </a:r>
          </a:p>
          <a:p>
            <a:endParaRPr lang="pl-PL" dirty="0"/>
          </a:p>
          <a:p>
            <a:pPr marL="0" indent="0">
              <a:buNone/>
            </a:pPr>
            <a:endParaRPr lang="pl-PL" i="1" dirty="0"/>
          </a:p>
          <a:p>
            <a:pPr marL="0" indent="0">
              <a:buNone/>
            </a:pPr>
            <a:r>
              <a:rPr lang="pl-PL" u="sng" dirty="0"/>
              <a:t>In </a:t>
            </a:r>
            <a:r>
              <a:rPr lang="pl-PL" u="sng" dirty="0" err="1"/>
              <a:t>abstracto</a:t>
            </a:r>
            <a:endParaRPr lang="pl-PL" u="sng" dirty="0"/>
          </a:p>
          <a:p>
            <a:r>
              <a:rPr lang="pl-PL" dirty="0" err="1"/>
              <a:t>legal</a:t>
            </a:r>
            <a:r>
              <a:rPr lang="pl-PL" dirty="0"/>
              <a:t> science, </a:t>
            </a:r>
          </a:p>
          <a:p>
            <a:r>
              <a:rPr lang="pl-PL" dirty="0" err="1"/>
              <a:t>constitutional</a:t>
            </a:r>
            <a:r>
              <a:rPr lang="pl-PL" dirty="0"/>
              <a:t> </a:t>
            </a:r>
            <a:r>
              <a:rPr lang="pl-PL" dirty="0" err="1"/>
              <a:t>courts</a:t>
            </a:r>
            <a:r>
              <a:rPr lang="pl-PL" dirty="0"/>
              <a:t>.</a:t>
            </a:r>
          </a:p>
        </p:txBody>
      </p:sp>
    </p:spTree>
    <p:extLst>
      <p:ext uri="{BB962C8B-B14F-4D97-AF65-F5344CB8AC3E}">
        <p14:creationId xmlns:p14="http://schemas.microsoft.com/office/powerpoint/2010/main" val="304823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196072" y="256348"/>
            <a:ext cx="7809939" cy="1146360"/>
          </a:xfrm>
          <a:ln/>
        </p:spPr>
        <p:txBody>
          <a:bodyPr>
            <a:normAutofit fontScale="90000"/>
          </a:bodyPr>
          <a:lstStyle/>
          <a:p>
            <a:pP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Methods</a:t>
            </a:r>
            <a:r>
              <a:rPr lang="pl-PL" dirty="0"/>
              <a:t> of </a:t>
            </a:r>
            <a:r>
              <a:rPr lang="pl-PL" dirty="0" err="1"/>
              <a:t>interpretation</a:t>
            </a:r>
            <a:r>
              <a:rPr lang="pl-PL" dirty="0"/>
              <a:t> (</a:t>
            </a:r>
            <a:r>
              <a:rPr lang="pl-PL" dirty="0" err="1"/>
              <a:t>civil</a:t>
            </a:r>
            <a:r>
              <a:rPr lang="pl-PL" dirty="0"/>
              <a:t> law)</a:t>
            </a:r>
            <a:endParaRPr lang="en-GB" dirty="0"/>
          </a:p>
        </p:txBody>
      </p:sp>
      <p:sp>
        <p:nvSpPr>
          <p:cNvPr id="11266" name="Line 2"/>
          <p:cNvSpPr>
            <a:spLocks noChangeShapeType="1"/>
          </p:cNvSpPr>
          <p:nvPr/>
        </p:nvSpPr>
        <p:spPr bwMode="auto">
          <a:xfrm flipH="1">
            <a:off x="3806161" y="1633132"/>
            <a:ext cx="987944" cy="979303"/>
          </a:xfrm>
          <a:prstGeom prst="line">
            <a:avLst/>
          </a:prstGeom>
          <a:noFill/>
          <a:ln w="36000">
            <a:solidFill>
              <a:srgbClr val="C0C0C0"/>
            </a:solidFill>
            <a:round/>
            <a:headEnd/>
            <a:tailEnd type="triangle" w="med" len="med"/>
          </a:ln>
          <a:effectLst/>
        </p:spPr>
        <p:txBody>
          <a:bodyPr/>
          <a:lstStyle/>
          <a:p>
            <a:endParaRPr lang="pl-PL" sz="1633"/>
          </a:p>
        </p:txBody>
      </p:sp>
      <p:sp>
        <p:nvSpPr>
          <p:cNvPr id="11267" name="Text Box 3"/>
          <p:cNvSpPr txBox="1">
            <a:spLocks noChangeArrowheads="1"/>
          </p:cNvSpPr>
          <p:nvPr/>
        </p:nvSpPr>
        <p:spPr bwMode="auto">
          <a:xfrm>
            <a:off x="2013172" y="2645559"/>
            <a:ext cx="2850060" cy="1394066"/>
          </a:xfrm>
          <a:prstGeom prst="rect">
            <a:avLst/>
          </a:prstGeom>
          <a:noFill/>
          <a:ln w="9525">
            <a:noFill/>
            <a:round/>
            <a:headEnd/>
            <a:tailEnd/>
          </a:ln>
          <a:effectLst/>
        </p:spPr>
        <p:txBody>
          <a:bodyPr wrap="none" lIns="97976" tIns="57152" rIns="97976" bIns="57152"/>
          <a:lstStyle/>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540" u="sng" dirty="0">
                <a:ea typeface="Lucida Sans Unicode" charset="0"/>
                <a:cs typeface="Lucida Sans Unicode" charset="0"/>
              </a:rPr>
              <a:t>linguistic</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the linguistic meaning</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-common rules</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-typically legal rules</a:t>
            </a:r>
          </a:p>
        </p:txBody>
      </p:sp>
      <p:sp>
        <p:nvSpPr>
          <p:cNvPr id="11268" name="Line 4"/>
          <p:cNvSpPr>
            <a:spLocks noChangeShapeType="1"/>
          </p:cNvSpPr>
          <p:nvPr/>
        </p:nvSpPr>
        <p:spPr bwMode="auto">
          <a:xfrm>
            <a:off x="5606350" y="1633132"/>
            <a:ext cx="816565" cy="979303"/>
          </a:xfrm>
          <a:prstGeom prst="line">
            <a:avLst/>
          </a:prstGeom>
          <a:noFill/>
          <a:ln w="36000">
            <a:solidFill>
              <a:srgbClr val="C0C0C0"/>
            </a:solidFill>
            <a:round/>
            <a:headEnd/>
            <a:tailEnd type="triangle" w="med" len="med"/>
          </a:ln>
          <a:effectLst/>
        </p:spPr>
        <p:txBody>
          <a:bodyPr/>
          <a:lstStyle/>
          <a:p>
            <a:endParaRPr lang="pl-PL" sz="1633"/>
          </a:p>
        </p:txBody>
      </p:sp>
      <p:sp>
        <p:nvSpPr>
          <p:cNvPr id="11269" name="Text Box 5"/>
          <p:cNvSpPr txBox="1">
            <a:spLocks noChangeArrowheads="1"/>
          </p:cNvSpPr>
          <p:nvPr/>
        </p:nvSpPr>
        <p:spPr bwMode="auto">
          <a:xfrm>
            <a:off x="5802210" y="2625397"/>
            <a:ext cx="2011891" cy="473809"/>
          </a:xfrm>
          <a:prstGeom prst="rect">
            <a:avLst/>
          </a:prstGeom>
          <a:noFill/>
          <a:ln w="9525">
            <a:noFill/>
            <a:round/>
            <a:headEnd/>
            <a:tailEnd/>
          </a:ln>
          <a:effectLst/>
        </p:spPr>
        <p:txBody>
          <a:bodyPr wrap="none" lIns="97976" tIns="57152" rIns="97976" bIns="57152"/>
          <a:lstStyle/>
          <a:p>
            <a:pP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540">
                <a:ea typeface="Lucida Sans Unicode" charset="0"/>
                <a:cs typeface="Lucida Sans Unicode" charset="0"/>
              </a:rPr>
              <a:t>non-lingustic</a:t>
            </a:r>
          </a:p>
        </p:txBody>
      </p:sp>
      <p:sp>
        <p:nvSpPr>
          <p:cNvPr id="11270" name="Line 6"/>
          <p:cNvSpPr>
            <a:spLocks noChangeShapeType="1"/>
          </p:cNvSpPr>
          <p:nvPr/>
        </p:nvSpPr>
        <p:spPr bwMode="auto">
          <a:xfrm flipH="1">
            <a:off x="5802209" y="3207025"/>
            <a:ext cx="620706" cy="776433"/>
          </a:xfrm>
          <a:prstGeom prst="line">
            <a:avLst/>
          </a:prstGeom>
          <a:noFill/>
          <a:ln w="36000">
            <a:solidFill>
              <a:srgbClr val="C0C0C0"/>
            </a:solidFill>
            <a:round/>
            <a:headEnd/>
            <a:tailEnd type="triangle" w="med" len="med"/>
          </a:ln>
          <a:effectLst/>
        </p:spPr>
        <p:txBody>
          <a:bodyPr/>
          <a:lstStyle/>
          <a:p>
            <a:endParaRPr lang="pl-PL" sz="1633"/>
          </a:p>
        </p:txBody>
      </p:sp>
      <p:sp>
        <p:nvSpPr>
          <p:cNvPr id="11271" name="Line 7"/>
          <p:cNvSpPr>
            <a:spLocks noChangeShapeType="1"/>
          </p:cNvSpPr>
          <p:nvPr/>
        </p:nvSpPr>
        <p:spPr bwMode="auto">
          <a:xfrm>
            <a:off x="7760816" y="3207025"/>
            <a:ext cx="718635" cy="711628"/>
          </a:xfrm>
          <a:prstGeom prst="line">
            <a:avLst/>
          </a:prstGeom>
          <a:noFill/>
          <a:ln w="36000">
            <a:solidFill>
              <a:srgbClr val="C0C0C0"/>
            </a:solidFill>
            <a:round/>
            <a:headEnd/>
            <a:tailEnd type="triangle" w="med" len="med"/>
          </a:ln>
          <a:effectLst/>
        </p:spPr>
        <p:txBody>
          <a:bodyPr/>
          <a:lstStyle/>
          <a:p>
            <a:endParaRPr lang="pl-PL" sz="1633"/>
          </a:p>
        </p:txBody>
      </p:sp>
      <p:sp>
        <p:nvSpPr>
          <p:cNvPr id="11272" name="Text Box 8"/>
          <p:cNvSpPr txBox="1">
            <a:spLocks noChangeArrowheads="1"/>
          </p:cNvSpPr>
          <p:nvPr/>
        </p:nvSpPr>
        <p:spPr bwMode="auto">
          <a:xfrm>
            <a:off x="4102832" y="4016583"/>
            <a:ext cx="3499567" cy="1700818"/>
          </a:xfrm>
          <a:prstGeom prst="rect">
            <a:avLst/>
          </a:prstGeom>
          <a:noFill/>
          <a:ln w="9525">
            <a:noFill/>
            <a:round/>
            <a:headEnd/>
            <a:tailEnd/>
          </a:ln>
          <a:effectLst/>
        </p:spPr>
        <p:txBody>
          <a:bodyPr wrap="none" lIns="97976" tIns="57152" rIns="97976" bIns="57152"/>
          <a:lstStyle/>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540" u="sng" dirty="0">
                <a:ea typeface="Lucida Sans Unicode" charset="0"/>
                <a:cs typeface="Lucida Sans Unicode" charset="0"/>
              </a:rPr>
              <a:t>systemic</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rule as a part of a system</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-features of system</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-principles of system</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a:t>
            </a:r>
            <a:r>
              <a:rPr lang="pl-PL" sz="2177" i="1" dirty="0">
                <a:ea typeface="Lucida Sans Unicode" charset="0"/>
                <a:cs typeface="Lucida Sans Unicode" charset="0"/>
              </a:rPr>
              <a:t> </a:t>
            </a:r>
            <a:r>
              <a:rPr lang="pl-PL" sz="2177" i="1" dirty="0" err="1">
                <a:ea typeface="Lucida Sans Unicode" charset="0"/>
                <a:cs typeface="Lucida Sans Unicode" charset="0"/>
              </a:rPr>
              <a:t>position</a:t>
            </a:r>
            <a:r>
              <a:rPr lang="en-GB" sz="2177" i="1" dirty="0">
                <a:ea typeface="Lucida Sans Unicode" charset="0"/>
                <a:cs typeface="Lucida Sans Unicode" charset="0"/>
              </a:rPr>
              <a:t> of the rule in system</a:t>
            </a:r>
          </a:p>
        </p:txBody>
      </p:sp>
      <p:sp>
        <p:nvSpPr>
          <p:cNvPr id="11273" name="Text Box 9"/>
          <p:cNvSpPr txBox="1">
            <a:spLocks noChangeArrowheads="1"/>
          </p:cNvSpPr>
          <p:nvPr/>
        </p:nvSpPr>
        <p:spPr bwMode="auto">
          <a:xfrm>
            <a:off x="7760816" y="3918652"/>
            <a:ext cx="2684442" cy="1435226"/>
          </a:xfrm>
          <a:prstGeom prst="rect">
            <a:avLst/>
          </a:prstGeom>
          <a:noFill/>
          <a:ln w="9525">
            <a:noFill/>
            <a:round/>
            <a:headEnd/>
            <a:tailEnd/>
          </a:ln>
          <a:effectLst/>
        </p:spPr>
        <p:txBody>
          <a:bodyPr wrap="none" lIns="97976" tIns="57152" rIns="97976" bIns="57152"/>
          <a:lstStyle/>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sz="2540" u="sng" dirty="0" err="1">
                <a:ea typeface="Lucida Sans Unicode" charset="0"/>
                <a:cs typeface="Lucida Sans Unicode" charset="0"/>
              </a:rPr>
              <a:t>purposive</a:t>
            </a:r>
            <a:endParaRPr lang="en-GB" sz="2540" u="sng" dirty="0">
              <a:ea typeface="Lucida Sans Unicode" charset="0"/>
              <a:cs typeface="Lucida Sans Unicode" charset="0"/>
            </a:endParaRP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-axiological context</a:t>
            </a:r>
          </a:p>
          <a:p>
            <a:pPr algn="ct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sz="2177" i="1" dirty="0">
                <a:ea typeface="Lucida Sans Unicode" charset="0"/>
                <a:cs typeface="Lucida Sans Unicode" charset="0"/>
              </a:rPr>
              <a:t>-pragmatic context</a:t>
            </a:r>
          </a:p>
        </p:txBody>
      </p:sp>
    </p:spTree>
    <p:extLst>
      <p:ext uri="{BB962C8B-B14F-4D97-AF65-F5344CB8AC3E}">
        <p14:creationId xmlns:p14="http://schemas.microsoft.com/office/powerpoint/2010/main" val="58213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560E6D-E42A-40A3-AC75-283042CD1C96}"/>
              </a:ext>
            </a:extLst>
          </p:cNvPr>
          <p:cNvSpPr>
            <a:spLocks noGrp="1"/>
          </p:cNvSpPr>
          <p:nvPr>
            <p:ph type="title"/>
          </p:nvPr>
        </p:nvSpPr>
        <p:spPr/>
        <p:txBody>
          <a:bodyPr>
            <a:normAutofit/>
          </a:bodyPr>
          <a:lstStyle/>
          <a:p>
            <a:r>
              <a:rPr lang="en-GB" sz="3600" dirty="0"/>
              <a:t>Methods of interpretation in Anglo</a:t>
            </a:r>
            <a:r>
              <a:rPr lang="pl-PL" sz="3600" dirty="0"/>
              <a:t>-S</a:t>
            </a:r>
            <a:r>
              <a:rPr lang="en-GB" sz="3600" dirty="0"/>
              <a:t>axon </a:t>
            </a:r>
            <a:br>
              <a:rPr lang="pl-PL" sz="3600" dirty="0"/>
            </a:br>
            <a:r>
              <a:rPr lang="en-GB" sz="3600" dirty="0"/>
              <a:t>and Continental legal culture: a comparison</a:t>
            </a:r>
          </a:p>
        </p:txBody>
      </p:sp>
      <p:graphicFrame>
        <p:nvGraphicFramePr>
          <p:cNvPr id="4" name="Symbol zastępczy zawartości 3">
            <a:extLst>
              <a:ext uri="{FF2B5EF4-FFF2-40B4-BE49-F238E27FC236}">
                <a16:creationId xmlns:a16="http://schemas.microsoft.com/office/drawing/2014/main" id="{F5E56C6A-BCDD-4591-B35A-92F58BB78463}"/>
              </a:ext>
            </a:extLst>
          </p:cNvPr>
          <p:cNvGraphicFramePr>
            <a:graphicFrameLocks noGrp="1"/>
          </p:cNvGraphicFramePr>
          <p:nvPr>
            <p:ph idx="1"/>
          </p:nvPr>
        </p:nvGraphicFramePr>
        <p:xfrm>
          <a:off x="838200" y="1825625"/>
          <a:ext cx="10515600" cy="36880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765935508"/>
                    </a:ext>
                  </a:extLst>
                </a:gridCol>
                <a:gridCol w="5257800">
                  <a:extLst>
                    <a:ext uri="{9D8B030D-6E8A-4147-A177-3AD203B41FA5}">
                      <a16:colId xmlns:a16="http://schemas.microsoft.com/office/drawing/2014/main" val="4062734646"/>
                    </a:ext>
                  </a:extLst>
                </a:gridCol>
              </a:tblGrid>
              <a:tr h="370840">
                <a:tc>
                  <a:txBody>
                    <a:bodyPr/>
                    <a:lstStyle/>
                    <a:p>
                      <a:r>
                        <a:rPr lang="pl-PL" sz="2800" dirty="0"/>
                        <a:t>Continental</a:t>
                      </a:r>
                    </a:p>
                    <a:p>
                      <a:endParaRPr lang="pl-PL" sz="2800" dirty="0"/>
                    </a:p>
                  </a:txBody>
                  <a:tcPr/>
                </a:tc>
                <a:tc>
                  <a:txBody>
                    <a:bodyPr/>
                    <a:lstStyle/>
                    <a:p>
                      <a:r>
                        <a:rPr lang="pl-PL" sz="2800" dirty="0" err="1"/>
                        <a:t>Aglo-Saxon</a:t>
                      </a:r>
                      <a:endParaRPr lang="pl-PL" sz="2800" dirty="0"/>
                    </a:p>
                  </a:txBody>
                  <a:tcPr/>
                </a:tc>
                <a:extLst>
                  <a:ext uri="{0D108BD9-81ED-4DB2-BD59-A6C34878D82A}">
                    <a16:rowId xmlns:a16="http://schemas.microsoft.com/office/drawing/2014/main" val="1725029747"/>
                  </a:ext>
                </a:extLst>
              </a:tr>
              <a:tr h="370840">
                <a:tc>
                  <a:txBody>
                    <a:bodyPr/>
                    <a:lstStyle/>
                    <a:p>
                      <a:endParaRPr lang="pl-PL" sz="2800" dirty="0"/>
                    </a:p>
                    <a:p>
                      <a:r>
                        <a:rPr lang="pl-PL" sz="2800" dirty="0" err="1"/>
                        <a:t>Linguistic</a:t>
                      </a:r>
                      <a:r>
                        <a:rPr lang="pl-PL" sz="2800" dirty="0"/>
                        <a:t> </a:t>
                      </a:r>
                      <a:r>
                        <a:rPr lang="pl-PL" sz="2800" dirty="0" err="1"/>
                        <a:t>interpretation</a:t>
                      </a:r>
                      <a:endParaRPr lang="pl-PL" sz="2800" dirty="0"/>
                    </a:p>
                    <a:p>
                      <a:endParaRPr lang="pl-PL" sz="2800" dirty="0"/>
                    </a:p>
                  </a:txBody>
                  <a:tcPr/>
                </a:tc>
                <a:tc>
                  <a:txBody>
                    <a:bodyPr/>
                    <a:lstStyle/>
                    <a:p>
                      <a:endParaRPr lang="pl-PL" sz="2800" dirty="0"/>
                    </a:p>
                    <a:p>
                      <a:r>
                        <a:rPr lang="pl-PL" sz="2800" dirty="0" err="1"/>
                        <a:t>Plain</a:t>
                      </a:r>
                      <a:r>
                        <a:rPr lang="pl-PL" sz="2800" dirty="0"/>
                        <a:t> </a:t>
                      </a:r>
                      <a:r>
                        <a:rPr lang="pl-PL" sz="2800" dirty="0" err="1"/>
                        <a:t>meaning</a:t>
                      </a:r>
                      <a:r>
                        <a:rPr lang="pl-PL" sz="2800" dirty="0"/>
                        <a:t> </a:t>
                      </a:r>
                      <a:r>
                        <a:rPr lang="pl-PL" sz="2800" dirty="0" err="1"/>
                        <a:t>rule</a:t>
                      </a:r>
                      <a:endParaRPr lang="pl-PL" sz="2800" dirty="0"/>
                    </a:p>
                  </a:txBody>
                  <a:tcPr/>
                </a:tc>
                <a:extLst>
                  <a:ext uri="{0D108BD9-81ED-4DB2-BD59-A6C34878D82A}">
                    <a16:rowId xmlns:a16="http://schemas.microsoft.com/office/drawing/2014/main" val="208963870"/>
                  </a:ext>
                </a:extLst>
              </a:tr>
              <a:tr h="370840">
                <a:tc>
                  <a:txBody>
                    <a:bodyPr/>
                    <a:lstStyle/>
                    <a:p>
                      <a:pPr marL="457200" indent="-457200">
                        <a:buFont typeface="Arial" panose="020B0604020202020204" pitchFamily="34" charset="0"/>
                        <a:buChar char="•"/>
                      </a:pPr>
                      <a:r>
                        <a:rPr lang="pl-PL" sz="2800" dirty="0" err="1"/>
                        <a:t>Systemic</a:t>
                      </a:r>
                      <a:r>
                        <a:rPr lang="pl-PL" sz="2800" dirty="0"/>
                        <a:t> </a:t>
                      </a:r>
                      <a:r>
                        <a:rPr lang="pl-PL" sz="2800" dirty="0" err="1"/>
                        <a:t>interpretation</a:t>
                      </a:r>
                      <a:endParaRPr lang="pl-PL" sz="2800" dirty="0"/>
                    </a:p>
                    <a:p>
                      <a:pPr marL="457200" indent="-457200">
                        <a:buFont typeface="Arial" panose="020B0604020202020204" pitchFamily="34" charset="0"/>
                        <a:buChar char="•"/>
                      </a:pPr>
                      <a:r>
                        <a:rPr lang="pl-PL" sz="2800" dirty="0" err="1"/>
                        <a:t>Purposive</a:t>
                      </a:r>
                      <a:r>
                        <a:rPr lang="pl-PL" sz="2800" dirty="0"/>
                        <a:t> (</a:t>
                      </a:r>
                      <a:r>
                        <a:rPr lang="pl-PL" sz="2800" dirty="0" err="1"/>
                        <a:t>teleological</a:t>
                      </a:r>
                      <a:r>
                        <a:rPr lang="pl-PL" sz="2800" dirty="0"/>
                        <a:t>) </a:t>
                      </a:r>
                      <a:r>
                        <a:rPr lang="pl-PL" sz="2800" dirty="0" err="1"/>
                        <a:t>interpretation</a:t>
                      </a:r>
                      <a:endParaRPr lang="pl-PL" sz="2800" dirty="0"/>
                    </a:p>
                  </a:txBody>
                  <a:tcPr/>
                </a:tc>
                <a:tc>
                  <a:txBody>
                    <a:bodyPr/>
                    <a:lstStyle/>
                    <a:p>
                      <a:endParaRPr lang="pl-PL" sz="2800" dirty="0"/>
                    </a:p>
                    <a:p>
                      <a:r>
                        <a:rPr lang="pl-PL" sz="2800" dirty="0" err="1"/>
                        <a:t>Golden</a:t>
                      </a:r>
                      <a:r>
                        <a:rPr lang="pl-PL" sz="2800" dirty="0"/>
                        <a:t> </a:t>
                      </a:r>
                      <a:r>
                        <a:rPr lang="pl-PL" sz="2800" dirty="0" err="1"/>
                        <a:t>rule</a:t>
                      </a:r>
                      <a:endParaRPr lang="pl-PL" sz="2800" dirty="0"/>
                    </a:p>
                  </a:txBody>
                  <a:tcPr/>
                </a:tc>
                <a:extLst>
                  <a:ext uri="{0D108BD9-81ED-4DB2-BD59-A6C34878D82A}">
                    <a16:rowId xmlns:a16="http://schemas.microsoft.com/office/drawing/2014/main" val="1701323239"/>
                  </a:ext>
                </a:extLst>
              </a:tr>
            </a:tbl>
          </a:graphicData>
        </a:graphic>
      </p:graphicFrame>
    </p:spTree>
    <p:extLst>
      <p:ext uri="{BB962C8B-B14F-4D97-AF65-F5344CB8AC3E}">
        <p14:creationId xmlns:p14="http://schemas.microsoft.com/office/powerpoint/2010/main" val="1193160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68626" y="296672"/>
            <a:ext cx="9235946" cy="1651398"/>
          </a:xfrm>
          <a:ln/>
        </p:spPr>
        <p:txBody>
          <a:bodyPr>
            <a:normAutofit/>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L</a:t>
            </a:r>
            <a:r>
              <a:rPr lang="en-GB" dirty="0" err="1"/>
              <a:t>inguistic</a:t>
            </a:r>
            <a:r>
              <a:rPr lang="en-GB" dirty="0"/>
              <a:t> interpretation</a:t>
            </a:r>
            <a:br>
              <a:rPr lang="pl-PL" dirty="0"/>
            </a:br>
            <a:r>
              <a:rPr lang="pl-PL" dirty="0"/>
              <a:t>(</a:t>
            </a:r>
            <a:r>
              <a:rPr lang="pl-PL" dirty="0" err="1"/>
              <a:t>logical</a:t>
            </a:r>
            <a:r>
              <a:rPr lang="pl-PL" dirty="0"/>
              <a:t>, </a:t>
            </a:r>
            <a:r>
              <a:rPr lang="pl-PL" dirty="0" err="1"/>
              <a:t>grammatical</a:t>
            </a:r>
            <a:r>
              <a:rPr lang="pl-PL" dirty="0"/>
              <a:t>)</a:t>
            </a:r>
            <a:endParaRPr lang="en-GB" dirty="0"/>
          </a:p>
        </p:txBody>
      </p:sp>
      <p:sp>
        <p:nvSpPr>
          <p:cNvPr id="13314" name="Rectangle 2"/>
          <p:cNvSpPr>
            <a:spLocks noGrp="1" noChangeArrowheads="1"/>
          </p:cNvSpPr>
          <p:nvPr>
            <p:ph type="subTitle" idx="4294967295"/>
          </p:nvPr>
        </p:nvSpPr>
        <p:spPr bwMode="auto">
          <a:xfrm>
            <a:off x="768626" y="1948069"/>
            <a:ext cx="10376452" cy="4505739"/>
          </a:xfrm>
          <a:prstGeom prst="rect">
            <a:avLst/>
          </a:prstGeom>
          <a:noFill/>
          <a:ln/>
        </p:spPr>
        <p:txBody>
          <a:bodyPr vert="horz" lIns="0" tIns="0" rIns="0" bIns="0" rtlCol="0" anchor="ctr">
            <a:normAutofit fontScale="62500" lnSpcReduction="20000"/>
          </a:bodyPr>
          <a:lstStyle/>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a:t>„</a:t>
            </a:r>
            <a:r>
              <a:rPr lang="en-US" dirty="0"/>
              <a:t>Literal interpretation (or textualism) may be defined as the action of explaining what a normative text conveys by looking at the usual meaning of the words contained therein. The literal interpretation of a clear and precise provision is the method of interpretation that best reflects the principle of legal certainty</a:t>
            </a:r>
            <a:r>
              <a:rPr lang="pl-PL" dirty="0"/>
              <a:t>…”</a:t>
            </a:r>
          </a:p>
          <a:p>
            <a:pPr marL="192984" indent="-188664" algn="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err="1"/>
              <a:t>Lenaerts</a:t>
            </a:r>
            <a:r>
              <a:rPr lang="pl-PL" dirty="0"/>
              <a:t>, Gutierrez-</a:t>
            </a:r>
            <a:r>
              <a:rPr lang="pl-PL" dirty="0" err="1"/>
              <a:t>Fons</a:t>
            </a:r>
            <a:endParaRPr lang="pl-PL"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dirty="0">
              <a:solidFill>
                <a:schemeClr val="tx2"/>
              </a:solidFill>
            </a:endParaRP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dirty="0">
                <a:solidFill>
                  <a:schemeClr val="tx2"/>
                </a:solidFill>
              </a:rPr>
              <a:t>Expenses on restoration of </a:t>
            </a:r>
            <a:r>
              <a:rPr lang="en-GB" u="sng" dirty="0">
                <a:solidFill>
                  <a:schemeClr val="tx2"/>
                </a:solidFill>
              </a:rPr>
              <a:t>residential building</a:t>
            </a:r>
            <a:r>
              <a:rPr lang="en-GB" dirty="0">
                <a:solidFill>
                  <a:schemeClr val="tx2"/>
                </a:solidFill>
              </a:rPr>
              <a:t> […]</a:t>
            </a:r>
            <a:endParaRPr lang="pl-PL" u="sng" dirty="0">
              <a:solidFill>
                <a:schemeClr val="tx2"/>
              </a:solidFill>
            </a:endParaRP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b="1" u="sng" dirty="0" err="1"/>
              <a:t>Plain</a:t>
            </a:r>
            <a:r>
              <a:rPr lang="pl-PL" b="1" u="sng" dirty="0"/>
              <a:t> </a:t>
            </a:r>
            <a:r>
              <a:rPr lang="pl-PL" b="1" u="sng" dirty="0" err="1"/>
              <a:t>meaning</a:t>
            </a:r>
            <a:r>
              <a:rPr lang="pl-PL" b="1" u="sng" dirty="0"/>
              <a:t> </a:t>
            </a:r>
            <a:r>
              <a:rPr lang="pl-PL" b="1" u="sng" dirty="0" err="1"/>
              <a:t>rule</a:t>
            </a:r>
            <a:endParaRPr lang="pl-PL" b="1" u="sng" dirty="0"/>
          </a:p>
          <a:p>
            <a:pPr marL="192984" indent="-188664" algn="just">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a:t>„</a:t>
            </a:r>
            <a:r>
              <a:rPr lang="en-US" dirty="0"/>
              <a:t>If the words of the statute are in themselves precise and unambiguous, then no more can be necessary than to expound those words in their natural and ordinary sense. The words themselves alone do, in such case, best declare the intention of the lawgiver</a:t>
            </a:r>
            <a:r>
              <a:rPr lang="pl-PL" dirty="0"/>
              <a:t>”</a:t>
            </a:r>
            <a:r>
              <a:rPr lang="en-US" dirty="0"/>
              <a:t>.</a:t>
            </a:r>
            <a:endParaRPr lang="pl-PL" dirty="0"/>
          </a:p>
          <a:p>
            <a:pPr marL="192984" indent="-188664" algn="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a:t>Sussex </a:t>
            </a:r>
            <a:r>
              <a:rPr lang="pl-PL" dirty="0" err="1"/>
              <a:t>Peerage</a:t>
            </a:r>
            <a:r>
              <a:rPr lang="pl-PL" dirty="0"/>
              <a:t> Case, 1844</a:t>
            </a:r>
            <a:endParaRPr lang="pl-PL" i="1" dirty="0"/>
          </a:p>
          <a:p>
            <a:pPr marL="4320" indent="0">
              <a:lnSpc>
                <a:spcPct val="170000"/>
              </a:lnSpc>
              <a:buSzPct val="100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i="1" dirty="0" err="1"/>
              <a:t>Clara</a:t>
            </a:r>
            <a:r>
              <a:rPr lang="pl-PL" i="1" dirty="0"/>
              <a:t> non </a:t>
            </a:r>
            <a:r>
              <a:rPr lang="pl-PL" i="1" dirty="0" err="1"/>
              <a:t>sunt</a:t>
            </a:r>
            <a:r>
              <a:rPr lang="pl-PL" i="1" dirty="0"/>
              <a:t> </a:t>
            </a:r>
            <a:r>
              <a:rPr lang="pl-PL" i="1" dirty="0" err="1"/>
              <a:t>interpretanda</a:t>
            </a:r>
            <a:r>
              <a:rPr lang="pl-PL" i="1" dirty="0"/>
              <a:t> </a:t>
            </a:r>
            <a:r>
              <a:rPr lang="pl-PL" dirty="0"/>
              <a:t>and The </a:t>
            </a:r>
            <a:r>
              <a:rPr lang="pl-PL" dirty="0" err="1"/>
              <a:t>doctrine</a:t>
            </a:r>
            <a:r>
              <a:rPr lang="pl-PL" dirty="0"/>
              <a:t> of </a:t>
            </a:r>
            <a:r>
              <a:rPr lang="pl-PL" i="1" dirty="0" err="1"/>
              <a:t>acte</a:t>
            </a:r>
            <a:r>
              <a:rPr lang="pl-PL" i="1" dirty="0"/>
              <a:t> </a:t>
            </a:r>
            <a:r>
              <a:rPr lang="pl-PL" i="1" dirty="0" err="1"/>
              <a:t>clairé</a:t>
            </a:r>
            <a:endParaRPr lang="pl-PL" i="1" dirty="0"/>
          </a:p>
          <a:p>
            <a:pPr marL="4320" indent="0">
              <a:buSzPct val="100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i="1" dirty="0"/>
          </a:p>
          <a:p>
            <a:pPr marL="4320" indent="0">
              <a:buSzPct val="100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err="1">
                <a:solidFill>
                  <a:schemeClr val="tx2"/>
                </a:solidFill>
              </a:rPr>
              <a:t>Whosoever</a:t>
            </a:r>
            <a:r>
              <a:rPr lang="pl-PL" dirty="0">
                <a:solidFill>
                  <a:schemeClr val="tx2"/>
                </a:solidFill>
              </a:rPr>
              <a:t> </a:t>
            </a:r>
            <a:r>
              <a:rPr lang="pl-PL" dirty="0" err="1">
                <a:solidFill>
                  <a:schemeClr val="tx2"/>
                </a:solidFill>
              </a:rPr>
              <a:t>when</a:t>
            </a:r>
            <a:r>
              <a:rPr lang="pl-PL" dirty="0">
                <a:solidFill>
                  <a:schemeClr val="tx2"/>
                </a:solidFill>
              </a:rPr>
              <a:t> performing a </a:t>
            </a:r>
            <a:r>
              <a:rPr lang="pl-PL" dirty="0" err="1">
                <a:solidFill>
                  <a:schemeClr val="tx2"/>
                </a:solidFill>
              </a:rPr>
              <a:t>robbery</a:t>
            </a:r>
            <a:r>
              <a:rPr lang="pl-PL" dirty="0">
                <a:solidFill>
                  <a:schemeClr val="tx2"/>
                </a:solidFill>
              </a:rPr>
              <a:t> </a:t>
            </a:r>
            <a:r>
              <a:rPr lang="pl-PL" dirty="0" err="1">
                <a:solidFill>
                  <a:schemeClr val="tx2"/>
                </a:solidFill>
              </a:rPr>
              <a:t>uses</a:t>
            </a:r>
            <a:r>
              <a:rPr lang="pl-PL" dirty="0">
                <a:solidFill>
                  <a:schemeClr val="tx2"/>
                </a:solidFill>
              </a:rPr>
              <a:t> a </a:t>
            </a:r>
            <a:r>
              <a:rPr lang="pl-PL" dirty="0" err="1">
                <a:solidFill>
                  <a:schemeClr val="tx2"/>
                </a:solidFill>
              </a:rPr>
              <a:t>firearm</a:t>
            </a:r>
            <a:r>
              <a:rPr lang="pl-PL" dirty="0">
                <a:solidFill>
                  <a:schemeClr val="tx2"/>
                </a:solidFill>
              </a:rPr>
              <a:t>, a </a:t>
            </a:r>
            <a:r>
              <a:rPr lang="pl-PL" dirty="0" err="1">
                <a:solidFill>
                  <a:schemeClr val="tx2"/>
                </a:solidFill>
              </a:rPr>
              <a:t>knife</a:t>
            </a:r>
            <a:r>
              <a:rPr lang="pl-PL" dirty="0">
                <a:solidFill>
                  <a:schemeClr val="tx2"/>
                </a:solidFill>
              </a:rPr>
              <a:t>, </a:t>
            </a:r>
            <a:r>
              <a:rPr lang="pl-PL" dirty="0" err="1">
                <a:solidFill>
                  <a:schemeClr val="tx2"/>
                </a:solidFill>
              </a:rPr>
              <a:t>or</a:t>
            </a:r>
            <a:r>
              <a:rPr lang="pl-PL" dirty="0">
                <a:solidFill>
                  <a:schemeClr val="tx2"/>
                </a:solidFill>
              </a:rPr>
              <a:t> </a:t>
            </a:r>
            <a:r>
              <a:rPr lang="pl-PL" dirty="0" err="1">
                <a:solidFill>
                  <a:schemeClr val="tx2"/>
                </a:solidFill>
              </a:rPr>
              <a:t>another</a:t>
            </a:r>
            <a:r>
              <a:rPr lang="pl-PL" dirty="0">
                <a:solidFill>
                  <a:schemeClr val="tx2"/>
                </a:solidFill>
              </a:rPr>
              <a:t> </a:t>
            </a:r>
            <a:r>
              <a:rPr lang="pl-PL" dirty="0" err="1">
                <a:solidFill>
                  <a:schemeClr val="tx2"/>
                </a:solidFill>
              </a:rPr>
              <a:t>similarly</a:t>
            </a:r>
            <a:r>
              <a:rPr lang="pl-PL" dirty="0">
                <a:solidFill>
                  <a:schemeClr val="tx2"/>
                </a:solidFill>
              </a:rPr>
              <a:t> </a:t>
            </a:r>
            <a:r>
              <a:rPr lang="pl-PL" dirty="0" err="1">
                <a:solidFill>
                  <a:schemeClr val="tx2"/>
                </a:solidFill>
              </a:rPr>
              <a:t>dangerous</a:t>
            </a:r>
            <a:r>
              <a:rPr lang="pl-PL" dirty="0">
                <a:solidFill>
                  <a:schemeClr val="tx2"/>
                </a:solidFill>
              </a:rPr>
              <a:t> </a:t>
            </a:r>
            <a:r>
              <a:rPr lang="pl-PL" dirty="0" err="1">
                <a:solidFill>
                  <a:schemeClr val="tx2"/>
                </a:solidFill>
              </a:rPr>
              <a:t>item</a:t>
            </a:r>
            <a:r>
              <a:rPr lang="pl-PL" dirty="0">
                <a:solidFill>
                  <a:schemeClr val="tx2"/>
                </a:solidFill>
              </a:rPr>
              <a:t>…</a:t>
            </a:r>
          </a:p>
          <a:p>
            <a:pPr marL="192984" indent="-188664" algn="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dirty="0"/>
          </a:p>
        </p:txBody>
      </p:sp>
    </p:spTree>
    <p:extLst>
      <p:ext uri="{BB962C8B-B14F-4D97-AF65-F5344CB8AC3E}">
        <p14:creationId xmlns:p14="http://schemas.microsoft.com/office/powerpoint/2010/main" val="153700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4">
                                            <p:txEl>
                                              <p:pRg st="5" end="5"/>
                                            </p:txEl>
                                          </p:spTgt>
                                        </p:tgtEl>
                                        <p:attrNameLst>
                                          <p:attrName>style.visibility</p:attrName>
                                        </p:attrNameLst>
                                      </p:cBhvr>
                                      <p:to>
                                        <p:strVal val="visible"/>
                                      </p:to>
                                    </p:set>
                                    <p:animEffect transition="in" filter="fade">
                                      <p:cBhvr>
                                        <p:cTn id="7" dur="500"/>
                                        <p:tgtEl>
                                          <p:spTgt spid="1331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314">
                                            <p:txEl>
                                              <p:pRg st="6" end="6"/>
                                            </p:txEl>
                                          </p:spTgt>
                                        </p:tgtEl>
                                        <p:attrNameLst>
                                          <p:attrName>style.visibility</p:attrName>
                                        </p:attrNameLst>
                                      </p:cBhvr>
                                      <p:to>
                                        <p:strVal val="visible"/>
                                      </p:to>
                                    </p:set>
                                    <p:animEffect transition="in" filter="fade">
                                      <p:cBhvr>
                                        <p:cTn id="10" dur="500"/>
                                        <p:tgtEl>
                                          <p:spTgt spid="13314">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314">
                                            <p:txEl>
                                              <p:pRg st="7" end="7"/>
                                            </p:txEl>
                                          </p:spTgt>
                                        </p:tgtEl>
                                        <p:attrNameLst>
                                          <p:attrName>style.visibility</p:attrName>
                                        </p:attrNameLst>
                                      </p:cBhvr>
                                      <p:to>
                                        <p:strVal val="visible"/>
                                      </p:to>
                                    </p:set>
                                    <p:animEffect transition="in" filter="fade">
                                      <p:cBhvr>
                                        <p:cTn id="13" dur="500"/>
                                        <p:tgtEl>
                                          <p:spTgt spid="13314">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314">
                                            <p:txEl>
                                              <p:pRg st="8" end="8"/>
                                            </p:txEl>
                                          </p:spTgt>
                                        </p:tgtEl>
                                        <p:attrNameLst>
                                          <p:attrName>style.visibility</p:attrName>
                                        </p:attrNameLst>
                                      </p:cBhvr>
                                      <p:to>
                                        <p:strVal val="visible"/>
                                      </p:to>
                                    </p:set>
                                    <p:animEffect transition="in" filter="fade">
                                      <p:cBhvr>
                                        <p:cTn id="16" dur="500"/>
                                        <p:tgtEl>
                                          <p:spTgt spid="13314">
                                            <p:txEl>
                                              <p:pRg st="8" end="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314">
                                            <p:txEl>
                                              <p:pRg st="10" end="10"/>
                                            </p:txEl>
                                          </p:spTgt>
                                        </p:tgtEl>
                                        <p:attrNameLst>
                                          <p:attrName>style.visibility</p:attrName>
                                        </p:attrNameLst>
                                      </p:cBhvr>
                                      <p:to>
                                        <p:strVal val="visible"/>
                                      </p:to>
                                    </p:set>
                                    <p:animEffect transition="in" filter="fade">
                                      <p:cBhvr>
                                        <p:cTn id="21" dur="500"/>
                                        <p:tgtEl>
                                          <p:spTgt spid="133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68626" y="296672"/>
            <a:ext cx="9235946" cy="1651398"/>
          </a:xfrm>
          <a:ln/>
        </p:spPr>
        <p:txBody>
          <a:bodyPr>
            <a:normAutofit/>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L</a:t>
            </a:r>
            <a:r>
              <a:rPr lang="en-GB" dirty="0" err="1"/>
              <a:t>inguistic</a:t>
            </a:r>
            <a:r>
              <a:rPr lang="en-GB" dirty="0"/>
              <a:t> interpretation</a:t>
            </a:r>
            <a:br>
              <a:rPr lang="pl-PL" dirty="0"/>
            </a:br>
            <a:r>
              <a:rPr lang="pl-PL" dirty="0"/>
              <a:t>(</a:t>
            </a:r>
            <a:r>
              <a:rPr lang="pl-PL" dirty="0" err="1"/>
              <a:t>logical</a:t>
            </a:r>
            <a:r>
              <a:rPr lang="pl-PL" dirty="0"/>
              <a:t>, </a:t>
            </a:r>
            <a:r>
              <a:rPr lang="pl-PL" dirty="0" err="1"/>
              <a:t>grammatical</a:t>
            </a:r>
            <a:r>
              <a:rPr lang="pl-PL" dirty="0"/>
              <a:t>)</a:t>
            </a:r>
            <a:endParaRPr lang="en-GB" dirty="0"/>
          </a:p>
        </p:txBody>
      </p:sp>
      <p:sp>
        <p:nvSpPr>
          <p:cNvPr id="13314" name="Rectangle 2"/>
          <p:cNvSpPr>
            <a:spLocks noGrp="1" noChangeArrowheads="1"/>
          </p:cNvSpPr>
          <p:nvPr>
            <p:ph type="subTitle" idx="4294967295"/>
          </p:nvPr>
        </p:nvSpPr>
        <p:spPr bwMode="auto">
          <a:xfrm>
            <a:off x="768626" y="2451652"/>
            <a:ext cx="9384281" cy="3768362"/>
          </a:xfrm>
          <a:prstGeom prst="rect">
            <a:avLst/>
          </a:prstGeom>
          <a:noFill/>
          <a:ln/>
        </p:spPr>
        <p:txBody>
          <a:bodyPr vert="horz" lIns="0" tIns="0" rIns="0" bIns="0" rtlCol="0" anchor="ctr">
            <a:normAutofit/>
          </a:bodyPr>
          <a:lstStyle/>
          <a:p>
            <a:pPr marL="0" indent="0">
              <a:buNone/>
            </a:pPr>
            <a:r>
              <a:rPr lang="en-GB" sz="2400" dirty="0">
                <a:solidFill>
                  <a:schemeClr val="tx2"/>
                </a:solidFill>
              </a:rPr>
              <a:t>Decree on counteracting against secret alcohol distillery (12.12.1944)</a:t>
            </a:r>
            <a:r>
              <a:rPr lang="pl-PL" sz="2400" dirty="0">
                <a:solidFill>
                  <a:schemeClr val="tx2"/>
                </a:solidFill>
              </a:rPr>
              <a:t>: </a:t>
            </a:r>
            <a:endParaRPr lang="pl-PL" dirty="0">
              <a:solidFill>
                <a:schemeClr val="tx2"/>
              </a:solidFill>
            </a:endParaRPr>
          </a:p>
          <a:p>
            <a:pPr marL="0" indent="0">
              <a:buNone/>
            </a:pPr>
            <a:r>
              <a:rPr lang="en-GB" dirty="0">
                <a:solidFill>
                  <a:schemeClr val="tx2"/>
                </a:solidFill>
              </a:rPr>
              <a:t>Who </a:t>
            </a:r>
            <a:r>
              <a:rPr lang="en-GB" u="sng" dirty="0">
                <a:solidFill>
                  <a:schemeClr val="tx2"/>
                </a:solidFill>
              </a:rPr>
              <a:t>buys</a:t>
            </a:r>
            <a:r>
              <a:rPr lang="en-GB" dirty="0">
                <a:solidFill>
                  <a:schemeClr val="tx2"/>
                </a:solidFill>
              </a:rPr>
              <a:t>, stores, or transports alcoholic beverages […] shall be subject to the penalty</a:t>
            </a:r>
            <a:r>
              <a:rPr lang="pl-PL" dirty="0">
                <a:solidFill>
                  <a:schemeClr val="tx2"/>
                </a:solidFill>
              </a:rPr>
              <a:t>…</a:t>
            </a:r>
            <a:endParaRPr lang="pl-PL" b="1" u="sng" dirty="0">
              <a:solidFill>
                <a:schemeClr val="tx2"/>
              </a:solidFill>
            </a:endParaRP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u="sng"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b="1" u="sng" dirty="0"/>
              <a:t>'</a:t>
            </a:r>
            <a:r>
              <a:rPr lang="en-GB" b="1" u="sng" dirty="0" err="1"/>
              <a:t>Lege</a:t>
            </a:r>
            <a:r>
              <a:rPr lang="en-GB" b="1" u="sng" dirty="0"/>
              <a:t> non </a:t>
            </a:r>
            <a:r>
              <a:rPr lang="en-GB" b="1" u="sng" dirty="0" err="1"/>
              <a:t>distinguente</a:t>
            </a:r>
            <a:r>
              <a:rPr lang="en-GB" b="1" u="sng" dirty="0"/>
              <a:t>' rule</a:t>
            </a: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i="1" dirty="0"/>
              <a:t>What law does not distinguish, one should not distinguish (no exceptions should be made).</a:t>
            </a: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en-GB" dirty="0"/>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en-GB" i="1" dirty="0"/>
          </a:p>
        </p:txBody>
      </p:sp>
    </p:spTree>
    <p:extLst>
      <p:ext uri="{BB962C8B-B14F-4D97-AF65-F5344CB8AC3E}">
        <p14:creationId xmlns:p14="http://schemas.microsoft.com/office/powerpoint/2010/main" val="112564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4">
                                            <p:txEl>
                                              <p:pRg st="3" end="3"/>
                                            </p:txEl>
                                          </p:spTgt>
                                        </p:tgtEl>
                                        <p:attrNameLst>
                                          <p:attrName>style.visibility</p:attrName>
                                        </p:attrNameLst>
                                      </p:cBhvr>
                                      <p:to>
                                        <p:strVal val="visible"/>
                                      </p:to>
                                    </p:set>
                                    <p:animEffect transition="in" filter="fade">
                                      <p:cBhvr>
                                        <p:cTn id="7" dur="500"/>
                                        <p:tgtEl>
                                          <p:spTgt spid="1331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314">
                                            <p:txEl>
                                              <p:pRg st="4" end="4"/>
                                            </p:txEl>
                                          </p:spTgt>
                                        </p:tgtEl>
                                        <p:attrNameLst>
                                          <p:attrName>style.visibility</p:attrName>
                                        </p:attrNameLst>
                                      </p:cBhvr>
                                      <p:to>
                                        <p:strVal val="visible"/>
                                      </p:to>
                                    </p:set>
                                    <p:animEffect transition="in" filter="fade">
                                      <p:cBhvr>
                                        <p:cTn id="10" dur="500"/>
                                        <p:tgtEl>
                                          <p:spTgt spid="13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err="1"/>
              <a:t>Linguistic</a:t>
            </a:r>
            <a:r>
              <a:rPr lang="pl-PL" dirty="0"/>
              <a:t> </a:t>
            </a:r>
            <a:r>
              <a:rPr lang="pl-PL" dirty="0" err="1"/>
              <a:t>interpretation</a:t>
            </a:r>
            <a:endParaRPr lang="pl-PL" dirty="0"/>
          </a:p>
        </p:txBody>
      </p:sp>
      <p:sp>
        <p:nvSpPr>
          <p:cNvPr id="4" name="Symbol zastępczy zawartości 3"/>
          <p:cNvSpPr>
            <a:spLocks noGrp="1"/>
          </p:cNvSpPr>
          <p:nvPr>
            <p:ph idx="1"/>
          </p:nvPr>
        </p:nvSpPr>
        <p:spPr>
          <a:xfrm>
            <a:off x="838200" y="2239617"/>
            <a:ext cx="10515600" cy="3937345"/>
          </a:xfrm>
        </p:spPr>
        <p:txBody>
          <a:bodyPr/>
          <a:lstStyle/>
          <a:p>
            <a:pPr marL="514350" indent="-514350">
              <a:buFont typeface="+mj-lt"/>
              <a:buAutoNum type="arabicPeriod"/>
            </a:pPr>
            <a:r>
              <a:rPr lang="en-GB" u="sng" dirty="0">
                <a:solidFill>
                  <a:schemeClr val="tx2"/>
                </a:solidFill>
              </a:rPr>
              <a:t>Corpses</a:t>
            </a:r>
            <a:r>
              <a:rPr lang="en-GB" dirty="0">
                <a:solidFill>
                  <a:schemeClr val="tx2"/>
                </a:solidFill>
              </a:rPr>
              <a:t> may be buried in tombs or burial vaults. […]</a:t>
            </a:r>
            <a:endParaRPr lang="pl-PL" dirty="0">
              <a:solidFill>
                <a:schemeClr val="tx2"/>
              </a:solidFill>
            </a:endParaRPr>
          </a:p>
          <a:p>
            <a:pPr marL="514350" indent="-514350">
              <a:buFont typeface="+mj-lt"/>
              <a:buAutoNum type="arabicPeriod"/>
            </a:pPr>
            <a:r>
              <a:rPr lang="en-GB" u="sng" dirty="0">
                <a:solidFill>
                  <a:schemeClr val="tx2"/>
                </a:solidFill>
              </a:rPr>
              <a:t>Remains</a:t>
            </a:r>
            <a:r>
              <a:rPr lang="en-GB" dirty="0">
                <a:solidFill>
                  <a:schemeClr val="tx2"/>
                </a:solidFill>
              </a:rPr>
              <a:t> may be buried in tombs, burial vaults, or be dispersed in a sea.</a:t>
            </a:r>
            <a:endParaRPr lang="pl-PL" dirty="0">
              <a:solidFill>
                <a:schemeClr val="tx2"/>
              </a:solidFill>
            </a:endParaRP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u="sng" dirty="0">
              <a:solidFill>
                <a:schemeClr val="tx2"/>
              </a:solidFill>
            </a:endParaRP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b="1" u="sng" dirty="0"/>
              <a:t>'</a:t>
            </a:r>
            <a:r>
              <a:rPr lang="en-GB" b="1" u="sng" dirty="0"/>
              <a:t>Per non </a:t>
            </a:r>
            <a:r>
              <a:rPr lang="en-GB" b="1" u="sng" dirty="0" err="1"/>
              <a:t>est</a:t>
            </a:r>
            <a:r>
              <a:rPr lang="en-GB" b="1" u="sng" dirty="0"/>
              <a:t>' rule</a:t>
            </a:r>
          </a:p>
          <a:p>
            <a:pPr marL="192984" indent="-18866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i="1" dirty="0"/>
              <a:t>No piece of legal text may be treated as superfluous</a:t>
            </a:r>
            <a:endParaRPr lang="pl-PL" u="sng" dirty="0">
              <a:solidFill>
                <a:schemeClr val="tx2"/>
              </a:solidFill>
            </a:endParaRPr>
          </a:p>
          <a:p>
            <a:pPr marL="0" indent="0">
              <a:buNone/>
            </a:pPr>
            <a:endParaRPr lang="pl-PL" dirty="0"/>
          </a:p>
          <a:p>
            <a:pPr marL="0" indent="0">
              <a:buNone/>
            </a:pPr>
            <a:endParaRPr lang="pl-PL" dirty="0"/>
          </a:p>
        </p:txBody>
      </p:sp>
    </p:spTree>
    <p:extLst>
      <p:ext uri="{BB962C8B-B14F-4D97-AF65-F5344CB8AC3E}">
        <p14:creationId xmlns:p14="http://schemas.microsoft.com/office/powerpoint/2010/main" val="4089969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1170</Words>
  <Application>Microsoft Office PowerPoint</Application>
  <PresentationFormat>Panoramiczny</PresentationFormat>
  <Paragraphs>144</Paragraphs>
  <Slides>17</Slides>
  <Notes>7</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17</vt:i4>
      </vt:variant>
    </vt:vector>
  </HeadingPairs>
  <TitlesOfParts>
    <vt:vector size="24" baseType="lpstr">
      <vt:lpstr>Arial</vt:lpstr>
      <vt:lpstr>Calibri</vt:lpstr>
      <vt:lpstr>Calibri Light</vt:lpstr>
      <vt:lpstr>Lucida Sans Unicode</vt:lpstr>
      <vt:lpstr>Times New Roman</vt:lpstr>
      <vt:lpstr>Wingdings</vt:lpstr>
      <vt:lpstr>Motyw pakietu Office</vt:lpstr>
      <vt:lpstr>Statutory Interpretation</vt:lpstr>
      <vt:lpstr>Legal interpretation</vt:lpstr>
      <vt:lpstr>Legal reason – a controversy</vt:lpstr>
      <vt:lpstr>Types of interpretation according to a context</vt:lpstr>
      <vt:lpstr>Methods of interpretation (civil law)</vt:lpstr>
      <vt:lpstr>Methods of interpretation in Anglo-Saxon  and Continental legal culture: a comparison</vt:lpstr>
      <vt:lpstr>Linguistic interpretation (logical, grammatical)</vt:lpstr>
      <vt:lpstr>Linguistic interpretation (logical, grammatical)</vt:lpstr>
      <vt:lpstr>Linguistic interpretation</vt:lpstr>
      <vt:lpstr>When language is not enough…</vt:lpstr>
      <vt:lpstr>Systemic interpretation</vt:lpstr>
      <vt:lpstr>Purposive interpretation (Functional, teleological)</vt:lpstr>
      <vt:lpstr>Outcomes of interpretation</vt:lpstr>
      <vt:lpstr>Outcomes of interpretation</vt:lpstr>
      <vt:lpstr>Anglo-American culture (common law)</vt:lpstr>
      <vt:lpstr>Methods of interpretation in practice</vt:lpstr>
      <vt:lpstr>Methods of interpretation in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statutes</dc:title>
  <dc:creator>Maciej Pichlak</dc:creator>
  <cp:lastModifiedBy>Maciej Pichlak</cp:lastModifiedBy>
  <cp:revision>51</cp:revision>
  <dcterms:created xsi:type="dcterms:W3CDTF">2017-01-25T09:25:06Z</dcterms:created>
  <dcterms:modified xsi:type="dcterms:W3CDTF">2018-11-12T18:21:05Z</dcterms:modified>
</cp:coreProperties>
</file>