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72" r:id="rId7"/>
    <p:sldId id="261" r:id="rId8"/>
    <p:sldId id="262" r:id="rId9"/>
    <p:sldId id="263" r:id="rId10"/>
    <p:sldId id="264" r:id="rId11"/>
    <p:sldId id="265" r:id="rId12"/>
    <p:sldId id="266" r:id="rId13"/>
    <p:sldId id="270" r:id="rId14"/>
    <p:sldId id="271"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0A4576-FCB0-4BE6-9098-0C28E2B51E01}" type="doc">
      <dgm:prSet loTypeId="urn:microsoft.com/office/officeart/2005/8/layout/radial5" loCatId="cycle" qsTypeId="urn:microsoft.com/office/officeart/2005/8/quickstyle/simple5" qsCatId="simple" csTypeId="urn:microsoft.com/office/officeart/2005/8/colors/accent0_1" csCatId="mainScheme" phldr="1"/>
      <dgm:spPr/>
      <dgm:t>
        <a:bodyPr/>
        <a:lstStyle/>
        <a:p>
          <a:endParaRPr lang="pl-PL"/>
        </a:p>
      </dgm:t>
    </dgm:pt>
    <dgm:pt modelId="{59EB9EF0-B697-4722-856E-3C7F35CF9533}">
      <dgm:prSet phldrT="[Tekst]" custT="1"/>
      <dgm:spPr/>
      <dgm:t>
        <a:bodyPr/>
        <a:lstStyle/>
        <a:p>
          <a:r>
            <a:rPr lang="pl-PL" sz="7200" i="0" dirty="0">
              <a:latin typeface="+mj-lt"/>
            </a:rPr>
            <a:t>LAW</a:t>
          </a:r>
        </a:p>
      </dgm:t>
    </dgm:pt>
    <dgm:pt modelId="{C8836A1E-D36B-4CB1-8166-DE3B3D4D9648}" type="parTrans" cxnId="{32BD4B10-113E-4D84-80CB-E8A001E9165C}">
      <dgm:prSet/>
      <dgm:spPr/>
      <dgm:t>
        <a:bodyPr/>
        <a:lstStyle/>
        <a:p>
          <a:endParaRPr lang="pl-PL"/>
        </a:p>
      </dgm:t>
    </dgm:pt>
    <dgm:pt modelId="{A1FE3C56-996C-44C8-9801-074F89BBA06D}" type="sibTrans" cxnId="{32BD4B10-113E-4D84-80CB-E8A001E9165C}">
      <dgm:prSet/>
      <dgm:spPr/>
      <dgm:t>
        <a:bodyPr/>
        <a:lstStyle/>
        <a:p>
          <a:endParaRPr lang="pl-PL"/>
        </a:p>
      </dgm:t>
    </dgm:pt>
    <dgm:pt modelId="{A1956F02-D701-45A4-BA1F-4107537086AB}">
      <dgm:prSet phldrT="[Tekst]"/>
      <dgm:spPr/>
      <dgm:t>
        <a:bodyPr/>
        <a:lstStyle/>
        <a:p>
          <a:r>
            <a:rPr lang="pl-PL" dirty="0" err="1">
              <a:latin typeface="+mj-lt"/>
            </a:rPr>
            <a:t>Legislation</a:t>
          </a:r>
          <a:endParaRPr lang="pl-PL" dirty="0">
            <a:latin typeface="+mj-lt"/>
          </a:endParaRPr>
        </a:p>
      </dgm:t>
    </dgm:pt>
    <dgm:pt modelId="{EE089FD8-790E-4FE5-9055-0A8E5D6B5FF5}" type="parTrans" cxnId="{689F0F6E-BE67-4D4F-A0DC-51D89BC12F38}">
      <dgm:prSet/>
      <dgm:spPr/>
      <dgm:t>
        <a:bodyPr/>
        <a:lstStyle/>
        <a:p>
          <a:endParaRPr lang="pl-PL"/>
        </a:p>
      </dgm:t>
    </dgm:pt>
    <dgm:pt modelId="{09FECCD4-6E73-4AF4-96FD-B4DF03439165}" type="sibTrans" cxnId="{689F0F6E-BE67-4D4F-A0DC-51D89BC12F38}">
      <dgm:prSet/>
      <dgm:spPr/>
      <dgm:t>
        <a:bodyPr/>
        <a:lstStyle/>
        <a:p>
          <a:endParaRPr lang="pl-PL"/>
        </a:p>
      </dgm:t>
    </dgm:pt>
    <dgm:pt modelId="{0DE0BBB6-EACE-4C46-8A61-570B71EE833D}">
      <dgm:prSet phldrT="[Tekst]"/>
      <dgm:spPr/>
      <dgm:t>
        <a:bodyPr/>
        <a:lstStyle/>
        <a:p>
          <a:r>
            <a:rPr lang="pl-PL" dirty="0">
              <a:latin typeface="+mj-lt"/>
            </a:rPr>
            <a:t>Legal</a:t>
          </a:r>
        </a:p>
        <a:p>
          <a:r>
            <a:rPr lang="pl-PL" dirty="0" err="1">
              <a:latin typeface="+mj-lt"/>
            </a:rPr>
            <a:t>doctrine</a:t>
          </a:r>
          <a:endParaRPr lang="pl-PL" dirty="0">
            <a:latin typeface="+mj-lt"/>
          </a:endParaRPr>
        </a:p>
      </dgm:t>
    </dgm:pt>
    <dgm:pt modelId="{44FD0D0D-82FE-42E5-94BA-8347DE948BE1}" type="parTrans" cxnId="{49FAE947-BED6-424E-BD79-35E3CEBE5D42}">
      <dgm:prSet/>
      <dgm:spPr/>
      <dgm:t>
        <a:bodyPr/>
        <a:lstStyle/>
        <a:p>
          <a:endParaRPr lang="pl-PL"/>
        </a:p>
      </dgm:t>
    </dgm:pt>
    <dgm:pt modelId="{F65E11F2-1D92-43FE-AB57-73A9C7D43324}" type="sibTrans" cxnId="{49FAE947-BED6-424E-BD79-35E3CEBE5D42}">
      <dgm:prSet/>
      <dgm:spPr/>
      <dgm:t>
        <a:bodyPr/>
        <a:lstStyle/>
        <a:p>
          <a:endParaRPr lang="pl-PL"/>
        </a:p>
      </dgm:t>
    </dgm:pt>
    <dgm:pt modelId="{B1C7D9DE-DFA5-410F-A293-44BFE6079513}">
      <dgm:prSet phldrT="[Tekst]"/>
      <dgm:spPr/>
      <dgm:t>
        <a:bodyPr/>
        <a:lstStyle/>
        <a:p>
          <a:r>
            <a:rPr lang="pl-PL" dirty="0">
              <a:latin typeface="+mj-lt"/>
            </a:rPr>
            <a:t>Legal</a:t>
          </a:r>
        </a:p>
        <a:p>
          <a:r>
            <a:rPr lang="pl-PL" dirty="0" err="1">
              <a:latin typeface="+mj-lt"/>
            </a:rPr>
            <a:t>practice</a:t>
          </a:r>
          <a:endParaRPr lang="pl-PL" dirty="0">
            <a:latin typeface="+mj-lt"/>
          </a:endParaRPr>
        </a:p>
      </dgm:t>
    </dgm:pt>
    <dgm:pt modelId="{6871F45F-1424-459E-9F3B-1FE64FA74877}" type="parTrans" cxnId="{41A4E241-E754-4EC3-BC2F-FFE9A2C32A52}">
      <dgm:prSet/>
      <dgm:spPr/>
      <dgm:t>
        <a:bodyPr/>
        <a:lstStyle/>
        <a:p>
          <a:endParaRPr lang="pl-PL"/>
        </a:p>
      </dgm:t>
    </dgm:pt>
    <dgm:pt modelId="{6C03B960-D912-40AC-8BF5-C65BA0AFE3A2}" type="sibTrans" cxnId="{41A4E241-E754-4EC3-BC2F-FFE9A2C32A52}">
      <dgm:prSet/>
      <dgm:spPr/>
      <dgm:t>
        <a:bodyPr/>
        <a:lstStyle/>
        <a:p>
          <a:endParaRPr lang="pl-PL"/>
        </a:p>
      </dgm:t>
    </dgm:pt>
    <dgm:pt modelId="{93CEEB44-F7AA-44BC-BE27-53693962A4BC}" type="pres">
      <dgm:prSet presAssocID="{F20A4576-FCB0-4BE6-9098-0C28E2B51E01}" presName="Name0" presStyleCnt="0">
        <dgm:presLayoutVars>
          <dgm:chMax val="1"/>
          <dgm:dir/>
          <dgm:animLvl val="ctr"/>
          <dgm:resizeHandles val="exact"/>
        </dgm:presLayoutVars>
      </dgm:prSet>
      <dgm:spPr/>
    </dgm:pt>
    <dgm:pt modelId="{1DEDEEC3-8E32-4D20-A89F-B5AEB0A461EE}" type="pres">
      <dgm:prSet presAssocID="{59EB9EF0-B697-4722-856E-3C7F35CF9533}" presName="centerShape" presStyleLbl="node0" presStyleIdx="0" presStyleCnt="1" custScaleX="229414" custScaleY="149767"/>
      <dgm:spPr/>
    </dgm:pt>
    <dgm:pt modelId="{FE81EA52-A20F-44B6-91A5-D68F4A36E0DD}" type="pres">
      <dgm:prSet presAssocID="{EE089FD8-790E-4FE5-9055-0A8E5D6B5FF5}" presName="parTrans" presStyleLbl="sibTrans2D1" presStyleIdx="0" presStyleCnt="3" custAng="10800000" custFlipHor="1" custScaleX="134706" custLinFactNeighborX="-14546" custLinFactNeighborY="3315"/>
      <dgm:spPr/>
    </dgm:pt>
    <dgm:pt modelId="{1789A74F-A791-4537-A1AB-F95C39B8A36D}" type="pres">
      <dgm:prSet presAssocID="{EE089FD8-790E-4FE5-9055-0A8E5D6B5FF5}" presName="connectorText" presStyleLbl="sibTrans2D1" presStyleIdx="0" presStyleCnt="3"/>
      <dgm:spPr/>
    </dgm:pt>
    <dgm:pt modelId="{C4A15C48-58A5-42FE-BB5E-31E39BAD5BC5}" type="pres">
      <dgm:prSet presAssocID="{A1956F02-D701-45A4-BA1F-4107537086AB}" presName="node" presStyleLbl="node1" presStyleIdx="0" presStyleCnt="3" custScaleX="159592" custScaleY="80245">
        <dgm:presLayoutVars>
          <dgm:bulletEnabled val="1"/>
        </dgm:presLayoutVars>
      </dgm:prSet>
      <dgm:spPr/>
    </dgm:pt>
    <dgm:pt modelId="{B29C7F33-746B-4EE7-A773-12AA18221048}" type="pres">
      <dgm:prSet presAssocID="{44FD0D0D-82FE-42E5-94BA-8347DE948BE1}" presName="parTrans" presStyleLbl="sibTrans2D1" presStyleIdx="1" presStyleCnt="3" custFlipVert="1" custFlipHor="1" custScaleX="106973" custScaleY="81857" custLinFactNeighborX="15507" custLinFactNeighborY="-8509"/>
      <dgm:spPr/>
    </dgm:pt>
    <dgm:pt modelId="{DFA8C1FC-E1C5-4D5D-8B9E-894174386D61}" type="pres">
      <dgm:prSet presAssocID="{44FD0D0D-82FE-42E5-94BA-8347DE948BE1}" presName="connectorText" presStyleLbl="sibTrans2D1" presStyleIdx="1" presStyleCnt="3"/>
      <dgm:spPr/>
    </dgm:pt>
    <dgm:pt modelId="{FB196ECF-C1A5-4031-BD5F-0511253CFB3F}" type="pres">
      <dgm:prSet presAssocID="{0DE0BBB6-EACE-4C46-8A61-570B71EE833D}" presName="node" presStyleLbl="node1" presStyleIdx="1" presStyleCnt="3" custRadScaleRad="141082" custRadScaleInc="-15455">
        <dgm:presLayoutVars>
          <dgm:bulletEnabled val="1"/>
        </dgm:presLayoutVars>
      </dgm:prSet>
      <dgm:spPr/>
    </dgm:pt>
    <dgm:pt modelId="{997E6B33-9AC0-48D8-BF30-49436251824C}" type="pres">
      <dgm:prSet presAssocID="{6871F45F-1424-459E-9F3B-1FE64FA74877}" presName="parTrans" presStyleLbl="sibTrans2D1" presStyleIdx="2" presStyleCnt="3" custFlipVert="1" custFlipHor="1" custScaleX="87535" custScaleY="104668"/>
      <dgm:spPr/>
    </dgm:pt>
    <dgm:pt modelId="{B0B7A116-A8EF-4371-AB39-D2FB7D082555}" type="pres">
      <dgm:prSet presAssocID="{6871F45F-1424-459E-9F3B-1FE64FA74877}" presName="connectorText" presStyleLbl="sibTrans2D1" presStyleIdx="2" presStyleCnt="3"/>
      <dgm:spPr/>
    </dgm:pt>
    <dgm:pt modelId="{E4428DEF-CC9D-4536-8281-E09CB10E5655}" type="pres">
      <dgm:prSet presAssocID="{B1C7D9DE-DFA5-410F-A293-44BFE6079513}" presName="node" presStyleLbl="node1" presStyleIdx="2" presStyleCnt="3" custRadScaleRad="140912" custRadScaleInc="15412">
        <dgm:presLayoutVars>
          <dgm:bulletEnabled val="1"/>
        </dgm:presLayoutVars>
      </dgm:prSet>
      <dgm:spPr/>
    </dgm:pt>
  </dgm:ptLst>
  <dgm:cxnLst>
    <dgm:cxn modelId="{32BD4B10-113E-4D84-80CB-E8A001E9165C}" srcId="{F20A4576-FCB0-4BE6-9098-0C28E2B51E01}" destId="{59EB9EF0-B697-4722-856E-3C7F35CF9533}" srcOrd="0" destOrd="0" parTransId="{C8836A1E-D36B-4CB1-8166-DE3B3D4D9648}" sibTransId="{A1FE3C56-996C-44C8-9801-074F89BBA06D}"/>
    <dgm:cxn modelId="{55F41B11-D6C0-4DD3-9ED5-7CCBA3BFEF81}" type="presOf" srcId="{B1C7D9DE-DFA5-410F-A293-44BFE6079513}" destId="{E4428DEF-CC9D-4536-8281-E09CB10E5655}" srcOrd="0" destOrd="0" presId="urn:microsoft.com/office/officeart/2005/8/layout/radial5"/>
    <dgm:cxn modelId="{C066E825-DF08-42A7-910B-440D914BA71A}" type="presOf" srcId="{EE089FD8-790E-4FE5-9055-0A8E5D6B5FF5}" destId="{1789A74F-A791-4537-A1AB-F95C39B8A36D}" srcOrd="1" destOrd="0" presId="urn:microsoft.com/office/officeart/2005/8/layout/radial5"/>
    <dgm:cxn modelId="{90A04726-8574-4A44-A6DE-D3548B22C558}" type="presOf" srcId="{59EB9EF0-B697-4722-856E-3C7F35CF9533}" destId="{1DEDEEC3-8E32-4D20-A89F-B5AEB0A461EE}" srcOrd="0" destOrd="0" presId="urn:microsoft.com/office/officeart/2005/8/layout/radial5"/>
    <dgm:cxn modelId="{19C2E12D-2000-4149-8598-6A93C90C6980}" type="presOf" srcId="{0DE0BBB6-EACE-4C46-8A61-570B71EE833D}" destId="{FB196ECF-C1A5-4031-BD5F-0511253CFB3F}" srcOrd="0" destOrd="0" presId="urn:microsoft.com/office/officeart/2005/8/layout/radial5"/>
    <dgm:cxn modelId="{41A4E241-E754-4EC3-BC2F-FFE9A2C32A52}" srcId="{59EB9EF0-B697-4722-856E-3C7F35CF9533}" destId="{B1C7D9DE-DFA5-410F-A293-44BFE6079513}" srcOrd="2" destOrd="0" parTransId="{6871F45F-1424-459E-9F3B-1FE64FA74877}" sibTransId="{6C03B960-D912-40AC-8BF5-C65BA0AFE3A2}"/>
    <dgm:cxn modelId="{CABC7865-7608-4AB8-8B4A-38544996C295}" type="presOf" srcId="{EE089FD8-790E-4FE5-9055-0A8E5D6B5FF5}" destId="{FE81EA52-A20F-44B6-91A5-D68F4A36E0DD}" srcOrd="0" destOrd="0" presId="urn:microsoft.com/office/officeart/2005/8/layout/radial5"/>
    <dgm:cxn modelId="{49FAE947-BED6-424E-BD79-35E3CEBE5D42}" srcId="{59EB9EF0-B697-4722-856E-3C7F35CF9533}" destId="{0DE0BBB6-EACE-4C46-8A61-570B71EE833D}" srcOrd="1" destOrd="0" parTransId="{44FD0D0D-82FE-42E5-94BA-8347DE948BE1}" sibTransId="{F65E11F2-1D92-43FE-AB57-73A9C7D43324}"/>
    <dgm:cxn modelId="{00000869-3FD2-4C9B-BE83-36F8A05EF8B2}" type="presOf" srcId="{44FD0D0D-82FE-42E5-94BA-8347DE948BE1}" destId="{B29C7F33-746B-4EE7-A773-12AA18221048}" srcOrd="0" destOrd="0" presId="urn:microsoft.com/office/officeart/2005/8/layout/radial5"/>
    <dgm:cxn modelId="{23F3614D-F739-463D-BFBF-2A76486E6B70}" type="presOf" srcId="{F20A4576-FCB0-4BE6-9098-0C28E2B51E01}" destId="{93CEEB44-F7AA-44BC-BE27-53693962A4BC}" srcOrd="0" destOrd="0" presId="urn:microsoft.com/office/officeart/2005/8/layout/radial5"/>
    <dgm:cxn modelId="{689F0F6E-BE67-4D4F-A0DC-51D89BC12F38}" srcId="{59EB9EF0-B697-4722-856E-3C7F35CF9533}" destId="{A1956F02-D701-45A4-BA1F-4107537086AB}" srcOrd="0" destOrd="0" parTransId="{EE089FD8-790E-4FE5-9055-0A8E5D6B5FF5}" sibTransId="{09FECCD4-6E73-4AF4-96FD-B4DF03439165}"/>
    <dgm:cxn modelId="{59CE8E76-2008-4FBA-9B67-71F1B9F9EB13}" type="presOf" srcId="{6871F45F-1424-459E-9F3B-1FE64FA74877}" destId="{B0B7A116-A8EF-4371-AB39-D2FB7D082555}" srcOrd="1" destOrd="0" presId="urn:microsoft.com/office/officeart/2005/8/layout/radial5"/>
    <dgm:cxn modelId="{4F52FFAC-C2D8-4E4A-B328-404BFF63148B}" type="presOf" srcId="{A1956F02-D701-45A4-BA1F-4107537086AB}" destId="{C4A15C48-58A5-42FE-BB5E-31E39BAD5BC5}" srcOrd="0" destOrd="0" presId="urn:microsoft.com/office/officeart/2005/8/layout/radial5"/>
    <dgm:cxn modelId="{EE9D63BA-B4AF-452D-8F51-3E64512DAAC0}" type="presOf" srcId="{44FD0D0D-82FE-42E5-94BA-8347DE948BE1}" destId="{DFA8C1FC-E1C5-4D5D-8B9E-894174386D61}" srcOrd="1" destOrd="0" presId="urn:microsoft.com/office/officeart/2005/8/layout/radial5"/>
    <dgm:cxn modelId="{373657D0-E988-453A-B6F5-788A71AF6A3B}" type="presOf" srcId="{6871F45F-1424-459E-9F3B-1FE64FA74877}" destId="{997E6B33-9AC0-48D8-BF30-49436251824C}" srcOrd="0" destOrd="0" presId="urn:microsoft.com/office/officeart/2005/8/layout/radial5"/>
    <dgm:cxn modelId="{3DDEF87B-8289-4F05-8613-25C11D5848A1}" type="presParOf" srcId="{93CEEB44-F7AA-44BC-BE27-53693962A4BC}" destId="{1DEDEEC3-8E32-4D20-A89F-B5AEB0A461EE}" srcOrd="0" destOrd="0" presId="urn:microsoft.com/office/officeart/2005/8/layout/radial5"/>
    <dgm:cxn modelId="{DD9A29D8-88FC-4B0B-AA1D-42B5CC32E060}" type="presParOf" srcId="{93CEEB44-F7AA-44BC-BE27-53693962A4BC}" destId="{FE81EA52-A20F-44B6-91A5-D68F4A36E0DD}" srcOrd="1" destOrd="0" presId="urn:microsoft.com/office/officeart/2005/8/layout/radial5"/>
    <dgm:cxn modelId="{44AAB771-EAA8-4633-BC0B-191EAA6B0691}" type="presParOf" srcId="{FE81EA52-A20F-44B6-91A5-D68F4A36E0DD}" destId="{1789A74F-A791-4537-A1AB-F95C39B8A36D}" srcOrd="0" destOrd="0" presId="urn:microsoft.com/office/officeart/2005/8/layout/radial5"/>
    <dgm:cxn modelId="{617E8D69-5325-4F96-B7C9-EA15726D9D3F}" type="presParOf" srcId="{93CEEB44-F7AA-44BC-BE27-53693962A4BC}" destId="{C4A15C48-58A5-42FE-BB5E-31E39BAD5BC5}" srcOrd="2" destOrd="0" presId="urn:microsoft.com/office/officeart/2005/8/layout/radial5"/>
    <dgm:cxn modelId="{2DBE13D8-6BBE-429D-B7E8-7FEC8021CF03}" type="presParOf" srcId="{93CEEB44-F7AA-44BC-BE27-53693962A4BC}" destId="{B29C7F33-746B-4EE7-A773-12AA18221048}" srcOrd="3" destOrd="0" presId="urn:microsoft.com/office/officeart/2005/8/layout/radial5"/>
    <dgm:cxn modelId="{99685F58-F2E6-49D8-9B3E-83C78A6CC976}" type="presParOf" srcId="{B29C7F33-746B-4EE7-A773-12AA18221048}" destId="{DFA8C1FC-E1C5-4D5D-8B9E-894174386D61}" srcOrd="0" destOrd="0" presId="urn:microsoft.com/office/officeart/2005/8/layout/radial5"/>
    <dgm:cxn modelId="{73ECDC46-14AE-47B8-89F1-EE6172EBA0D2}" type="presParOf" srcId="{93CEEB44-F7AA-44BC-BE27-53693962A4BC}" destId="{FB196ECF-C1A5-4031-BD5F-0511253CFB3F}" srcOrd="4" destOrd="0" presId="urn:microsoft.com/office/officeart/2005/8/layout/radial5"/>
    <dgm:cxn modelId="{721154A1-24AD-4525-88EB-8CF1E45147A8}" type="presParOf" srcId="{93CEEB44-F7AA-44BC-BE27-53693962A4BC}" destId="{997E6B33-9AC0-48D8-BF30-49436251824C}" srcOrd="5" destOrd="0" presId="urn:microsoft.com/office/officeart/2005/8/layout/radial5"/>
    <dgm:cxn modelId="{D73D12E2-09F0-4004-8767-51C9EA600B4B}" type="presParOf" srcId="{997E6B33-9AC0-48D8-BF30-49436251824C}" destId="{B0B7A116-A8EF-4371-AB39-D2FB7D082555}" srcOrd="0" destOrd="0" presId="urn:microsoft.com/office/officeart/2005/8/layout/radial5"/>
    <dgm:cxn modelId="{D48DD7BB-BAA5-485A-BEA6-3B63685ED7BE}" type="presParOf" srcId="{93CEEB44-F7AA-44BC-BE27-53693962A4BC}" destId="{E4428DEF-CC9D-4536-8281-E09CB10E5655}"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DEEC3-8E32-4D20-A89F-B5AEB0A461EE}">
      <dsp:nvSpPr>
        <dsp:cNvPr id="0" name=""/>
        <dsp:cNvSpPr/>
      </dsp:nvSpPr>
      <dsp:spPr>
        <a:xfrm>
          <a:off x="1577943" y="1585559"/>
          <a:ext cx="3158650" cy="206204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3200400">
            <a:lnSpc>
              <a:spcPct val="90000"/>
            </a:lnSpc>
            <a:spcBef>
              <a:spcPct val="0"/>
            </a:spcBef>
            <a:spcAft>
              <a:spcPct val="35000"/>
            </a:spcAft>
            <a:buNone/>
          </a:pPr>
          <a:r>
            <a:rPr lang="pl-PL" sz="7200" i="0" kern="1200" dirty="0">
              <a:latin typeface="+mj-lt"/>
            </a:rPr>
            <a:t>LAW</a:t>
          </a:r>
        </a:p>
      </dsp:txBody>
      <dsp:txXfrm>
        <a:off x="2040517" y="1887538"/>
        <a:ext cx="2233502" cy="1458085"/>
      </dsp:txXfrm>
    </dsp:sp>
    <dsp:sp modelId="{FE81EA52-A20F-44B6-91A5-D68F4A36E0DD}">
      <dsp:nvSpPr>
        <dsp:cNvPr id="0" name=""/>
        <dsp:cNvSpPr/>
      </dsp:nvSpPr>
      <dsp:spPr>
        <a:xfrm rot="16200000" flipH="1">
          <a:off x="2992365" y="1177157"/>
          <a:ext cx="271230" cy="480126"/>
        </a:xfrm>
        <a:prstGeom prs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l-PL" sz="2000" kern="1200"/>
        </a:p>
      </dsp:txBody>
      <dsp:txXfrm>
        <a:off x="3033050" y="1232498"/>
        <a:ext cx="189861" cy="288076"/>
      </dsp:txXfrm>
    </dsp:sp>
    <dsp:sp modelId="{C4A15C48-58A5-42FE-BB5E-31E39BAD5BC5}">
      <dsp:nvSpPr>
        <dsp:cNvPr id="0" name=""/>
        <dsp:cNvSpPr/>
      </dsp:nvSpPr>
      <dsp:spPr>
        <a:xfrm>
          <a:off x="2030439" y="72483"/>
          <a:ext cx="2253659" cy="113317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err="1">
              <a:latin typeface="+mj-lt"/>
            </a:rPr>
            <a:t>Legislation</a:t>
          </a:r>
          <a:endParaRPr lang="pl-PL" sz="2100" kern="1200" dirty="0">
            <a:latin typeface="+mj-lt"/>
          </a:endParaRPr>
        </a:p>
      </dsp:txBody>
      <dsp:txXfrm>
        <a:off x="2360480" y="238432"/>
        <a:ext cx="1593577" cy="801272"/>
      </dsp:txXfrm>
    </dsp:sp>
    <dsp:sp modelId="{B29C7F33-746B-4EE7-A773-12AA18221048}">
      <dsp:nvSpPr>
        <dsp:cNvPr id="0" name=""/>
        <dsp:cNvSpPr/>
      </dsp:nvSpPr>
      <dsp:spPr>
        <a:xfrm rot="1316436" flipH="1" flipV="1">
          <a:off x="4622509" y="3008978"/>
          <a:ext cx="276409" cy="393017"/>
        </a:xfrm>
        <a:prstGeom prs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l-PL" sz="1600" kern="1200"/>
        </a:p>
      </dsp:txBody>
      <dsp:txXfrm rot="10800000">
        <a:off x="4702429" y="3103073"/>
        <a:ext cx="193486" cy="235811"/>
      </dsp:txXfrm>
    </dsp:sp>
    <dsp:sp modelId="{FB196ECF-C1A5-4031-BD5F-0511253CFB3F}">
      <dsp:nvSpPr>
        <dsp:cNvPr id="0" name=""/>
        <dsp:cNvSpPr/>
      </dsp:nvSpPr>
      <dsp:spPr>
        <a:xfrm>
          <a:off x="4902400" y="2897906"/>
          <a:ext cx="1412137" cy="141213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latin typeface="+mj-lt"/>
            </a:rPr>
            <a:t>Legal</a:t>
          </a:r>
        </a:p>
        <a:p>
          <a:pPr marL="0" lvl="0" indent="0" algn="ctr" defTabSz="933450">
            <a:lnSpc>
              <a:spcPct val="90000"/>
            </a:lnSpc>
            <a:spcBef>
              <a:spcPct val="0"/>
            </a:spcBef>
            <a:spcAft>
              <a:spcPct val="35000"/>
            </a:spcAft>
            <a:buNone/>
          </a:pPr>
          <a:r>
            <a:rPr lang="pl-PL" sz="2100" kern="1200" dirty="0" err="1">
              <a:latin typeface="+mj-lt"/>
            </a:rPr>
            <a:t>doctrine</a:t>
          </a:r>
          <a:endParaRPr lang="pl-PL" sz="2100" kern="1200" dirty="0">
            <a:latin typeface="+mj-lt"/>
          </a:endParaRPr>
        </a:p>
      </dsp:txBody>
      <dsp:txXfrm>
        <a:off x="5109203" y="3104709"/>
        <a:ext cx="998531" cy="998531"/>
      </dsp:txXfrm>
    </dsp:sp>
    <dsp:sp modelId="{997E6B33-9AC0-48D8-BF30-49436251824C}">
      <dsp:nvSpPr>
        <dsp:cNvPr id="0" name=""/>
        <dsp:cNvSpPr/>
      </dsp:nvSpPr>
      <dsp:spPr>
        <a:xfrm rot="9483584" flipH="1" flipV="1">
          <a:off x="1480800" y="2995062"/>
          <a:ext cx="226178" cy="502539"/>
        </a:xfrm>
        <a:prstGeom prs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pl-PL" sz="2100" kern="1200"/>
        </a:p>
      </dsp:txBody>
      <dsp:txXfrm rot="10800000">
        <a:off x="1483257" y="3108246"/>
        <a:ext cx="158325" cy="301523"/>
      </dsp:txXfrm>
    </dsp:sp>
    <dsp:sp modelId="{E4428DEF-CC9D-4536-8281-E09CB10E5655}">
      <dsp:nvSpPr>
        <dsp:cNvPr id="0" name=""/>
        <dsp:cNvSpPr/>
      </dsp:nvSpPr>
      <dsp:spPr>
        <a:xfrm>
          <a:off x="0" y="2897889"/>
          <a:ext cx="1412137" cy="141213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latin typeface="+mj-lt"/>
            </a:rPr>
            <a:t>Legal</a:t>
          </a:r>
        </a:p>
        <a:p>
          <a:pPr marL="0" lvl="0" indent="0" algn="ctr" defTabSz="933450">
            <a:lnSpc>
              <a:spcPct val="90000"/>
            </a:lnSpc>
            <a:spcBef>
              <a:spcPct val="0"/>
            </a:spcBef>
            <a:spcAft>
              <a:spcPct val="35000"/>
            </a:spcAft>
            <a:buNone/>
          </a:pPr>
          <a:r>
            <a:rPr lang="pl-PL" sz="2100" kern="1200" dirty="0" err="1">
              <a:latin typeface="+mj-lt"/>
            </a:rPr>
            <a:t>practice</a:t>
          </a:r>
          <a:endParaRPr lang="pl-PL" sz="2100" kern="1200" dirty="0">
            <a:latin typeface="+mj-lt"/>
          </a:endParaRPr>
        </a:p>
      </dsp:txBody>
      <dsp:txXfrm>
        <a:off x="206803" y="3104692"/>
        <a:ext cx="998531" cy="99853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07867-6DCD-4AFF-8C81-E886EB706B44}" type="datetimeFigureOut">
              <a:rPr lang="pl-PL" smtClean="0"/>
              <a:t>15.10.2018</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22B9F-4CE5-4319-A076-FB5EE19D28C7}" type="slidenum">
              <a:rPr lang="pl-PL" smtClean="0"/>
              <a:t>‹#›</a:t>
            </a:fld>
            <a:endParaRPr lang="pl-PL"/>
          </a:p>
        </p:txBody>
      </p:sp>
    </p:spTree>
    <p:extLst>
      <p:ext uri="{BB962C8B-B14F-4D97-AF65-F5344CB8AC3E}">
        <p14:creationId xmlns:p14="http://schemas.microsoft.com/office/powerpoint/2010/main" val="1167388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53250" name="Rectangle 2"/>
          <p:cNvSpPr txBox="1">
            <a:spLocks noGrp="1" noChangeArrowheads="1"/>
          </p:cNvSpPr>
          <p:nvPr>
            <p:ph type="body"/>
          </p:nvPr>
        </p:nvSpPr>
        <p:spPr bwMode="auto">
          <a:xfrm>
            <a:off x="1169988" y="5086350"/>
            <a:ext cx="5224462" cy="410845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3241155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1312863" y="1027113"/>
            <a:ext cx="4929187"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56322" name="Rectangle 2"/>
          <p:cNvSpPr txBox="1">
            <a:spLocks noGrp="1" noChangeArrowheads="1"/>
          </p:cNvSpPr>
          <p:nvPr>
            <p:ph type="body"/>
          </p:nvPr>
        </p:nvSpPr>
        <p:spPr bwMode="auto">
          <a:xfrm>
            <a:off x="1169988" y="5086350"/>
            <a:ext cx="5218112" cy="410210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5753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5" name="Text Box 1"/>
          <p:cNvSpPr txBox="1">
            <a:spLocks noChangeArrowheads="1"/>
          </p:cNvSpPr>
          <p:nvPr/>
        </p:nvSpPr>
        <p:spPr bwMode="auto">
          <a:xfrm>
            <a:off x="1312863" y="1027113"/>
            <a:ext cx="4929187"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67586" name="Rectangle 2"/>
          <p:cNvSpPr txBox="1">
            <a:spLocks noGrp="1" noChangeArrowheads="1"/>
          </p:cNvSpPr>
          <p:nvPr>
            <p:ph type="body"/>
          </p:nvPr>
        </p:nvSpPr>
        <p:spPr bwMode="auto">
          <a:xfrm>
            <a:off x="1169988" y="5086350"/>
            <a:ext cx="5218112" cy="410210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2925023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9" name="Text Box 1"/>
          <p:cNvSpPr txBox="1">
            <a:spLocks noChangeArrowheads="1"/>
          </p:cNvSpPr>
          <p:nvPr/>
        </p:nvSpPr>
        <p:spPr bwMode="auto">
          <a:xfrm>
            <a:off x="1312863" y="1027113"/>
            <a:ext cx="4929187"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68610" name="Rectangle 2"/>
          <p:cNvSpPr txBox="1">
            <a:spLocks noGrp="1" noChangeArrowheads="1"/>
          </p:cNvSpPr>
          <p:nvPr>
            <p:ph type="body"/>
          </p:nvPr>
        </p:nvSpPr>
        <p:spPr bwMode="auto">
          <a:xfrm>
            <a:off x="1169988" y="5086350"/>
            <a:ext cx="5218112" cy="410210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3457816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89" name="Text Box 1"/>
          <p:cNvSpPr txBox="1">
            <a:spLocks noChangeArrowheads="1"/>
          </p:cNvSpPr>
          <p:nvPr/>
        </p:nvSpPr>
        <p:spPr bwMode="auto">
          <a:xfrm>
            <a:off x="1312863" y="1027113"/>
            <a:ext cx="4929187"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63490" name="Rectangle 2"/>
          <p:cNvSpPr txBox="1">
            <a:spLocks noGrp="1" noChangeArrowheads="1"/>
          </p:cNvSpPr>
          <p:nvPr>
            <p:ph type="body"/>
          </p:nvPr>
        </p:nvSpPr>
        <p:spPr bwMode="auto">
          <a:xfrm>
            <a:off x="1169988" y="5086350"/>
            <a:ext cx="5218112" cy="410210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2477067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1312863" y="1027113"/>
            <a:ext cx="4929187"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58370" name="Rectangle 2"/>
          <p:cNvSpPr txBox="1">
            <a:spLocks noGrp="1" noChangeArrowheads="1"/>
          </p:cNvSpPr>
          <p:nvPr>
            <p:ph type="body"/>
          </p:nvPr>
        </p:nvSpPr>
        <p:spPr bwMode="auto">
          <a:xfrm>
            <a:off x="1169988" y="5086350"/>
            <a:ext cx="5218112" cy="410210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1026725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7" name="Text Box 1"/>
          <p:cNvSpPr txBox="1">
            <a:spLocks noChangeArrowheads="1"/>
          </p:cNvSpPr>
          <p:nvPr/>
        </p:nvSpPr>
        <p:spPr bwMode="auto">
          <a:xfrm>
            <a:off x="1312863" y="1027113"/>
            <a:ext cx="4929187"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70658" name="Rectangle 2"/>
          <p:cNvSpPr txBox="1">
            <a:spLocks noGrp="1" noChangeArrowheads="1"/>
          </p:cNvSpPr>
          <p:nvPr>
            <p:ph type="body"/>
          </p:nvPr>
        </p:nvSpPr>
        <p:spPr bwMode="auto">
          <a:xfrm>
            <a:off x="1169988" y="5086350"/>
            <a:ext cx="5218112" cy="410210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339073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BB2DCBF8-6182-42B3-A96B-BEFF34453167}" type="datetimeFigureOut">
              <a:rPr lang="pl-PL" smtClean="0"/>
              <a:t>15.10.2018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140668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B2DCBF8-6182-42B3-A96B-BEFF34453167}" type="datetimeFigureOut">
              <a:rPr lang="pl-PL" smtClean="0"/>
              <a:t>15.10.2018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239474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B2DCBF8-6182-42B3-A96B-BEFF34453167}" type="datetimeFigureOut">
              <a:rPr lang="pl-PL" smtClean="0"/>
              <a:t>15.10.2018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3048614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896641" y="256347"/>
            <a:ext cx="10404479" cy="1142040"/>
          </a:xfrm>
        </p:spPr>
        <p:txBody>
          <a:bodyPr/>
          <a:lstStyle/>
          <a:p>
            <a:r>
              <a:rPr lang="pl-PL"/>
              <a:t>Kliknij, aby edytować styl</a:t>
            </a:r>
          </a:p>
        </p:txBody>
      </p:sp>
    </p:spTree>
    <p:extLst>
      <p:ext uri="{BB962C8B-B14F-4D97-AF65-F5344CB8AC3E}">
        <p14:creationId xmlns:p14="http://schemas.microsoft.com/office/powerpoint/2010/main" val="2017264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B2DCBF8-6182-42B3-A96B-BEFF34453167}" type="datetimeFigureOut">
              <a:rPr lang="pl-PL" smtClean="0"/>
              <a:t>15.10.2018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205019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BB2DCBF8-6182-42B3-A96B-BEFF34453167}" type="datetimeFigureOut">
              <a:rPr lang="pl-PL" smtClean="0"/>
              <a:t>15.10.2018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426329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BB2DCBF8-6182-42B3-A96B-BEFF34453167}" type="datetimeFigureOut">
              <a:rPr lang="pl-PL" smtClean="0"/>
              <a:t>15.10.2018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398565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B2DCBF8-6182-42B3-A96B-BEFF34453167}" type="datetimeFigureOut">
              <a:rPr lang="pl-PL" smtClean="0"/>
              <a:t>15.10.2018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121194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B2DCBF8-6182-42B3-A96B-BEFF34453167}" type="datetimeFigureOut">
              <a:rPr lang="pl-PL" smtClean="0"/>
              <a:t>15.10.2018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2069907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B2DCBF8-6182-42B3-A96B-BEFF34453167}" type="datetimeFigureOut">
              <a:rPr lang="pl-PL" smtClean="0"/>
              <a:t>15.10.2018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247797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BB2DCBF8-6182-42B3-A96B-BEFF34453167}" type="datetimeFigureOut">
              <a:rPr lang="pl-PL" smtClean="0"/>
              <a:t>15.10.2018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417262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BB2DCBF8-6182-42B3-A96B-BEFF34453167}" type="datetimeFigureOut">
              <a:rPr lang="pl-PL" smtClean="0"/>
              <a:t>15.10.2018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3538479-67E4-4085-814F-245CF60800B3}" type="slidenum">
              <a:rPr lang="pl-PL" smtClean="0"/>
              <a:t>‹#›</a:t>
            </a:fld>
            <a:endParaRPr lang="pl-PL"/>
          </a:p>
        </p:txBody>
      </p:sp>
    </p:spTree>
    <p:extLst>
      <p:ext uri="{BB962C8B-B14F-4D97-AF65-F5344CB8AC3E}">
        <p14:creationId xmlns:p14="http://schemas.microsoft.com/office/powerpoint/2010/main" val="3615709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DCBF8-6182-42B3-A96B-BEFF34453167}" type="datetimeFigureOut">
              <a:rPr lang="pl-PL" smtClean="0"/>
              <a:t>15.10.2018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38479-67E4-4085-814F-245CF60800B3}" type="slidenum">
              <a:rPr lang="pl-PL" smtClean="0"/>
              <a:t>‹#›</a:t>
            </a:fld>
            <a:endParaRPr lang="pl-PL"/>
          </a:p>
        </p:txBody>
      </p:sp>
    </p:spTree>
    <p:extLst>
      <p:ext uri="{BB962C8B-B14F-4D97-AF65-F5344CB8AC3E}">
        <p14:creationId xmlns:p14="http://schemas.microsoft.com/office/powerpoint/2010/main" val="3074052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ciej.Pichlak@uwr.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NifItiFuF3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The </a:t>
            </a:r>
            <a:r>
              <a:rPr lang="pl-PL" dirty="0" err="1"/>
              <a:t>concept</a:t>
            </a:r>
            <a:r>
              <a:rPr lang="pl-PL" dirty="0"/>
              <a:t> </a:t>
            </a:r>
            <a:br>
              <a:rPr lang="pl-PL" dirty="0"/>
            </a:br>
            <a:r>
              <a:rPr lang="pl-PL" dirty="0"/>
              <a:t>and </a:t>
            </a:r>
            <a:r>
              <a:rPr lang="pl-PL" dirty="0" err="1"/>
              <a:t>functions</a:t>
            </a:r>
            <a:r>
              <a:rPr lang="pl-PL" dirty="0"/>
              <a:t> of law</a:t>
            </a:r>
          </a:p>
        </p:txBody>
      </p:sp>
      <p:sp>
        <p:nvSpPr>
          <p:cNvPr id="3" name="Podtytuł 2"/>
          <p:cNvSpPr>
            <a:spLocks noGrp="1"/>
          </p:cNvSpPr>
          <p:nvPr>
            <p:ph type="subTitle" idx="1"/>
          </p:nvPr>
        </p:nvSpPr>
        <p:spPr>
          <a:xfrm>
            <a:off x="1524000" y="3774313"/>
            <a:ext cx="9144000" cy="2666243"/>
          </a:xfrm>
        </p:spPr>
        <p:txBody>
          <a:bodyPr>
            <a:normAutofit lnSpcReduction="10000"/>
          </a:bodyPr>
          <a:lstStyle/>
          <a:p>
            <a:r>
              <a:rPr lang="pl-PL" sz="3000" dirty="0" err="1"/>
              <a:t>Legal</a:t>
            </a:r>
            <a:r>
              <a:rPr lang="pl-PL" sz="3000" dirty="0"/>
              <a:t> Language</a:t>
            </a:r>
            <a:endParaRPr lang="pl-PL" dirty="0"/>
          </a:p>
          <a:p>
            <a:endParaRPr lang="pl-PL" dirty="0"/>
          </a:p>
          <a:p>
            <a:endParaRPr lang="pl-PL" dirty="0"/>
          </a:p>
          <a:p>
            <a:pPr algn="r"/>
            <a:r>
              <a:rPr lang="pl-PL" sz="1600" dirty="0"/>
              <a:t>Maciej Pichlak </a:t>
            </a:r>
            <a:r>
              <a:rPr lang="pl-PL" sz="1600" dirty="0" err="1"/>
              <a:t>PhD</a:t>
            </a:r>
            <a:endParaRPr lang="pl-PL" sz="1600" dirty="0"/>
          </a:p>
          <a:p>
            <a:pPr algn="r"/>
            <a:r>
              <a:rPr lang="pl-PL" sz="1600" dirty="0" err="1"/>
              <a:t>Department</a:t>
            </a:r>
            <a:r>
              <a:rPr lang="pl-PL" sz="1600" dirty="0"/>
              <a:t> of </a:t>
            </a:r>
            <a:r>
              <a:rPr lang="pl-PL" sz="1600" dirty="0" err="1"/>
              <a:t>Legal</a:t>
            </a:r>
            <a:r>
              <a:rPr lang="pl-PL" sz="1600" dirty="0"/>
              <a:t> </a:t>
            </a:r>
            <a:r>
              <a:rPr lang="pl-PL" sz="1600" dirty="0" err="1"/>
              <a:t>Theory</a:t>
            </a:r>
            <a:r>
              <a:rPr lang="pl-PL" sz="1600" dirty="0"/>
              <a:t> and </a:t>
            </a:r>
            <a:r>
              <a:rPr lang="pl-PL" sz="1600" dirty="0" err="1"/>
              <a:t>Philosophy</a:t>
            </a:r>
            <a:r>
              <a:rPr lang="pl-PL" sz="1600" dirty="0"/>
              <a:t> of Law</a:t>
            </a:r>
          </a:p>
          <a:p>
            <a:pPr algn="r"/>
            <a:r>
              <a:rPr lang="pl-PL" sz="1600" dirty="0"/>
              <a:t>University of </a:t>
            </a:r>
            <a:r>
              <a:rPr lang="pl-PL" sz="1600" dirty="0" err="1"/>
              <a:t>Wroclaw</a:t>
            </a:r>
            <a:endParaRPr lang="pl-PL" sz="1600" dirty="0"/>
          </a:p>
          <a:p>
            <a:pPr algn="r"/>
            <a:r>
              <a:rPr lang="pl-PL" sz="1600" dirty="0">
                <a:hlinkClick r:id="rId2"/>
              </a:rPr>
              <a:t>Maciej.Pichlak@uwr.edu.pl</a:t>
            </a:r>
            <a:r>
              <a:rPr lang="pl-PL" sz="1600" dirty="0"/>
              <a:t> </a:t>
            </a:r>
          </a:p>
          <a:p>
            <a:endParaRPr lang="pl-PL" dirty="0"/>
          </a:p>
        </p:txBody>
      </p:sp>
    </p:spTree>
    <p:extLst>
      <p:ext uri="{BB962C8B-B14F-4D97-AF65-F5344CB8AC3E}">
        <p14:creationId xmlns:p14="http://schemas.microsoft.com/office/powerpoint/2010/main" val="4030854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967410" y="296672"/>
            <a:ext cx="9034282" cy="1067152"/>
          </a:xfrm>
          <a:ln/>
        </p:spPr>
        <p:txBody>
          <a:bodyPr>
            <a:normAutofit/>
          </a:bodyPr>
          <a:lstStyle/>
          <a:p>
            <a:pPr>
              <a:lnSpc>
                <a:spcPct val="76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u="sng" dirty="0">
                <a:ea typeface="msmincho" charset="0"/>
                <a:cs typeface="msmincho" charset="0"/>
              </a:rPr>
              <a:t>Components of legal culture</a:t>
            </a:r>
            <a:endParaRPr lang="en-GB" dirty="0"/>
          </a:p>
        </p:txBody>
      </p:sp>
      <p:sp>
        <p:nvSpPr>
          <p:cNvPr id="33794" name="Rectangle 2"/>
          <p:cNvSpPr>
            <a:spLocks noGrp="1" noChangeArrowheads="1"/>
          </p:cNvSpPr>
          <p:nvPr>
            <p:ph type="subTitle" idx="4294967295"/>
          </p:nvPr>
        </p:nvSpPr>
        <p:spPr bwMode="auto">
          <a:xfrm>
            <a:off x="1850435" y="2098301"/>
            <a:ext cx="8491131" cy="4030983"/>
          </a:xfrm>
          <a:prstGeom prst="rect">
            <a:avLst/>
          </a:prstGeom>
          <a:noFill/>
          <a:ln/>
        </p:spPr>
        <p:txBody>
          <a:bodyPr vert="horz" lIns="0" tIns="0" rIns="0" bIns="0" rtlCol="0" anchor="ctr">
            <a:normAutofit/>
          </a:bodyPr>
          <a:lstStyle/>
          <a:p>
            <a:pPr marL="184343" indent="-184343">
              <a:lnSpc>
                <a:spcPct val="95000"/>
              </a:lnSpc>
              <a:buSzPct val="45000"/>
              <a:buFont typeface="Wingdings" charset="2"/>
              <a:buChar char=""/>
              <a:tabLst>
                <a:tab pos="184343" algn="l"/>
                <a:tab pos="279395" algn="l"/>
                <a:tab pos="686966" algn="l"/>
                <a:tab pos="1094537" algn="l"/>
                <a:tab pos="1502108" algn="l"/>
                <a:tab pos="1909679" algn="l"/>
                <a:tab pos="2317250" algn="l"/>
                <a:tab pos="2724821" algn="l"/>
                <a:tab pos="3132392" algn="l"/>
                <a:tab pos="3539962" algn="l"/>
                <a:tab pos="3947534" algn="l"/>
                <a:tab pos="4355104" algn="l"/>
                <a:tab pos="4762676" algn="l"/>
                <a:tab pos="5170246" algn="l"/>
                <a:tab pos="5577818" algn="l"/>
                <a:tab pos="5985388" algn="l"/>
                <a:tab pos="6392959" algn="l"/>
                <a:tab pos="6800530" algn="l"/>
                <a:tab pos="7208101" algn="l"/>
                <a:tab pos="7615672" algn="l"/>
                <a:tab pos="8023243" algn="l"/>
              </a:tabLst>
            </a:pPr>
            <a:r>
              <a:rPr lang="en-GB" b="1" dirty="0"/>
              <a:t>methodical element </a:t>
            </a:r>
            <a:r>
              <a:rPr lang="en-GB" dirty="0"/>
              <a:t>(</a:t>
            </a:r>
            <a:r>
              <a:rPr lang="pl-PL" dirty="0" err="1"/>
              <a:t>methods</a:t>
            </a:r>
            <a:r>
              <a:rPr lang="pl-PL" dirty="0"/>
              <a:t> </a:t>
            </a:r>
            <a:r>
              <a:rPr lang="en-GB" dirty="0"/>
              <a:t>of legal reasoning)‏</a:t>
            </a:r>
          </a:p>
          <a:p>
            <a:pPr marL="184343" indent="-184343">
              <a:lnSpc>
                <a:spcPct val="143000"/>
              </a:lnSpc>
              <a:buSzPct val="45000"/>
              <a:buFont typeface="Wingdings" charset="2"/>
              <a:buChar char=""/>
              <a:tabLst>
                <a:tab pos="184343" algn="l"/>
                <a:tab pos="279395" algn="l"/>
                <a:tab pos="686966" algn="l"/>
                <a:tab pos="1094537" algn="l"/>
                <a:tab pos="1502108" algn="l"/>
                <a:tab pos="1909679" algn="l"/>
                <a:tab pos="2317250" algn="l"/>
                <a:tab pos="2724821" algn="l"/>
                <a:tab pos="3132392" algn="l"/>
                <a:tab pos="3539962" algn="l"/>
                <a:tab pos="3947534" algn="l"/>
                <a:tab pos="4355104" algn="l"/>
                <a:tab pos="4762676" algn="l"/>
                <a:tab pos="5170246" algn="l"/>
                <a:tab pos="5577818" algn="l"/>
                <a:tab pos="5985388" algn="l"/>
                <a:tab pos="6392959" algn="l"/>
                <a:tab pos="6800530" algn="l"/>
                <a:tab pos="7208101" algn="l"/>
                <a:tab pos="7615672" algn="l"/>
                <a:tab pos="8023243" algn="l"/>
              </a:tabLst>
            </a:pPr>
            <a:r>
              <a:rPr lang="en-GB" b="1" dirty="0"/>
              <a:t>conceptual element </a:t>
            </a:r>
            <a:r>
              <a:rPr lang="en-GB" dirty="0"/>
              <a:t>(basic concepts of law)‏</a:t>
            </a:r>
          </a:p>
          <a:p>
            <a:pPr marL="184343" indent="-184343">
              <a:lnSpc>
                <a:spcPct val="143000"/>
              </a:lnSpc>
              <a:buSzPct val="45000"/>
              <a:buFont typeface="Wingdings" charset="2"/>
              <a:buChar char=""/>
              <a:tabLst>
                <a:tab pos="184343" algn="l"/>
                <a:tab pos="279395" algn="l"/>
                <a:tab pos="686966" algn="l"/>
                <a:tab pos="1094537" algn="l"/>
                <a:tab pos="1502108" algn="l"/>
                <a:tab pos="1909679" algn="l"/>
                <a:tab pos="2317250" algn="l"/>
                <a:tab pos="2724821" algn="l"/>
                <a:tab pos="3132392" algn="l"/>
                <a:tab pos="3539962" algn="l"/>
                <a:tab pos="3947534" algn="l"/>
                <a:tab pos="4355104" algn="l"/>
                <a:tab pos="4762676" algn="l"/>
                <a:tab pos="5170246" algn="l"/>
                <a:tab pos="5577818" algn="l"/>
                <a:tab pos="5985388" algn="l"/>
                <a:tab pos="6392959" algn="l"/>
                <a:tab pos="6800530" algn="l"/>
                <a:tab pos="7208101" algn="l"/>
                <a:tab pos="7615672" algn="l"/>
                <a:tab pos="8023243" algn="l"/>
              </a:tabLst>
            </a:pPr>
            <a:r>
              <a:rPr lang="en-GB" b="1" dirty="0"/>
              <a:t>normative element </a:t>
            </a:r>
            <a:r>
              <a:rPr lang="en-GB" dirty="0"/>
              <a:t>(general legal principles)‏</a:t>
            </a:r>
          </a:p>
          <a:p>
            <a:pPr marL="184343" indent="-184343">
              <a:lnSpc>
                <a:spcPct val="143000"/>
              </a:lnSpc>
              <a:buSzPct val="45000"/>
              <a:buFont typeface="Wingdings" charset="2"/>
              <a:buChar char=""/>
              <a:tabLst>
                <a:tab pos="184343" algn="l"/>
                <a:tab pos="279395" algn="l"/>
                <a:tab pos="686966" algn="l"/>
                <a:tab pos="1094537" algn="l"/>
                <a:tab pos="1502108" algn="l"/>
                <a:tab pos="1909679" algn="l"/>
                <a:tab pos="2317250" algn="l"/>
                <a:tab pos="2724821" algn="l"/>
                <a:tab pos="3132392" algn="l"/>
                <a:tab pos="3539962" algn="l"/>
                <a:tab pos="3947534" algn="l"/>
                <a:tab pos="4355104" algn="l"/>
                <a:tab pos="4762676" algn="l"/>
                <a:tab pos="5170246" algn="l"/>
                <a:tab pos="5577818" algn="l"/>
                <a:tab pos="5985388" algn="l"/>
                <a:tab pos="6392959" algn="l"/>
                <a:tab pos="6800530" algn="l"/>
                <a:tab pos="7208101" algn="l"/>
                <a:tab pos="7615672" algn="l"/>
                <a:tab pos="8023243" algn="l"/>
              </a:tabLst>
            </a:pPr>
            <a:r>
              <a:rPr lang="en-GB" b="1" dirty="0"/>
              <a:t>general doctrines</a:t>
            </a:r>
            <a:r>
              <a:rPr lang="en-GB" dirty="0"/>
              <a:t>‏</a:t>
            </a:r>
          </a:p>
        </p:txBody>
      </p:sp>
    </p:spTree>
    <p:extLst>
      <p:ext uri="{BB962C8B-B14F-4D97-AF65-F5344CB8AC3E}">
        <p14:creationId xmlns:p14="http://schemas.microsoft.com/office/powerpoint/2010/main" val="2115854589"/>
      </p:ext>
    </p:extLst>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914400" y="296672"/>
            <a:ext cx="9087291" cy="1067152"/>
          </a:xfrm>
          <a:ln/>
        </p:spPr>
        <p:txBody>
          <a:bodyPr/>
          <a:lstStyle/>
          <a:p>
            <a:pPr>
              <a:lnSpc>
                <a:spcPct val="76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Methodical</a:t>
            </a:r>
            <a:r>
              <a:rPr lang="pl-PL" dirty="0"/>
              <a:t> </a:t>
            </a:r>
            <a:r>
              <a:rPr lang="pl-PL" dirty="0" err="1"/>
              <a:t>component</a:t>
            </a:r>
            <a:endParaRPr lang="en-GB" dirty="0"/>
          </a:p>
        </p:txBody>
      </p:sp>
      <p:sp>
        <p:nvSpPr>
          <p:cNvPr id="28674" name="Rectangle 2"/>
          <p:cNvSpPr>
            <a:spLocks noGrp="1" noChangeArrowheads="1"/>
          </p:cNvSpPr>
          <p:nvPr>
            <p:ph type="subTitle" idx="4294967295"/>
          </p:nvPr>
        </p:nvSpPr>
        <p:spPr bwMode="auto">
          <a:xfrm>
            <a:off x="2196071" y="1821792"/>
            <a:ext cx="7953955" cy="4393901"/>
          </a:xfrm>
          <a:prstGeom prst="rect">
            <a:avLst/>
          </a:prstGeom>
          <a:noFill/>
          <a:ln/>
        </p:spPr>
        <p:txBody>
          <a:bodyPr vert="horz" lIns="0" tIns="0" rIns="0" bIns="0" rtlCol="0" anchor="ctr">
            <a:normAutofit/>
          </a:bodyPr>
          <a:lstStyle/>
          <a:p>
            <a:pPr marL="188664" indent="-184343">
              <a:lnSpc>
                <a:spcPct val="82000"/>
              </a:lnSpc>
              <a:buSzPct val="45000"/>
              <a:buFont typeface="Wingdings" charset="2"/>
              <a:buChar char=""/>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pl-PL" sz="3266" dirty="0"/>
              <a:t> </a:t>
            </a:r>
            <a:r>
              <a:rPr lang="pl-PL" sz="3266" dirty="0" err="1"/>
              <a:t>Rules</a:t>
            </a:r>
            <a:r>
              <a:rPr lang="pl-PL" sz="3266" dirty="0"/>
              <a:t> of </a:t>
            </a:r>
            <a:r>
              <a:rPr lang="en-GB" sz="3266" dirty="0"/>
              <a:t>valid</a:t>
            </a:r>
            <a:r>
              <a:rPr lang="pl-PL" sz="3266" dirty="0" err="1"/>
              <a:t>ity</a:t>
            </a:r>
            <a:endParaRPr lang="en-GB" sz="3266" dirty="0"/>
          </a:p>
          <a:p>
            <a:pPr marL="188664" indent="-184343">
              <a:lnSpc>
                <a:spcPct val="82000"/>
              </a:lnSpc>
              <a:buSzPct val="45000"/>
              <a:buFont typeface="Wingdings" charset="2"/>
              <a:buChar char=""/>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pl-PL" sz="3266" dirty="0"/>
          </a:p>
          <a:p>
            <a:pPr marL="188664" indent="-184343">
              <a:lnSpc>
                <a:spcPct val="82000"/>
              </a:lnSpc>
              <a:buSzPct val="45000"/>
              <a:buFont typeface="Wingdings" charset="2"/>
              <a:buChar char=""/>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pl-PL" sz="3266" dirty="0"/>
              <a:t> R</a:t>
            </a:r>
            <a:r>
              <a:rPr lang="en-GB" sz="3266" dirty="0" err="1"/>
              <a:t>ules</a:t>
            </a:r>
            <a:r>
              <a:rPr lang="pl-PL" sz="3266" dirty="0"/>
              <a:t> of </a:t>
            </a:r>
            <a:r>
              <a:rPr lang="pl-PL" sz="3266" dirty="0" err="1"/>
              <a:t>interpretation</a:t>
            </a:r>
            <a:endParaRPr lang="pl-PL" sz="3266" dirty="0"/>
          </a:p>
          <a:p>
            <a:pPr marL="188664" indent="-184343">
              <a:lnSpc>
                <a:spcPct val="82000"/>
              </a:lnSpc>
              <a:buSzPct val="45000"/>
              <a:buFont typeface="Wingdings" charset="2"/>
              <a:buChar char=""/>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pl-PL" sz="3266" dirty="0"/>
          </a:p>
          <a:p>
            <a:pPr marL="188664" indent="-184343">
              <a:lnSpc>
                <a:spcPct val="82000"/>
              </a:lnSpc>
              <a:buSzPct val="45000"/>
              <a:buFont typeface="Wingdings" charset="2"/>
              <a:buChar char=""/>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pl-PL" sz="3266" dirty="0"/>
              <a:t>[</a:t>
            </a:r>
            <a:r>
              <a:rPr lang="pl-PL" sz="3266" dirty="0" err="1"/>
              <a:t>Rules</a:t>
            </a:r>
            <a:r>
              <a:rPr lang="pl-PL" sz="3266" dirty="0"/>
              <a:t> of </a:t>
            </a:r>
            <a:r>
              <a:rPr lang="pl-PL" sz="3266" dirty="0" err="1"/>
              <a:t>collisions</a:t>
            </a:r>
            <a:r>
              <a:rPr lang="pl-PL" sz="3266" dirty="0"/>
              <a:t>]</a:t>
            </a:r>
            <a:endParaRPr lang="en-GB" sz="3266" dirty="0"/>
          </a:p>
        </p:txBody>
      </p:sp>
    </p:spTree>
    <p:extLst>
      <p:ext uri="{BB962C8B-B14F-4D97-AF65-F5344CB8AC3E}">
        <p14:creationId xmlns:p14="http://schemas.microsoft.com/office/powerpoint/2010/main" val="1492297666"/>
      </p:ext>
    </p:extLst>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596348" y="296672"/>
            <a:ext cx="9405343" cy="1067152"/>
          </a:xfrm>
          <a:ln/>
        </p:spPr>
        <p:txBody>
          <a:bodyPr>
            <a:normAutofit fontScale="90000"/>
          </a:bodyPr>
          <a:lstStyle/>
          <a:p>
            <a:pPr>
              <a:lnSpc>
                <a:spcPct val="150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Normative</a:t>
            </a:r>
            <a:r>
              <a:rPr lang="pl-PL" dirty="0"/>
              <a:t> component: </a:t>
            </a:r>
            <a:r>
              <a:rPr lang="pl-PL" dirty="0" err="1"/>
              <a:t>legal</a:t>
            </a:r>
            <a:r>
              <a:rPr lang="pl-PL" dirty="0"/>
              <a:t> </a:t>
            </a:r>
            <a:r>
              <a:rPr lang="pl-PL" dirty="0" err="1"/>
              <a:t>principles</a:t>
            </a:r>
            <a:endParaRPr lang="en-GB" dirty="0"/>
          </a:p>
        </p:txBody>
      </p:sp>
      <p:sp>
        <p:nvSpPr>
          <p:cNvPr id="23554" name="Rectangle 2"/>
          <p:cNvSpPr>
            <a:spLocks noGrp="1" noChangeArrowheads="1"/>
          </p:cNvSpPr>
          <p:nvPr>
            <p:ph type="subTitle" idx="4294967295"/>
          </p:nvPr>
        </p:nvSpPr>
        <p:spPr bwMode="auto">
          <a:xfrm>
            <a:off x="1364974" y="1712078"/>
            <a:ext cx="8636717" cy="4393902"/>
          </a:xfrm>
          <a:prstGeom prst="rect">
            <a:avLst/>
          </a:prstGeom>
          <a:noFill/>
          <a:ln/>
        </p:spPr>
        <p:txBody>
          <a:bodyPr vert="horz" lIns="0" tIns="0" rIns="0" bIns="0" rtlCol="0" anchor="ctr">
            <a:normAutofit lnSpcReduction="10000"/>
          </a:bodyPr>
          <a:lstStyle/>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dirty="0"/>
              <a:t>‘</a:t>
            </a:r>
            <a:r>
              <a:rPr lang="pl-PL" u="sng" dirty="0" err="1"/>
              <a:t>Typic</a:t>
            </a:r>
            <a:r>
              <a:rPr lang="en-GB" u="sng" dirty="0"/>
              <a:t>al' rules</a:t>
            </a:r>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b="1" dirty="0"/>
              <a:t>validity</a:t>
            </a:r>
            <a:r>
              <a:rPr lang="en-GB" dirty="0"/>
              <a:t>: formal criteria ('test of pedigree')‏</a:t>
            </a:r>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b="1" dirty="0"/>
              <a:t>application</a:t>
            </a:r>
            <a:r>
              <a:rPr lang="en-GB" dirty="0"/>
              <a:t>: 'all or nothing' fashion</a:t>
            </a:r>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u="sng" dirty="0"/>
              <a:t>Principles</a:t>
            </a:r>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dirty="0"/>
              <a:t>are a part of 'institutional morality'</a:t>
            </a:r>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b="1" dirty="0"/>
              <a:t>validity</a:t>
            </a:r>
            <a:r>
              <a:rPr lang="en-GB" dirty="0"/>
              <a:t>: 'institutional acceptance'</a:t>
            </a:r>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b="1" dirty="0"/>
              <a:t>application</a:t>
            </a:r>
            <a:r>
              <a:rPr lang="en-GB" dirty="0"/>
              <a:t>: 'more or less' fashion (dimension of weight)‏</a:t>
            </a:r>
          </a:p>
        </p:txBody>
      </p:sp>
    </p:spTree>
    <p:extLst>
      <p:ext uri="{BB962C8B-B14F-4D97-AF65-F5344CB8AC3E}">
        <p14:creationId xmlns:p14="http://schemas.microsoft.com/office/powerpoint/2010/main" val="2632528907"/>
      </p:ext>
    </p:extLst>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t>
            </a:r>
            <a:r>
              <a:rPr lang="pl-PL" dirty="0" err="1"/>
              <a:t>Deep</a:t>
            </a:r>
            <a:r>
              <a:rPr lang="pl-PL" dirty="0"/>
              <a:t> </a:t>
            </a:r>
            <a:r>
              <a:rPr lang="pl-PL" dirty="0" err="1"/>
              <a:t>culture</a:t>
            </a:r>
            <a:r>
              <a:rPr lang="pl-PL" dirty="0"/>
              <a:t>” and </a:t>
            </a:r>
            <a:r>
              <a:rPr lang="pl-PL" dirty="0" err="1"/>
              <a:t>identity</a:t>
            </a:r>
            <a:r>
              <a:rPr lang="pl-PL" dirty="0"/>
              <a:t> of law</a:t>
            </a:r>
          </a:p>
        </p:txBody>
      </p:sp>
      <p:sp>
        <p:nvSpPr>
          <p:cNvPr id="3" name="Symbol zastępczy zawartości 2"/>
          <p:cNvSpPr>
            <a:spLocks noGrp="1"/>
          </p:cNvSpPr>
          <p:nvPr>
            <p:ph idx="1"/>
          </p:nvPr>
        </p:nvSpPr>
        <p:spPr>
          <a:xfrm>
            <a:off x="1497496" y="2332383"/>
            <a:ext cx="8649650" cy="3804529"/>
          </a:xfrm>
        </p:spPr>
        <p:txBody>
          <a:bodyPr/>
          <a:lstStyle/>
          <a:p>
            <a:pPr marL="0" indent="0">
              <a:buNone/>
            </a:pPr>
            <a:r>
              <a:rPr lang="pl-PL" dirty="0" err="1"/>
              <a:t>Alternative</a:t>
            </a:r>
            <a:r>
              <a:rPr lang="pl-PL" dirty="0"/>
              <a:t> </a:t>
            </a:r>
            <a:r>
              <a:rPr lang="pl-PL" dirty="0" err="1"/>
              <a:t>interpretations</a:t>
            </a:r>
            <a:r>
              <a:rPr lang="pl-PL" dirty="0"/>
              <a:t> of </a:t>
            </a:r>
            <a:r>
              <a:rPr lang="pl-PL" dirty="0" err="1"/>
              <a:t>deep</a:t>
            </a:r>
            <a:r>
              <a:rPr lang="pl-PL" dirty="0"/>
              <a:t> </a:t>
            </a:r>
            <a:r>
              <a:rPr lang="pl-PL" dirty="0" err="1"/>
              <a:t>culture</a:t>
            </a:r>
            <a:r>
              <a:rPr lang="pl-PL" dirty="0"/>
              <a:t>:</a:t>
            </a:r>
          </a:p>
          <a:p>
            <a:pPr marL="0" indent="0">
              <a:buNone/>
            </a:pPr>
            <a:endParaRPr lang="pl-PL" dirty="0"/>
          </a:p>
          <a:p>
            <a:pPr marL="0" indent="0">
              <a:buNone/>
            </a:pPr>
            <a:r>
              <a:rPr lang="pl-PL" dirty="0"/>
              <a:t>- </a:t>
            </a:r>
            <a:r>
              <a:rPr lang="pl-PL" dirty="0" err="1"/>
              <a:t>Deontological</a:t>
            </a:r>
            <a:r>
              <a:rPr lang="pl-PL" dirty="0"/>
              <a:t> (</a:t>
            </a:r>
            <a:r>
              <a:rPr lang="pl-PL" dirty="0" err="1"/>
              <a:t>basic</a:t>
            </a:r>
            <a:r>
              <a:rPr lang="pl-PL" dirty="0"/>
              <a:t> </a:t>
            </a:r>
            <a:r>
              <a:rPr lang="pl-PL" dirty="0" err="1"/>
              <a:t>principles</a:t>
            </a:r>
            <a:r>
              <a:rPr lang="pl-PL" dirty="0"/>
              <a:t>)</a:t>
            </a:r>
          </a:p>
          <a:p>
            <a:pPr marL="0" indent="0">
              <a:buNone/>
            </a:pPr>
            <a:endParaRPr lang="pl-PL" dirty="0"/>
          </a:p>
          <a:p>
            <a:pPr marL="0" indent="0">
              <a:buNone/>
            </a:pPr>
            <a:r>
              <a:rPr lang="pl-PL" dirty="0"/>
              <a:t>- </a:t>
            </a:r>
            <a:r>
              <a:rPr lang="pl-PL" dirty="0" err="1"/>
              <a:t>Teleological</a:t>
            </a:r>
            <a:r>
              <a:rPr lang="pl-PL" dirty="0"/>
              <a:t> (</a:t>
            </a:r>
            <a:r>
              <a:rPr lang="pl-PL" i="1" dirty="0" err="1"/>
              <a:t>telos</a:t>
            </a:r>
            <a:r>
              <a:rPr lang="pl-PL" i="1" dirty="0"/>
              <a:t> </a:t>
            </a:r>
            <a:r>
              <a:rPr lang="pl-PL" dirty="0"/>
              <a:t>- </a:t>
            </a:r>
            <a:r>
              <a:rPr lang="pl-PL" dirty="0" err="1"/>
              <a:t>moral</a:t>
            </a:r>
            <a:r>
              <a:rPr lang="pl-PL" dirty="0"/>
              <a:t> </a:t>
            </a:r>
            <a:r>
              <a:rPr lang="pl-PL" dirty="0" err="1"/>
              <a:t>ideal</a:t>
            </a:r>
            <a:r>
              <a:rPr lang="pl-PL" dirty="0"/>
              <a:t> of law)</a:t>
            </a:r>
          </a:p>
          <a:p>
            <a:pPr marL="0" indent="0">
              <a:buNone/>
            </a:pPr>
            <a:endParaRPr lang="pl-PL" dirty="0"/>
          </a:p>
          <a:p>
            <a:pPr marL="0" indent="0">
              <a:buNone/>
            </a:pPr>
            <a:r>
              <a:rPr lang="pl-PL" dirty="0"/>
              <a:t>- </a:t>
            </a:r>
            <a:r>
              <a:rPr lang="pl-PL" dirty="0" err="1"/>
              <a:t>Formal</a:t>
            </a:r>
            <a:r>
              <a:rPr lang="pl-PL" dirty="0"/>
              <a:t> (</a:t>
            </a:r>
            <a:r>
              <a:rPr lang="pl-PL" dirty="0" err="1"/>
              <a:t>basic</a:t>
            </a:r>
            <a:r>
              <a:rPr lang="pl-PL" dirty="0"/>
              <a:t> </a:t>
            </a:r>
            <a:r>
              <a:rPr lang="pl-PL" dirty="0" err="1"/>
              <a:t>formal</a:t>
            </a:r>
            <a:r>
              <a:rPr lang="pl-PL" dirty="0"/>
              <a:t> </a:t>
            </a:r>
            <a:r>
              <a:rPr lang="pl-PL" dirty="0" err="1"/>
              <a:t>qualities</a:t>
            </a:r>
            <a:r>
              <a:rPr lang="pl-PL" dirty="0"/>
              <a:t> of law)</a:t>
            </a:r>
          </a:p>
        </p:txBody>
      </p:sp>
    </p:spTree>
    <p:extLst>
      <p:ext uri="{BB962C8B-B14F-4D97-AF65-F5344CB8AC3E}">
        <p14:creationId xmlns:p14="http://schemas.microsoft.com/office/powerpoint/2010/main" val="3847349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1007166" y="296672"/>
            <a:ext cx="8994526" cy="1067152"/>
          </a:xfrm>
          <a:ln/>
        </p:spPr>
        <p:txBody>
          <a:bodyPr/>
          <a:lstStyle/>
          <a:p>
            <a:pPr>
              <a:lnSpc>
                <a:spcPct val="76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a:t>Law as a </a:t>
            </a:r>
            <a:r>
              <a:rPr lang="pl-PL" dirty="0" err="1"/>
              <a:t>multi-layered</a:t>
            </a:r>
            <a:r>
              <a:rPr lang="pl-PL" dirty="0"/>
              <a:t> system</a:t>
            </a:r>
            <a:endParaRPr lang="en-GB" dirty="0"/>
          </a:p>
        </p:txBody>
      </p:sp>
      <p:sp>
        <p:nvSpPr>
          <p:cNvPr id="35842" name="Rectangle 2"/>
          <p:cNvSpPr>
            <a:spLocks noGrp="1" noChangeArrowheads="1"/>
          </p:cNvSpPr>
          <p:nvPr>
            <p:ph type="subTitle" idx="4294967295"/>
          </p:nvPr>
        </p:nvSpPr>
        <p:spPr bwMode="auto">
          <a:xfrm>
            <a:off x="1616765" y="1944205"/>
            <a:ext cx="8533261" cy="4085534"/>
          </a:xfrm>
          <a:prstGeom prst="rect">
            <a:avLst/>
          </a:prstGeom>
          <a:noFill/>
          <a:ln/>
        </p:spPr>
        <p:txBody>
          <a:bodyPr vert="horz" lIns="0" tIns="0" rIns="0" bIns="0" rtlCol="0" anchor="ctr">
            <a:normAutofit fontScale="92500" lnSpcReduction="10000"/>
          </a:bodyPr>
          <a:lstStyle/>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3266" u="sng" dirty="0"/>
              <a:t>Discursive and practical knowledge</a:t>
            </a:r>
          </a:p>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3266" dirty="0"/>
              <a:t>Components of legal culture and their discursive expressions.</a:t>
            </a:r>
          </a:p>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sz="3266" dirty="0"/>
          </a:p>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sz="3266" dirty="0"/>
          </a:p>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3266" u="sng" dirty="0"/>
              <a:t>The role of deeper layers:</a:t>
            </a:r>
          </a:p>
          <a:p>
            <a:pPr marL="188664" indent="-184343">
              <a:lnSpc>
                <a:spcPct val="78000"/>
              </a:lnSpc>
              <a:buSzPct val="45000"/>
              <a:buFont typeface="Wingdings" charset="2"/>
              <a:buChar char=""/>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3266" dirty="0"/>
              <a:t>they are preconditions of legal practice</a:t>
            </a:r>
          </a:p>
          <a:p>
            <a:pPr marL="188664" indent="-184343">
              <a:lnSpc>
                <a:spcPct val="78000"/>
              </a:lnSpc>
              <a:buSzPct val="45000"/>
              <a:buFont typeface="Wingdings" charset="2"/>
              <a:buChar char=""/>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3266" dirty="0"/>
              <a:t>they define the limits of law</a:t>
            </a:r>
          </a:p>
          <a:p>
            <a:pPr marL="188664" indent="-184343">
              <a:lnSpc>
                <a:spcPct val="78000"/>
              </a:lnSpc>
              <a:buSzPct val="45000"/>
              <a:buFont typeface="Wingdings" charset="2"/>
              <a:buChar char=""/>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3266" dirty="0"/>
              <a:t>they are a yardstick for criticism of law</a:t>
            </a:r>
          </a:p>
        </p:txBody>
      </p:sp>
    </p:spTree>
    <p:extLst>
      <p:ext uri="{BB962C8B-B14F-4D97-AF65-F5344CB8AC3E}">
        <p14:creationId xmlns:p14="http://schemas.microsoft.com/office/powerpoint/2010/main" val="3020139101"/>
      </p:ext>
    </p:extLst>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2196072" y="256348"/>
            <a:ext cx="7809939" cy="1146360"/>
          </a:xfrm>
          <a:ln/>
        </p:spPr>
        <p:txBody>
          <a:bodyPr/>
          <a:lstStyle/>
          <a:p>
            <a:pPr>
              <a:lnSpc>
                <a:spcPct val="93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a:t>The </a:t>
            </a:r>
            <a:r>
              <a:rPr lang="pl-PL" dirty="0" err="1"/>
              <a:t>law’s</a:t>
            </a:r>
            <a:r>
              <a:rPr lang="pl-PL" dirty="0"/>
              <a:t> </a:t>
            </a:r>
            <a:r>
              <a:rPr lang="pl-PL" dirty="0" err="1"/>
              <a:t>empire</a:t>
            </a:r>
            <a:endParaRPr lang="en-GB" dirty="0"/>
          </a:p>
        </p:txBody>
      </p:sp>
      <p:sp>
        <p:nvSpPr>
          <p:cNvPr id="18434" name="Rectangle 2"/>
          <p:cNvSpPr>
            <a:spLocks noGrp="1" noChangeArrowheads="1"/>
          </p:cNvSpPr>
          <p:nvPr>
            <p:ph type="subTitle" idx="4294967295"/>
          </p:nvPr>
        </p:nvSpPr>
        <p:spPr bwMode="auto">
          <a:xfrm>
            <a:off x="2196072" y="1552484"/>
            <a:ext cx="7958276" cy="4480311"/>
          </a:xfrm>
          <a:prstGeom prst="rect">
            <a:avLst/>
          </a:prstGeom>
          <a:noFill/>
          <a:ln/>
        </p:spPr>
        <p:txBody>
          <a:bodyPr vert="horz" lIns="0" tIns="0" rIns="0" bIns="0" rtlCol="0" anchor="ctr">
            <a:normAutofit/>
          </a:bodyPr>
          <a:lstStyle/>
          <a:p>
            <a:pPr marL="390289" lvl="1" indent="-192984" algn="just">
              <a:lnSpc>
                <a:spcPct val="95000"/>
              </a:lnSpc>
              <a:buSzPct val="45000"/>
              <a:buNone/>
              <a:tabLst>
                <a:tab pos="390289" algn="l"/>
                <a:tab pos="485341" algn="l"/>
                <a:tab pos="892912" algn="l"/>
                <a:tab pos="1300483" algn="l"/>
                <a:tab pos="1708053" algn="l"/>
                <a:tab pos="2115625" algn="l"/>
                <a:tab pos="2523195" algn="l"/>
                <a:tab pos="2930767" algn="l"/>
                <a:tab pos="3338337" algn="l"/>
                <a:tab pos="3745909" algn="l"/>
                <a:tab pos="4153479" algn="l"/>
                <a:tab pos="4561051" algn="l"/>
                <a:tab pos="4968621" algn="l"/>
                <a:tab pos="5376192" algn="l"/>
                <a:tab pos="5783763" algn="l"/>
                <a:tab pos="6191334" algn="l"/>
                <a:tab pos="6598905" algn="l"/>
                <a:tab pos="7006476" algn="l"/>
                <a:tab pos="7414047" algn="l"/>
                <a:tab pos="7821618" algn="l"/>
                <a:tab pos="8229189" algn="l"/>
              </a:tabLst>
            </a:pPr>
            <a:r>
              <a:rPr lang="en-GB" dirty="0"/>
              <a:t>'</a:t>
            </a:r>
            <a:r>
              <a:rPr lang="en-GB" u="sng" dirty="0"/>
              <a:t>We live in and by the law. It makes us what we are: </a:t>
            </a:r>
            <a:r>
              <a:rPr lang="en-GB" dirty="0"/>
              <a:t>citizens and employees and doctors and spouses and people who owe things. It is sword, shield and menace: we insist on our wage, or refuse to pay our rent, or are forced to forfeit penalties, or are closed up in jail, all in the name of what our abstract and ethereal sovereign, the law, has decreed. (...) </a:t>
            </a:r>
            <a:r>
              <a:rPr lang="en-GB" u="sng" dirty="0"/>
              <a:t>We are subjects of law's empire, liegemen to its methods and ideals</a:t>
            </a:r>
            <a:r>
              <a:rPr lang="en-GB" dirty="0"/>
              <a:t>, bound in spirit while we debate what we must therefore do.'</a:t>
            </a:r>
          </a:p>
          <a:p>
            <a:pPr marL="390289" lvl="1" indent="-192984" algn="just">
              <a:lnSpc>
                <a:spcPct val="95000"/>
              </a:lnSpc>
              <a:buSzPct val="45000"/>
              <a:buNone/>
              <a:tabLst>
                <a:tab pos="390289" algn="l"/>
                <a:tab pos="485341" algn="l"/>
                <a:tab pos="892912" algn="l"/>
                <a:tab pos="1300483" algn="l"/>
                <a:tab pos="1708053" algn="l"/>
                <a:tab pos="2115625" algn="l"/>
                <a:tab pos="2523195" algn="l"/>
                <a:tab pos="2930767" algn="l"/>
                <a:tab pos="3338337" algn="l"/>
                <a:tab pos="3745909" algn="l"/>
                <a:tab pos="4153479" algn="l"/>
                <a:tab pos="4561051" algn="l"/>
                <a:tab pos="4968621" algn="l"/>
                <a:tab pos="5376192" algn="l"/>
                <a:tab pos="5783763" algn="l"/>
                <a:tab pos="6191334" algn="l"/>
                <a:tab pos="6598905" algn="l"/>
                <a:tab pos="7006476" algn="l"/>
                <a:tab pos="7414047" algn="l"/>
                <a:tab pos="7821618" algn="l"/>
                <a:tab pos="8229189" algn="l"/>
              </a:tabLst>
            </a:pPr>
            <a:endParaRPr lang="en-GB" dirty="0"/>
          </a:p>
          <a:p>
            <a:pPr marL="390289" lvl="1" indent="-192984" algn="r">
              <a:lnSpc>
                <a:spcPct val="95000"/>
              </a:lnSpc>
              <a:buSzPct val="45000"/>
              <a:buNone/>
              <a:tabLst>
                <a:tab pos="390289" algn="l"/>
                <a:tab pos="485341" algn="l"/>
                <a:tab pos="892912" algn="l"/>
                <a:tab pos="1300483" algn="l"/>
                <a:tab pos="1708053" algn="l"/>
                <a:tab pos="2115625" algn="l"/>
                <a:tab pos="2523195" algn="l"/>
                <a:tab pos="2930767" algn="l"/>
                <a:tab pos="3338337" algn="l"/>
                <a:tab pos="3745909" algn="l"/>
                <a:tab pos="4153479" algn="l"/>
                <a:tab pos="4561051" algn="l"/>
                <a:tab pos="4968621" algn="l"/>
                <a:tab pos="5376192" algn="l"/>
                <a:tab pos="5783763" algn="l"/>
                <a:tab pos="6191334" algn="l"/>
                <a:tab pos="6598905" algn="l"/>
                <a:tab pos="7006476" algn="l"/>
                <a:tab pos="7414047" algn="l"/>
                <a:tab pos="7821618" algn="l"/>
                <a:tab pos="8229189" algn="l"/>
              </a:tabLst>
            </a:pPr>
            <a:r>
              <a:rPr lang="en-GB" dirty="0"/>
              <a:t>Ronald </a:t>
            </a:r>
            <a:r>
              <a:rPr lang="en-GB" dirty="0" err="1"/>
              <a:t>Dworkin</a:t>
            </a:r>
            <a:r>
              <a:rPr lang="en-GB" dirty="0"/>
              <a:t>, </a:t>
            </a:r>
            <a:r>
              <a:rPr lang="en-GB" i="1" dirty="0"/>
              <a:t>Law's Empire</a:t>
            </a:r>
          </a:p>
        </p:txBody>
      </p:sp>
    </p:spTree>
    <p:extLst>
      <p:ext uri="{BB962C8B-B14F-4D97-AF65-F5344CB8AC3E}">
        <p14:creationId xmlns:p14="http://schemas.microsoft.com/office/powerpoint/2010/main" val="1927047161"/>
      </p:ext>
    </p:extLst>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idea and the </a:t>
            </a:r>
            <a:r>
              <a:rPr lang="pl-PL" dirty="0" err="1"/>
              <a:t>purpose</a:t>
            </a:r>
            <a:r>
              <a:rPr lang="pl-PL" dirty="0"/>
              <a:t> of law</a:t>
            </a:r>
          </a:p>
        </p:txBody>
      </p:sp>
      <p:sp>
        <p:nvSpPr>
          <p:cNvPr id="3" name="Symbol zastępczy zawartości 2"/>
          <p:cNvSpPr>
            <a:spLocks noGrp="1"/>
          </p:cNvSpPr>
          <p:nvPr>
            <p:ph idx="1"/>
          </p:nvPr>
        </p:nvSpPr>
        <p:spPr/>
        <p:txBody>
          <a:bodyPr/>
          <a:lstStyle/>
          <a:p>
            <a:pPr marL="0" indent="0">
              <a:buNone/>
            </a:pPr>
            <a:endParaRPr lang="pl-PL" dirty="0">
              <a:hlinkClick r:id="rId2"/>
            </a:endParaRPr>
          </a:p>
          <a:p>
            <a:pPr marL="0" indent="0">
              <a:buNone/>
            </a:pPr>
            <a:r>
              <a:rPr lang="pl-PL" dirty="0">
                <a:hlinkClick r:id="rId2"/>
              </a:rPr>
              <a:t>https://www.youtube.com/watch?v=NifItiFuF3M</a:t>
            </a:r>
            <a:r>
              <a:rPr lang="pl-PL" dirty="0"/>
              <a:t> </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344105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Social</a:t>
            </a:r>
            <a:r>
              <a:rPr lang="pl-PL" dirty="0"/>
              <a:t> </a:t>
            </a:r>
            <a:r>
              <a:rPr lang="pl-PL" dirty="0" err="1"/>
              <a:t>functions</a:t>
            </a:r>
            <a:r>
              <a:rPr lang="pl-PL" dirty="0"/>
              <a:t> of law #1</a:t>
            </a:r>
          </a:p>
        </p:txBody>
      </p:sp>
      <p:sp>
        <p:nvSpPr>
          <p:cNvPr id="3" name="Symbol zastępczy zawartości 2"/>
          <p:cNvSpPr>
            <a:spLocks noGrp="1"/>
          </p:cNvSpPr>
          <p:nvPr>
            <p:ph idx="1"/>
          </p:nvPr>
        </p:nvSpPr>
        <p:spPr/>
        <p:txBody>
          <a:bodyPr>
            <a:normAutofit lnSpcReduction="10000"/>
          </a:bodyPr>
          <a:lstStyle/>
          <a:p>
            <a:r>
              <a:rPr lang="en-GB" i="1" dirty="0"/>
              <a:t>To guide a human conduct</a:t>
            </a:r>
          </a:p>
          <a:p>
            <a:endParaRPr lang="en-GB" i="1" dirty="0"/>
          </a:p>
          <a:p>
            <a:r>
              <a:rPr lang="en-GB" i="1" dirty="0"/>
              <a:t>To provide publicly ascertainable standards of behaviour</a:t>
            </a:r>
            <a:endParaRPr lang="pl-PL" i="1" dirty="0"/>
          </a:p>
          <a:p>
            <a:endParaRPr lang="pl-PL" i="1" dirty="0"/>
          </a:p>
          <a:p>
            <a:r>
              <a:rPr lang="en-GB" i="1" dirty="0"/>
              <a:t>To secure order and peace</a:t>
            </a:r>
          </a:p>
          <a:p>
            <a:endParaRPr lang="pl-PL" i="1" dirty="0"/>
          </a:p>
          <a:p>
            <a:r>
              <a:rPr lang="en-GB" i="1" dirty="0"/>
              <a:t>To justify acts of coercion</a:t>
            </a:r>
          </a:p>
          <a:p>
            <a:endParaRPr lang="pl-PL" i="1" dirty="0"/>
          </a:p>
          <a:p>
            <a:r>
              <a:rPr lang="en-GB" i="1" dirty="0"/>
              <a:t>To legitimize a domination of ruling class over other classes</a:t>
            </a:r>
          </a:p>
        </p:txBody>
      </p:sp>
    </p:spTree>
    <p:extLst>
      <p:ext uri="{BB962C8B-B14F-4D97-AF65-F5344CB8AC3E}">
        <p14:creationId xmlns:p14="http://schemas.microsoft.com/office/powerpoint/2010/main" val="72180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Social</a:t>
            </a:r>
            <a:r>
              <a:rPr lang="pl-PL" dirty="0"/>
              <a:t> </a:t>
            </a:r>
            <a:r>
              <a:rPr lang="pl-PL" dirty="0" err="1"/>
              <a:t>functions</a:t>
            </a:r>
            <a:r>
              <a:rPr lang="pl-PL" dirty="0"/>
              <a:t> of law #2</a:t>
            </a:r>
          </a:p>
        </p:txBody>
      </p:sp>
      <p:sp>
        <p:nvSpPr>
          <p:cNvPr id="3" name="Symbol zastępczy zawartości 2"/>
          <p:cNvSpPr>
            <a:spLocks noGrp="1"/>
          </p:cNvSpPr>
          <p:nvPr>
            <p:ph idx="1"/>
          </p:nvPr>
        </p:nvSpPr>
        <p:spPr>
          <a:xfrm>
            <a:off x="838200" y="1825624"/>
            <a:ext cx="10515600" cy="4893227"/>
          </a:xfrm>
        </p:spPr>
        <p:txBody>
          <a:bodyPr>
            <a:normAutofit fontScale="85000" lnSpcReduction="20000"/>
          </a:bodyPr>
          <a:lstStyle/>
          <a:p>
            <a:pPr marL="0" indent="0">
              <a:buNone/>
            </a:pPr>
            <a:r>
              <a:rPr lang="pl-PL" dirty="0"/>
              <a:t>Gustav </a:t>
            </a:r>
            <a:r>
              <a:rPr lang="pl-PL" dirty="0" err="1"/>
              <a:t>Radbruch</a:t>
            </a:r>
            <a:r>
              <a:rPr lang="pl-PL" dirty="0"/>
              <a:t>: </a:t>
            </a:r>
            <a:r>
              <a:rPr lang="pl-PL" dirty="0" err="1"/>
              <a:t>Justice</a:t>
            </a:r>
            <a:r>
              <a:rPr lang="pl-PL" dirty="0"/>
              <a:t>, </a:t>
            </a:r>
            <a:r>
              <a:rPr lang="pl-PL" dirty="0" err="1"/>
              <a:t>certainty</a:t>
            </a:r>
            <a:r>
              <a:rPr lang="pl-PL" dirty="0"/>
              <a:t>, </a:t>
            </a:r>
            <a:r>
              <a:rPr lang="pl-PL" dirty="0" err="1"/>
              <a:t>purposiveness</a:t>
            </a:r>
            <a:endParaRPr lang="pl-PL" dirty="0"/>
          </a:p>
          <a:p>
            <a:pPr marL="0" indent="0">
              <a:buNone/>
            </a:pPr>
            <a:r>
              <a:rPr lang="pl-PL" dirty="0"/>
              <a:t>-------------------------------------------------------------------</a:t>
            </a:r>
          </a:p>
          <a:p>
            <a:pPr marL="0" indent="0">
              <a:buNone/>
            </a:pPr>
            <a:r>
              <a:rPr lang="pl-PL" dirty="0"/>
              <a:t>Joseph Raz</a:t>
            </a:r>
          </a:p>
          <a:p>
            <a:r>
              <a:rPr lang="en-US" dirty="0"/>
              <a:t> preventing undesirable </a:t>
            </a:r>
            <a:r>
              <a:rPr lang="en-US" dirty="0" err="1"/>
              <a:t>behaviour</a:t>
            </a:r>
            <a:r>
              <a:rPr lang="en-US" dirty="0"/>
              <a:t> and securing desirable </a:t>
            </a:r>
            <a:r>
              <a:rPr lang="en-US" dirty="0" err="1"/>
              <a:t>behaviour</a:t>
            </a:r>
            <a:r>
              <a:rPr lang="en-US" dirty="0"/>
              <a:t> </a:t>
            </a:r>
            <a:r>
              <a:rPr lang="pl-PL" dirty="0"/>
              <a:t>(</a:t>
            </a:r>
            <a:r>
              <a:rPr lang="pl-PL" dirty="0" err="1"/>
              <a:t>criminal</a:t>
            </a:r>
            <a:r>
              <a:rPr lang="pl-PL" dirty="0"/>
              <a:t> law, tort law)</a:t>
            </a:r>
          </a:p>
          <a:p>
            <a:r>
              <a:rPr lang="en-US" dirty="0"/>
              <a:t>providing facilities for private arrangements between individuals</a:t>
            </a:r>
            <a:r>
              <a:rPr lang="pl-PL" dirty="0"/>
              <a:t> (</a:t>
            </a:r>
            <a:r>
              <a:rPr lang="pl-PL" dirty="0" err="1"/>
              <a:t>civil</a:t>
            </a:r>
            <a:r>
              <a:rPr lang="pl-PL" dirty="0"/>
              <a:t> law)</a:t>
            </a:r>
          </a:p>
          <a:p>
            <a:r>
              <a:rPr lang="en-US" dirty="0"/>
              <a:t>provisions of services and the redistribution of goods </a:t>
            </a:r>
            <a:r>
              <a:rPr lang="pl-PL" dirty="0"/>
              <a:t>(</a:t>
            </a:r>
            <a:r>
              <a:rPr lang="pl-PL" dirty="0" err="1"/>
              <a:t>administrative</a:t>
            </a:r>
            <a:r>
              <a:rPr lang="pl-PL" dirty="0"/>
              <a:t> law, </a:t>
            </a:r>
            <a:r>
              <a:rPr lang="pl-PL" dirty="0" err="1"/>
              <a:t>tax</a:t>
            </a:r>
            <a:r>
              <a:rPr lang="pl-PL" dirty="0"/>
              <a:t> law)</a:t>
            </a:r>
          </a:p>
          <a:p>
            <a:r>
              <a:rPr lang="pl-PL" dirty="0"/>
              <a:t> </a:t>
            </a:r>
            <a:r>
              <a:rPr lang="pl-PL" dirty="0" err="1"/>
              <a:t>settling</a:t>
            </a:r>
            <a:r>
              <a:rPr lang="pl-PL" dirty="0"/>
              <a:t> </a:t>
            </a:r>
            <a:r>
              <a:rPr lang="pl-PL" dirty="0" err="1"/>
              <a:t>unregulated</a:t>
            </a:r>
            <a:r>
              <a:rPr lang="pl-PL" dirty="0"/>
              <a:t> </a:t>
            </a:r>
            <a:r>
              <a:rPr lang="pl-PL" dirty="0" err="1"/>
              <a:t>disputes</a:t>
            </a:r>
            <a:r>
              <a:rPr lang="pl-PL" dirty="0"/>
              <a:t> (</a:t>
            </a:r>
            <a:r>
              <a:rPr lang="pl-PL" dirty="0" err="1"/>
              <a:t>courts</a:t>
            </a:r>
            <a:r>
              <a:rPr lang="pl-PL" dirty="0"/>
              <a:t> and </a:t>
            </a:r>
            <a:r>
              <a:rPr lang="pl-PL" dirty="0" err="1"/>
              <a:t>tribunals</a:t>
            </a:r>
            <a:r>
              <a:rPr lang="pl-PL" dirty="0"/>
              <a:t>)</a:t>
            </a:r>
          </a:p>
          <a:p>
            <a:pPr marL="0" indent="0">
              <a:buNone/>
            </a:pPr>
            <a:r>
              <a:rPr lang="pl-PL" dirty="0"/>
              <a:t>------------------------------------------------------------------</a:t>
            </a:r>
          </a:p>
          <a:p>
            <a:r>
              <a:rPr lang="pl-PL" dirty="0" err="1"/>
              <a:t>Stabilization</a:t>
            </a:r>
            <a:r>
              <a:rPr lang="pl-PL" dirty="0"/>
              <a:t> and </a:t>
            </a:r>
            <a:r>
              <a:rPr lang="pl-PL" dirty="0" err="1"/>
              <a:t>innovation</a:t>
            </a:r>
            <a:endParaRPr lang="pl-PL" dirty="0"/>
          </a:p>
          <a:p>
            <a:r>
              <a:rPr lang="pl-PL" dirty="0"/>
              <a:t>Organization</a:t>
            </a:r>
          </a:p>
          <a:p>
            <a:r>
              <a:rPr lang="pl-PL" dirty="0" err="1"/>
              <a:t>Protection</a:t>
            </a:r>
            <a:endParaRPr lang="pl-PL" dirty="0"/>
          </a:p>
          <a:p>
            <a:r>
              <a:rPr lang="pl-PL" dirty="0" err="1"/>
              <a:t>Repression</a:t>
            </a:r>
            <a:r>
              <a:rPr lang="pl-PL" dirty="0"/>
              <a:t> and </a:t>
            </a:r>
            <a:r>
              <a:rPr lang="pl-PL" dirty="0" err="1"/>
              <a:t>prevention</a:t>
            </a:r>
            <a:r>
              <a:rPr lang="pl-PL" dirty="0"/>
              <a:t> (</a:t>
            </a:r>
            <a:r>
              <a:rPr lang="pl-PL" dirty="0" err="1"/>
              <a:t>education</a:t>
            </a:r>
            <a:r>
              <a:rPr lang="pl-PL" dirty="0"/>
              <a:t>)</a:t>
            </a:r>
          </a:p>
          <a:p>
            <a:endParaRPr lang="pl-PL" dirty="0"/>
          </a:p>
          <a:p>
            <a:endParaRPr lang="pl-PL" dirty="0"/>
          </a:p>
        </p:txBody>
      </p:sp>
    </p:spTree>
    <p:extLst>
      <p:ext uri="{BB962C8B-B14F-4D97-AF65-F5344CB8AC3E}">
        <p14:creationId xmlns:p14="http://schemas.microsoft.com/office/powerpoint/2010/main" val="3109640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7261DF-B368-4CA6-9283-05B1255C5516}"/>
              </a:ext>
            </a:extLst>
          </p:cNvPr>
          <p:cNvSpPr txBox="1">
            <a:spLocks noChangeArrowheads="1"/>
          </p:cNvSpPr>
          <p:nvPr/>
        </p:nvSpPr>
        <p:spPr bwMode="auto">
          <a:xfrm>
            <a:off x="741363" y="1963738"/>
            <a:ext cx="8772525" cy="1457325"/>
          </a:xfrm>
          <a:prstGeom prst="rect">
            <a:avLst/>
          </a:prstGeom>
          <a:noFill/>
          <a:ln/>
        </p:spPr>
        <p:txBody>
          <a:bodyPr vert="horz" lIns="0" tIns="0" rIns="0" bIns="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30213" lvl="1" indent="-211138" algn="ctr">
              <a:lnSpc>
                <a:spcPct val="95000"/>
              </a:lnSpc>
              <a:buSzPct val="45000"/>
              <a:buFontTx/>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n-GB" sz="6000">
                <a:solidFill>
                  <a:schemeClr val="tx1">
                    <a:lumMod val="75000"/>
                    <a:lumOff val="25000"/>
                  </a:schemeClr>
                </a:solidFill>
              </a:rPr>
              <a:t>LAW</a:t>
            </a:r>
          </a:p>
        </p:txBody>
      </p:sp>
      <p:sp>
        <p:nvSpPr>
          <p:cNvPr id="5" name="Text Box 3">
            <a:extLst>
              <a:ext uri="{FF2B5EF4-FFF2-40B4-BE49-F238E27FC236}">
                <a16:creationId xmlns:a16="http://schemas.microsoft.com/office/drawing/2014/main" id="{2D86A4AC-1D2D-46B8-9EED-C21D285960CA}"/>
              </a:ext>
            </a:extLst>
          </p:cNvPr>
          <p:cNvSpPr txBox="1">
            <a:spLocks noChangeArrowheads="1"/>
          </p:cNvSpPr>
          <p:nvPr/>
        </p:nvSpPr>
        <p:spPr bwMode="auto">
          <a:xfrm>
            <a:off x="7019925" y="3995738"/>
            <a:ext cx="2492375" cy="903287"/>
          </a:xfrm>
          <a:prstGeom prst="rect">
            <a:avLst/>
          </a:prstGeom>
          <a:noFill/>
          <a:ln w="9525">
            <a:noFill/>
            <a:round/>
            <a:headEnd/>
            <a:tailEnd/>
          </a:ln>
          <a:effectLst/>
        </p:spPr>
        <p:txBody>
          <a:bodyPr wrap="none" lIns="0" tIns="0" rIns="0" bIns="0"/>
          <a:lstStyle/>
          <a:p>
            <a:pPr marL="214313" indent="-209550" algn="ctr">
              <a:lnSpc>
                <a:spcPct val="95000"/>
              </a:lnSpc>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en-GB" sz="3200">
                <a:solidFill>
                  <a:schemeClr val="tx1">
                    <a:lumMod val="65000"/>
                    <a:lumOff val="35000"/>
                  </a:schemeClr>
                </a:solidFill>
                <a:ea typeface="msmincho" charset="0"/>
                <a:cs typeface="msmincho" charset="0"/>
              </a:rPr>
              <a:t>legal science </a:t>
            </a:r>
          </a:p>
          <a:p>
            <a:pPr marL="214313" indent="-209550" algn="ctr">
              <a:lnSpc>
                <a:spcPct val="95000"/>
              </a:lnSpc>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en-GB" sz="3200">
                <a:solidFill>
                  <a:schemeClr val="tx1">
                    <a:lumMod val="65000"/>
                    <a:lumOff val="35000"/>
                  </a:schemeClr>
                </a:solidFill>
                <a:ea typeface="msmincho" charset="0"/>
                <a:cs typeface="msmincho" charset="0"/>
              </a:rPr>
              <a:t>(jurisprudence)</a:t>
            </a:r>
            <a:r>
              <a:rPr lang="ar-SA" sz="3200">
                <a:solidFill>
                  <a:schemeClr val="tx1">
                    <a:lumMod val="65000"/>
                    <a:lumOff val="35000"/>
                  </a:schemeClr>
                </a:solidFill>
                <a:cs typeface="Arial" charset="0"/>
              </a:rPr>
              <a:t>‏</a:t>
            </a:r>
            <a:endParaRPr lang="en-GB" sz="3200">
              <a:solidFill>
                <a:schemeClr val="tx1">
                  <a:lumMod val="65000"/>
                  <a:lumOff val="35000"/>
                </a:schemeClr>
              </a:solidFill>
              <a:ea typeface="msmincho" charset="0"/>
              <a:cs typeface="msmincho" charset="0"/>
            </a:endParaRPr>
          </a:p>
        </p:txBody>
      </p:sp>
      <p:sp>
        <p:nvSpPr>
          <p:cNvPr id="6" name="Text Box 4">
            <a:extLst>
              <a:ext uri="{FF2B5EF4-FFF2-40B4-BE49-F238E27FC236}">
                <a16:creationId xmlns:a16="http://schemas.microsoft.com/office/drawing/2014/main" id="{CF33F7D7-B3CF-4A5A-823E-559B1066178C}"/>
              </a:ext>
            </a:extLst>
          </p:cNvPr>
          <p:cNvSpPr txBox="1">
            <a:spLocks noChangeArrowheads="1"/>
          </p:cNvSpPr>
          <p:nvPr/>
        </p:nvSpPr>
        <p:spPr bwMode="auto">
          <a:xfrm>
            <a:off x="511175" y="4386263"/>
            <a:ext cx="2889250" cy="452437"/>
          </a:xfrm>
          <a:prstGeom prst="rect">
            <a:avLst/>
          </a:prstGeom>
          <a:noFill/>
          <a:ln w="9525">
            <a:noFill/>
            <a:round/>
            <a:headEnd/>
            <a:tailEnd/>
          </a:ln>
          <a:effectLst/>
        </p:spPr>
        <p:txBody>
          <a:bodyPr wrap="none" lIns="0" tIns="0" rIns="0" bIns="0"/>
          <a:lstStyle/>
          <a:p>
            <a:pPr>
              <a:lnSpc>
                <a:spcPct val="95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a:solidFill>
                  <a:schemeClr val="tx1">
                    <a:lumMod val="65000"/>
                    <a:lumOff val="35000"/>
                  </a:schemeClr>
                </a:solidFill>
                <a:ea typeface="msmincho" charset="0"/>
                <a:cs typeface="msmincho" charset="0"/>
              </a:rPr>
              <a:t>normative system</a:t>
            </a:r>
          </a:p>
        </p:txBody>
      </p:sp>
      <p:sp>
        <p:nvSpPr>
          <p:cNvPr id="7" name="Text Box 5">
            <a:extLst>
              <a:ext uri="{FF2B5EF4-FFF2-40B4-BE49-F238E27FC236}">
                <a16:creationId xmlns:a16="http://schemas.microsoft.com/office/drawing/2014/main" id="{6A7A0307-33E3-4DCA-AC8C-88164B902DD4}"/>
              </a:ext>
            </a:extLst>
          </p:cNvPr>
          <p:cNvSpPr txBox="1">
            <a:spLocks noChangeArrowheads="1"/>
          </p:cNvSpPr>
          <p:nvPr/>
        </p:nvSpPr>
        <p:spPr bwMode="auto">
          <a:xfrm>
            <a:off x="3933825" y="4859338"/>
            <a:ext cx="2344738" cy="452437"/>
          </a:xfrm>
          <a:prstGeom prst="rect">
            <a:avLst/>
          </a:prstGeom>
          <a:noFill/>
          <a:ln w="9525">
            <a:noFill/>
            <a:round/>
            <a:headEnd/>
            <a:tailEnd/>
          </a:ln>
          <a:effectLst/>
        </p:spPr>
        <p:txBody>
          <a:bodyPr wrap="none" lIns="0" tIns="0" rIns="0" bIns="0"/>
          <a:lstStyle/>
          <a:p>
            <a:pPr>
              <a:lnSpc>
                <a:spcPct val="95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a:solidFill>
                  <a:schemeClr val="tx1">
                    <a:lumMod val="65000"/>
                    <a:lumOff val="35000"/>
                  </a:schemeClr>
                </a:solidFill>
                <a:ea typeface="msmincho" charset="0"/>
                <a:cs typeface="msmincho" charset="0"/>
              </a:rPr>
              <a:t>legal practices</a:t>
            </a:r>
          </a:p>
        </p:txBody>
      </p:sp>
      <p:sp>
        <p:nvSpPr>
          <p:cNvPr id="8" name="Line 6">
            <a:extLst>
              <a:ext uri="{FF2B5EF4-FFF2-40B4-BE49-F238E27FC236}">
                <a16:creationId xmlns:a16="http://schemas.microsoft.com/office/drawing/2014/main" id="{23539F7E-701F-4483-9679-E6E464252EC9}"/>
              </a:ext>
            </a:extLst>
          </p:cNvPr>
          <p:cNvSpPr>
            <a:spLocks noChangeShapeType="1"/>
          </p:cNvSpPr>
          <p:nvPr/>
        </p:nvSpPr>
        <p:spPr bwMode="auto">
          <a:xfrm flipH="1">
            <a:off x="2692400" y="3060700"/>
            <a:ext cx="1635125" cy="1260475"/>
          </a:xfrm>
          <a:prstGeom prst="line">
            <a:avLst/>
          </a:prstGeom>
          <a:noFill/>
          <a:ln w="36000">
            <a:solidFill>
              <a:schemeClr val="bg2">
                <a:lumMod val="50000"/>
              </a:schemeClr>
            </a:solidFill>
            <a:round/>
            <a:headEnd/>
            <a:tailEnd type="triangle" w="med" len="med"/>
          </a:ln>
          <a:effectLst/>
        </p:spPr>
        <p:txBody>
          <a:bodyPr/>
          <a:lstStyle/>
          <a:p>
            <a:endParaRPr lang="pl-PL">
              <a:solidFill>
                <a:schemeClr val="tx1">
                  <a:lumMod val="65000"/>
                  <a:lumOff val="35000"/>
                </a:schemeClr>
              </a:solidFill>
            </a:endParaRPr>
          </a:p>
        </p:txBody>
      </p:sp>
      <p:sp>
        <p:nvSpPr>
          <p:cNvPr id="9" name="Line 7">
            <a:extLst>
              <a:ext uri="{FF2B5EF4-FFF2-40B4-BE49-F238E27FC236}">
                <a16:creationId xmlns:a16="http://schemas.microsoft.com/office/drawing/2014/main" id="{B315C853-8A39-4F68-A964-CC616341FE97}"/>
              </a:ext>
            </a:extLst>
          </p:cNvPr>
          <p:cNvSpPr>
            <a:spLocks noChangeShapeType="1"/>
          </p:cNvSpPr>
          <p:nvPr/>
        </p:nvSpPr>
        <p:spPr bwMode="auto">
          <a:xfrm>
            <a:off x="5219700" y="3240088"/>
            <a:ext cx="1588" cy="1619250"/>
          </a:xfrm>
          <a:prstGeom prst="line">
            <a:avLst/>
          </a:prstGeom>
          <a:noFill/>
          <a:ln w="36000">
            <a:solidFill>
              <a:schemeClr val="bg2">
                <a:lumMod val="50000"/>
              </a:schemeClr>
            </a:solidFill>
            <a:round/>
            <a:headEnd/>
            <a:tailEnd type="triangle" w="med" len="med"/>
          </a:ln>
          <a:effectLst/>
        </p:spPr>
        <p:txBody>
          <a:bodyPr/>
          <a:lstStyle/>
          <a:p>
            <a:endParaRPr lang="pl-PL">
              <a:solidFill>
                <a:schemeClr val="tx1">
                  <a:lumMod val="65000"/>
                  <a:lumOff val="35000"/>
                </a:schemeClr>
              </a:solidFill>
            </a:endParaRPr>
          </a:p>
        </p:txBody>
      </p:sp>
      <p:sp>
        <p:nvSpPr>
          <p:cNvPr id="10" name="Line 8">
            <a:extLst>
              <a:ext uri="{FF2B5EF4-FFF2-40B4-BE49-F238E27FC236}">
                <a16:creationId xmlns:a16="http://schemas.microsoft.com/office/drawing/2014/main" id="{200C6E31-0297-4A7D-A4E9-40E60E90A30A}"/>
              </a:ext>
            </a:extLst>
          </p:cNvPr>
          <p:cNvSpPr>
            <a:spLocks noChangeShapeType="1"/>
          </p:cNvSpPr>
          <p:nvPr/>
        </p:nvSpPr>
        <p:spPr bwMode="auto">
          <a:xfrm>
            <a:off x="5940425" y="3060700"/>
            <a:ext cx="1439863" cy="900113"/>
          </a:xfrm>
          <a:prstGeom prst="line">
            <a:avLst/>
          </a:prstGeom>
          <a:noFill/>
          <a:ln w="36000">
            <a:solidFill>
              <a:schemeClr val="bg2">
                <a:lumMod val="50000"/>
              </a:schemeClr>
            </a:solidFill>
            <a:round/>
            <a:headEnd/>
            <a:tailEnd type="triangle" w="med" len="med"/>
          </a:ln>
          <a:effectLst/>
        </p:spPr>
        <p:txBody>
          <a:bodyPr/>
          <a:lstStyle/>
          <a:p>
            <a:endParaRPr lang="pl-PL">
              <a:solidFill>
                <a:schemeClr val="tx1">
                  <a:lumMod val="65000"/>
                  <a:lumOff val="35000"/>
                </a:schemeClr>
              </a:solidFill>
            </a:endParaRPr>
          </a:p>
        </p:txBody>
      </p:sp>
    </p:spTree>
    <p:extLst>
      <p:ext uri="{BB962C8B-B14F-4D97-AF65-F5344CB8AC3E}">
        <p14:creationId xmlns:p14="http://schemas.microsoft.com/office/powerpoint/2010/main" val="9809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4"/>
                                        </p:tgtEl>
                                        <p:attrNameLst>
                                          <p:attrName>style.visibility</p:attrName>
                                        </p:attrNameLst>
                                      </p:cBhvr>
                                      <p:to>
                                        <p:strVal val="visible"/>
                                      </p:to>
                                    </p:set>
                                    <p:anim calcmode="lin" valueType="num">
                                      <p:cBhvr additive="repl">
                                        <p:cTn id="7" dur="1000" fill="hold"/>
                                        <p:tgtEl>
                                          <p:spTgt spid="4"/>
                                        </p:tgtEl>
                                        <p:attrNameLst>
                                          <p:attrName>ppt_w</p:attrName>
                                        </p:attrNameLst>
                                      </p:cBhvr>
                                      <p:tavLst>
                                        <p:tav tm="100000">
                                          <p:val>
                                            <p:strVal val="#ppt_w*0.70"/>
                                          </p:val>
                                        </p:tav>
                                        <p:tav>
                                          <p:val>
                                            <p:strVal val="#ppt_w"/>
                                          </p:val>
                                        </p:tav>
                                      </p:tavLst>
                                    </p:anim>
                                    <p:anim calcmode="lin" valueType="num">
                                      <p:cBhvr additive="repl">
                                        <p:cTn id="8" dur="1000" fill="hold"/>
                                        <p:tgtEl>
                                          <p:spTgt spid="4"/>
                                        </p:tgtEl>
                                        <p:attrNameLst>
                                          <p:attrName>ppt_h</p:attrName>
                                        </p:attrNameLst>
                                      </p:cBhvr>
                                      <p:tavLst>
                                        <p:tav tm="100000">
                                          <p:val>
                                            <p:strVal val="#ppt_h"/>
                                          </p:val>
                                        </p:tav>
                                        <p:tav>
                                          <p:val>
                                            <p:strVal val="#ppt_h"/>
                                          </p:val>
                                        </p:tav>
                                      </p:tavLst>
                                    </p:anim>
                                    <p:animEffect transition="in" filter="fade">
                                      <p:cBhvr additive="repl">
                                        <p:cTn id="9" dur="1000"/>
                                        <p:tgtEl>
                                          <p:spTgt spid="4"/>
                                        </p:tgtEl>
                                      </p:cBhvr>
                                    </p:animEffect>
                                  </p:childTnLst>
                                </p:cTn>
                              </p:par>
                              <p:par>
                                <p:cTn id="10" presetID="55" presetClass="entr" fill="hold" nodeType="withEffect">
                                  <p:stCondLst>
                                    <p:cond delay="0"/>
                                  </p:stCondLst>
                                  <p:childTnLst>
                                    <p:set>
                                      <p:cBhvr additive="repl">
                                        <p:cTn id="11" dur="1" fill="hold">
                                          <p:stCondLst>
                                            <p:cond delay="0"/>
                                          </p:stCondLst>
                                        </p:cTn>
                                        <p:tgtEl>
                                          <p:spTgt spid="5"/>
                                        </p:tgtEl>
                                        <p:attrNameLst>
                                          <p:attrName>style.visibility</p:attrName>
                                        </p:attrNameLst>
                                      </p:cBhvr>
                                      <p:to>
                                        <p:strVal val="visible"/>
                                      </p:to>
                                    </p:set>
                                    <p:anim calcmode="lin" valueType="num">
                                      <p:cBhvr additive="repl">
                                        <p:cTn id="12" dur="1000" fill="hold"/>
                                        <p:tgtEl>
                                          <p:spTgt spid="5"/>
                                        </p:tgtEl>
                                        <p:attrNameLst>
                                          <p:attrName>ppt_w</p:attrName>
                                        </p:attrNameLst>
                                      </p:cBhvr>
                                      <p:tavLst>
                                        <p:tav tm="100000">
                                          <p:val>
                                            <p:strVal val="#ppt_w*0.70"/>
                                          </p:val>
                                        </p:tav>
                                        <p:tav>
                                          <p:val>
                                            <p:strVal val="#ppt_w"/>
                                          </p:val>
                                        </p:tav>
                                      </p:tavLst>
                                    </p:anim>
                                    <p:anim calcmode="lin" valueType="num">
                                      <p:cBhvr additive="repl">
                                        <p:cTn id="13" dur="1000" fill="hold"/>
                                        <p:tgtEl>
                                          <p:spTgt spid="5"/>
                                        </p:tgtEl>
                                        <p:attrNameLst>
                                          <p:attrName>ppt_h</p:attrName>
                                        </p:attrNameLst>
                                      </p:cBhvr>
                                      <p:tavLst>
                                        <p:tav tm="100000">
                                          <p:val>
                                            <p:strVal val="#ppt_h"/>
                                          </p:val>
                                        </p:tav>
                                        <p:tav>
                                          <p:val>
                                            <p:strVal val="#ppt_h"/>
                                          </p:val>
                                        </p:tav>
                                      </p:tavLst>
                                    </p:anim>
                                    <p:animEffect transition="in" filter="fade">
                                      <p:cBhvr additive="repl">
                                        <p:cTn id="14" dur="1000"/>
                                        <p:tgtEl>
                                          <p:spTgt spid="5"/>
                                        </p:tgtEl>
                                      </p:cBhvr>
                                    </p:animEffect>
                                  </p:childTnLst>
                                </p:cTn>
                              </p:par>
                              <p:par>
                                <p:cTn id="15" presetID="55" presetClass="entr" fill="hold" nodeType="withEffect">
                                  <p:stCondLst>
                                    <p:cond delay="0"/>
                                  </p:stCondLst>
                                  <p:childTnLst>
                                    <p:set>
                                      <p:cBhvr additive="repl">
                                        <p:cTn id="16" dur="1" fill="hold">
                                          <p:stCondLst>
                                            <p:cond delay="0"/>
                                          </p:stCondLst>
                                        </p:cTn>
                                        <p:tgtEl>
                                          <p:spTgt spid="6"/>
                                        </p:tgtEl>
                                        <p:attrNameLst>
                                          <p:attrName>style.visibility</p:attrName>
                                        </p:attrNameLst>
                                      </p:cBhvr>
                                      <p:to>
                                        <p:strVal val="visible"/>
                                      </p:to>
                                    </p:set>
                                    <p:anim calcmode="lin" valueType="num">
                                      <p:cBhvr additive="repl">
                                        <p:cTn id="17" dur="1000" fill="hold"/>
                                        <p:tgtEl>
                                          <p:spTgt spid="6"/>
                                        </p:tgtEl>
                                        <p:attrNameLst>
                                          <p:attrName>ppt_w</p:attrName>
                                        </p:attrNameLst>
                                      </p:cBhvr>
                                      <p:tavLst>
                                        <p:tav tm="100000">
                                          <p:val>
                                            <p:strVal val="#ppt_w*0.70"/>
                                          </p:val>
                                        </p:tav>
                                        <p:tav>
                                          <p:val>
                                            <p:strVal val="#ppt_w"/>
                                          </p:val>
                                        </p:tav>
                                      </p:tavLst>
                                    </p:anim>
                                    <p:anim calcmode="lin" valueType="num">
                                      <p:cBhvr additive="repl">
                                        <p:cTn id="18" dur="1000" fill="hold"/>
                                        <p:tgtEl>
                                          <p:spTgt spid="6"/>
                                        </p:tgtEl>
                                        <p:attrNameLst>
                                          <p:attrName>ppt_h</p:attrName>
                                        </p:attrNameLst>
                                      </p:cBhvr>
                                      <p:tavLst>
                                        <p:tav tm="100000">
                                          <p:val>
                                            <p:strVal val="#ppt_h"/>
                                          </p:val>
                                        </p:tav>
                                        <p:tav>
                                          <p:val>
                                            <p:strVal val="#ppt_h"/>
                                          </p:val>
                                        </p:tav>
                                      </p:tavLst>
                                    </p:anim>
                                    <p:animEffect transition="in" filter="fade">
                                      <p:cBhvr additive="repl">
                                        <p:cTn id="19" dur="1000"/>
                                        <p:tgtEl>
                                          <p:spTgt spid="6"/>
                                        </p:tgtEl>
                                      </p:cBhvr>
                                    </p:animEffect>
                                  </p:childTnLst>
                                </p:cTn>
                              </p:par>
                              <p:par>
                                <p:cTn id="20" presetID="55" presetClass="entr" fill="hold" nodeType="withEffect">
                                  <p:stCondLst>
                                    <p:cond delay="0"/>
                                  </p:stCondLst>
                                  <p:childTnLst>
                                    <p:set>
                                      <p:cBhvr additive="repl">
                                        <p:cTn id="21" dur="1" fill="hold">
                                          <p:stCondLst>
                                            <p:cond delay="0"/>
                                          </p:stCondLst>
                                        </p:cTn>
                                        <p:tgtEl>
                                          <p:spTgt spid="7"/>
                                        </p:tgtEl>
                                        <p:attrNameLst>
                                          <p:attrName>style.visibility</p:attrName>
                                        </p:attrNameLst>
                                      </p:cBhvr>
                                      <p:to>
                                        <p:strVal val="visible"/>
                                      </p:to>
                                    </p:set>
                                    <p:anim calcmode="lin" valueType="num">
                                      <p:cBhvr additive="repl">
                                        <p:cTn id="22" dur="1000" fill="hold"/>
                                        <p:tgtEl>
                                          <p:spTgt spid="7"/>
                                        </p:tgtEl>
                                        <p:attrNameLst>
                                          <p:attrName>ppt_w</p:attrName>
                                        </p:attrNameLst>
                                      </p:cBhvr>
                                      <p:tavLst>
                                        <p:tav tm="100000">
                                          <p:val>
                                            <p:strVal val="#ppt_w*0.70"/>
                                          </p:val>
                                        </p:tav>
                                        <p:tav>
                                          <p:val>
                                            <p:strVal val="#ppt_w"/>
                                          </p:val>
                                        </p:tav>
                                      </p:tavLst>
                                    </p:anim>
                                    <p:anim calcmode="lin" valueType="num">
                                      <p:cBhvr additive="repl">
                                        <p:cTn id="23" dur="1000" fill="hold"/>
                                        <p:tgtEl>
                                          <p:spTgt spid="7"/>
                                        </p:tgtEl>
                                        <p:attrNameLst>
                                          <p:attrName>ppt_h</p:attrName>
                                        </p:attrNameLst>
                                      </p:cBhvr>
                                      <p:tavLst>
                                        <p:tav tm="100000">
                                          <p:val>
                                            <p:strVal val="#ppt_h"/>
                                          </p:val>
                                        </p:tav>
                                        <p:tav>
                                          <p:val>
                                            <p:strVal val="#ppt_h"/>
                                          </p:val>
                                        </p:tav>
                                      </p:tavLst>
                                    </p:anim>
                                    <p:animEffect transition="in" filter="fade">
                                      <p:cBhvr additive="repl">
                                        <p:cTn id="24" dur="1000"/>
                                        <p:tgtEl>
                                          <p:spTgt spid="7"/>
                                        </p:tgtEl>
                                      </p:cBhvr>
                                    </p:animEffect>
                                  </p:childTnLst>
                                </p:cTn>
                              </p:par>
                              <p:par>
                                <p:cTn id="25" presetID="55" presetClass="entr" fill="hold" grpId="0" nodeType="withEffect">
                                  <p:stCondLst>
                                    <p:cond delay="0"/>
                                  </p:stCondLst>
                                  <p:childTnLst>
                                    <p:set>
                                      <p:cBhvr additive="repl">
                                        <p:cTn id="26" dur="1" fill="hold">
                                          <p:stCondLst>
                                            <p:cond delay="0"/>
                                          </p:stCondLst>
                                        </p:cTn>
                                        <p:tgtEl>
                                          <p:spTgt spid="8"/>
                                        </p:tgtEl>
                                        <p:attrNameLst>
                                          <p:attrName>style.visibility</p:attrName>
                                        </p:attrNameLst>
                                      </p:cBhvr>
                                      <p:to>
                                        <p:strVal val="visible"/>
                                      </p:to>
                                    </p:set>
                                    <p:anim calcmode="lin" valueType="num">
                                      <p:cBhvr additive="repl">
                                        <p:cTn id="27" dur="1000" fill="hold"/>
                                        <p:tgtEl>
                                          <p:spTgt spid="8"/>
                                        </p:tgtEl>
                                        <p:attrNameLst>
                                          <p:attrName>ppt_w</p:attrName>
                                        </p:attrNameLst>
                                      </p:cBhvr>
                                      <p:tavLst>
                                        <p:tav tm="100000">
                                          <p:val>
                                            <p:strVal val="#ppt_w*0.70"/>
                                          </p:val>
                                        </p:tav>
                                        <p:tav>
                                          <p:val>
                                            <p:strVal val="#ppt_w"/>
                                          </p:val>
                                        </p:tav>
                                      </p:tavLst>
                                    </p:anim>
                                    <p:anim calcmode="lin" valueType="num">
                                      <p:cBhvr additive="repl">
                                        <p:cTn id="28" dur="1000" fill="hold"/>
                                        <p:tgtEl>
                                          <p:spTgt spid="8"/>
                                        </p:tgtEl>
                                        <p:attrNameLst>
                                          <p:attrName>ppt_h</p:attrName>
                                        </p:attrNameLst>
                                      </p:cBhvr>
                                      <p:tavLst>
                                        <p:tav tm="100000">
                                          <p:val>
                                            <p:strVal val="#ppt_h"/>
                                          </p:val>
                                        </p:tav>
                                        <p:tav>
                                          <p:val>
                                            <p:strVal val="#ppt_h"/>
                                          </p:val>
                                        </p:tav>
                                      </p:tavLst>
                                    </p:anim>
                                    <p:animEffect transition="in" filter="fade">
                                      <p:cBhvr additive="repl">
                                        <p:cTn id="29" dur="1000"/>
                                        <p:tgtEl>
                                          <p:spTgt spid="8"/>
                                        </p:tgtEl>
                                      </p:cBhvr>
                                    </p:animEffect>
                                  </p:childTnLst>
                                </p:cTn>
                              </p:par>
                              <p:par>
                                <p:cTn id="30" presetID="55" presetClass="entr" fill="hold" grpId="0" nodeType="withEffect">
                                  <p:stCondLst>
                                    <p:cond delay="0"/>
                                  </p:stCondLst>
                                  <p:childTnLst>
                                    <p:set>
                                      <p:cBhvr additive="repl">
                                        <p:cTn id="31" dur="1" fill="hold">
                                          <p:stCondLst>
                                            <p:cond delay="0"/>
                                          </p:stCondLst>
                                        </p:cTn>
                                        <p:tgtEl>
                                          <p:spTgt spid="9"/>
                                        </p:tgtEl>
                                        <p:attrNameLst>
                                          <p:attrName>style.visibility</p:attrName>
                                        </p:attrNameLst>
                                      </p:cBhvr>
                                      <p:to>
                                        <p:strVal val="visible"/>
                                      </p:to>
                                    </p:set>
                                    <p:anim calcmode="lin" valueType="num">
                                      <p:cBhvr additive="repl">
                                        <p:cTn id="32" dur="1000" fill="hold"/>
                                        <p:tgtEl>
                                          <p:spTgt spid="9"/>
                                        </p:tgtEl>
                                        <p:attrNameLst>
                                          <p:attrName>ppt_w</p:attrName>
                                        </p:attrNameLst>
                                      </p:cBhvr>
                                      <p:tavLst>
                                        <p:tav tm="100000">
                                          <p:val>
                                            <p:strVal val="#ppt_w*0.70"/>
                                          </p:val>
                                        </p:tav>
                                        <p:tav>
                                          <p:val>
                                            <p:strVal val="#ppt_w"/>
                                          </p:val>
                                        </p:tav>
                                      </p:tavLst>
                                    </p:anim>
                                    <p:anim calcmode="lin" valueType="num">
                                      <p:cBhvr additive="repl">
                                        <p:cTn id="33" dur="1000" fill="hold"/>
                                        <p:tgtEl>
                                          <p:spTgt spid="9"/>
                                        </p:tgtEl>
                                        <p:attrNameLst>
                                          <p:attrName>ppt_h</p:attrName>
                                        </p:attrNameLst>
                                      </p:cBhvr>
                                      <p:tavLst>
                                        <p:tav tm="100000">
                                          <p:val>
                                            <p:strVal val="#ppt_h"/>
                                          </p:val>
                                        </p:tav>
                                        <p:tav>
                                          <p:val>
                                            <p:strVal val="#ppt_h"/>
                                          </p:val>
                                        </p:tav>
                                      </p:tavLst>
                                    </p:anim>
                                    <p:animEffect transition="in" filter="fade">
                                      <p:cBhvr additive="repl">
                                        <p:cTn id="34" dur="1000"/>
                                        <p:tgtEl>
                                          <p:spTgt spid="9"/>
                                        </p:tgtEl>
                                      </p:cBhvr>
                                    </p:animEffect>
                                  </p:childTnLst>
                                </p:cTn>
                              </p:par>
                              <p:par>
                                <p:cTn id="35" presetID="55" presetClass="entr" fill="hold" grpId="0" nodeType="withEffect">
                                  <p:stCondLst>
                                    <p:cond delay="0"/>
                                  </p:stCondLst>
                                  <p:childTnLst>
                                    <p:set>
                                      <p:cBhvr additive="repl">
                                        <p:cTn id="36" dur="1" fill="hold">
                                          <p:stCondLst>
                                            <p:cond delay="0"/>
                                          </p:stCondLst>
                                        </p:cTn>
                                        <p:tgtEl>
                                          <p:spTgt spid="10"/>
                                        </p:tgtEl>
                                        <p:attrNameLst>
                                          <p:attrName>style.visibility</p:attrName>
                                        </p:attrNameLst>
                                      </p:cBhvr>
                                      <p:to>
                                        <p:strVal val="visible"/>
                                      </p:to>
                                    </p:set>
                                    <p:anim calcmode="lin" valueType="num">
                                      <p:cBhvr additive="repl">
                                        <p:cTn id="37" dur="1000" fill="hold"/>
                                        <p:tgtEl>
                                          <p:spTgt spid="10"/>
                                        </p:tgtEl>
                                        <p:attrNameLst>
                                          <p:attrName>ppt_w</p:attrName>
                                        </p:attrNameLst>
                                      </p:cBhvr>
                                      <p:tavLst>
                                        <p:tav tm="100000">
                                          <p:val>
                                            <p:strVal val="#ppt_w*0.70"/>
                                          </p:val>
                                        </p:tav>
                                        <p:tav>
                                          <p:val>
                                            <p:strVal val="#ppt_w"/>
                                          </p:val>
                                        </p:tav>
                                      </p:tavLst>
                                    </p:anim>
                                    <p:anim calcmode="lin" valueType="num">
                                      <p:cBhvr additive="repl">
                                        <p:cTn id="38" dur="1000" fill="hold"/>
                                        <p:tgtEl>
                                          <p:spTgt spid="10"/>
                                        </p:tgtEl>
                                        <p:attrNameLst>
                                          <p:attrName>ppt_h</p:attrName>
                                        </p:attrNameLst>
                                      </p:cBhvr>
                                      <p:tavLst>
                                        <p:tav tm="100000">
                                          <p:val>
                                            <p:strVal val="#ppt_h"/>
                                          </p:val>
                                        </p:tav>
                                        <p:tav>
                                          <p:val>
                                            <p:strVal val="#ppt_h"/>
                                          </p:val>
                                        </p:tav>
                                      </p:tavLst>
                                    </p:anim>
                                    <p:animEffect transition="in" filter="fade">
                                      <p:cBhvr additive="repl">
                                        <p:cTn id="3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t>
            </a:r>
            <a:r>
              <a:rPr lang="pl-PL" dirty="0" err="1"/>
              <a:t>Sources</a:t>
            </a:r>
            <a:r>
              <a:rPr lang="pl-PL" dirty="0"/>
              <a:t>” of legal order</a:t>
            </a:r>
          </a:p>
        </p:txBody>
      </p:sp>
      <p:graphicFrame>
        <p:nvGraphicFramePr>
          <p:cNvPr id="3" name="Diagram 2"/>
          <p:cNvGraphicFramePr/>
          <p:nvPr>
            <p:extLst>
              <p:ext uri="{D42A27DB-BD31-4B8C-83A1-F6EECF244321}">
                <p14:modId xmlns:p14="http://schemas.microsoft.com/office/powerpoint/2010/main" val="463220827"/>
              </p:ext>
            </p:extLst>
          </p:nvPr>
        </p:nvGraphicFramePr>
        <p:xfrm>
          <a:off x="2816531" y="1926873"/>
          <a:ext cx="6314538" cy="4383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428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914400" y="296672"/>
            <a:ext cx="9087291" cy="1067152"/>
          </a:xfrm>
          <a:ln/>
        </p:spPr>
        <p:txBody>
          <a:bodyPr/>
          <a:lstStyle/>
          <a:p>
            <a:pPr>
              <a:lnSpc>
                <a:spcPct val="76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a:t>Law as a </a:t>
            </a:r>
            <a:r>
              <a:rPr lang="pl-PL" dirty="0" err="1"/>
              <a:t>multi-layered</a:t>
            </a:r>
            <a:r>
              <a:rPr lang="pl-PL" dirty="0"/>
              <a:t> system</a:t>
            </a:r>
            <a:endParaRPr lang="en-GB" dirty="0"/>
          </a:p>
        </p:txBody>
      </p:sp>
      <p:sp>
        <p:nvSpPr>
          <p:cNvPr id="21506" name="Rectangle 2"/>
          <p:cNvSpPr>
            <a:spLocks noGrp="1" noChangeArrowheads="1"/>
          </p:cNvSpPr>
          <p:nvPr>
            <p:ph type="subTitle" idx="4294967295"/>
          </p:nvPr>
        </p:nvSpPr>
        <p:spPr bwMode="auto">
          <a:xfrm>
            <a:off x="914400" y="1212608"/>
            <a:ext cx="9912626" cy="5098135"/>
          </a:xfrm>
          <a:prstGeom prst="rect">
            <a:avLst/>
          </a:prstGeom>
          <a:noFill/>
          <a:ln/>
        </p:spPr>
        <p:txBody>
          <a:bodyPr vert="horz" lIns="0" tIns="0" rIns="0" bIns="0" rtlCol="0" anchor="ctr">
            <a:normAutofit lnSpcReduction="10000"/>
          </a:bodyPr>
          <a:lstStyle/>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sz="3992"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pl-PL" sz="3992" dirty="0"/>
              <a:t>„</a:t>
            </a:r>
            <a:r>
              <a:rPr lang="en-GB" sz="3992" dirty="0"/>
              <a:t>Shrek</a:t>
            </a:r>
            <a:r>
              <a:rPr lang="pl-PL" sz="3992" dirty="0"/>
              <a:t> </a:t>
            </a:r>
            <a:r>
              <a:rPr lang="en-GB" sz="3992" dirty="0"/>
              <a:t>Principle</a:t>
            </a:r>
            <a:r>
              <a:rPr lang="pl-PL" sz="3992" dirty="0"/>
              <a:t>”</a:t>
            </a:r>
            <a:endParaRPr lang="en-GB" sz="3992"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sz="3266" dirty="0"/>
          </a:p>
          <a:p>
            <a:pPr marL="188664" indent="-184343" algn="ctr">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sz="3266" dirty="0"/>
          </a:p>
          <a:p>
            <a:pPr marL="188664" indent="-184343" algn="ctr">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sz="3266"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2359" dirty="0"/>
              <a:t>'Typical' rules, that is legal provisions which are formulated in legal texts </a:t>
            </a:r>
            <a:endParaRPr lang="pl-PL" sz="2359"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2359" dirty="0"/>
              <a:t>(or other traditional sources of law), creates only a 'surface-level' of law.</a:t>
            </a:r>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sz="2359"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pl-PL" sz="2359" dirty="0" err="1"/>
              <a:t>Next</a:t>
            </a:r>
            <a:r>
              <a:rPr lang="pl-PL" sz="2359" dirty="0"/>
              <a:t> to </a:t>
            </a:r>
            <a:r>
              <a:rPr lang="en-GB" sz="2359" dirty="0"/>
              <a:t>this level, law includes also other components. </a:t>
            </a:r>
            <a:endParaRPr lang="pl-PL" sz="2359"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pl-PL" sz="2359"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pl-PL" sz="2359" dirty="0" err="1"/>
              <a:t>Concepts</a:t>
            </a:r>
            <a:r>
              <a:rPr lang="pl-PL" sz="2359" dirty="0"/>
              <a:t> of </a:t>
            </a:r>
            <a:r>
              <a:rPr lang="pl-PL" sz="2359" dirty="0" err="1"/>
              <a:t>legal</a:t>
            </a:r>
            <a:r>
              <a:rPr lang="pl-PL" sz="2359" dirty="0"/>
              <a:t> system and </a:t>
            </a:r>
            <a:r>
              <a:rPr lang="pl-PL" sz="2359" dirty="0" err="1"/>
              <a:t>legal</a:t>
            </a:r>
            <a:r>
              <a:rPr lang="pl-PL" sz="2359" dirty="0"/>
              <a:t> order</a:t>
            </a:r>
            <a:endParaRPr lang="en-GB" sz="2359" dirty="0"/>
          </a:p>
        </p:txBody>
      </p:sp>
      <p:pic>
        <p:nvPicPr>
          <p:cNvPr id="21507" name="Picture 3"/>
          <p:cNvPicPr>
            <a:picLocks noChangeAspect="1" noChangeArrowheads="1"/>
          </p:cNvPicPr>
          <p:nvPr/>
        </p:nvPicPr>
        <p:blipFill>
          <a:blip r:embed="rId3" cstate="print"/>
          <a:srcRect/>
          <a:stretch>
            <a:fillRect/>
          </a:stretch>
        </p:blipFill>
        <p:spPr bwMode="auto">
          <a:xfrm>
            <a:off x="8192769" y="296672"/>
            <a:ext cx="3617843" cy="2711993"/>
          </a:xfrm>
          <a:prstGeom prst="rect">
            <a:avLst/>
          </a:prstGeom>
          <a:noFill/>
          <a:ln w="9525">
            <a:noFill/>
            <a:round/>
            <a:headEnd/>
            <a:tailEnd/>
          </a:ln>
          <a:effectLst/>
        </p:spPr>
      </p:pic>
    </p:spTree>
    <p:extLst>
      <p:ext uri="{BB962C8B-B14F-4D97-AF65-F5344CB8AC3E}">
        <p14:creationId xmlns:p14="http://schemas.microsoft.com/office/powerpoint/2010/main" val="378581741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additive="repl">
                                        <p:cTn id="6" dur="1" fill="hold">
                                          <p:stCondLst>
                                            <p:cond delay="0"/>
                                          </p:stCondLst>
                                        </p:cTn>
                                        <p:tgtEl>
                                          <p:spTgt spid="21506">
                                            <p:txEl>
                                              <p:pRg st="5" end="5"/>
                                            </p:txEl>
                                          </p:spTgt>
                                        </p:tgtEl>
                                        <p:attrNameLst>
                                          <p:attrName>style.visibility</p:attrName>
                                        </p:attrNameLst>
                                      </p:cBhvr>
                                      <p:to>
                                        <p:strVal val="visible"/>
                                      </p:to>
                                    </p:set>
                                    <p:animEffect transition="in" filter="slide(fromBottom)">
                                      <p:cBhvr additive="repl">
                                        <p:cTn id="7" dur="500"/>
                                        <p:tgtEl>
                                          <p:spTgt spid="2150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additive="repl">
                                        <p:cTn id="11" dur="1" fill="hold">
                                          <p:stCondLst>
                                            <p:cond delay="0"/>
                                          </p:stCondLst>
                                        </p:cTn>
                                        <p:tgtEl>
                                          <p:spTgt spid="21506">
                                            <p:txEl>
                                              <p:pRg st="6" end="6"/>
                                            </p:txEl>
                                          </p:spTgt>
                                        </p:tgtEl>
                                        <p:attrNameLst>
                                          <p:attrName>style.visibility</p:attrName>
                                        </p:attrNameLst>
                                      </p:cBhvr>
                                      <p:to>
                                        <p:strVal val="visible"/>
                                      </p:to>
                                    </p:set>
                                    <p:animEffect transition="in" filter="slide(fromBottom)">
                                      <p:cBhvr additive="repl">
                                        <p:cTn id="12" dur="500"/>
                                        <p:tgtEl>
                                          <p:spTgt spid="21506">
                                            <p:txEl>
                                              <p:pRg st="6" end="6"/>
                                            </p:txEl>
                                          </p:spTgt>
                                        </p:tgtEl>
                                      </p:cBhvr>
                                    </p:animEffect>
                                  </p:childTnLst>
                                </p:cTn>
                              </p:par>
                              <p:par>
                                <p:cTn id="13" presetID="12" presetClass="entr" presetSubtype="4" fill="hold" nodeType="withEffect">
                                  <p:stCondLst>
                                    <p:cond delay="0"/>
                                  </p:stCondLst>
                                  <p:childTnLst>
                                    <p:set>
                                      <p:cBhvr additive="repl">
                                        <p:cTn id="14" dur="1" fill="hold">
                                          <p:stCondLst>
                                            <p:cond delay="0"/>
                                          </p:stCondLst>
                                        </p:cTn>
                                        <p:tgtEl>
                                          <p:spTgt spid="21506">
                                            <p:txEl>
                                              <p:pRg st="8" end="8"/>
                                            </p:txEl>
                                          </p:spTgt>
                                        </p:tgtEl>
                                        <p:attrNameLst>
                                          <p:attrName>style.visibility</p:attrName>
                                        </p:attrNameLst>
                                      </p:cBhvr>
                                      <p:to>
                                        <p:strVal val="visible"/>
                                      </p:to>
                                    </p:set>
                                    <p:animEffect transition="in" filter="slide(fromBottom)">
                                      <p:cBhvr additive="repl">
                                        <p:cTn id="15" dur="500"/>
                                        <p:tgtEl>
                                          <p:spTgt spid="21506">
                                            <p:txEl>
                                              <p:pRg st="8" end="8"/>
                                            </p:txEl>
                                          </p:spTgt>
                                        </p:tgtEl>
                                      </p:cBhvr>
                                    </p:animEffect>
                                  </p:childTnLst>
                                </p:cTn>
                              </p:par>
                              <p:par>
                                <p:cTn id="16" presetID="12" presetClass="entr" presetSubtype="4" fill="hold" nodeType="withEffect">
                                  <p:stCondLst>
                                    <p:cond delay="0"/>
                                  </p:stCondLst>
                                  <p:childTnLst>
                                    <p:set>
                                      <p:cBhvr additive="repl">
                                        <p:cTn id="17" dur="1" fill="hold">
                                          <p:stCondLst>
                                            <p:cond delay="0"/>
                                          </p:stCondLst>
                                        </p:cTn>
                                        <p:tgtEl>
                                          <p:spTgt spid="21506">
                                            <p:txEl>
                                              <p:pRg st="10" end="10"/>
                                            </p:txEl>
                                          </p:spTgt>
                                        </p:tgtEl>
                                        <p:attrNameLst>
                                          <p:attrName>style.visibility</p:attrName>
                                        </p:attrNameLst>
                                      </p:cBhvr>
                                      <p:to>
                                        <p:strVal val="visible"/>
                                      </p:to>
                                    </p:set>
                                    <p:animEffect transition="in" filter="slide(fromBottom)">
                                      <p:cBhvr additive="repl">
                                        <p:cTn id="18" dur="500"/>
                                        <p:tgtEl>
                                          <p:spTgt spid="2150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1219200" y="296672"/>
            <a:ext cx="8782491" cy="1067152"/>
          </a:xfrm>
          <a:ln/>
        </p:spPr>
        <p:txBody>
          <a:bodyPr/>
          <a:lstStyle/>
          <a:p>
            <a:pPr>
              <a:lnSpc>
                <a:spcPct val="76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Legal</a:t>
            </a:r>
            <a:r>
              <a:rPr lang="pl-PL" dirty="0"/>
              <a:t> </a:t>
            </a:r>
            <a:r>
              <a:rPr lang="pl-PL" dirty="0" err="1"/>
              <a:t>culture</a:t>
            </a:r>
            <a:endParaRPr lang="en-GB" dirty="0"/>
          </a:p>
        </p:txBody>
      </p:sp>
      <p:sp>
        <p:nvSpPr>
          <p:cNvPr id="32770" name="Rectangle 2"/>
          <p:cNvSpPr>
            <a:spLocks noGrp="1" noChangeArrowheads="1"/>
          </p:cNvSpPr>
          <p:nvPr>
            <p:ph type="subTitle" idx="4294967295"/>
          </p:nvPr>
        </p:nvSpPr>
        <p:spPr bwMode="auto">
          <a:xfrm>
            <a:off x="1311965" y="1307658"/>
            <a:ext cx="8838061" cy="4396782"/>
          </a:xfrm>
          <a:prstGeom prst="rect">
            <a:avLst/>
          </a:prstGeom>
          <a:noFill/>
          <a:ln/>
        </p:spPr>
        <p:txBody>
          <a:bodyPr vert="horz" lIns="0" tIns="0" rIns="0" bIns="0" rtlCol="0" anchor="ctr">
            <a:normAutofit/>
          </a:bodyPr>
          <a:lstStyle/>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pl-PL" sz="3266" i="1" dirty="0"/>
              <a:t>A set of </a:t>
            </a:r>
            <a:r>
              <a:rPr lang="pl-PL" sz="3266" i="1" dirty="0" err="1"/>
              <a:t>beliefs</a:t>
            </a:r>
            <a:r>
              <a:rPr lang="pl-PL" sz="3266" i="1" dirty="0"/>
              <a:t>, </a:t>
            </a:r>
            <a:r>
              <a:rPr lang="pl-PL" sz="3266" i="1" dirty="0" err="1"/>
              <a:t>attitudes</a:t>
            </a:r>
            <a:r>
              <a:rPr lang="pl-PL" sz="3266" i="1" dirty="0"/>
              <a:t> and </a:t>
            </a:r>
            <a:r>
              <a:rPr lang="pl-PL" sz="3266" i="1" dirty="0" err="1"/>
              <a:t>customs</a:t>
            </a:r>
            <a:r>
              <a:rPr lang="pl-PL" sz="3266" i="1" dirty="0"/>
              <a:t> </a:t>
            </a:r>
            <a:r>
              <a:rPr lang="pl-PL" sz="3266" i="1" dirty="0" err="1"/>
              <a:t>related</a:t>
            </a:r>
            <a:r>
              <a:rPr lang="pl-PL" sz="3266" i="1" dirty="0"/>
              <a:t> to the </a:t>
            </a:r>
            <a:r>
              <a:rPr lang="pl-PL" sz="3266" i="1" dirty="0" err="1"/>
              <a:t>valid</a:t>
            </a:r>
            <a:r>
              <a:rPr lang="pl-PL" sz="3266" i="1" dirty="0"/>
              <a:t> law.</a:t>
            </a:r>
          </a:p>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pl-PL" sz="3266" dirty="0"/>
          </a:p>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3266" dirty="0"/>
              <a:t>Legal culture </a:t>
            </a:r>
            <a:r>
              <a:rPr lang="en-GB" sz="3266" i="1" dirty="0" err="1"/>
              <a:t>sensu</a:t>
            </a:r>
            <a:r>
              <a:rPr lang="en-GB" sz="3266" i="1" dirty="0"/>
              <a:t> largo</a:t>
            </a:r>
            <a:r>
              <a:rPr lang="pl-PL" sz="3266" i="1" dirty="0"/>
              <a:t> and sensu stricto </a:t>
            </a:r>
            <a:r>
              <a:rPr lang="pl-PL" sz="3266" dirty="0"/>
              <a:t>(c</a:t>
            </a:r>
            <a:r>
              <a:rPr lang="en-GB" sz="3266" dirty="0" err="1"/>
              <a:t>ulture</a:t>
            </a:r>
            <a:r>
              <a:rPr lang="en-GB" sz="3266" dirty="0"/>
              <a:t> of legal </a:t>
            </a:r>
            <a:r>
              <a:rPr lang="en-GB" sz="3266" dirty="0" err="1"/>
              <a:t>profe</a:t>
            </a:r>
            <a:r>
              <a:rPr lang="pl-PL" sz="3266" dirty="0"/>
              <a:t>s</a:t>
            </a:r>
            <a:r>
              <a:rPr lang="en-GB" sz="3266" dirty="0" err="1"/>
              <a:t>sionals</a:t>
            </a:r>
            <a:r>
              <a:rPr lang="pl-PL" sz="3266" dirty="0"/>
              <a:t>)</a:t>
            </a:r>
            <a:r>
              <a:rPr lang="en-GB" sz="3266" dirty="0"/>
              <a:t>.</a:t>
            </a:r>
          </a:p>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en-GB" sz="3266" dirty="0"/>
          </a:p>
          <a:p>
            <a:pPr marL="188664" indent="-184343">
              <a:lnSpc>
                <a:spcPct val="78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pl-PL" sz="3266" dirty="0" err="1"/>
              <a:t>Legal</a:t>
            </a:r>
            <a:r>
              <a:rPr lang="pl-PL" sz="3266" dirty="0"/>
              <a:t> </a:t>
            </a:r>
            <a:r>
              <a:rPr lang="pl-PL" sz="3266" dirty="0" err="1"/>
              <a:t>culture</a:t>
            </a:r>
            <a:r>
              <a:rPr lang="pl-PL" sz="3266" dirty="0"/>
              <a:t> sensu stricto </a:t>
            </a:r>
            <a:r>
              <a:rPr lang="pl-PL" sz="3266" dirty="0" err="1"/>
              <a:t>is</a:t>
            </a:r>
            <a:r>
              <a:rPr lang="pl-PL" sz="3266" dirty="0"/>
              <a:t> c</a:t>
            </a:r>
            <a:r>
              <a:rPr lang="en-GB" sz="3266" dirty="0" err="1"/>
              <a:t>reated</a:t>
            </a:r>
            <a:r>
              <a:rPr lang="en-GB" sz="3266" dirty="0"/>
              <a:t> by legal practices, legal science,</a:t>
            </a:r>
            <a:r>
              <a:rPr lang="pl-PL" sz="3266" dirty="0"/>
              <a:t> and </a:t>
            </a:r>
            <a:r>
              <a:rPr lang="en-GB" sz="3266" dirty="0" err="1"/>
              <a:t>legislat</a:t>
            </a:r>
            <a:r>
              <a:rPr lang="pl-PL" sz="3266" dirty="0" err="1"/>
              <a:t>ion</a:t>
            </a:r>
            <a:endParaRPr lang="en-GB" sz="3266" dirty="0"/>
          </a:p>
        </p:txBody>
      </p:sp>
    </p:spTree>
    <p:extLst>
      <p:ext uri="{BB962C8B-B14F-4D97-AF65-F5344CB8AC3E}">
        <p14:creationId xmlns:p14="http://schemas.microsoft.com/office/powerpoint/2010/main" val="3404816073"/>
      </p:ext>
    </p:extLst>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534</Words>
  <Application>Microsoft Office PowerPoint</Application>
  <PresentationFormat>Panoramiczny</PresentationFormat>
  <Paragraphs>107</Paragraphs>
  <Slides>14</Slides>
  <Notes>7</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14</vt:i4>
      </vt:variant>
    </vt:vector>
  </HeadingPairs>
  <TitlesOfParts>
    <vt:vector size="20" baseType="lpstr">
      <vt:lpstr>Arial</vt:lpstr>
      <vt:lpstr>Calibri</vt:lpstr>
      <vt:lpstr>Calibri Light</vt:lpstr>
      <vt:lpstr>msmincho</vt:lpstr>
      <vt:lpstr>Wingdings</vt:lpstr>
      <vt:lpstr>Motyw pakietu Office</vt:lpstr>
      <vt:lpstr>The concept  and functions of law</vt:lpstr>
      <vt:lpstr>The law’s empire</vt:lpstr>
      <vt:lpstr>The idea and the purpose of law</vt:lpstr>
      <vt:lpstr>Social functions of law #1</vt:lpstr>
      <vt:lpstr>Social functions of law #2</vt:lpstr>
      <vt:lpstr>Prezentacja programu PowerPoint</vt:lpstr>
      <vt:lpstr>„Sources” of legal order</vt:lpstr>
      <vt:lpstr>Law as a multi-layered system</vt:lpstr>
      <vt:lpstr>Legal culture</vt:lpstr>
      <vt:lpstr>Components of legal culture</vt:lpstr>
      <vt:lpstr>Methodical component</vt:lpstr>
      <vt:lpstr>Normative component: legal principles</vt:lpstr>
      <vt:lpstr>„Deep culture” and identity of law</vt:lpstr>
      <vt:lpstr>Law as a multi-layered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and functions  of law</dc:title>
  <dc:creator>Maciej Pichlak</dc:creator>
  <cp:lastModifiedBy>Maciej Pichlak</cp:lastModifiedBy>
  <cp:revision>9</cp:revision>
  <dcterms:created xsi:type="dcterms:W3CDTF">2016-11-09T11:34:33Z</dcterms:created>
  <dcterms:modified xsi:type="dcterms:W3CDTF">2018-10-15T20:02:51Z</dcterms:modified>
</cp:coreProperties>
</file>