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58" r:id="rId3"/>
    <p:sldId id="259" r:id="rId4"/>
    <p:sldId id="260" r:id="rId5"/>
    <p:sldId id="261" r:id="rId6"/>
    <p:sldId id="263" r:id="rId7"/>
    <p:sldId id="269" r:id="rId8"/>
    <p:sldId id="270" r:id="rId9"/>
    <p:sldId id="271" r:id="rId10"/>
    <p:sldId id="280" r:id="rId11"/>
    <p:sldId id="266" r:id="rId12"/>
    <p:sldId id="267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D9FA-FC30-4C0F-AEF8-484689A9FD4B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4449-3832-47AC-BBF6-9A5E745FF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74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69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04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275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9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3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31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4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7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D49-39BF-485D-860B-C3CC03686DFE}" type="datetimeFigureOut">
              <a:rPr lang="pl-PL" smtClean="0"/>
              <a:t>27.11.2018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5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international-law/International-law-and-municipal-law" TargetMode="External"/><Relationship Id="rId2" Type="http://schemas.openxmlformats.org/officeDocument/2006/relationships/hyperlink" Target="http://www.businesslawbasics.com/chapter-4-classifications-law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larship.law.duke.edu/cgi/viewcontent.cgi?article=2933&amp;context=faculty_scholarshi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774313"/>
            <a:ext cx="9144000" cy="2666243"/>
          </a:xfrm>
        </p:spPr>
        <p:txBody>
          <a:bodyPr>
            <a:normAutofit fontScale="92500" lnSpcReduction="20000"/>
          </a:bodyPr>
          <a:lstStyle/>
          <a:p>
            <a:r>
              <a:rPr lang="pl-PL" sz="3000" dirty="0" err="1"/>
              <a:t>Legal</a:t>
            </a:r>
            <a:r>
              <a:rPr lang="pl-PL" sz="3000" dirty="0"/>
              <a:t> Language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r"/>
            <a:r>
              <a:rPr lang="pl-PL" sz="1600" dirty="0"/>
              <a:t>Maciej Pichlak </a:t>
            </a:r>
            <a:r>
              <a:rPr lang="pl-PL" sz="1600" dirty="0" err="1"/>
              <a:t>PhD</a:t>
            </a:r>
            <a:endParaRPr lang="pl-PL" sz="1600" dirty="0"/>
          </a:p>
          <a:p>
            <a:pPr algn="r"/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algn="r"/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algn="r"/>
            <a:r>
              <a:rPr lang="pl-PL" sz="1600" dirty="0">
                <a:hlinkClick r:id="rId2"/>
              </a:rPr>
              <a:t>Maciej.Pichlak@uwr.edu.pl</a:t>
            </a:r>
            <a:r>
              <a:rPr lang="pl-PL" sz="1600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08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Branches</a:t>
            </a:r>
            <a:r>
              <a:rPr lang="pl-PL" dirty="0"/>
              <a:t> of law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5892"/>
          <a:ext cx="10412897" cy="4364208"/>
        </p:xfrm>
        <a:graphic>
          <a:graphicData uri="http://schemas.openxmlformats.org/drawingml/2006/table">
            <a:tbl>
              <a:tblPr firstRow="1">
                <a:tableStyleId>{16D9F66E-5EB9-4882-86FB-DCBF35E3C3E4}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89">
                  <a:extLst>
                    <a:ext uri="{9D8B030D-6E8A-4147-A177-3AD203B41FA5}">
                      <a16:colId xmlns:a16="http://schemas.microsoft.com/office/drawing/2014/main" val="1786836723"/>
                    </a:ext>
                  </a:extLst>
                </a:gridCol>
                <a:gridCol w="1487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5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94"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PUBLIC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PRIVATE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CRIMINAL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71">
                <a:tc rowSpan="3">
                  <a:txBody>
                    <a:bodyPr/>
                    <a:lstStyle/>
                    <a:p>
                      <a:pPr algn="ctr"/>
                      <a:r>
                        <a:rPr lang="pl-PL" sz="1800" i="1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substantive</a:t>
                      </a:r>
                      <a:endParaRPr lang="pl-PL" sz="1800" i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Constitutional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Administrative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Civil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[Family law]</a:t>
                      </a:r>
                    </a:p>
                  </a:txBody>
                  <a:tcPr marL="82953" marR="82953" marT="41476" marB="41476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Criminal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92">
                <a:tc vMerge="1">
                  <a:txBody>
                    <a:bodyPr/>
                    <a:lstStyle/>
                    <a:p>
                      <a:endParaRPr lang="pl-PL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Fiscal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</a:p>
                    <a:p>
                      <a:pPr algn="ctr"/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Law of commerce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[Tort law]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Tax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800" baseline="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crime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5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Labour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law</a:t>
                      </a: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[Law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pl-PL" sz="1800" baseline="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succession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971"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procedural</a:t>
                      </a:r>
                      <a:endParaRPr lang="pl-PL" sz="1800" i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Law</a:t>
                      </a:r>
                      <a:r>
                        <a:rPr lang="pl-PL" sz="1800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pl-PL" sz="1800" baseline="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dministrative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proceeding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Law of 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civil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proceeding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Law of 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criminal</a:t>
                      </a:r>
                      <a:r>
                        <a:rPr lang="pl-PL" sz="180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proceeding</a:t>
                      </a:r>
                      <a:endParaRPr lang="pl-PL" sz="1800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2953" marR="82953" marT="41476" marB="41476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94">
                <a:tc gridSpan="6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PUBLIC INTERNATIONAL LAW</a:t>
                      </a: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2200" b="1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chemeClr val="accent6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94">
                <a:tc gridSpan="6"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SUPRANATIONAL LAW</a:t>
                      </a: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Types of relation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96072" y="1461754"/>
            <a:ext cx="7958276" cy="160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Formal relation (competence)</a:t>
            </a:r>
            <a:r>
              <a:rPr lang="ar-SA" sz="2903" dirty="0">
                <a:latin typeface="Times New Roman" pitchFamily="16" charset="0"/>
                <a:cs typeface="Arial" charset="0"/>
              </a:rPr>
              <a:t>‏</a:t>
            </a:r>
            <a:endParaRPr lang="en-US" sz="2903" dirty="0">
              <a:latin typeface="Times New Roman" pitchFamily="16" charset="0"/>
              <a:cs typeface="Arial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Material relation (content)</a:t>
            </a:r>
            <a:r>
              <a:rPr lang="ar-SA" sz="2903" dirty="0">
                <a:latin typeface="Times New Roman" pitchFamily="16" charset="0"/>
                <a:cs typeface="Arial" charset="0"/>
              </a:rPr>
              <a:t>‏</a:t>
            </a:r>
            <a:endParaRPr lang="en-US" sz="2903" dirty="0">
              <a:latin typeface="Times New Roman" pitchFamily="16" charset="0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769086" y="3102086"/>
            <a:ext cx="1441" cy="2939349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3247382" y="4915238"/>
            <a:ext cx="4923876" cy="2880"/>
          </a:xfrm>
          <a:prstGeom prst="straightConnector1">
            <a:avLst/>
          </a:prstGeom>
          <a:noFill/>
          <a:ln w="360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79168" y="3037280"/>
            <a:ext cx="481010" cy="2888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I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E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A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C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14636" y="4506235"/>
            <a:ext cx="1729622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BRANCHES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258984" y="2776612"/>
            <a:ext cx="2776612" cy="489651"/>
          </a:xfrm>
          <a:prstGeom prst="wedgeRoundRectCallout">
            <a:avLst>
              <a:gd name="adj1" fmla="val -47287"/>
              <a:gd name="adj2" fmla="val 131542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sz="1633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304957" y="2808296"/>
            <a:ext cx="2534666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Formal + material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381521" y="4082829"/>
            <a:ext cx="1633131" cy="326914"/>
          </a:xfrm>
          <a:prstGeom prst="wedgeRoundRectCallout">
            <a:avLst>
              <a:gd name="adj1" fmla="val -41866"/>
              <a:gd name="adj2" fmla="val 131019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lIns="97976" tIns="57152" rIns="97976" bIns="57152" anchor="ctr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34817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relation of competence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relation of content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strong sense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weak sense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Consequences: </a:t>
            </a:r>
            <a:r>
              <a:rPr lang="en-US" i="1" dirty="0" err="1"/>
              <a:t>lex</a:t>
            </a:r>
            <a:r>
              <a:rPr lang="en-US" i="1" dirty="0"/>
              <a:t> superior </a:t>
            </a:r>
            <a:r>
              <a:rPr lang="en-US" i="1" dirty="0" err="1"/>
              <a:t>derogat</a:t>
            </a:r>
            <a:r>
              <a:rPr lang="en-US" i="1" dirty="0"/>
              <a:t> </a:t>
            </a:r>
            <a:r>
              <a:rPr lang="en-US" i="1" dirty="0" err="1"/>
              <a:t>legi</a:t>
            </a:r>
            <a:r>
              <a:rPr lang="en-US" i="1" dirty="0"/>
              <a:t> </a:t>
            </a:r>
            <a:r>
              <a:rPr lang="en-US" i="1" dirty="0" err="1"/>
              <a:t>inferiori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4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sz="3629" b="1" i="1" dirty="0" err="1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Conflicts</a:t>
            </a:r>
            <a:r>
              <a:rPr lang="pl-PL" sz="3629" b="1" i="1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 of </a:t>
            </a:r>
            <a:r>
              <a:rPr lang="pl-PL" sz="3629" b="1" i="1" dirty="0" err="1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rules</a:t>
            </a:r>
            <a:endParaRPr lang="en-GB" sz="3629" b="1" i="1" dirty="0">
              <a:solidFill>
                <a:schemeClr val="accent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96071" y="1821793"/>
            <a:ext cx="7655844" cy="160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Situation when two norms cannot be both applied.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3629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3629" dirty="0">
                <a:latin typeface="Times New Roman" pitchFamily="16" charset="0"/>
                <a:ea typeface="Lucida Sans Unicode" charset="0"/>
                <a:cs typeface="Lucida Sans Unicode" charset="0"/>
              </a:rPr>
              <a:t>CONFLICT</a:t>
            </a:r>
            <a:endParaRPr lang="en-GB" sz="3629" dirty="0"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35948" y="3984900"/>
            <a:ext cx="1466074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LOGICAL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93923" y="4403983"/>
            <a:ext cx="2716125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PRAXEOLOGICAL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29132" y="3992100"/>
            <a:ext cx="2181829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AXIOLOGICAL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806161" y="3429001"/>
            <a:ext cx="987944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096001" y="3462124"/>
            <a:ext cx="1440" cy="783442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075304" y="3429001"/>
            <a:ext cx="816565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367449" y="4572481"/>
            <a:ext cx="335556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44234" y="4572481"/>
            <a:ext cx="326915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88328" y="5252232"/>
            <a:ext cx="1841953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sz="2903">
                <a:ea typeface="Lucida Sans Unicode" charset="0"/>
                <a:cs typeface="Lucida Sans Unicode" charset="0"/>
              </a:rPr>
              <a:t>contrariety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40094" y="5257993"/>
            <a:ext cx="2253837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903">
                <a:ea typeface="Lucida Sans Unicode" charset="0"/>
                <a:cs typeface="Lucida Sans Unicode" charset="0"/>
              </a:rPr>
              <a:t>contradiction</a:t>
            </a:r>
          </a:p>
        </p:txBody>
      </p:sp>
    </p:spTree>
    <p:extLst>
      <p:ext uri="{BB962C8B-B14F-4D97-AF65-F5344CB8AC3E}">
        <p14:creationId xmlns:p14="http://schemas.microsoft.com/office/powerpoint/2010/main" val="3103449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Logical collision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96072" y="1821792"/>
            <a:ext cx="7958276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i="1" dirty="0">
                <a:latin typeface="Times New Roman" pitchFamily="16" charset="0"/>
                <a:ea typeface="Lucida Sans Unicode" charset="0"/>
                <a:cs typeface="Lucida Sans Unicode" charset="0"/>
              </a:rPr>
              <a:t>On the level of </a:t>
            </a:r>
            <a:r>
              <a:rPr lang="pl-PL" sz="2540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linguistic</a:t>
            </a:r>
            <a:r>
              <a:rPr lang="pl-PL" sz="2540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pl-PL" sz="2540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meaning</a:t>
            </a:r>
            <a:r>
              <a:rPr lang="pl-PL" sz="2540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540" i="1" dirty="0">
                <a:latin typeface="Times New Roman" pitchFamily="16" charset="0"/>
                <a:ea typeface="Lucida Sans Unicode" charset="0"/>
                <a:cs typeface="Lucida Sans Unicode" charset="0"/>
              </a:rPr>
              <a:t>of norms.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CONTRARIETY</a:t>
            </a: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: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(partially) equal hypothesis and different dispositions.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One may break both of them.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CONTRADICTION: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While breaking the first, one acts in compliance with the second one.</a:t>
            </a:r>
          </a:p>
        </p:txBody>
      </p:sp>
    </p:spTree>
    <p:extLst>
      <p:ext uri="{BB962C8B-B14F-4D97-AF65-F5344CB8AC3E}">
        <p14:creationId xmlns:p14="http://schemas.microsoft.com/office/powerpoint/2010/main" val="2965712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ki drogowe_sprzeczność 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187" y="1309167"/>
            <a:ext cx="7381652" cy="41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Praxeological </a:t>
            </a:r>
            <a:r>
              <a:rPr lang="pl-PL" sz="3629" b="1" i="1" dirty="0" err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conflict</a:t>
            </a:r>
            <a:endParaRPr lang="en-GB" sz="3629" b="1" i="1" dirty="0">
              <a:solidFill>
                <a:srgbClr val="FF9966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42157" y="1600009"/>
            <a:ext cx="7958276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latin typeface="Times New Roman" pitchFamily="16" charset="0"/>
                <a:ea typeface="Lucida Sans Unicode" charset="0"/>
                <a:cs typeface="Lucida Sans Unicode" charset="0"/>
              </a:rPr>
              <a:t>On the level of the practice of implementing norms.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E.g. contradictory goals that norms serve.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With this kind of collision, it's sometimes possible to implement both norms. Still: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- implementing one norm may make </a:t>
            </a:r>
            <a:r>
              <a:rPr lang="en-GB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implemetation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of another one much more difficult;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- implementing of the second norm eliminates the effects of implementation of the first one.</a:t>
            </a:r>
          </a:p>
        </p:txBody>
      </p:sp>
    </p:spTree>
    <p:extLst>
      <p:ext uri="{BB962C8B-B14F-4D97-AF65-F5344CB8AC3E}">
        <p14:creationId xmlns:p14="http://schemas.microsoft.com/office/powerpoint/2010/main" val="2955325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Axiological </a:t>
            </a:r>
            <a:r>
              <a:rPr lang="pl-PL" sz="3629" b="1" i="1" dirty="0" err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conflict</a:t>
            </a:r>
            <a:endParaRPr lang="en-GB" sz="3629" b="1" i="1" dirty="0">
              <a:solidFill>
                <a:srgbClr val="FF9966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96072" y="1821792"/>
            <a:ext cx="7958276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On the level of values the norms serve.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Contradiction between two values.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Similarly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to 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the situation of praxeological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conflict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, both norms may often be implemented but only to some extent.</a:t>
            </a:r>
          </a:p>
        </p:txBody>
      </p:sp>
    </p:spTree>
    <p:extLst>
      <p:ext uri="{BB962C8B-B14F-4D97-AF65-F5344CB8AC3E}">
        <p14:creationId xmlns:p14="http://schemas.microsoft.com/office/powerpoint/2010/main" val="3991259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9261637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„</a:t>
            </a:r>
            <a:r>
              <a:rPr lang="en-GB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Collision rules</a:t>
            </a:r>
            <a:r>
              <a:rPr lang="pl-PL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” (</a:t>
            </a:r>
            <a:r>
              <a:rPr lang="pl-PL" sz="3629" b="1" i="1" dirty="0" err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rules</a:t>
            </a:r>
            <a:r>
              <a:rPr lang="pl-PL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 of </a:t>
            </a:r>
            <a:r>
              <a:rPr lang="pl-PL" sz="3629" b="1" i="1" dirty="0" err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conflict</a:t>
            </a:r>
            <a:r>
              <a:rPr lang="pl-PL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 of </a:t>
            </a:r>
            <a:r>
              <a:rPr lang="pl-PL" sz="3629" b="1" i="1" dirty="0" err="1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rules</a:t>
            </a:r>
            <a:r>
              <a:rPr lang="pl-PL" sz="3629" b="1" i="1" dirty="0">
                <a:solidFill>
                  <a:srgbClr val="FF9966"/>
                </a:solidFill>
                <a:ea typeface="Lucida Sans Unicode" charset="0"/>
                <a:cs typeface="Lucida Sans Unicode" charset="0"/>
              </a:rPr>
              <a:t>)</a:t>
            </a:r>
            <a:endParaRPr lang="en-GB" sz="3629" b="1" i="1" dirty="0">
              <a:solidFill>
                <a:srgbClr val="FF9966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96072" y="1405589"/>
            <a:ext cx="7958276" cy="483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superior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inferiori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posterior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priori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specialis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generali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A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meta-rule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Problem of applying the hierarchical rule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: different situations of administrative agency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and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various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types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of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courts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inferior non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superiori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5840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69844" y="226233"/>
            <a:ext cx="10774017" cy="629383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Article 148. § 1. Whoever kills a human being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8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2. Whoever kills a human being: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1)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cruelty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2) in connection with hostage taking, rape or robbery,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3) for </a:t>
            </a:r>
            <a:r>
              <a:rPr lang="pl-PL" sz="2000" dirty="0" err="1"/>
              <a:t>motives</a:t>
            </a:r>
            <a:r>
              <a:rPr lang="pl-PL" sz="2000" dirty="0"/>
              <a:t> </a:t>
            </a:r>
            <a:r>
              <a:rPr lang="pl-PL" sz="2000" dirty="0" err="1"/>
              <a:t>deserving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reprobation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4) with the use of firearms or explosives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12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3. Whoever kills more than one person in one act or has earlier been</a:t>
            </a:r>
            <a:r>
              <a:rPr lang="pl-PL" sz="2000" dirty="0"/>
              <a:t> </a:t>
            </a:r>
            <a:r>
              <a:rPr lang="en-US" sz="2000" dirty="0"/>
              <a:t>validly and finally convicted for homicide 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also subject to the penalty</a:t>
            </a:r>
            <a:r>
              <a:rPr lang="pl-PL" sz="2000" dirty="0"/>
              <a:t> </a:t>
            </a:r>
            <a:r>
              <a:rPr lang="pl-PL" sz="2000" dirty="0" err="1"/>
              <a:t>specified</a:t>
            </a:r>
            <a:r>
              <a:rPr lang="pl-PL" sz="2000" dirty="0"/>
              <a:t> in § 2.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4. Whoever kills a person due to the influence of an intense emotion</a:t>
            </a:r>
            <a:r>
              <a:rPr lang="pl-PL" sz="2000" dirty="0"/>
              <a:t> </a:t>
            </a:r>
            <a:r>
              <a:rPr lang="pl-PL" sz="2000" dirty="0" err="1"/>
              <a:t>justified</a:t>
            </a:r>
            <a:r>
              <a:rPr lang="pl-PL" sz="2000" dirty="0"/>
              <a:t> by the </a:t>
            </a:r>
            <a:r>
              <a:rPr lang="pl-PL" sz="2000" dirty="0" err="1"/>
              <a:t>circumstances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term of</a:t>
            </a:r>
            <a:r>
              <a:rPr lang="pl-PL" sz="2000" dirty="0"/>
              <a:t> </a:t>
            </a:r>
            <a:r>
              <a:rPr lang="en-US" sz="2000" dirty="0"/>
              <a:t>between 1 and 10 years.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888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latin typeface="+mj-lt"/>
                <a:ea typeface="Lucida Sans Unicode" charset="0"/>
                <a:cs typeface="Lucida Sans Unicode" charset="0"/>
              </a:rPr>
              <a:t>The concept of legal system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96072" y="1599918"/>
            <a:ext cx="7958276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SYSTEM: 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collection of elements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internally organized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is a system of binding legal norms, which are organized according to formal and material relations between them.</a:t>
            </a:r>
            <a:br>
              <a:rPr lang="pl-PL" sz="2540" dirty="0">
                <a:ea typeface="Lucida Sans Unicode" charset="0"/>
                <a:cs typeface="Lucida Sans Unicode" charset="0"/>
              </a:rPr>
            </a:br>
            <a:endParaRPr lang="pl-PL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and system of sources of law</a:t>
            </a:r>
          </a:p>
        </p:txBody>
      </p:sp>
    </p:spTree>
    <p:extLst>
      <p:ext uri="{BB962C8B-B14F-4D97-AF65-F5344CB8AC3E}">
        <p14:creationId xmlns:p14="http://schemas.microsoft.com/office/powerpoint/2010/main" val="4125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01C4E5-392C-4396-862F-0794B217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Further</a:t>
            </a:r>
            <a:r>
              <a:rPr lang="pl-PL" dirty="0"/>
              <a:t> </a:t>
            </a:r>
            <a:r>
              <a:rPr lang="pl-PL" dirty="0" err="1"/>
              <a:t>reading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4E4DD1-7BBF-4DB4-B24C-363A469F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BASIC: </a:t>
            </a:r>
            <a:endParaRPr lang="pl-PL" dirty="0"/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ITL, </a:t>
            </a:r>
            <a:r>
              <a:rPr lang="pl-PL" dirty="0" err="1"/>
              <a:t>Chapter</a:t>
            </a:r>
            <a:r>
              <a:rPr lang="pl-PL" dirty="0"/>
              <a:t> 7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 err="1"/>
              <a:t>Bussiness</a:t>
            </a:r>
            <a:r>
              <a:rPr lang="pl-PL" dirty="0"/>
              <a:t> Law Basics, </a:t>
            </a:r>
            <a:r>
              <a:rPr lang="pl-PL" dirty="0" err="1"/>
              <a:t>Chapter</a:t>
            </a:r>
            <a:r>
              <a:rPr lang="pl-PL" dirty="0"/>
              <a:t> 4, </a:t>
            </a:r>
            <a:r>
              <a:rPr lang="pl-PL" dirty="0">
                <a:hlinkClick r:id="rId2"/>
              </a:rPr>
              <a:t>http://www.businesslawbasics.com/chapter-4-classifications-law-0</a:t>
            </a:r>
            <a:r>
              <a:rPr lang="pl-P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ADDITIONAL: </a:t>
            </a:r>
            <a:endParaRPr lang="pl-PL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International Law and Municipal Law, in: Encyclopaedia Britannica, </a:t>
            </a:r>
            <a:r>
              <a:rPr lang="en-GB" u="sng" dirty="0">
                <a:hlinkClick r:id="rId3"/>
              </a:rPr>
              <a:t>https://www.britannica.com/topic/international-law/International-law-and-municipal-law</a:t>
            </a:r>
            <a:r>
              <a:rPr lang="en-GB" dirty="0"/>
              <a:t> </a:t>
            </a:r>
            <a:endParaRPr lang="pl-PL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R. Michaels, J. </a:t>
            </a:r>
            <a:r>
              <a:rPr lang="en-GB" dirty="0" err="1"/>
              <a:t>Pauwelyn</a:t>
            </a:r>
            <a:r>
              <a:rPr lang="en-GB" dirty="0"/>
              <a:t>, Conflict of Norms or Conflict of Laws?, </a:t>
            </a:r>
            <a:r>
              <a:rPr lang="en-GB" u="sng" dirty="0">
                <a:hlinkClick r:id="rId4"/>
              </a:rPr>
              <a:t>http://scholarship.law.duke.edu/cgi/viewcontent.cgi?article=2933&amp;context=faculty_scholarship</a:t>
            </a:r>
            <a:r>
              <a:rPr lang="en-GB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93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037748" y="1049884"/>
            <a:ext cx="4703353" cy="7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355" dirty="0"/>
              <a:t>MUNICIPAL LAW</a:t>
            </a:r>
          </a:p>
        </p:txBody>
      </p:sp>
      <p:sp>
        <p:nvSpPr>
          <p:cNvPr id="9" name="Strzałka w prawo 8"/>
          <p:cNvSpPr/>
          <p:nvPr/>
        </p:nvSpPr>
        <p:spPr bwMode="auto">
          <a:xfrm rot="2853747">
            <a:off x="7199994" y="1886659"/>
            <a:ext cx="1012739" cy="936555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33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8117925">
            <a:off x="3724482" y="1885996"/>
            <a:ext cx="1012739" cy="936555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33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980566" y="2841081"/>
            <a:ext cx="3592839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77" dirty="0"/>
              <a:t>DOMESTIC </a:t>
            </a:r>
            <a:r>
              <a:rPr lang="pl-PL" sz="2177" dirty="0" err="1"/>
              <a:t>or</a:t>
            </a:r>
            <a:r>
              <a:rPr lang="pl-PL" sz="2177" dirty="0"/>
              <a:t> NATIONAL</a:t>
            </a:r>
          </a:p>
          <a:p>
            <a:pPr algn="ctr"/>
            <a:r>
              <a:rPr lang="pl-PL" sz="2177" dirty="0"/>
              <a:t>LAW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291973" y="2841081"/>
            <a:ext cx="3592839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77" dirty="0"/>
              <a:t>LOCAL LAW</a:t>
            </a:r>
          </a:p>
        </p:txBody>
      </p:sp>
      <p:pic>
        <p:nvPicPr>
          <p:cNvPr id="1026" name="Picture 2" descr="http://static1.squarespace.com/static/551f154de4b07056fd89ff05/t/559a5175e4b01787e5276fea/1436176758511/Honshu+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8" y="3624973"/>
            <a:ext cx="3994057" cy="2324542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4/40/New_Tokyo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865" y="3429000"/>
            <a:ext cx="2675599" cy="267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6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pic>
        <p:nvPicPr>
          <p:cNvPr id="45058" name="Picture 2" descr="http://www.cartedumonde.net/carte-du-monde/monde/grand/carte-du-monde-polit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566" y="1469270"/>
            <a:ext cx="8267305" cy="450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- Public international law</a:t>
            </a:r>
          </a:p>
          <a:p>
            <a:pPr marL="0" indent="0">
              <a:buNone/>
            </a:pPr>
            <a:r>
              <a:rPr lang="pl-PL" dirty="0"/>
              <a:t>	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sovereign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Supranational</a:t>
            </a:r>
            <a:r>
              <a:rPr lang="pl-PL" dirty="0"/>
              <a:t> law</a:t>
            </a:r>
          </a:p>
          <a:p>
            <a:pPr marL="815142" indent="0">
              <a:buNone/>
            </a:pPr>
            <a:r>
              <a:rPr lang="pl-PL" dirty="0" err="1"/>
              <a:t>states</a:t>
            </a:r>
            <a:r>
              <a:rPr lang="pl-PL" dirty="0"/>
              <a:t> and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individuals</a:t>
            </a:r>
            <a:r>
              <a:rPr lang="pl-PL" dirty="0"/>
              <a:t>; </a:t>
            </a:r>
            <a:br>
              <a:rPr lang="pl-PL" dirty="0"/>
            </a:br>
            <a:r>
              <a:rPr lang="pl-PL" dirty="0" err="1"/>
              <a:t>limitation</a:t>
            </a:r>
            <a:r>
              <a:rPr lang="pl-PL" dirty="0"/>
              <a:t> of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sovereignity</a:t>
            </a:r>
            <a:r>
              <a:rPr lang="pl-PL" dirty="0"/>
              <a:t> by </a:t>
            </a:r>
            <a:r>
              <a:rPr lang="pl-PL" dirty="0" err="1"/>
              <a:t>supranational</a:t>
            </a:r>
            <a:r>
              <a:rPr lang="pl-PL" dirty="0"/>
              <a:t> </a:t>
            </a:r>
            <a:r>
              <a:rPr lang="pl-PL" dirty="0" err="1"/>
              <a:t>jurisdiction</a:t>
            </a:r>
            <a:r>
              <a:rPr lang="pl-PL" dirty="0"/>
              <a:t> (EU; ICC)</a:t>
            </a:r>
          </a:p>
          <a:p>
            <a:pPr marL="815142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Quasi-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of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organizations</a:t>
            </a:r>
            <a:r>
              <a:rPr lang="pl-PL" dirty="0"/>
              <a:t> (FIFA)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Private</a:t>
            </a:r>
            <a:r>
              <a:rPr lang="pl-PL" dirty="0"/>
              <a:t> international law (</a:t>
            </a:r>
            <a:r>
              <a:rPr lang="pl-PL" dirty="0" err="1"/>
              <a:t>conflict</a:t>
            </a:r>
            <a:r>
              <a:rPr lang="pl-PL" dirty="0"/>
              <a:t> of </a:t>
            </a:r>
            <a:r>
              <a:rPr lang="pl-PL" dirty="0" err="1"/>
              <a:t>laws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0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Laws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legal system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algn="ctr"/>
            <a:r>
              <a:rPr lang="pl-PL" dirty="0"/>
              <a:t>PRIVATE – PUBLIC [– </a:t>
            </a:r>
            <a:r>
              <a:rPr lang="pl-PL" dirty="0" err="1"/>
              <a:t>criminal</a:t>
            </a:r>
            <a:r>
              <a:rPr lang="pl-PL" dirty="0"/>
              <a:t>] 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2540" dirty="0"/>
              <a:t>SUBSTANTIVE – PROCEDURAL – CONSTITUTIVE </a:t>
            </a:r>
          </a:p>
        </p:txBody>
      </p:sp>
    </p:spTree>
    <p:extLst>
      <p:ext uri="{BB962C8B-B14F-4D97-AF65-F5344CB8AC3E}">
        <p14:creationId xmlns:p14="http://schemas.microsoft.com/office/powerpoint/2010/main" val="27147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ublic</a:t>
            </a:r>
            <a:r>
              <a:rPr lang="en-US" dirty="0"/>
              <a:t> law governs the relationship</a:t>
            </a:r>
            <a:r>
              <a:rPr lang="pl-PL" dirty="0"/>
              <a:t>s</a:t>
            </a:r>
            <a:r>
              <a:rPr lang="en-US" dirty="0"/>
              <a:t> between individuals and the state.</a:t>
            </a:r>
            <a:r>
              <a:rPr lang="pl-PL" dirty="0"/>
              <a:t> It </a:t>
            </a:r>
            <a:r>
              <a:rPr lang="en-US" dirty="0"/>
              <a:t>governs the exercise of powers of the government and public authorities.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rivate</a:t>
            </a:r>
            <a:r>
              <a:rPr lang="en-US" dirty="0"/>
              <a:t> law governs relationships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entities</a:t>
            </a:r>
            <a:r>
              <a:rPr lang="pl-PL" dirty="0"/>
              <a:t>: </a:t>
            </a:r>
            <a:r>
              <a:rPr lang="pl-PL" dirty="0" err="1"/>
              <a:t>citizens</a:t>
            </a:r>
            <a:r>
              <a:rPr lang="en-US" dirty="0"/>
              <a:t>, families,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en-US" dirty="0"/>
              <a:t>.</a:t>
            </a:r>
            <a:r>
              <a:rPr lang="pl-PL" dirty="0"/>
              <a:t> It </a:t>
            </a:r>
            <a:r>
              <a:rPr lang="pl-PL" dirty="0" err="1"/>
              <a:t>governs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duties</a:t>
            </a:r>
            <a:r>
              <a:rPr lang="pl-PL" dirty="0"/>
              <a:t> in mutual relations.</a:t>
            </a:r>
          </a:p>
        </p:txBody>
      </p:sp>
    </p:spTree>
    <p:extLst>
      <p:ext uri="{BB962C8B-B14F-4D97-AF65-F5344CB8AC3E}">
        <p14:creationId xmlns:p14="http://schemas.microsoft.com/office/powerpoint/2010/main" val="26356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9" y="346503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21388863">
            <a:off x="3962400" y="2429493"/>
            <a:ext cx="213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RESIDENCE </a:t>
            </a:r>
          </a:p>
          <a:p>
            <a:pPr algn="ctr"/>
            <a:r>
              <a:rPr lang="pl-PL" dirty="0"/>
              <a:t>PERMIT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 rot="9306406">
            <a:off x="6654705" y="319342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 rot="20098546">
            <a:off x="2833831" y="434873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27" y="1828777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21388863">
            <a:off x="4946908" y="1980776"/>
            <a:ext cx="1559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CONTRACT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030" name="Picture 6" descr="Znalezione obrazy dla zapytania kask budowlany rysu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7" y="1261937"/>
            <a:ext cx="1187706" cy="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: w prawo 5"/>
          <p:cNvSpPr/>
          <p:nvPr/>
        </p:nvSpPr>
        <p:spPr>
          <a:xfrm>
            <a:off x="3690679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/>
          <p:cNvSpPr/>
          <p:nvPr/>
        </p:nvSpPr>
        <p:spPr>
          <a:xfrm rot="10800000">
            <a:off x="6661092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/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7" y="3074657"/>
            <a:ext cx="3254376" cy="37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2377649" y="3180522"/>
            <a:ext cx="1351722" cy="53009"/>
          </a:xfrm>
          <a:prstGeom prst="straightConnector1">
            <a:avLst/>
          </a:prstGeom>
          <a:ln w="920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: w prawo 13"/>
          <p:cNvSpPr/>
          <p:nvPr/>
        </p:nvSpPr>
        <p:spPr>
          <a:xfrm rot="9806647">
            <a:off x="4379695" y="2882500"/>
            <a:ext cx="3140765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C72692-0C32-4004-B457-5174B4D7F159}"/>
              </a:ext>
            </a:extLst>
          </p:cNvPr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7D8F5B1-F888-4D85-B6E3-B8316C08ED6E}"/>
              </a:ext>
            </a:extLst>
          </p:cNvPr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FD4FFC-AF83-46FA-A172-0DAA1C2B8882}"/>
              </a:ext>
            </a:extLst>
          </p:cNvPr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786</Words>
  <Application>Microsoft Office PowerPoint</Application>
  <PresentationFormat>Panoramiczny</PresentationFormat>
  <Paragraphs>176</Paragraphs>
  <Slides>20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Times New Roman</vt:lpstr>
      <vt:lpstr>Wingdings</vt:lpstr>
      <vt:lpstr>Motyw pakietu Office</vt:lpstr>
      <vt:lpstr>The Legal System</vt:lpstr>
      <vt:lpstr>Prezentacja programu PowerPoint</vt:lpstr>
      <vt:lpstr>Prezentacja programu PowerPoint</vt:lpstr>
      <vt:lpstr>International law</vt:lpstr>
      <vt:lpstr>International law</vt:lpstr>
      <vt:lpstr>Laws in legal system</vt:lpstr>
      <vt:lpstr>Public vs. private law</vt:lpstr>
      <vt:lpstr>Public vs. private law: Mr. Mustafi and the Town Hall</vt:lpstr>
      <vt:lpstr>Public vs. private law: Mr. Mustafi and the Town Hall</vt:lpstr>
      <vt:lpstr>Branches of law</vt:lpstr>
      <vt:lpstr>Prezentacja programu PowerPoint</vt:lpstr>
      <vt:lpstr>Hierarchy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System</dc:title>
  <dc:creator>Maciej Pichlak</dc:creator>
  <cp:lastModifiedBy>Maciej Pichlak</cp:lastModifiedBy>
  <cp:revision>17</cp:revision>
  <dcterms:created xsi:type="dcterms:W3CDTF">2016-12-14T10:45:07Z</dcterms:created>
  <dcterms:modified xsi:type="dcterms:W3CDTF">2018-11-27T09:28:18Z</dcterms:modified>
</cp:coreProperties>
</file>