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6" r:id="rId2"/>
    <p:sldId id="258" r:id="rId3"/>
    <p:sldId id="359" r:id="rId4"/>
    <p:sldId id="257" r:id="rId5"/>
    <p:sldId id="383" r:id="rId6"/>
    <p:sldId id="384" r:id="rId7"/>
    <p:sldId id="385" r:id="rId8"/>
    <p:sldId id="259" r:id="rId9"/>
    <p:sldId id="260" r:id="rId10"/>
    <p:sldId id="427" r:id="rId11"/>
    <p:sldId id="411" r:id="rId12"/>
    <p:sldId id="426" r:id="rId13"/>
    <p:sldId id="261" r:id="rId14"/>
    <p:sldId id="428" r:id="rId15"/>
    <p:sldId id="412" r:id="rId16"/>
    <p:sldId id="413" r:id="rId17"/>
    <p:sldId id="430" r:id="rId18"/>
    <p:sldId id="429" r:id="rId19"/>
    <p:sldId id="414" r:id="rId20"/>
    <p:sldId id="415" r:id="rId21"/>
    <p:sldId id="431" r:id="rId22"/>
    <p:sldId id="416" r:id="rId23"/>
    <p:sldId id="417" r:id="rId24"/>
    <p:sldId id="432" r:id="rId25"/>
    <p:sldId id="433" r:id="rId26"/>
    <p:sldId id="419" r:id="rId27"/>
    <p:sldId id="435" r:id="rId28"/>
    <p:sldId id="438" r:id="rId29"/>
    <p:sldId id="434" r:id="rId30"/>
    <p:sldId id="420" r:id="rId31"/>
    <p:sldId id="439" r:id="rId32"/>
    <p:sldId id="421" r:id="rId33"/>
    <p:sldId id="422" r:id="rId34"/>
    <p:sldId id="437" r:id="rId35"/>
    <p:sldId id="423" r:id="rId36"/>
    <p:sldId id="316" r:id="rId37"/>
    <p:sldId id="317" r:id="rId38"/>
    <p:sldId id="360" r:id="rId39"/>
    <p:sldId id="326" r:id="rId40"/>
    <p:sldId id="425" r:id="rId41"/>
    <p:sldId id="436" r:id="rId42"/>
    <p:sldId id="302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weł Jabłoński" initials="PJ" lastIdx="2" clrIdx="0">
    <p:extLst>
      <p:ext uri="{19B8F6BF-5375-455C-9EA6-DF929625EA0E}">
        <p15:presenceInfo xmlns:p15="http://schemas.microsoft.com/office/powerpoint/2012/main" userId="476a98a6567e83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768D4C-50F4-4220-ACA4-FB58DAAE48C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F7A7C5F-7996-4EB5-A1F8-C1C16F6562A9}">
      <dgm:prSet/>
      <dgm:spPr/>
      <dgm:t>
        <a:bodyPr/>
        <a:lstStyle/>
        <a:p>
          <a:r>
            <a:rPr lang="pl-PL" dirty="0"/>
            <a:t>logiczne</a:t>
          </a:r>
          <a:endParaRPr lang="en-US" dirty="0"/>
        </a:p>
      </dgm:t>
    </dgm:pt>
    <dgm:pt modelId="{5A98EB89-6DB3-466F-A40A-203B8C96ECD7}" type="parTrans" cxnId="{5CC15A87-DBEA-455C-94F4-07691F8E83C1}">
      <dgm:prSet/>
      <dgm:spPr/>
      <dgm:t>
        <a:bodyPr/>
        <a:lstStyle/>
        <a:p>
          <a:endParaRPr lang="en-US"/>
        </a:p>
      </dgm:t>
    </dgm:pt>
    <dgm:pt modelId="{AFDF2126-EEA1-4FB3-A281-9D6A551B8E64}" type="sibTrans" cxnId="{5CC15A87-DBEA-455C-94F4-07691F8E83C1}">
      <dgm:prSet/>
      <dgm:spPr/>
      <dgm:t>
        <a:bodyPr/>
        <a:lstStyle/>
        <a:p>
          <a:endParaRPr lang="en-US"/>
        </a:p>
      </dgm:t>
    </dgm:pt>
    <dgm:pt modelId="{2EC7B8D8-06F6-4198-8CBC-AB8BD65CC70F}">
      <dgm:prSet/>
      <dgm:spPr/>
      <dgm:t>
        <a:bodyPr/>
        <a:lstStyle/>
        <a:p>
          <a:r>
            <a:rPr lang="pl-PL" dirty="0"/>
            <a:t>instrumentalne</a:t>
          </a:r>
          <a:endParaRPr lang="en-US" dirty="0"/>
        </a:p>
      </dgm:t>
    </dgm:pt>
    <dgm:pt modelId="{C8E963C5-D0D9-4E9E-8E47-A09A82145110}" type="parTrans" cxnId="{1993EAF7-AF57-4355-A9BE-15C28950CCBC}">
      <dgm:prSet/>
      <dgm:spPr/>
      <dgm:t>
        <a:bodyPr/>
        <a:lstStyle/>
        <a:p>
          <a:endParaRPr lang="en-US"/>
        </a:p>
      </dgm:t>
    </dgm:pt>
    <dgm:pt modelId="{9DF36EB0-6511-4DAD-B61F-3057E2D9F38A}" type="sibTrans" cxnId="{1993EAF7-AF57-4355-A9BE-15C28950CCBC}">
      <dgm:prSet/>
      <dgm:spPr/>
      <dgm:t>
        <a:bodyPr/>
        <a:lstStyle/>
        <a:p>
          <a:endParaRPr lang="en-US"/>
        </a:p>
      </dgm:t>
    </dgm:pt>
    <dgm:pt modelId="{E04E74C4-D5AC-48F9-A646-D7C8FEE6811A}">
      <dgm:prSet/>
      <dgm:spPr/>
      <dgm:t>
        <a:bodyPr/>
        <a:lstStyle/>
        <a:p>
          <a:r>
            <a:rPr lang="pl-PL" dirty="0"/>
            <a:t>aksjologiczne</a:t>
          </a:r>
          <a:endParaRPr lang="en-US" dirty="0"/>
        </a:p>
      </dgm:t>
    </dgm:pt>
    <dgm:pt modelId="{892DB72D-419D-446A-9A66-1D1B3822FCBE}" type="parTrans" cxnId="{FCAADCAB-025A-4B97-860B-78FFF4882A8B}">
      <dgm:prSet/>
      <dgm:spPr/>
      <dgm:t>
        <a:bodyPr/>
        <a:lstStyle/>
        <a:p>
          <a:endParaRPr lang="en-US"/>
        </a:p>
      </dgm:t>
    </dgm:pt>
    <dgm:pt modelId="{3C80C77E-891D-41C8-BAB4-24F5E9405822}" type="sibTrans" cxnId="{FCAADCAB-025A-4B97-860B-78FFF4882A8B}">
      <dgm:prSet/>
      <dgm:spPr/>
      <dgm:t>
        <a:bodyPr/>
        <a:lstStyle/>
        <a:p>
          <a:endParaRPr lang="en-US"/>
        </a:p>
      </dgm:t>
    </dgm:pt>
    <dgm:pt modelId="{B60B6098-5E16-4E3C-A038-D044FFFE0C3A}" type="pres">
      <dgm:prSet presAssocID="{78768D4C-50F4-4220-ACA4-FB58DAAE48CA}" presName="linear" presStyleCnt="0">
        <dgm:presLayoutVars>
          <dgm:animLvl val="lvl"/>
          <dgm:resizeHandles val="exact"/>
        </dgm:presLayoutVars>
      </dgm:prSet>
      <dgm:spPr/>
    </dgm:pt>
    <dgm:pt modelId="{7ECB675E-A142-400E-AEF7-C1B0CD535781}" type="pres">
      <dgm:prSet presAssocID="{7F7A7C5F-7996-4EB5-A1F8-C1C16F6562A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7438517-247E-4564-9DE6-574001797B38}" type="pres">
      <dgm:prSet presAssocID="{AFDF2126-EEA1-4FB3-A281-9D6A551B8E64}" presName="spacer" presStyleCnt="0"/>
      <dgm:spPr/>
    </dgm:pt>
    <dgm:pt modelId="{E19C5764-6DC6-4F0C-B7CF-9D61DDC17E8E}" type="pres">
      <dgm:prSet presAssocID="{2EC7B8D8-06F6-4198-8CBC-AB8BD65CC70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0D9C253-AF0C-40C0-8C23-144A3F6992D4}" type="pres">
      <dgm:prSet presAssocID="{9DF36EB0-6511-4DAD-B61F-3057E2D9F38A}" presName="spacer" presStyleCnt="0"/>
      <dgm:spPr/>
    </dgm:pt>
    <dgm:pt modelId="{317FB3C1-3C16-4B71-A7AE-1BF0A11AADA4}" type="pres">
      <dgm:prSet presAssocID="{E04E74C4-D5AC-48F9-A646-D7C8FEE6811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E0AE97C-D868-4A57-80B0-6AC69923AA72}" type="presOf" srcId="{E04E74C4-D5AC-48F9-A646-D7C8FEE6811A}" destId="{317FB3C1-3C16-4B71-A7AE-1BF0A11AADA4}" srcOrd="0" destOrd="0" presId="urn:microsoft.com/office/officeart/2005/8/layout/vList2"/>
    <dgm:cxn modelId="{5CC15A87-DBEA-455C-94F4-07691F8E83C1}" srcId="{78768D4C-50F4-4220-ACA4-FB58DAAE48CA}" destId="{7F7A7C5F-7996-4EB5-A1F8-C1C16F6562A9}" srcOrd="0" destOrd="0" parTransId="{5A98EB89-6DB3-466F-A40A-203B8C96ECD7}" sibTransId="{AFDF2126-EEA1-4FB3-A281-9D6A551B8E64}"/>
    <dgm:cxn modelId="{FE68DC9F-0668-48F9-A7E5-0813A256544B}" type="presOf" srcId="{7F7A7C5F-7996-4EB5-A1F8-C1C16F6562A9}" destId="{7ECB675E-A142-400E-AEF7-C1B0CD535781}" srcOrd="0" destOrd="0" presId="urn:microsoft.com/office/officeart/2005/8/layout/vList2"/>
    <dgm:cxn modelId="{FCAADCAB-025A-4B97-860B-78FFF4882A8B}" srcId="{78768D4C-50F4-4220-ACA4-FB58DAAE48CA}" destId="{E04E74C4-D5AC-48F9-A646-D7C8FEE6811A}" srcOrd="2" destOrd="0" parTransId="{892DB72D-419D-446A-9A66-1D1B3822FCBE}" sibTransId="{3C80C77E-891D-41C8-BAB4-24F5E9405822}"/>
    <dgm:cxn modelId="{D4B91CDB-390D-424C-A68B-2E5F79DD3DF3}" type="presOf" srcId="{78768D4C-50F4-4220-ACA4-FB58DAAE48CA}" destId="{B60B6098-5E16-4E3C-A038-D044FFFE0C3A}" srcOrd="0" destOrd="0" presId="urn:microsoft.com/office/officeart/2005/8/layout/vList2"/>
    <dgm:cxn modelId="{6F41B8E6-6E9D-4371-9D55-41EE300694C1}" type="presOf" srcId="{2EC7B8D8-06F6-4198-8CBC-AB8BD65CC70F}" destId="{E19C5764-6DC6-4F0C-B7CF-9D61DDC17E8E}" srcOrd="0" destOrd="0" presId="urn:microsoft.com/office/officeart/2005/8/layout/vList2"/>
    <dgm:cxn modelId="{1993EAF7-AF57-4355-A9BE-15C28950CCBC}" srcId="{78768D4C-50F4-4220-ACA4-FB58DAAE48CA}" destId="{2EC7B8D8-06F6-4198-8CBC-AB8BD65CC70F}" srcOrd="1" destOrd="0" parTransId="{C8E963C5-D0D9-4E9E-8E47-A09A82145110}" sibTransId="{9DF36EB0-6511-4DAD-B61F-3057E2D9F38A}"/>
    <dgm:cxn modelId="{9FBD751F-5C33-4ECA-9E4B-5BCCB8DA6024}" type="presParOf" srcId="{B60B6098-5E16-4E3C-A038-D044FFFE0C3A}" destId="{7ECB675E-A142-400E-AEF7-C1B0CD535781}" srcOrd="0" destOrd="0" presId="urn:microsoft.com/office/officeart/2005/8/layout/vList2"/>
    <dgm:cxn modelId="{92266777-8BE9-4DC9-9DAA-99CFF1363514}" type="presParOf" srcId="{B60B6098-5E16-4E3C-A038-D044FFFE0C3A}" destId="{57438517-247E-4564-9DE6-574001797B38}" srcOrd="1" destOrd="0" presId="urn:microsoft.com/office/officeart/2005/8/layout/vList2"/>
    <dgm:cxn modelId="{D4D78C5B-ABFF-4EE8-B606-36C3DE77BF12}" type="presParOf" srcId="{B60B6098-5E16-4E3C-A038-D044FFFE0C3A}" destId="{E19C5764-6DC6-4F0C-B7CF-9D61DDC17E8E}" srcOrd="2" destOrd="0" presId="urn:microsoft.com/office/officeart/2005/8/layout/vList2"/>
    <dgm:cxn modelId="{A2EC3477-0D9E-49F2-98DE-ADB7CD2F4DFB}" type="presParOf" srcId="{B60B6098-5E16-4E3C-A038-D044FFFE0C3A}" destId="{F0D9C253-AF0C-40C0-8C23-144A3F6992D4}" srcOrd="3" destOrd="0" presId="urn:microsoft.com/office/officeart/2005/8/layout/vList2"/>
    <dgm:cxn modelId="{7FD4A9FC-A7D8-44A0-B188-BBFA59CBE98D}" type="presParOf" srcId="{B60B6098-5E16-4E3C-A038-D044FFFE0C3A}" destId="{317FB3C1-3C16-4B71-A7AE-1BF0A11AADA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CB675E-A142-400E-AEF7-C1B0CD535781}">
      <dsp:nvSpPr>
        <dsp:cNvPr id="0" name=""/>
        <dsp:cNvSpPr/>
      </dsp:nvSpPr>
      <dsp:spPr>
        <a:xfrm>
          <a:off x="0" y="59281"/>
          <a:ext cx="6596063" cy="14829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500" kern="1200" dirty="0"/>
            <a:t>logiczne</a:t>
          </a:r>
          <a:endParaRPr lang="en-US" sz="6500" kern="1200" dirty="0"/>
        </a:p>
      </dsp:txBody>
      <dsp:txXfrm>
        <a:off x="72393" y="131674"/>
        <a:ext cx="6451277" cy="1338188"/>
      </dsp:txXfrm>
    </dsp:sp>
    <dsp:sp modelId="{E19C5764-6DC6-4F0C-B7CF-9D61DDC17E8E}">
      <dsp:nvSpPr>
        <dsp:cNvPr id="0" name=""/>
        <dsp:cNvSpPr/>
      </dsp:nvSpPr>
      <dsp:spPr>
        <a:xfrm>
          <a:off x="0" y="1729456"/>
          <a:ext cx="6596063" cy="1482974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500" kern="1200" dirty="0"/>
            <a:t>instrumentalne</a:t>
          </a:r>
          <a:endParaRPr lang="en-US" sz="6500" kern="1200" dirty="0"/>
        </a:p>
      </dsp:txBody>
      <dsp:txXfrm>
        <a:off x="72393" y="1801849"/>
        <a:ext cx="6451277" cy="1338188"/>
      </dsp:txXfrm>
    </dsp:sp>
    <dsp:sp modelId="{317FB3C1-3C16-4B71-A7AE-1BF0A11AADA4}">
      <dsp:nvSpPr>
        <dsp:cNvPr id="0" name=""/>
        <dsp:cNvSpPr/>
      </dsp:nvSpPr>
      <dsp:spPr>
        <a:xfrm>
          <a:off x="0" y="3399631"/>
          <a:ext cx="6596063" cy="1482974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500" kern="1200" dirty="0"/>
            <a:t>aksjologiczne</a:t>
          </a:r>
          <a:endParaRPr lang="en-US" sz="6500" kern="1200" dirty="0"/>
        </a:p>
      </dsp:txBody>
      <dsp:txXfrm>
        <a:off x="72393" y="3472024"/>
        <a:ext cx="6451277" cy="1338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262B2-45AB-45DD-801C-9ADCC93CE73B}" type="datetimeFigureOut">
              <a:rPr lang="pl-PL" smtClean="0"/>
              <a:t>23.10.2024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478C3-C2C8-4822-99C4-564B343F73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788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D478C3-C2C8-4822-99C4-564B343F738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5213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951FFA9-6A08-4761-8629-2B91B689552C}" type="datetimeFigureOut">
              <a:rPr lang="pl-PL" smtClean="0"/>
              <a:t>23.10.2024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15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23.10.2024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655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23.10.2024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35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23.10.2024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938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23.10.2024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06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23.10.2024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273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23.10.2024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35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23.10.2024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60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23.10.2024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470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23.10.2024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163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23.10.2024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6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951FFA9-6A08-4761-8629-2B91B689552C}" type="datetimeFigureOut">
              <a:rPr lang="pl-PL" smtClean="0"/>
              <a:t>23.10.2024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64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orzeczenia.ms.gov.p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orzeczenia.ms.gov.pl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4F8908-1678-4EA8-8CA3-01B869D940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Logika dla prawników</a:t>
            </a:r>
            <a:br>
              <a:rPr lang="pl-PL" dirty="0"/>
            </a:br>
            <a:r>
              <a:rPr lang="pl-PL" sz="2000" dirty="0"/>
              <a:t>Paweł jabłoński</a:t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C53A695-9281-4CF0-9DB2-45C39572EC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Wykład 2024/2025 SSP</a:t>
            </a:r>
          </a:p>
        </p:txBody>
      </p:sp>
    </p:spTree>
    <p:extLst>
      <p:ext uri="{BB962C8B-B14F-4D97-AF65-F5344CB8AC3E}">
        <p14:creationId xmlns:p14="http://schemas.microsoft.com/office/powerpoint/2010/main" val="4140470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5241307-5D27-4E29-8611-868F71964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3900"/>
              <a:t>Wnioskowanie logiczne - charakterystyka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B6DD77-7259-42E9-89A7-1AD65B71C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Wnioskowanie logiczne odwołuje się do semantyki słów zawartych w normie-przesłance. Polega ono na uszczegółowianiu prawa na potrzeby konkretnego stanu faktycznego. Wnioskowanie to nie rozwija prawa, co oznacza, że norma-konsekwencja nie może zakresowo wykraczać poza normę-przesłankę.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8531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F2C3B6B-465C-45CC-BC5E-614AAEAB4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Wnioskowanie logiczne - przykład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09D12A-DEDD-4D23-BDD2-F2E9D1242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1700" dirty="0"/>
              <a:t>Z normy N (norma-przesłanka) zawartej art. 24 § 1, pkt 2 KPA, wedle której </a:t>
            </a:r>
            <a:r>
              <a:rPr lang="pl-PL" sz="1700" i="1" dirty="0"/>
              <a:t>Pracownik organu administracji publicznej podlega wyłączeniu od udziału w postępowaniu w sprawie swego małżonka oraz krewnych i powinowatych do drugiego stopnia</a:t>
            </a:r>
            <a:r>
              <a:rPr lang="pl-PL" sz="1700" dirty="0"/>
              <a:t> można wyprowadzić między innymi takie normy:</a:t>
            </a:r>
          </a:p>
          <a:p>
            <a:pPr algn="just"/>
            <a:r>
              <a:rPr lang="pl-PL" sz="1700" dirty="0"/>
              <a:t>N1 - </a:t>
            </a:r>
            <a:r>
              <a:rPr lang="pl-PL" sz="1700" i="1" dirty="0"/>
              <a:t>Pracownik organu administracji publicznej podlega wyłączeniu od udziału w postępowaniu w sprawie dotyczącej jego córki</a:t>
            </a:r>
            <a:r>
              <a:rPr lang="pl-PL" sz="1700" dirty="0"/>
              <a:t> (zakres nazwy „córka” jest podrzędny do zakresu nazwy „krewna do drugiego stopnia”)</a:t>
            </a:r>
          </a:p>
          <a:p>
            <a:pPr algn="just"/>
            <a:r>
              <a:rPr lang="pl-PL" sz="1700" dirty="0"/>
              <a:t>N2 – </a:t>
            </a:r>
            <a:r>
              <a:rPr lang="pl-PL" sz="1700" i="1" dirty="0"/>
              <a:t>Pracownik organu administracji publicznej podlega wyłączeniu od udziału w postępowaniu w sprawie dotyczącej jego ojca</a:t>
            </a:r>
            <a:r>
              <a:rPr lang="pl-PL" sz="1700" dirty="0"/>
              <a:t>.</a:t>
            </a:r>
          </a:p>
          <a:p>
            <a:pPr algn="just"/>
            <a:r>
              <a:rPr lang="pl-PL" sz="1700" dirty="0"/>
              <a:t>N3 – </a:t>
            </a:r>
            <a:r>
              <a:rPr lang="pl-PL" sz="1700" i="1" dirty="0"/>
              <a:t>Pracownik organu administracji publicznej podlega wyłączeniu od udziału w postępowaniu w sprawie dotyczącej jego synowej </a:t>
            </a:r>
            <a:r>
              <a:rPr lang="pl-PL" sz="1700" dirty="0"/>
              <a:t>(zakres nazwy „synowa” jest podrzędny do zakresu nazwy „powinowata do drugiego stopnia”)</a:t>
            </a:r>
          </a:p>
          <a:p>
            <a:pPr algn="just"/>
            <a:r>
              <a:rPr lang="pl-PL" sz="1700" dirty="0"/>
              <a:t>N4 – </a:t>
            </a:r>
            <a:r>
              <a:rPr lang="pl-PL" sz="1700" i="1" dirty="0"/>
              <a:t>Pracownik organu administracji publicznej, Jan Kowalski, podlega wyłączeniu od udziału w postępowaniu w sprawie dotyczącej jego małżonki, Joanny Kowalskiej</a:t>
            </a:r>
            <a:r>
              <a:rPr lang="pl-PL" sz="17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36052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15FAA61-0CEF-4072-84B6-DED63333E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Wnioskowanie logiczne - przykład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3D81A9-08AE-4073-B629-C84F0B540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Z normy N </a:t>
            </a:r>
            <a:r>
              <a:rPr lang="pl-PL" i="1" dirty="0"/>
              <a:t>Małoletni, który nie ukończył lat trzynastu, nie ponosi winy za wyrządzoną szkodę</a:t>
            </a:r>
            <a:r>
              <a:rPr lang="pl-PL" dirty="0"/>
              <a:t>, wynika logicznie norma N1 </a:t>
            </a:r>
            <a:r>
              <a:rPr lang="pl-PL" i="1" dirty="0"/>
              <a:t>Dziecko, które nie ukończyło lat dziesięciu, nie może ponieść odpowiedzialności za zniszczenie cudzego mienia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Uzasadnienie: Zakres nazwy „dziecko, które nie ukończyło lat dziesięciu” jest podrzędny do zakresu nazwy „małoletni, który nie ukończył lat trzynastu”, a zakres nazwy „zniszczenie cudzego mienia” jest podrzędny do zakresu nazwy „wyrządzenie szkody”. N1 zawiera się więc w N. 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7353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4600" dirty="0">
                <a:solidFill>
                  <a:srgbClr val="FFFFFF"/>
                </a:solidFill>
              </a:rPr>
              <a:t>Wnioskowanie instrumentalne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endParaRPr lang="pl-PL" dirty="0"/>
          </a:p>
          <a:p>
            <a:endParaRPr lang="pl-PL" dirty="0"/>
          </a:p>
          <a:p>
            <a:pPr algn="just"/>
            <a:r>
              <a:rPr lang="pl-PL" dirty="0"/>
              <a:t>Wnioskowanie odwołujące się do związków </a:t>
            </a:r>
            <a:r>
              <a:rPr lang="pl-PL" dirty="0" err="1"/>
              <a:t>przyczynowo-skutkowych</a:t>
            </a:r>
            <a:r>
              <a:rPr lang="pl-PL" dirty="0"/>
              <a:t>. </a:t>
            </a:r>
          </a:p>
          <a:p>
            <a:endParaRPr lang="pl-PL" dirty="0"/>
          </a:p>
          <a:p>
            <a:pPr>
              <a:buNone/>
            </a:pPr>
            <a:r>
              <a:rPr lang="pl-PL" dirty="0"/>
              <a:t>  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4822F3F-6F7D-4994-A508-EBA3F1F99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3900"/>
              <a:t>Wnioskowanie instrumentalne - charakterystyka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C58DAB-4248-4165-859A-F40372CB2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Wnioskowanie instrumentalne, nazywane także wnioskowaniem z celu na środki,  odwołuje się do związków </a:t>
            </a:r>
            <a:r>
              <a:rPr lang="pl-PL" dirty="0" err="1"/>
              <a:t>przyczynowo-skutkowych</a:t>
            </a:r>
            <a:r>
              <a:rPr lang="pl-PL" dirty="0"/>
              <a:t>, czy też – ujmując to nieco inaczej – do wiedzy o zachodzących w rzeczywistości związkach przyczynowych. We wnioskowaniu tym wychodzimy już zatem poza zainteresowanie samą semantyką normy-przesłanki i przekierowujemy uwagę na warunki możliwości urzeczywistnienia stanu faktycznego wymaganego przez tę normę. Najogólniej mówiąc, norma N2 wynika instrumentalnie z normy N1, jeśli zrealizowanie N2 jest środkiem przyczynowo koniecznym do zrealizowania normy N1. </a:t>
            </a:r>
          </a:p>
        </p:txBody>
      </p:sp>
    </p:spTree>
    <p:extLst>
      <p:ext uri="{BB962C8B-B14F-4D97-AF65-F5344CB8AC3E}">
        <p14:creationId xmlns:p14="http://schemas.microsoft.com/office/powerpoint/2010/main" val="538327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B69D095-AB51-4452-9A72-F3671F5EA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4600" dirty="0"/>
              <a:t>Wynikanie instrumentalne - przykład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EE56A7-395A-41E9-835D-F1C2934E6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Z normy N1, wedle której </a:t>
            </a:r>
            <a:r>
              <a:rPr lang="pl-PL" i="1" dirty="0"/>
              <a:t>Wynagrodzenie należy wypłacać w jego pełnej wysokości najpóźniej do 20 dnia miesiąca</a:t>
            </a:r>
            <a:r>
              <a:rPr lang="pl-PL" dirty="0"/>
              <a:t> wynika instrumentalnie norma N2:  </a:t>
            </a:r>
            <a:r>
              <a:rPr lang="pl-PL" i="1" dirty="0"/>
              <a:t>Należy do 20 dnia miesiąca obliczyć pełną wysokość wynagrodzenia. </a:t>
            </a:r>
            <a:r>
              <a:rPr lang="pl-PL" dirty="0"/>
              <a:t>Obliczenie takie jest bowiem warunkiem koniecznym wypłacenia wynagrodzenia, a więc realizacji stanu faktycznego wymaganego przez N1.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8681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4F95335-FC82-43CD-BF30-250DE0FF7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4600" dirty="0"/>
              <a:t>Wnioskowanie instrumentalne - ograniczenia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899EC3-5FD5-4518-AAF3-94CAD181A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sz="2000" dirty="0"/>
              <a:t>Przyjmuje się, że wnioskowania instrumentalne podlegają następującym ograniczeniom (szerzej zob. A. Lewandowski, </a:t>
            </a:r>
            <a:r>
              <a:rPr lang="pl-PL" sz="2000" i="1" dirty="0"/>
              <a:t>Ograniczenia aksjologiczne prawniczych </a:t>
            </a:r>
            <a:r>
              <a:rPr lang="pl-PL" sz="2000" i="1" dirty="0" err="1"/>
              <a:t>wnioskowań</a:t>
            </a:r>
            <a:r>
              <a:rPr lang="pl-PL" sz="2000" i="1" dirty="0"/>
              <a:t> instrumentalnych</a:t>
            </a:r>
            <a:r>
              <a:rPr lang="pl-PL" sz="2000" dirty="0"/>
              <a:t>, „Ruch Prawniczy, Ekonomiczny i Socjologiczny” 1984, Rok XLVI, z. 2): </a:t>
            </a:r>
          </a:p>
          <a:p>
            <a:pPr marL="0" indent="0" algn="just">
              <a:buNone/>
            </a:pPr>
            <a:r>
              <a:rPr lang="pl-PL" sz="2000" dirty="0"/>
              <a:t>a) zachowanie nakazane w normie-konsekwencji nie może być zakazane ze względu na inne obowiązujące w danym systemie prawnym normy (ograniczenie to dotyczy także </a:t>
            </a:r>
            <a:r>
              <a:rPr lang="pl-PL" sz="2000" dirty="0" err="1"/>
              <a:t>wnioskowań</a:t>
            </a:r>
            <a:r>
              <a:rPr lang="pl-PL" sz="2000" dirty="0"/>
              <a:t> aksjologicznych);  </a:t>
            </a:r>
          </a:p>
          <a:p>
            <a:pPr marL="0" indent="0" algn="just">
              <a:buNone/>
            </a:pPr>
            <a:r>
              <a:rPr lang="pl-PL" sz="2000" dirty="0"/>
              <a:t>b) odrzuca się te wnioskowania instrumentalne, które bazują na wiedzy niedostępnej adresatom i jako takie nie nadają się do efektywnego kierowania zachowaniem; </a:t>
            </a:r>
          </a:p>
          <a:p>
            <a:pPr marL="0" indent="0" algn="just">
              <a:buNone/>
            </a:pPr>
            <a:r>
              <a:rPr lang="pl-PL" sz="2000" dirty="0"/>
              <a:t>c) odrzuca się również takie wnioskowania instrumentalne, które odwołują się do bardzo pośrednich warunków koniecznych;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852140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7A90ED6-2BCF-4894-8A89-FCDEA0006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4600"/>
              <a:t>Wnioskowanie instrumentalne - ograniczenia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F35DFB-7733-4AF2-A788-7233D3B59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sz="2400" dirty="0"/>
              <a:t>d) nie należy stosować reguł wnioskowania instrumentalnego jeśli w świetle aksjologii danego systemu prawnego koszt działań instrumentalnych byłby zbyt wysoki w stosunku do wartości realizowanej przez normę-przesłankę; </a:t>
            </a:r>
          </a:p>
          <a:p>
            <a:pPr marL="0" indent="0" algn="just">
              <a:buNone/>
            </a:pPr>
            <a:r>
              <a:rPr lang="pl-PL" sz="2400" dirty="0"/>
              <a:t>e) w sytuacji istnienia wielu sposobów osiągnięcia stanu rzeczy postulowanego przez normę-przesłankę, wybierana powinna być droga łącząca się najmniejszymi kosztami aksjologicznymi. Andrzej Lewandowski pisze o tym w następujących słowach: </a:t>
            </a:r>
          </a:p>
          <a:p>
            <a:pPr algn="just"/>
            <a:r>
              <a:rPr lang="pl-PL" sz="2400" dirty="0"/>
              <a:t>„Można więc zasadnie twierdzić, że w systemie prawnym funkcjonuje reguła inferencyjna polecająca uznawać za normę systemu nakaz takiego kształtowania zespołu warunków, w których następuje spełnienie wyraźnie nakazanego stanu rzeczy, aby zło związane z powstaniem warunków koniecznych tego stanu rzeczy było najmniejsze z możliwych, a jednocześnie realizacja takiego stanu świata nie wykluczała możliwości osiągnięcia stanów rzeczy nakazanych przez inne normy systemu” [A. Lewandowski, </a:t>
            </a:r>
            <a:r>
              <a:rPr lang="pl-PL" sz="2400" i="1" dirty="0"/>
              <a:t>Ograniczenia aksjologiczne prawniczych </a:t>
            </a:r>
            <a:r>
              <a:rPr lang="pl-PL" sz="2400" i="1" dirty="0" err="1"/>
              <a:t>wnioskowań</a:t>
            </a:r>
            <a:r>
              <a:rPr lang="pl-PL" sz="2400" i="1" dirty="0"/>
              <a:t>…</a:t>
            </a:r>
            <a:r>
              <a:rPr lang="pl-PL" sz="2400" dirty="0"/>
              <a:t>, s. 176–177].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4450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4822F3F-6F7D-4994-A508-EBA3F1F99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>
                <a:solidFill>
                  <a:srgbClr val="FFFFFF"/>
                </a:solidFill>
              </a:rPr>
              <a:t>Wnioskowania aksjologiczne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C58DAB-4248-4165-859A-F40372CB2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pl-PL" dirty="0"/>
              <a:t>Wnioskowania te odwołujące się do założenia o konsekwencji ocen prawodawcy.</a:t>
            </a:r>
          </a:p>
        </p:txBody>
      </p:sp>
    </p:spTree>
    <p:extLst>
      <p:ext uri="{BB962C8B-B14F-4D97-AF65-F5344CB8AC3E}">
        <p14:creationId xmlns:p14="http://schemas.microsoft.com/office/powerpoint/2010/main" val="1877261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1DA2AD4-58D9-45C4-A572-2DF2EE139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3900" dirty="0"/>
              <a:t>Wnioskowania aksjologiczne –  charakterystyka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A231E6-E3FC-4857-9507-FB44E742F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Wnioskowania aksjologiczne ma kilka odmian, zaś ich cechą wspólną jest bazowanie na założeniu o konsekwencji ocen prawodawcy, łączącym się z założeniem o racjonalności prawodawcy. Wnioskowania te przyjmują zatem, że prawo zawiera w sobie określony i wewnętrznie spójny system wartości, umożliwiający rozpoznanie intencji prawodawcy nawet w takich sytuacjach, w których tekst prawny milczy.  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9366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0BA28970-3E8F-46CD-A302-42EE83668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E6A7147-718B-4737-89AF-189652095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643467"/>
            <a:ext cx="7164674" cy="557106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6600" dirty="0">
                <a:solidFill>
                  <a:schemeClr val="tx1">
                    <a:alpha val="80000"/>
                  </a:schemeClr>
                </a:solidFill>
              </a:rPr>
              <a:t>Wnioskowania prawnicze</a:t>
            </a:r>
            <a:br>
              <a:rPr lang="pl-PL" sz="6600" dirty="0">
                <a:solidFill>
                  <a:schemeClr val="tx1">
                    <a:alpha val="80000"/>
                  </a:schemeClr>
                </a:solidFill>
              </a:rPr>
            </a:br>
            <a:endParaRPr lang="pl-PL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22531" name="Podtytuł 2">
            <a:extLst>
              <a:ext uri="{FF2B5EF4-FFF2-40B4-BE49-F238E27FC236}">
                <a16:creationId xmlns:a16="http://schemas.microsoft.com/office/drawing/2014/main" id="{708F4CD2-757A-410E-9095-0382A249EB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1608" y="643467"/>
            <a:ext cx="3096926" cy="557106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 sz="2800" dirty="0"/>
              <a:t>Wykład 4-5</a:t>
            </a:r>
          </a:p>
          <a:p>
            <a:pPr eaLnBrk="1" hangingPunct="1"/>
            <a:endParaRPr lang="pl-PL" altLang="pl-PL" sz="2000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47AE7893-212D-45CB-A5B0-AE377389A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960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1572485-3F3E-4A5A-8698-2CE9D1C0B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/>
              <a:t>Wnioskowania aksjologiczne - rodzaje </a:t>
            </a:r>
          </a:p>
        </p:txBody>
      </p:sp>
      <p:cxnSp>
        <p:nvCxnSpPr>
          <p:cNvPr id="2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ymbol zastępczy zawartości 2">
            <a:extLst>
              <a:ext uri="{FF2B5EF4-FFF2-40B4-BE49-F238E27FC236}">
                <a16:creationId xmlns:a16="http://schemas.microsoft.com/office/drawing/2014/main" id="{617EC588-FA09-4F60-9200-331F28E7B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pl-PL" dirty="0"/>
              <a:t>- analogia (</a:t>
            </a:r>
            <a:r>
              <a:rPr lang="pl-PL" i="1" dirty="0"/>
              <a:t>legis</a:t>
            </a:r>
            <a:r>
              <a:rPr lang="pl-PL" dirty="0"/>
              <a:t>, </a:t>
            </a:r>
            <a:r>
              <a:rPr lang="pl-PL" i="1" dirty="0"/>
              <a:t>iuris</a:t>
            </a:r>
            <a:r>
              <a:rPr lang="pl-PL" dirty="0"/>
              <a:t>),</a:t>
            </a:r>
          </a:p>
          <a:p>
            <a:r>
              <a:rPr lang="pl-PL" dirty="0"/>
              <a:t>- </a:t>
            </a:r>
            <a:r>
              <a:rPr lang="pl-PL" i="1" dirty="0"/>
              <a:t>a contrario</a:t>
            </a:r>
          </a:p>
          <a:p>
            <a:r>
              <a:rPr lang="pl-PL" dirty="0"/>
              <a:t>- </a:t>
            </a:r>
            <a:r>
              <a:rPr lang="pl-PL" i="1" dirty="0"/>
              <a:t>a </a:t>
            </a:r>
            <a:r>
              <a:rPr lang="pl-PL" i="1" dirty="0" err="1"/>
              <a:t>fortiori</a:t>
            </a:r>
            <a:r>
              <a:rPr lang="pl-PL" i="1" dirty="0"/>
              <a:t> </a:t>
            </a:r>
            <a:r>
              <a:rPr lang="pl-PL" dirty="0"/>
              <a:t>(z większego na mniejsze, z mniejszego na większe)</a:t>
            </a:r>
          </a:p>
        </p:txBody>
      </p:sp>
    </p:spTree>
    <p:extLst>
      <p:ext uri="{BB962C8B-B14F-4D97-AF65-F5344CB8AC3E}">
        <p14:creationId xmlns:p14="http://schemas.microsoft.com/office/powerpoint/2010/main" val="22049757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1397062-D5F4-45CE-B8E0-73A49AF63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3900" dirty="0"/>
              <a:t>Analogia –  charakterystyka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5D0D39-ECFE-4B3D-9E19-D81291CBA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Wnioskowanie z analogii (zwane inaczej </a:t>
            </a:r>
            <a:r>
              <a:rPr lang="pl-PL" i="1" dirty="0"/>
              <a:t>argumentum a </a:t>
            </a:r>
            <a:r>
              <a:rPr lang="pl-PL" i="1" dirty="0" err="1"/>
              <a:t>simili</a:t>
            </a:r>
            <a:r>
              <a:rPr lang="pl-PL" dirty="0"/>
              <a:t> oraz wnioskowaniem z podobieństwa) polega – najogólniej mówiąc - na stosowaniu do przypadków przez prawo nieuregulowanych norm regulujących przypadki podobne.</a:t>
            </a:r>
          </a:p>
        </p:txBody>
      </p:sp>
    </p:spTree>
    <p:extLst>
      <p:ext uri="{BB962C8B-B14F-4D97-AF65-F5344CB8AC3E}">
        <p14:creationId xmlns:p14="http://schemas.microsoft.com/office/powerpoint/2010/main" val="11314472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1288D2E-7BA8-4337-B999-0FEC64DC5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Analogia - przykład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E01D4D-3D6F-4E20-9772-836E5A46C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1900" dirty="0"/>
              <a:t>Sąd uznał, że obowiązująca w postępowaniu karnym norma, wedle której termin do wniesienia pisma procesowego jest zachowany, gdy osoba odbywająca karę pozbawienia wolności złożyła przed jego upływem pismo u zarządcy zakładu karnego (niezależnie, czy ów zarządca przekaże pismo w odpowiednim terminie), stosuje się także do postępowania cywilnego. </a:t>
            </a:r>
          </a:p>
          <a:p>
            <a:pPr algn="just"/>
            <a:r>
              <a:rPr lang="pl-PL" sz="1900" dirty="0"/>
              <a:t>A zatem do sytuacji nieuregulowanej (w sensie występowania luki aksjologicznej), tj. dotyczącej osoby odbywającej karę pozbawienia wolności i będącej jednocześnie stroną sądowego postępowania cywilnego, zastosowano odpowiednio normę, które reguluje sytuację osoby odbywającej karę pozbawienia wolności i będącej stroną postępowania karnego. Norma-przesłanka z Kodeksu postępowania karnego posłużyła więc do konstrukcji odpowiedniej normy, regulującej stan faktyczny z zakresu postępowania cywilnego. Sąd uznał bowiem, że na gruncie aksjologii zawartej w prawie nie widać powodów dla których strona postępowania cywilnego miałaby być traktowana mniej korzystnie, niż strona postępowania karnego.  </a:t>
            </a:r>
          </a:p>
          <a:p>
            <a:pPr marL="0" indent="0">
              <a:buNone/>
            </a:pPr>
            <a:endParaRPr lang="pl-PL" sz="1900" dirty="0"/>
          </a:p>
        </p:txBody>
      </p:sp>
    </p:spTree>
    <p:extLst>
      <p:ext uri="{BB962C8B-B14F-4D97-AF65-F5344CB8AC3E}">
        <p14:creationId xmlns:p14="http://schemas.microsoft.com/office/powerpoint/2010/main" val="28619096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87ACDAD-28F4-4DC0-8840-AF8276893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Analogia </a:t>
            </a:r>
            <a:r>
              <a:rPr lang="pl-PL" i="1" dirty="0"/>
              <a:t>legis</a:t>
            </a:r>
            <a:r>
              <a:rPr lang="pl-PL" dirty="0"/>
              <a:t> </a:t>
            </a:r>
            <a:br>
              <a:rPr lang="pl-PL" dirty="0"/>
            </a:br>
            <a:r>
              <a:rPr lang="pl-PL" dirty="0"/>
              <a:t>(z ustawy) </a:t>
            </a:r>
            <a:br>
              <a:rPr lang="pl-PL" dirty="0"/>
            </a:br>
            <a:r>
              <a:rPr lang="pl-PL" dirty="0"/>
              <a:t>a analogia </a:t>
            </a:r>
            <a:r>
              <a:rPr lang="pl-PL" i="1" dirty="0"/>
              <a:t>iuris </a:t>
            </a:r>
            <a:br>
              <a:rPr lang="pl-PL" i="1" dirty="0"/>
            </a:br>
            <a:r>
              <a:rPr lang="pl-PL" dirty="0"/>
              <a:t>(z prawa)</a:t>
            </a:r>
            <a:endParaRPr lang="pl-PL" i="1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0FAFBF-DE35-487B-8C58-BA5D1F759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1700" dirty="0"/>
              <a:t>Rozróżnienie między tymi dwoma zbliżonymi do siebie sposobami argumentacji jest przedmiotem kontrowersji i bywa różnie w literaturze przedmiotu ujmowane. Za M. </a:t>
            </a:r>
            <a:r>
              <a:rPr lang="pl-PL" sz="1700" dirty="0" err="1"/>
              <a:t>Walasikiem</a:t>
            </a:r>
            <a:r>
              <a:rPr lang="pl-PL" sz="1700" dirty="0"/>
              <a:t> [M. Walasik, </a:t>
            </a:r>
            <a:r>
              <a:rPr lang="pl-PL" sz="1700" i="1" dirty="0"/>
              <a:t>Analogia w prawie procesowym…</a:t>
            </a:r>
            <a:r>
              <a:rPr lang="pl-PL" sz="1700" dirty="0"/>
              <a:t>, s. 402–416] możemy przyjąć, że o analogii </a:t>
            </a:r>
            <a:r>
              <a:rPr lang="pl-PL" sz="1700" i="1" dirty="0"/>
              <a:t>legis</a:t>
            </a:r>
            <a:r>
              <a:rPr lang="pl-PL" sz="1700" dirty="0"/>
              <a:t> będziemy mówić w takich przypadkach, gdy łącznie spełnione są następujące warunki: </a:t>
            </a:r>
          </a:p>
          <a:p>
            <a:pPr algn="just"/>
            <a:r>
              <a:rPr lang="pl-PL" sz="1700" dirty="0"/>
              <a:t>a) podstawę wnioskowania stanowią normy wprost wyrażone w obowiązującym tekście prawnym (co nie oznacza jednak, iż muszą one być rekonstruowane z pojedynczych przepisów); </a:t>
            </a:r>
          </a:p>
          <a:p>
            <a:pPr algn="just"/>
            <a:r>
              <a:rPr lang="pl-PL" sz="1700" dirty="0"/>
              <a:t>b) normy te nie mają charakteru zasad; </a:t>
            </a:r>
          </a:p>
          <a:p>
            <a:pPr algn="just"/>
            <a:r>
              <a:rPr lang="pl-PL" sz="1700" dirty="0"/>
              <a:t>c) normy te dotyczą sytuacji, „których podobieństwo do rozpatrywanego przypadku jest bardzo lub dość bliskie, w związku z czym zrekonstruowana za pomocą tej metody norma prawna zawiera niemalże taką samą albo w nieznacznym stopniu zmodyfikowaną treść w porównaniu z treścią normy źródłowej” [M. Walasik, </a:t>
            </a:r>
            <a:r>
              <a:rPr lang="pl-PL" sz="1700" i="1" dirty="0"/>
              <a:t>Analogia w prawie procesowym…</a:t>
            </a:r>
            <a:r>
              <a:rPr lang="pl-PL" sz="1700" dirty="0"/>
              <a:t>, s. 404]. </a:t>
            </a:r>
          </a:p>
          <a:p>
            <a:pPr algn="just"/>
            <a:r>
              <a:rPr lang="pl-PL" sz="1700" dirty="0"/>
              <a:t>W pozostałych przypadkach, a zatem gdy przy przeprowadzaniu analogii nie jest spełniony chociaż jeden ze wskazanych warunków, będziemy mówić o analogii </a:t>
            </a:r>
            <a:r>
              <a:rPr lang="pl-PL" sz="1700" i="1" dirty="0"/>
              <a:t>iuris.</a:t>
            </a:r>
            <a:endParaRPr lang="pl-PL" sz="1700" dirty="0"/>
          </a:p>
        </p:txBody>
      </p:sp>
    </p:spTree>
    <p:extLst>
      <p:ext uri="{BB962C8B-B14F-4D97-AF65-F5344CB8AC3E}">
        <p14:creationId xmlns:p14="http://schemas.microsoft.com/office/powerpoint/2010/main" val="2129732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DA60A2C-0F9A-463D-9541-1833DD3F6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Ograniczenia w stosowaniu analogii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3A55A0-5E4C-4854-A827-2D6DC1353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1500" dirty="0"/>
              <a:t>Jako potencjalne ograniczenia zastosowania analogii wymienia się między innymi: </a:t>
            </a:r>
          </a:p>
          <a:p>
            <a:pPr algn="just"/>
            <a:r>
              <a:rPr lang="pl-PL" sz="1500" dirty="0"/>
              <a:t>- sposób redakcji przepisu prawnego, sugerujący brak przyzwolenia prawodawcy na wykorzystywanie zrekonstruowanej z tego przepisu normy do konstruowania norm kolejnych w drodze analogii;</a:t>
            </a:r>
          </a:p>
          <a:p>
            <a:pPr algn="just"/>
            <a:r>
              <a:rPr lang="pl-PL" sz="1500" dirty="0"/>
              <a:t>- charakter regulowanej przez normy materii – przyjmuje się, że analogia nie powinna być stosowana tam, gdzie jest zastosowanie doprowadziłoby do pogorszenia sytuacji adresata normy; dotyczy to przede wszystkim prawa karnego i prawa finansowego;</a:t>
            </a:r>
          </a:p>
          <a:p>
            <a:pPr marL="0" indent="0" algn="just">
              <a:buNone/>
            </a:pPr>
            <a:r>
              <a:rPr lang="pl-PL" sz="1500" dirty="0"/>
              <a:t>- zakaz uzupełniania w drodze analogii luk wynikających z niewykonania przez prawodawcę obowiązku ustanowienia określonego aktu prawnego. </a:t>
            </a:r>
          </a:p>
          <a:p>
            <a:pPr marL="0" indent="0" algn="just">
              <a:buNone/>
            </a:pPr>
            <a:r>
              <a:rPr lang="pl-PL" sz="1500" dirty="0"/>
              <a:t>[Szerzej zob. M. Walasik, </a:t>
            </a:r>
            <a:r>
              <a:rPr lang="pl-PL" sz="1500" i="1" dirty="0"/>
              <a:t>Analogia w prawie procesowym…</a:t>
            </a:r>
            <a:r>
              <a:rPr lang="pl-PL" sz="1500" dirty="0"/>
              <a:t>, s. 416–419, 416]. </a:t>
            </a:r>
          </a:p>
          <a:p>
            <a:pPr marL="0" indent="0" algn="just">
              <a:buNone/>
            </a:pPr>
            <a:endParaRPr lang="pl-PL" sz="1500" dirty="0"/>
          </a:p>
          <a:p>
            <a:pPr marL="0" indent="0" algn="just">
              <a:buNone/>
            </a:pPr>
            <a:r>
              <a:rPr lang="pl-PL" sz="1500" dirty="0"/>
              <a:t>Przyjmuje się przy tym, że ograniczenia zastosowania analogii nie mają charakteru bezwzględnego i w sytuacjach istnienia mocnego uzasadnienia aksjologicznego mogą być przełamywane. </a:t>
            </a:r>
          </a:p>
          <a:p>
            <a:endParaRPr lang="pl-PL" sz="1500" dirty="0"/>
          </a:p>
        </p:txBody>
      </p:sp>
    </p:spTree>
    <p:extLst>
      <p:ext uri="{BB962C8B-B14F-4D97-AF65-F5344CB8AC3E}">
        <p14:creationId xmlns:p14="http://schemas.microsoft.com/office/powerpoint/2010/main" val="32733472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B8A3834-651F-4182-9729-1F25CA19E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Dodatkowe ograniczenia dla analogii </a:t>
            </a:r>
            <a:r>
              <a:rPr lang="pl-PL" i="1" dirty="0"/>
              <a:t>iuris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CB7423-4A5E-457F-A85A-1A8B60890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Ponieważ twórczy element w stosowaniu analogii </a:t>
            </a:r>
            <a:r>
              <a:rPr lang="pl-PL" i="1" dirty="0"/>
              <a:t>iuris</a:t>
            </a:r>
            <a:r>
              <a:rPr lang="pl-PL" dirty="0"/>
              <a:t> jest większy niż przy stosowaniu analogii </a:t>
            </a:r>
            <a:r>
              <a:rPr lang="pl-PL" i="1" dirty="0"/>
              <a:t>legis</a:t>
            </a:r>
            <a:r>
              <a:rPr lang="pl-PL" dirty="0"/>
              <a:t>, a więc zachodzi większe ryzyko arbitralności takiego zabiegu, analogia z prawa poddawana jest dodatkowym ograniczeniom:</a:t>
            </a:r>
          </a:p>
          <a:p>
            <a:pPr marL="0" indent="0" algn="just">
              <a:buNone/>
            </a:pPr>
            <a:r>
              <a:rPr lang="pl-PL" dirty="0"/>
              <a:t>- może być ona stosowane tylko wtedy, gdy nie daje się zrekonstruować normy w oparciu o analogię </a:t>
            </a:r>
            <a:r>
              <a:rPr lang="pl-PL" i="1" dirty="0"/>
              <a:t>legis</a:t>
            </a:r>
            <a:r>
              <a:rPr lang="pl-PL" dirty="0"/>
              <a:t>; </a:t>
            </a:r>
          </a:p>
          <a:p>
            <a:pPr marL="0" indent="0" algn="just">
              <a:buNone/>
            </a:pPr>
            <a:r>
              <a:rPr lang="pl-PL" dirty="0"/>
              <a:t>- wymaga ona bardzo mocnego uzasadnienia aksjologicznego, odwołującego się do szczególnie istotnych racji – nie wystarczy więc zwykłe wskazanie na potrzebę spójności aksjologicznej prawa. </a:t>
            </a:r>
          </a:p>
          <a:p>
            <a:pPr algn="just"/>
            <a:r>
              <a:rPr lang="pl-PL" dirty="0"/>
              <a:t>[</a:t>
            </a:r>
            <a:r>
              <a:rPr lang="pl-PL" sz="1200" dirty="0"/>
              <a:t>Szerzej zob. M. Walasik, </a:t>
            </a:r>
            <a:r>
              <a:rPr lang="pl-PL" sz="1200" i="1" dirty="0"/>
              <a:t>Analogia w prawie procesowym…</a:t>
            </a:r>
            <a:r>
              <a:rPr lang="pl-PL" sz="1200" dirty="0"/>
              <a:t>, s. 415–416]</a:t>
            </a:r>
          </a:p>
        </p:txBody>
      </p:sp>
    </p:spTree>
    <p:extLst>
      <p:ext uri="{BB962C8B-B14F-4D97-AF65-F5344CB8AC3E}">
        <p14:creationId xmlns:p14="http://schemas.microsoft.com/office/powerpoint/2010/main" val="4259973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0B91480-397B-4FB6-9D2B-B941A968E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3900" i="1" dirty="0"/>
              <a:t>A contrario </a:t>
            </a:r>
            <a:r>
              <a:rPr lang="pl-PL" sz="3900" dirty="0"/>
              <a:t>–  charakterystyka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F1C6DC-7D96-4EDB-AC69-CEC582336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2000" dirty="0"/>
              <a:t>Wnioskowanie </a:t>
            </a:r>
            <a:r>
              <a:rPr lang="pl-PL" sz="2000" i="1" dirty="0"/>
              <a:t>a contrario </a:t>
            </a:r>
            <a:r>
              <a:rPr lang="pl-PL" sz="2000" dirty="0"/>
              <a:t>(z przeciwieństwa) jest odwrotnością wnioskowania przez analogię. Mówiąc nieco inaczej, jest to sposób argumentacji, który odwołuje się do zasadności powstrzymania się od stosowania wnioskowania z podobieństwa. Na gruncie prawa karnego argumentacja </a:t>
            </a:r>
            <a:r>
              <a:rPr lang="pl-PL" sz="2000" i="1" dirty="0"/>
              <a:t>a contrario </a:t>
            </a:r>
            <a:r>
              <a:rPr lang="pl-PL" sz="2000" dirty="0"/>
              <a:t>znajduje swoje odzwierciedlenie w zasadzie „Co nie jest zakazane, jest dozwolone”.</a:t>
            </a:r>
          </a:p>
          <a:p>
            <a:pPr algn="just"/>
            <a:r>
              <a:rPr lang="pl-PL" sz="2000" dirty="0"/>
              <a:t>Warto podkreślić, że rozumowanie </a:t>
            </a:r>
            <a:r>
              <a:rPr lang="pl-PL" sz="2000" i="1" dirty="0"/>
              <a:t>a contrario</a:t>
            </a:r>
            <a:r>
              <a:rPr lang="pl-PL" sz="2000" dirty="0"/>
              <a:t> nie powinno być ono traktowane w sposób czysto semantyczny, a więc abstrahujący od wartości przypisywanych prawodawcy. Wzięcie pod uwagę kontekstu aksjologicznego jest konieczne z tego choćby powodu, by upewnić się, że zastosowanie w danej sytuacji rozumowania </a:t>
            </a:r>
            <a:r>
              <a:rPr lang="pl-PL" sz="2000" i="1" dirty="0"/>
              <a:t>a contrario</a:t>
            </a:r>
            <a:r>
              <a:rPr lang="pl-PL" sz="2000" dirty="0"/>
              <a:t> prowadzić będzie do rezultatów lepiej pasujących do postulatu racjonalnego prawodawcy, niż efekty zastosowania wnioskowania konkurencyjnego, tj. analogii. </a:t>
            </a:r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0109394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1CCDD11-7B06-41AC-8D81-565B28C3D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i="1" dirty="0"/>
              <a:t>A contrario </a:t>
            </a:r>
            <a:r>
              <a:rPr lang="pl-PL" dirty="0"/>
              <a:t>- przykład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3F5C0B-DB2A-445B-AA5A-226C36CBB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2000" dirty="0"/>
              <a:t>Z normy N1 upoważniającej </a:t>
            </a:r>
            <a:r>
              <a:rPr lang="pl-PL" sz="2000" dirty="0">
                <a:solidFill>
                  <a:srgbClr val="FFC000"/>
                </a:solidFill>
              </a:rPr>
              <a:t>rektora</a:t>
            </a:r>
            <a:r>
              <a:rPr lang="pl-PL" sz="2000" dirty="0"/>
              <a:t> do </a:t>
            </a:r>
            <a:r>
              <a:rPr lang="pl-P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zawieszenia w prawach studenta </a:t>
            </a:r>
            <a:r>
              <a:rPr lang="pl-PL" sz="2000" dirty="0"/>
              <a:t>osoby, która </a:t>
            </a:r>
            <a:r>
              <a:rPr lang="pl-PL" sz="2000" dirty="0">
                <a:solidFill>
                  <a:srgbClr val="FF0000"/>
                </a:solidFill>
              </a:rPr>
              <a:t>uporczywie</a:t>
            </a:r>
            <a:r>
              <a:rPr lang="pl-PL" sz="2000" dirty="0"/>
              <a:t> nie stawia się na wezwania rzecznika dyscyplinarnego, można zatem </a:t>
            </a:r>
            <a:r>
              <a:rPr lang="pl-PL" sz="2000" i="1" dirty="0"/>
              <a:t>a contrario </a:t>
            </a:r>
            <a:r>
              <a:rPr lang="pl-PL" sz="2000" dirty="0"/>
              <a:t>wyprowadzić takie między innymi normy:</a:t>
            </a:r>
          </a:p>
          <a:p>
            <a:pPr algn="just"/>
            <a:r>
              <a:rPr lang="pl-PL" sz="2000" dirty="0"/>
              <a:t>N2 – rektor nie może zawiesić w prawach studenta osoby, która </a:t>
            </a:r>
            <a:r>
              <a:rPr lang="pl-PL" sz="2000" dirty="0">
                <a:solidFill>
                  <a:srgbClr val="FF0000"/>
                </a:solidFill>
              </a:rPr>
              <a:t>jednokrotnie </a:t>
            </a:r>
            <a:r>
              <a:rPr lang="pl-PL" sz="2000" dirty="0"/>
              <a:t>nie stawiła się na wezwanie rzecznika dyscyplinarnego (o ile oczywiście inna norma nie daje takiego upoważnienia w odmiennych okolicznościach); </a:t>
            </a:r>
          </a:p>
          <a:p>
            <a:pPr algn="just"/>
            <a:r>
              <a:rPr lang="pl-PL" sz="2000" dirty="0"/>
              <a:t>N3 – </a:t>
            </a:r>
            <a:r>
              <a:rPr lang="pl-PL" sz="2000" dirty="0">
                <a:solidFill>
                  <a:srgbClr val="FFC000"/>
                </a:solidFill>
              </a:rPr>
              <a:t>dziekan</a:t>
            </a:r>
            <a:r>
              <a:rPr lang="pl-PL" sz="2000" dirty="0"/>
              <a:t> nie może zawiesić w prawach studenta osoby, która uporczywie nie stawia się na wezwania rzecznika dyscyplinarnego (o ile inna norma nie przyznaje takiej kompetencji dziekanowi);</a:t>
            </a:r>
          </a:p>
          <a:p>
            <a:pPr algn="just"/>
            <a:r>
              <a:rPr lang="pl-PL" sz="2000" dirty="0"/>
              <a:t>N4 – rektor nie może </a:t>
            </a:r>
            <a:r>
              <a:rPr lang="pl-PL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usunąć z uczelni </a:t>
            </a:r>
            <a:r>
              <a:rPr lang="pl-PL" sz="2000" dirty="0"/>
              <a:t>osoby, która uporczywie nie stawia się na wezwania rzecznika dyscyplinarnego. </a:t>
            </a:r>
          </a:p>
        </p:txBody>
      </p:sp>
    </p:spTree>
    <p:extLst>
      <p:ext uri="{BB962C8B-B14F-4D97-AF65-F5344CB8AC3E}">
        <p14:creationId xmlns:p14="http://schemas.microsoft.com/office/powerpoint/2010/main" val="42666321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2F1E2C7-A93E-ECEC-02AC-3A88B4560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A </a:t>
            </a:r>
            <a:r>
              <a:rPr lang="pl-PL" i="1" dirty="0"/>
              <a:t>contrario</a:t>
            </a:r>
            <a:r>
              <a:rPr lang="pl-PL" dirty="0"/>
              <a:t> - przykład</a:t>
            </a:r>
          </a:p>
        </p:txBody>
      </p:sp>
      <p:cxnSp>
        <p:nvCxnSpPr>
          <p:cNvPr id="12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EF8D29-61FC-F06A-9C6A-A714F6199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pl-PL" dirty="0"/>
              <a:t>Art.  148 k.c. [Owoce opadłe na grunt sąsiedni]</a:t>
            </a:r>
          </a:p>
          <a:p>
            <a:r>
              <a:rPr lang="pl-PL" dirty="0"/>
              <a:t>Owoce opadłe z drzewa lub krzewu na grunt sąsiedni stanowią jego pożytki.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87358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6F33BFA-0E7B-4DD4-A8B9-85517915C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i="1" dirty="0"/>
              <a:t>A contrario </a:t>
            </a:r>
            <a:r>
              <a:rPr lang="pl-PL" dirty="0"/>
              <a:t>- przykład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2A8E43-230D-4A63-9E12-5F1F6DD7E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1900" dirty="0"/>
              <a:t>Inny przykład zastosowania argumentacji </a:t>
            </a:r>
            <a:r>
              <a:rPr lang="pl-PL" sz="1900" i="1" dirty="0"/>
              <a:t>a contrario</a:t>
            </a:r>
            <a:r>
              <a:rPr lang="pl-PL" sz="1900" dirty="0"/>
              <a:t> widoczny jest w poniższym wywodzie sądu okręgowego, który odrzucając zażalenie dłużnika na postanowienie sądu rejonowego dotyczące oddalenia skargi na czynności komornika stwierdził: </a:t>
            </a:r>
          </a:p>
          <a:p>
            <a:pPr algn="just"/>
            <a:r>
              <a:rPr lang="pl-PL" sz="1900" dirty="0"/>
              <a:t>„W pierwszej kolejności należy zwrócić uwagę na przepis art. 828 k.p.c. </a:t>
            </a:r>
            <a:r>
              <a:rPr lang="pl-PL" sz="1900" dirty="0">
                <a:solidFill>
                  <a:srgbClr val="00B050"/>
                </a:solidFill>
              </a:rPr>
              <a:t>zgodnie z którym zażalenie przysługuje tylko na orzeczenie sądu co do zawieszenia lub umorzenia postępowania egzekucyjnego. W niniejszej sprawie komornik podjął postępowanie, a Sąd oddalił skargę dłużnika na tę czynność. Zatem w myśl art. 828 k.p.c. stosowanego </a:t>
            </a:r>
            <a:r>
              <a:rPr lang="pl-PL" sz="1900" i="1" dirty="0">
                <a:solidFill>
                  <a:srgbClr val="00B050"/>
                </a:solidFill>
              </a:rPr>
              <a:t>a contrario</a:t>
            </a:r>
            <a:r>
              <a:rPr lang="pl-PL" sz="1900" dirty="0">
                <a:solidFill>
                  <a:srgbClr val="00B050"/>
                </a:solidFill>
              </a:rPr>
              <a:t> zażalenie nie przysługuje</a:t>
            </a:r>
            <a:r>
              <a:rPr lang="pl-PL" sz="1900" dirty="0"/>
              <a:t>. Żaden innym przepis dotyczący postępowania egzekucyjnego nie reguluje tej kwestii odmiennie. Również powołany przez Sąd I instancji art. 394 § 1 k.p.c. w zw. z art. 13 § 2 k.p.c. nie daje możliwości wywiedzenia zażalenia od takiego rozstrzygnięcia Sądu Rejonowego”. (postanowienie SO w Bydgoszczy z dnia 13 maja 2014 r., II </a:t>
            </a:r>
            <a:r>
              <a:rPr lang="pl-PL" sz="1900" dirty="0" err="1"/>
              <a:t>Cz</a:t>
            </a:r>
            <a:r>
              <a:rPr lang="pl-PL" sz="1900" dirty="0"/>
              <a:t> 156/14, </a:t>
            </a:r>
            <a:r>
              <a:rPr lang="pl-PL" sz="19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http://orzeczenia.ms.gov.pl/</a:t>
            </a:r>
            <a:r>
              <a:rPr lang="pl-PL" sz="1900" dirty="0"/>
              <a:t>).</a:t>
            </a:r>
          </a:p>
          <a:p>
            <a:endParaRPr lang="pl-PL" sz="1900" dirty="0"/>
          </a:p>
        </p:txBody>
      </p:sp>
    </p:spTree>
    <p:extLst>
      <p:ext uri="{BB962C8B-B14F-4D97-AF65-F5344CB8AC3E}">
        <p14:creationId xmlns:p14="http://schemas.microsoft.com/office/powerpoint/2010/main" val="2233787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D3879C7-8729-42B2-ABF4-09DC7B8ED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4300">
                <a:solidFill>
                  <a:srgbClr val="FFFFFF"/>
                </a:solidFill>
              </a:rPr>
              <a:t>Informacje wprowadzające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9BC8A4-AC25-4A5C-9034-1A9F86D43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dirty="0"/>
              <a:t>1. Co to są wnioskowania prawnicze?</a:t>
            </a:r>
          </a:p>
          <a:p>
            <a:pPr marL="0" indent="0">
              <a:buNone/>
            </a:pPr>
            <a:r>
              <a:rPr lang="pl-PL" dirty="0"/>
              <a:t>2. Status </a:t>
            </a:r>
            <a:r>
              <a:rPr lang="pl-PL" dirty="0" err="1"/>
              <a:t>wnioskowań</a:t>
            </a:r>
            <a:r>
              <a:rPr lang="pl-PL" dirty="0"/>
              <a:t> prawniczych.</a:t>
            </a:r>
          </a:p>
          <a:p>
            <a:pPr marL="0" indent="0">
              <a:buNone/>
            </a:pPr>
            <a:r>
              <a:rPr lang="pl-PL" dirty="0"/>
              <a:t>3. Znaczenie sporów o prawo dla </a:t>
            </a:r>
            <a:r>
              <a:rPr lang="pl-PL" dirty="0" err="1"/>
              <a:t>wnioskowań</a:t>
            </a:r>
            <a:r>
              <a:rPr lang="pl-PL" dirty="0"/>
              <a:t> prawniczych:</a:t>
            </a:r>
          </a:p>
          <a:p>
            <a:pPr marL="0" indent="0">
              <a:buNone/>
            </a:pPr>
            <a:r>
              <a:rPr lang="pl-PL" dirty="0"/>
              <a:t>     - statyczna a dynamiczna ideologia wykładni prawa,</a:t>
            </a:r>
          </a:p>
          <a:p>
            <a:pPr marL="0" indent="0">
              <a:buNone/>
            </a:pPr>
            <a:r>
              <a:rPr lang="pl-PL" dirty="0"/>
              <a:t>     - naturalistyczne a antynaturalistyczne ujęcie prawa.</a:t>
            </a:r>
          </a:p>
          <a:p>
            <a:pPr marL="0" indent="0">
              <a:buNone/>
            </a:pPr>
            <a:r>
              <a:rPr lang="pl-PL" dirty="0"/>
              <a:t>4. Rodzaje </a:t>
            </a:r>
            <a:r>
              <a:rPr lang="pl-PL" dirty="0" err="1"/>
              <a:t>wnioskowań</a:t>
            </a:r>
            <a:r>
              <a:rPr lang="pl-PL" dirty="0"/>
              <a:t> prawniczych.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17466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3FA0038-2A6F-4051-9607-9F1425EB4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3900" i="1" dirty="0"/>
              <a:t>A </a:t>
            </a:r>
            <a:r>
              <a:rPr lang="pl-PL" sz="3900" i="1" dirty="0" err="1"/>
              <a:t>fortiori</a:t>
            </a:r>
            <a:r>
              <a:rPr lang="pl-PL" sz="3900" i="1" dirty="0"/>
              <a:t> </a:t>
            </a:r>
            <a:r>
              <a:rPr lang="pl-PL" sz="3900" dirty="0"/>
              <a:t>–  charakterystyka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BBA61B-6248-4FFC-8976-9938C2B63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1400" dirty="0"/>
              <a:t>Schemat argumentacji </a:t>
            </a:r>
            <a:r>
              <a:rPr lang="pl-PL" sz="1400" i="1" dirty="0"/>
              <a:t>a </a:t>
            </a:r>
            <a:r>
              <a:rPr lang="pl-PL" sz="1400" i="1" dirty="0" err="1"/>
              <a:t>fortiori</a:t>
            </a:r>
            <a:r>
              <a:rPr lang="pl-PL" sz="1400" i="1" dirty="0"/>
              <a:t> </a:t>
            </a:r>
            <a:r>
              <a:rPr lang="pl-PL" sz="1400" dirty="0"/>
              <a:t>przybiera postać „jeśli A, to tym bardziej B”. Argumentacja ta przyjmuje dwie postaci:</a:t>
            </a:r>
          </a:p>
          <a:p>
            <a:pPr marL="0" indent="0" algn="just">
              <a:buNone/>
            </a:pPr>
            <a:r>
              <a:rPr lang="pl-PL" sz="1400" dirty="0"/>
              <a:t>- </a:t>
            </a:r>
            <a:r>
              <a:rPr lang="pl-PL" sz="1400" i="1" dirty="0"/>
              <a:t>argumentum a </a:t>
            </a:r>
            <a:r>
              <a:rPr lang="pl-PL" sz="1400" i="1" dirty="0" err="1"/>
              <a:t>maiori</a:t>
            </a:r>
            <a:r>
              <a:rPr lang="pl-PL" sz="1400" i="1" dirty="0"/>
              <a:t> ad minus</a:t>
            </a:r>
            <a:r>
              <a:rPr lang="pl-PL" sz="1400" dirty="0"/>
              <a:t> (wnioskowanie z większego na mniejsze), </a:t>
            </a:r>
          </a:p>
          <a:p>
            <a:pPr algn="just">
              <a:buFontTx/>
              <a:buChar char="-"/>
            </a:pPr>
            <a:r>
              <a:rPr lang="pl-PL" sz="1400" i="1" dirty="0"/>
              <a:t>argumentum a </a:t>
            </a:r>
            <a:r>
              <a:rPr lang="pl-PL" sz="1400" i="1" dirty="0" err="1"/>
              <a:t>minori</a:t>
            </a:r>
            <a:r>
              <a:rPr lang="pl-PL" sz="1400" i="1" dirty="0"/>
              <a:t> ad </a:t>
            </a:r>
            <a:r>
              <a:rPr lang="pl-PL" sz="1400" i="1" dirty="0" err="1"/>
              <a:t>maius</a:t>
            </a:r>
            <a:r>
              <a:rPr lang="pl-PL" sz="1400" dirty="0"/>
              <a:t> (wnioskowanie z mniejszego na większe).</a:t>
            </a:r>
          </a:p>
          <a:p>
            <a:pPr algn="just"/>
            <a:r>
              <a:rPr lang="pl-PL" sz="1400" dirty="0"/>
              <a:t>Pierwsza postać dotyczy sytuacji, w której norma-przesłanka ma charakter uprawniający lub – znacznie rzadziej - nakazujący. W przypadku normy uprawniającej rozumowanie przebiega wedle schematu: jeśli jakiemuś podmiotowi wolno więcej, to tym bardziej wolno temu podmiotowi mniej. W przypadku norma nakazującej wnioskowanie przyjmuje postać:   </a:t>
            </a:r>
          </a:p>
          <a:p>
            <a:pPr algn="just"/>
            <a:r>
              <a:rPr lang="pl-PL" sz="1400" dirty="0"/>
              <a:t>„jeśli uzna się za obowiązującą normę nakazującą realizowanie jakiegoś stanu rzeczy w większym stopniu czy też przy większym wysiłku, to tym bardziej należy uznać za obowiązującą normę nakazującą obowiązki mniej uciążliwe w tej właśnie sprawie” [S. Wronkowska, Z. Ziembiński, </a:t>
            </a:r>
            <a:r>
              <a:rPr lang="pl-PL" sz="1400" i="1" dirty="0"/>
              <a:t>Zarys teorii prawa</a:t>
            </a:r>
            <a:r>
              <a:rPr lang="pl-PL" sz="1400" dirty="0"/>
              <a:t>, Poznań 2001, s. 174]. </a:t>
            </a:r>
          </a:p>
          <a:p>
            <a:pPr marL="0" indent="0" algn="just">
              <a:buNone/>
            </a:pPr>
            <a:r>
              <a:rPr lang="pl-PL" sz="1400" dirty="0"/>
              <a:t>Drugi z argumentów </a:t>
            </a:r>
            <a:r>
              <a:rPr lang="pl-PL" sz="1400" i="1" dirty="0"/>
              <a:t>a </a:t>
            </a:r>
            <a:r>
              <a:rPr lang="pl-PL" sz="1400" i="1" dirty="0" err="1"/>
              <a:t>fortiori</a:t>
            </a:r>
            <a:r>
              <a:rPr lang="pl-PL" sz="1400" dirty="0"/>
              <a:t> – </a:t>
            </a:r>
            <a:r>
              <a:rPr lang="pl-PL" sz="1400" i="1" dirty="0"/>
              <a:t>argumentum </a:t>
            </a:r>
            <a:r>
              <a:rPr lang="pl-PL" sz="1400" dirty="0"/>
              <a:t>a </a:t>
            </a:r>
            <a:r>
              <a:rPr lang="pl-PL" sz="1400" i="1" dirty="0" err="1"/>
              <a:t>minori</a:t>
            </a:r>
            <a:r>
              <a:rPr lang="pl-PL" sz="1400" i="1" dirty="0"/>
              <a:t> ad </a:t>
            </a:r>
            <a:r>
              <a:rPr lang="pl-PL" sz="1400" i="1" dirty="0" err="1"/>
              <a:t>maius</a:t>
            </a:r>
            <a:r>
              <a:rPr lang="pl-PL" sz="1400" i="1" dirty="0"/>
              <a:t> </a:t>
            </a:r>
            <a:r>
              <a:rPr lang="pl-PL" sz="1400" dirty="0"/>
              <a:t>– dotyczy sytuacji w której norma-przesłanka ma charakter zakazujący. Schemat rozumowania wygląda wtedy następująco: jeśli zakazane jest mniej, to tym bardziej zakazane jest więcej. </a:t>
            </a:r>
          </a:p>
          <a:p>
            <a:pPr marL="0" indent="0" algn="just">
              <a:buNone/>
            </a:pPr>
            <a:r>
              <a:rPr lang="pl-PL" sz="1400" dirty="0"/>
              <a:t>Bardzo ważne przy stosowaniu argumentów </a:t>
            </a:r>
            <a:r>
              <a:rPr lang="pl-PL" sz="1400" i="1" dirty="0"/>
              <a:t>a </a:t>
            </a:r>
            <a:r>
              <a:rPr lang="pl-PL" sz="1400" i="1" dirty="0" err="1"/>
              <a:t>fortiori</a:t>
            </a:r>
            <a:r>
              <a:rPr lang="pl-PL" sz="1400" i="1" dirty="0"/>
              <a:t> </a:t>
            </a:r>
            <a:r>
              <a:rPr lang="pl-PL" sz="1400" dirty="0"/>
              <a:t>jest to, by nie mylić wskazywanych wyżej kierunków wnioskowań, a zatem by nie przeprowadzać wnioskowań z mniejszego na większe w przypadku uprawnień lub nakazów oraz wnioskowań z większego na mniejsze w przypadku zakazów. </a:t>
            </a:r>
          </a:p>
        </p:txBody>
      </p:sp>
    </p:spTree>
    <p:extLst>
      <p:ext uri="{BB962C8B-B14F-4D97-AF65-F5344CB8AC3E}">
        <p14:creationId xmlns:p14="http://schemas.microsoft.com/office/powerpoint/2010/main" val="19610690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F6499CC-3A76-3716-253C-E386DDCFB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i="1" dirty="0"/>
              <a:t>argumentum a </a:t>
            </a:r>
            <a:r>
              <a:rPr lang="pl-PL" i="1" dirty="0" err="1"/>
              <a:t>maiori</a:t>
            </a:r>
            <a:r>
              <a:rPr lang="pl-PL" i="1" dirty="0"/>
              <a:t> ad minus - </a:t>
            </a:r>
            <a:r>
              <a:rPr lang="pl-PL" dirty="0"/>
              <a:t>przykład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5672BC-8164-876D-2576-A55052BB4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pl-PL" dirty="0"/>
              <a:t>Art.  149  k.c. [Wejście na grunt sąsiedni]</a:t>
            </a:r>
          </a:p>
          <a:p>
            <a:pPr algn="just"/>
            <a:r>
              <a:rPr lang="pl-PL" dirty="0"/>
              <a:t>Właściciel gruntu może wejść na grunt sąsiedni w celu usunięcia zwieszających się z jego drzew gałęzi lub owoców. Właściciel sąsiedniego gruntu może jednak żądać naprawienia wynikłej stąd szkody.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53311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8116E92-F9B6-4218-B227-406802CAD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i="1" dirty="0"/>
              <a:t>argumentum a </a:t>
            </a:r>
            <a:r>
              <a:rPr lang="pl-PL" i="1" dirty="0" err="1"/>
              <a:t>maiori</a:t>
            </a:r>
            <a:r>
              <a:rPr lang="pl-PL" i="1" dirty="0"/>
              <a:t> ad minus - </a:t>
            </a:r>
            <a:r>
              <a:rPr lang="pl-PL" dirty="0"/>
              <a:t>przykład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D0407B-E253-444C-8B05-E06C6BEC4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„Zgodnie z argumentacją a </a:t>
            </a:r>
            <a:r>
              <a:rPr lang="pl-PL" dirty="0" err="1"/>
              <a:t>maiori</a:t>
            </a:r>
            <a:r>
              <a:rPr lang="pl-PL" dirty="0"/>
              <a:t> ad minus, </a:t>
            </a:r>
            <a:r>
              <a:rPr lang="pl-PL" dirty="0">
                <a:solidFill>
                  <a:srgbClr val="00B050"/>
                </a:solidFill>
              </a:rPr>
              <a:t>jeżeli sąd rozwodowy ma kognicję do rozstrzygnięcia o władzy rodzicielskiej, w tym do pozbawienia jednego z rodziców lub obojga tej władzy (…), to tym bardziej ma kompetencję do ustalenia sposobu wykonywania prawa do osobistej styczności z dzieckiem</a:t>
            </a:r>
            <a:r>
              <a:rPr lang="pl-PL" dirty="0"/>
              <a:t>, które jest ściśle związane z władzą rodzicielską” (uchwała SN z dnia 21 października 2005 r., III CZP 75/05, OSNC 2006, nr 9, poz. 142).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08913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A676F45-EAE5-4E88-9C89-213BD8223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i="1" dirty="0"/>
              <a:t>argumentum a </a:t>
            </a:r>
            <a:r>
              <a:rPr lang="pl-PL" i="1" dirty="0" err="1"/>
              <a:t>maiori</a:t>
            </a:r>
            <a:r>
              <a:rPr lang="pl-PL" i="1" dirty="0"/>
              <a:t> ad minus - </a:t>
            </a:r>
            <a:r>
              <a:rPr lang="pl-PL" dirty="0"/>
              <a:t>przykład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4C3913-59F5-4F49-BBA8-C3C6A6E17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Wedle art. 509 § 1 k.c.:</a:t>
            </a:r>
            <a:r>
              <a:rPr lang="pl-PL" i="1" dirty="0"/>
              <a:t> „Wierzyciel może bez zgody dłużnika przenieść wierzytelność na osobę trzecią (przelew), chyba, że sprzeciwiałoby się to ustawie, zastrzeżeniu umownemu albo właściwości zobowiązania.” </a:t>
            </a:r>
            <a:r>
              <a:rPr lang="pl-PL" dirty="0"/>
              <a:t>Sąd Najwyższy stwierdził, że</a:t>
            </a:r>
            <a:r>
              <a:rPr lang="pl-PL" i="1" dirty="0"/>
              <a:t> </a:t>
            </a:r>
            <a:r>
              <a:rPr lang="pl-PL" dirty="0">
                <a:solidFill>
                  <a:srgbClr val="00B050"/>
                </a:solidFill>
              </a:rPr>
              <a:t>skoro na podstawie art. 509 k.c. strony mogą wyłączyć możliwość przelewu wierzytelności na osobę trzecią, to uprawnione są również do ograniczenia przelewu bądź uzależnienia jego skuteczności od spełnienia określonych warunków. </a:t>
            </a:r>
            <a:r>
              <a:rPr lang="pl-PL" dirty="0"/>
              <a:t>Uzasadnił to w następujących słowach: </a:t>
            </a:r>
            <a:r>
              <a:rPr lang="pl-PL" i="1" dirty="0"/>
              <a:t>„Według art. 509 § 1 k.c. uprawnienie wierzyciela do przeniesienia wierzytelności na osobę trzecią może być w umowie stron wyłączone. Skoro strony na podstawie umowy mogą wyłączyć możliwość przelewu, to na zasadzie </a:t>
            </a:r>
            <a:r>
              <a:rPr lang="pl-PL" dirty="0"/>
              <a:t>a </a:t>
            </a:r>
            <a:r>
              <a:rPr lang="pl-PL" dirty="0" err="1"/>
              <a:t>maiori</a:t>
            </a:r>
            <a:r>
              <a:rPr lang="pl-PL" dirty="0"/>
              <a:t> ad minus</a:t>
            </a:r>
            <a:r>
              <a:rPr lang="pl-PL" b="1" i="1" dirty="0"/>
              <a:t> </a:t>
            </a:r>
            <a:r>
              <a:rPr lang="pl-PL" i="1" dirty="0"/>
              <a:t>uprawnione są również do ograniczenia przelewu bądź uzależnienia jego skuteczności od spełnienia określonych warunków”.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38545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3538356-4F0F-4316-BC29-CBC6862EC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i="1"/>
              <a:t>argumentum a minori ad maius</a:t>
            </a:r>
            <a:r>
              <a:rPr lang="pl-PL"/>
              <a:t> - przykład</a:t>
            </a:r>
          </a:p>
        </p:txBody>
      </p:sp>
      <p:cxnSp>
        <p:nvCxnSpPr>
          <p:cNvPr id="13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B39C3C-78EA-4C68-86BD-7D5D36A05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2000" dirty="0"/>
              <a:t>Na podstawie obowiązywania normy N1, zakazującej kierowcy rozmawiać przez telefon komórkowy podczas prowadzenia pojazdu, można argumentować </a:t>
            </a:r>
            <a:r>
              <a:rPr lang="pl-PL" sz="2000" i="1" dirty="0"/>
              <a:t>a </a:t>
            </a:r>
            <a:r>
              <a:rPr lang="pl-PL" sz="2000" i="1" dirty="0" err="1"/>
              <a:t>minori</a:t>
            </a:r>
            <a:r>
              <a:rPr lang="pl-PL" sz="2000" i="1" dirty="0"/>
              <a:t> a </a:t>
            </a:r>
            <a:r>
              <a:rPr lang="pl-PL" sz="2000" i="1" dirty="0" err="1"/>
              <a:t>maius</a:t>
            </a:r>
            <a:r>
              <a:rPr lang="pl-PL" sz="2000" dirty="0"/>
              <a:t>, że obowiązuje też norma N2, zakazująca pisać kierowcy wiadomości tekstowych podczas prowadzenia pojazdu.</a:t>
            </a:r>
          </a:p>
          <a:p>
            <a:pPr algn="just"/>
            <a:r>
              <a:rPr lang="pl-PL" sz="2000" dirty="0"/>
              <a:t>Uzasadnienie:</a:t>
            </a:r>
          </a:p>
          <a:p>
            <a:pPr algn="just"/>
            <a:r>
              <a:rPr lang="pl-PL" sz="2000" dirty="0"/>
              <a:t>Pisanie takich wiadomości pociąga za sobą większe zagrożenie dla wartości W chronionej przez N1, czyli dla bezpieczeństwa uczestników ruchu drogowego, niż czynność zakazana przez N1. Skoro więc przyjmujemy, że prawodawca jest konsekwentny w swoich ocenach i skoro zabronił on czynności w mniejszym stopniu naruszającej wartość W, to tym bardziej zabrania czynności naruszającej ją w stopniu większym.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8347732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12BB94B-B7EC-4CF0-916C-2176417B2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i="1" dirty="0"/>
              <a:t>argumentum a </a:t>
            </a:r>
            <a:r>
              <a:rPr lang="pl-PL" i="1" dirty="0" err="1"/>
              <a:t>minori</a:t>
            </a:r>
            <a:r>
              <a:rPr lang="pl-PL" i="1" dirty="0"/>
              <a:t> ad </a:t>
            </a:r>
            <a:r>
              <a:rPr lang="pl-PL" i="1" dirty="0" err="1"/>
              <a:t>maius</a:t>
            </a:r>
            <a:r>
              <a:rPr lang="pl-PL" dirty="0"/>
              <a:t> - przykład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668241-7FF2-43EE-AA7C-1C00FBE2C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1700" dirty="0"/>
              <a:t>„Jednocześnie powyższa ocena ma bardzo istotne znaczenie dla analizy drugiego ze wskazanych wcześniej zagadnień, tj. zasadności zastosowania w niniejszej sprawie art. 128 pr. upadł. i </a:t>
            </a:r>
            <a:r>
              <a:rPr lang="pl-PL" sz="1700" dirty="0" err="1"/>
              <a:t>napr</a:t>
            </a:r>
            <a:r>
              <a:rPr lang="pl-PL" sz="1700" dirty="0"/>
              <a:t>. P., wskazać jednak najpierw należy, że Sąd Apelacyjny w składzie orzekającym w niniejszej sprawie w pełni podzielił dokonaną przez Sąd Okręgowy </a:t>
            </a:r>
            <a:r>
              <a:rPr lang="pl-PL" sz="1700" dirty="0">
                <a:solidFill>
                  <a:srgbClr val="FF0000"/>
                </a:solidFill>
              </a:rPr>
              <a:t>wykładnię powyższego przepisu, zgodnie z którą jego hipotezą objęte są nie tylko czynności upadłego dokonane zgodnie z literalnym brzmieniem tego przepisu w okresie sześciu miesięcy przed dniem złożenia wniosku o ogłoszenie upadłości, ale również, a nawet tym bardziej po tym dniu, w drodze wnioskowania </a:t>
            </a:r>
            <a:r>
              <a:rPr lang="pl-PL" sz="1700" i="1" dirty="0">
                <a:solidFill>
                  <a:srgbClr val="FF0000"/>
                </a:solidFill>
              </a:rPr>
              <a:t>a </a:t>
            </a:r>
            <a:r>
              <a:rPr lang="pl-PL" sz="1700" i="1" dirty="0" err="1">
                <a:solidFill>
                  <a:srgbClr val="FF0000"/>
                </a:solidFill>
              </a:rPr>
              <a:t>minori</a:t>
            </a:r>
            <a:r>
              <a:rPr lang="pl-PL" sz="1700" i="1" dirty="0">
                <a:solidFill>
                  <a:srgbClr val="FF0000"/>
                </a:solidFill>
              </a:rPr>
              <a:t> ad </a:t>
            </a:r>
            <a:r>
              <a:rPr lang="pl-PL" sz="1700" i="1" dirty="0" err="1">
                <a:solidFill>
                  <a:srgbClr val="FF0000"/>
                </a:solidFill>
              </a:rPr>
              <a:t>maius</a:t>
            </a:r>
            <a:r>
              <a:rPr lang="pl-PL" sz="1700" dirty="0">
                <a:solidFill>
                  <a:srgbClr val="FF0000"/>
                </a:solidFill>
              </a:rPr>
              <a:t> według zasady głoszącej, że jeśli jest zakazane mniej, to tym bardziej nie wolno więcej. Skoro zatem sankcjonowane są czynności upadłego dokonane w terminie sześciu miesięcy przed złożeniem takiego wniosku, to tym bardziej niedozwolone są takie czynności w okresie po złożeniu wniosku o ogłoszenie upadłości a przed jej ogłoszeniem</a:t>
            </a:r>
            <a:r>
              <a:rPr lang="pl-PL" sz="1700" dirty="0"/>
              <a:t>” (wyrok SA w Gdańsku z dnia 5 marca 2015 r., I </a:t>
            </a:r>
            <a:r>
              <a:rPr lang="pl-PL" sz="1700" dirty="0" err="1"/>
              <a:t>ACa</a:t>
            </a:r>
            <a:r>
              <a:rPr lang="pl-PL" sz="1700" dirty="0"/>
              <a:t> 1474/11, portal orzeczeń sądów powszechnych – </a:t>
            </a:r>
            <a:r>
              <a:rPr lang="pl-PL" sz="17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http://orzeczenia.ms.gov.pl/</a:t>
            </a:r>
            <a:r>
              <a:rPr lang="pl-PL" sz="1700" dirty="0"/>
              <a:t>). </a:t>
            </a:r>
          </a:p>
          <a:p>
            <a:endParaRPr lang="pl-PL" sz="1700" dirty="0"/>
          </a:p>
        </p:txBody>
      </p:sp>
    </p:spTree>
    <p:extLst>
      <p:ext uri="{BB962C8B-B14F-4D97-AF65-F5344CB8AC3E}">
        <p14:creationId xmlns:p14="http://schemas.microsoft.com/office/powerpoint/2010/main" val="6352039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F694264-4879-48CC-A433-CB9171C4F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>
                <a:solidFill>
                  <a:srgbClr val="FFFFFF"/>
                </a:solidFill>
              </a:rPr>
              <a:t>Zadania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31BFFE-F7B2-477A-A81D-DAD3DFCE5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dirty="0"/>
              <a:t>Podstawowe umiejętności dotyczące prezentowanego wyżej materiału polegają na:</a:t>
            </a:r>
          </a:p>
          <a:p>
            <a:pPr algn="just"/>
            <a:r>
              <a:rPr lang="pl-PL" dirty="0"/>
              <a:t>- rozpoznawaniu typów </a:t>
            </a:r>
            <a:r>
              <a:rPr lang="pl-PL" dirty="0" err="1"/>
              <a:t>wnioskowań</a:t>
            </a:r>
            <a:r>
              <a:rPr lang="pl-PL" dirty="0"/>
              <a:t> prawniczych,</a:t>
            </a:r>
          </a:p>
          <a:p>
            <a:pPr algn="just"/>
            <a:r>
              <a:rPr lang="pl-PL" dirty="0"/>
              <a:t>- rozpoznawaniu poprawności i jakości tych </a:t>
            </a:r>
            <a:r>
              <a:rPr lang="pl-PL" dirty="0" err="1"/>
              <a:t>wnioskowań</a:t>
            </a:r>
            <a:r>
              <a:rPr lang="pl-PL" dirty="0"/>
              <a:t>,</a:t>
            </a:r>
          </a:p>
          <a:p>
            <a:pPr algn="just"/>
            <a:r>
              <a:rPr lang="pl-PL" dirty="0"/>
              <a:t>- przeprowadzaniu poprawnych </a:t>
            </a:r>
            <a:r>
              <a:rPr lang="pl-PL" dirty="0" err="1"/>
              <a:t>wnioskowań</a:t>
            </a:r>
            <a:r>
              <a:rPr lang="pl-PL" dirty="0"/>
              <a:t> prawniczych, a więc wyprowadzaniu z norm-przesłanek norm-konsekwencji, wraz z nazwaniem przeprowadzonego wnioskowania oraz uzasadnieniem jego poprawności.</a:t>
            </a:r>
          </a:p>
        </p:txBody>
      </p:sp>
    </p:spTree>
    <p:extLst>
      <p:ext uri="{BB962C8B-B14F-4D97-AF65-F5344CB8AC3E}">
        <p14:creationId xmlns:p14="http://schemas.microsoft.com/office/powerpoint/2010/main" val="39434257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CE80069-A5EF-4716-9538-0FED94006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>
                <a:solidFill>
                  <a:srgbClr val="FFFFFF"/>
                </a:solidFill>
              </a:rPr>
              <a:t>Przykładowe zadania (1)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7401C1-D0A0-4F85-90EF-B6702E7BA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 fontScale="77500" lnSpcReduction="20000"/>
          </a:bodyPr>
          <a:lstStyle/>
          <a:p>
            <a:pPr lvl="0" algn="just"/>
            <a:r>
              <a:rPr lang="pl-PL" dirty="0"/>
              <a:t>1. Stosując trzy różne wnioskowania prawnicze wyprowadź trzy normy z normy, która pozwala komisji dyscyplinarnej zrezygnować z przeprowadzania postępowania dowodowego, jeśli obwiniony przyznaje się do winy. Uzasadnij swoje propozycje.   </a:t>
            </a:r>
          </a:p>
          <a:p>
            <a:pPr lvl="0" algn="just"/>
            <a:r>
              <a:rPr lang="pl-PL" dirty="0"/>
              <a:t>2. Stosując dwa różne wnioskowania prawnicze wyprowadź dwie normy z normy upoważniającej rektora do zawieszenia w prawach studenta osoby, która uporczywie nie stawia się na wezwania rzecznika dyscyplinarnego. Uzasadnij swoje propozycje.</a:t>
            </a:r>
          </a:p>
          <a:p>
            <a:pPr lvl="0" algn="just"/>
            <a:r>
              <a:rPr lang="pl-PL" dirty="0"/>
              <a:t>3. Stosując dwa różne wnioskowania prawnicze wyprowadź dwie normy z normy upoważniającej oskarżonego do odmowy składania wyjaśnień. Uzasadnij swoje propozycje.</a:t>
            </a:r>
          </a:p>
          <a:p>
            <a:pPr lvl="0" algn="just"/>
            <a:r>
              <a:rPr lang="pl-PL" dirty="0"/>
              <a:t>4. W oparciu o dwa rożne wnioskowania prawnicze wyprowadź dwie normy z normy zakazującej chodzić po osiedlowym trawniku. Uzasadnij obydwie zaproponowane normy.</a:t>
            </a:r>
          </a:p>
          <a:p>
            <a:pPr lvl="0" algn="just"/>
            <a:r>
              <a:rPr lang="pl-PL" dirty="0"/>
              <a:t>5. W oparciu o dwa różnie wnioskowania prawnicze wyprowadź dwie normy z normy nakazującej osobom wchodzącym na teren oddziału szpitala ubierać specjalne obuwie ochronne, które można zakupić w automatach mieszczących się przy wejściu.</a:t>
            </a:r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8558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CA212C6-86DB-4745-9D0D-789895246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>
                <a:solidFill>
                  <a:srgbClr val="FFFFFF"/>
                </a:solidFill>
              </a:rPr>
              <a:t>Przykładowe zadania (2)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D4413C-AA8E-44F5-B930-B2E42F345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lvl="0" algn="just"/>
            <a:r>
              <a:rPr lang="pl-PL" dirty="0"/>
              <a:t>Orzekając w sprawie rozwodowej sąd, mając na uwadze szkodliwy wpływ Jana Kowalskiego na dzieci, zakazał mu utrzymywania z nimi jakiegokolwiek kontaktu. Po kilku tygodniach Zofia Kowalska wniosła skargę na Jana Kowalskiego, który raz w tygodniu wysyłał do dzieci list. Czy skarga Zofii Kowalskiej jest zasadna? Do jakiego wnioskowania prawniczego należy się tu odwołać? Uzasadnij odpowiedź.</a:t>
            </a:r>
          </a:p>
        </p:txBody>
      </p:sp>
    </p:spTree>
    <p:extLst>
      <p:ext uri="{BB962C8B-B14F-4D97-AF65-F5344CB8AC3E}">
        <p14:creationId xmlns:p14="http://schemas.microsoft.com/office/powerpoint/2010/main" val="2095052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B4E115F-73C5-4641-AA6B-E57A087E7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>
                <a:solidFill>
                  <a:srgbClr val="FFFFFF"/>
                </a:solidFill>
              </a:rPr>
              <a:t>Przykładowe zadania (3)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FAE531-5B5F-43B0-9848-E58D9F2B9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Orzekając w sprawie rozwodowej sąd zezwolił Janowi Kowalskiemu na widywanie się z powierzonymi matce – Joannie Kowalskiej – dziećmi. Sąd uznał bowiem, że kontakt z naturalnym rodzicem jest korzystny dla rozwoju dzieci. Po jakimś czasie Joanna Kowalska wniosła skargę przeciwko Janowi Kowalskiemu, zarzucając mu, że utrzymuje on z dziećmi korespondencję listowną. Czy Jan Kowalski ma do tego prawo w świetle przedstawionego wyżej wyroku sądu? Uzasadnij odpowiedź.    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6214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/>
              <a:t>Co to są wnioskowania prawnicze?</a:t>
            </a:r>
            <a:br>
              <a:rPr lang="pl-PL"/>
            </a:b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1700" dirty="0"/>
              <a:t>Wnioskowania prawnicze to operacje intelektualne dokonywane na normach prawnych, polegające na argumentacyjnym wyprowadzaniu z twierdzenia o obowiązywaniu jednych norm prawnych twierdzenia o obowiązywaniu innych norm prawnych. W tym kontekście możemy mówić o normach-przesłankach (normach będących podstawą do twierdzenia o obowiązywaniu innych norm) oraz normach-konsekwencjach (normach, których obowiązywanie wyprowadzamy z norm-przesłanek). </a:t>
            </a:r>
          </a:p>
          <a:p>
            <a:pPr algn="just"/>
            <a:r>
              <a:rPr lang="pl-PL" sz="1700" dirty="0"/>
              <a:t>Reguły </a:t>
            </a:r>
            <a:r>
              <a:rPr lang="pl-PL" sz="1700" dirty="0" err="1"/>
              <a:t>wnioskowań</a:t>
            </a:r>
            <a:r>
              <a:rPr lang="pl-PL" sz="1700" dirty="0"/>
              <a:t> prawniczych określamy mianem reguł inferencyjnych. Stanowią one jedną z grup reguł egzegezy tekstu prawnego: </a:t>
            </a:r>
          </a:p>
          <a:p>
            <a:r>
              <a:rPr lang="pl-PL" sz="1700" dirty="0"/>
              <a:t>Reguły egzegezy tekstów prawnych:</a:t>
            </a:r>
          </a:p>
          <a:p>
            <a:r>
              <a:rPr lang="pl-PL" sz="1700" dirty="0"/>
              <a:t>a) interpretacyjne</a:t>
            </a:r>
          </a:p>
          <a:p>
            <a:r>
              <a:rPr lang="pl-PL" sz="1700" dirty="0"/>
              <a:t>b) </a:t>
            </a:r>
            <a:r>
              <a:rPr lang="pl-PL" sz="1700" dirty="0">
                <a:solidFill>
                  <a:schemeClr val="accent1">
                    <a:lumMod val="75000"/>
                  </a:schemeClr>
                </a:solidFill>
              </a:rPr>
              <a:t>inferencyjne</a:t>
            </a:r>
          </a:p>
          <a:p>
            <a:r>
              <a:rPr lang="pl-PL" sz="1700" dirty="0"/>
              <a:t>c) kolizyjne</a:t>
            </a:r>
          </a:p>
          <a:p>
            <a:r>
              <a:rPr lang="pl-PL" sz="1700" dirty="0"/>
              <a:t>d) toposy prawnicze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FC40DFD-1E57-4E7E-9461-5DB469010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>
                <a:solidFill>
                  <a:srgbClr val="FFFFFF"/>
                </a:solidFill>
              </a:rPr>
              <a:t>Przykładowe zadania (4)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2FA118-904C-4B3A-A65C-6CAB462DA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Sąd Najwyższy Holandii uznał w 1921 roku, że  wobec braku przepisów karnych regulujących kwestię kradzieży energii elektrycznej można w takich sytuacjach zastosować przepis odnoszący się do zaboru cudzej rzeczy w celu przywłaszczenia. W latach trzydziestych minionego wieku z kolei Sąd Rzeszy dwukrotnie odmówił uznania kradzieży energii elektrycznej za przestępstwo związane z kradzieżą rzeczy ruchomej argumentując, że energia nie jest rzeczą. Czy można tu mówić o zastosowaniu </a:t>
            </a:r>
            <a:r>
              <a:rPr lang="pl-PL" dirty="0" err="1"/>
              <a:t>wnioskowań</a:t>
            </a:r>
            <a:r>
              <a:rPr lang="pl-PL" dirty="0"/>
              <a:t> prawniczych, jeśli tak, to jakich? Jak można wytłumaczyć odmienność rozstrzygnięć sądowych?</a:t>
            </a:r>
          </a:p>
          <a:p>
            <a:pPr algn="just"/>
            <a:endParaRPr lang="pl-PL" dirty="0"/>
          </a:p>
          <a:p>
            <a:pPr algn="just"/>
            <a:r>
              <a:rPr lang="pl-PL" sz="1200" dirty="0"/>
              <a:t>(Zob. szerzej: Ch. Perelman, </a:t>
            </a:r>
            <a:r>
              <a:rPr lang="pl-PL" sz="1200" i="1" dirty="0"/>
              <a:t>Logika prawnicza. Nowa retoryka</a:t>
            </a:r>
            <a:r>
              <a:rPr lang="pl-PL" sz="1200" dirty="0"/>
              <a:t>, tłum. T. Pajor, Warszawa 1984, s. 96-97).</a:t>
            </a:r>
          </a:p>
        </p:txBody>
      </p:sp>
    </p:spTree>
    <p:extLst>
      <p:ext uri="{BB962C8B-B14F-4D97-AF65-F5344CB8AC3E}">
        <p14:creationId xmlns:p14="http://schemas.microsoft.com/office/powerpoint/2010/main" val="29587970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D377770-7A68-4863-906D-3AB238AE4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>
                <a:solidFill>
                  <a:srgbClr val="FFFFFF"/>
                </a:solidFill>
              </a:rPr>
              <a:t>Przykładowe zadania (5)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0DE105-32E0-427B-89DC-7983CCDCB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dirty="0"/>
              <a:t>Czy z normy upoważniającej organ administracji do przyznawania i odbierania koncesji na prowadzenie działalności gospodarczej określonego rodzaju wynika norma, wedle której organ ten jest również upoważniony do zawieszania tej koncesji? Jakie wnioskowania prawnicze należy tu zastosować? Uzasadnij odpowiedź. </a:t>
            </a:r>
          </a:p>
        </p:txBody>
      </p:sp>
    </p:spTree>
    <p:extLst>
      <p:ext uri="{BB962C8B-B14F-4D97-AF65-F5344CB8AC3E}">
        <p14:creationId xmlns:p14="http://schemas.microsoft.com/office/powerpoint/2010/main" val="24060209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FAE1107-CEC3-4041-8BAA-CDB6F6759B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E0ABB3-FC01-4AA6-A3AA-DB1E6C29A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literatura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AEA88FB-F5DD-45CE-AAE1-7B33D0ABD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E72481-AEF4-46E5-826B-FE78DB05D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3791711" cy="393192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sz="1900" b="1" dirty="0"/>
              <a:t>Literatura podstawowa:</a:t>
            </a:r>
          </a:p>
          <a:p>
            <a:pPr marL="0" indent="0" algn="just">
              <a:buNone/>
            </a:pPr>
            <a:r>
              <a:rPr lang="pl-PL" sz="1900" dirty="0"/>
              <a:t>A. Bator (red.), </a:t>
            </a:r>
            <a:r>
              <a:rPr lang="pl-PL" sz="1900" i="1" dirty="0"/>
              <a:t>Wprowadzenie do nauk prawnych. Leksykon tematyczny</a:t>
            </a:r>
            <a:r>
              <a:rPr lang="pl-PL" sz="1900" dirty="0"/>
              <a:t>, Warszawa 2016 (lub wydanie późniejsze).</a:t>
            </a:r>
          </a:p>
          <a:p>
            <a:pPr marL="0" indent="0" algn="just">
              <a:buNone/>
            </a:pPr>
            <a:r>
              <a:rPr lang="pl-PL" sz="1900" dirty="0"/>
              <a:t>W. </a:t>
            </a:r>
            <a:r>
              <a:rPr lang="pl-PL" sz="1900" dirty="0" err="1"/>
              <a:t>Gromski</a:t>
            </a:r>
            <a:r>
              <a:rPr lang="pl-PL" sz="1900" dirty="0"/>
              <a:t>, P. Jabłoński, J. Kaczor, M. Paździora, M. Pichlak, </a:t>
            </a:r>
            <a:r>
              <a:rPr lang="pl-PL" sz="1900" i="1" dirty="0"/>
              <a:t>Warsztaty prawnicze. Logika praktyczna z elementami argumentacji prawniczej</a:t>
            </a:r>
            <a:r>
              <a:rPr lang="pl-PL" sz="1900" dirty="0"/>
              <a:t>, </a:t>
            </a:r>
            <a:r>
              <a:rPr lang="pl-PL" sz="1900" dirty="0" err="1"/>
              <a:t>Od.Nowa</a:t>
            </a:r>
            <a:r>
              <a:rPr lang="pl-PL" sz="1900" dirty="0"/>
              <a:t>, Bielsko-Biała 2015 (lub wydanie późniejsze).</a:t>
            </a:r>
          </a:p>
          <a:p>
            <a:pPr marL="0" indent="0" algn="just">
              <a:buNone/>
            </a:pPr>
            <a:r>
              <a:rPr lang="pl-PL" sz="1900" b="1" dirty="0"/>
              <a:t>Literatura uzupełniająca: </a:t>
            </a:r>
          </a:p>
          <a:p>
            <a:pPr marL="0" indent="0" algn="just">
              <a:buNone/>
            </a:pPr>
            <a:r>
              <a:rPr lang="pl-PL" sz="1900" dirty="0"/>
              <a:t>A. Lewandowski, </a:t>
            </a:r>
            <a:r>
              <a:rPr lang="pl-PL" sz="1900" i="1" dirty="0"/>
              <a:t>Ograniczenia aksjologiczne prawniczych </a:t>
            </a:r>
            <a:r>
              <a:rPr lang="pl-PL" sz="1900" i="1" dirty="0" err="1"/>
              <a:t>wnioskowań</a:t>
            </a:r>
            <a:r>
              <a:rPr lang="pl-PL" sz="1900" i="1" dirty="0"/>
              <a:t> instrumentalnych</a:t>
            </a:r>
            <a:r>
              <a:rPr lang="pl-PL" sz="1900" dirty="0"/>
              <a:t>, „Ruch Prawniczy, Ekonomiczny i Socjologiczny” 1984, Rok XLVI, z. 2.</a:t>
            </a:r>
          </a:p>
          <a:p>
            <a:pPr marL="0" indent="0" algn="just">
              <a:buNone/>
            </a:pPr>
            <a:r>
              <a:rPr lang="pl-PL" sz="1900" dirty="0"/>
              <a:t>M. Walasik, </a:t>
            </a:r>
            <a:r>
              <a:rPr lang="pl-PL" sz="1900" i="1" dirty="0"/>
              <a:t>Analogia w prawie procesowym cywilnym</a:t>
            </a:r>
            <a:r>
              <a:rPr lang="pl-PL" sz="1900" dirty="0"/>
              <a:t>, Warszawa 2013. </a:t>
            </a:r>
          </a:p>
          <a:p>
            <a:pPr marL="0" indent="0" algn="just">
              <a:buNone/>
            </a:pPr>
            <a:endParaRPr lang="pl-PL" sz="1800" dirty="0"/>
          </a:p>
          <a:p>
            <a:pPr marL="0" indent="0" algn="just">
              <a:buNone/>
            </a:pPr>
            <a:endParaRPr lang="pl-PL" sz="1800" dirty="0"/>
          </a:p>
          <a:p>
            <a:endParaRPr lang="pl-PL" sz="1700" dirty="0">
              <a:solidFill>
                <a:srgbClr val="FFFFFF"/>
              </a:solidFill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B9C24C2-DE54-4404-892A-334C1EDF8F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6000" y="701039"/>
            <a:ext cx="5455921" cy="545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297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4C3ECA2-CE21-4549-8A3A-3AB112C06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Status </a:t>
            </a:r>
            <a:r>
              <a:rPr lang="pl-PL" dirty="0" err="1"/>
              <a:t>wnioskowań</a:t>
            </a:r>
            <a:r>
              <a:rPr lang="pl-PL" dirty="0"/>
              <a:t> prawniczych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9BDC1E-0B24-403E-B896-2D065C95D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pl-PL" dirty="0"/>
              <a:t>- wypracowane są przez szeroko ujmowane prawoznawstwo</a:t>
            </a:r>
          </a:p>
          <a:p>
            <a:r>
              <a:rPr lang="pl-PL" dirty="0"/>
              <a:t>- nie należy ich traktować jako niezawodnych aksjomatów, lecz jako pewne typy argumentów w dyskursie prawniczym</a:t>
            </a:r>
          </a:p>
          <a:p>
            <a:r>
              <a:rPr lang="pl-PL" dirty="0"/>
              <a:t>- są tylko częścią reguł egzegezy tekstów prawnych</a:t>
            </a:r>
          </a:p>
        </p:txBody>
      </p:sp>
    </p:spTree>
    <p:extLst>
      <p:ext uri="{BB962C8B-B14F-4D97-AF65-F5344CB8AC3E}">
        <p14:creationId xmlns:p14="http://schemas.microsoft.com/office/powerpoint/2010/main" val="150459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388A7CC-2550-474C-8F21-E94FF7B15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Statyczna a dynamiczna ideologia wykładni prawa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8B01B9-F145-4AD6-B82B-BBD273422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algn="just"/>
            <a:r>
              <a:rPr lang="pl-PL" sz="1700" dirty="0"/>
              <a:t>Ideologia wykładni prawa to zespół poglądów na temat celu wykładni lub też – od nieco innej strony – podstawowej wartości, jakiej wykładnia ma służyć. </a:t>
            </a:r>
          </a:p>
          <a:p>
            <a:pPr algn="just"/>
            <a:r>
              <a:rPr lang="pl-PL" sz="1700" dirty="0"/>
              <a:t>Wedle ideologii statycznej podstawowym celem wykładni jest ustalenie woli historycznego prawodawcy, a więc tego, który dany akt prawny uchwalił. Podstawowymi wartościami na których realizację zorientowana jest wykładnia są pewność i przewidywalność prawa.</a:t>
            </a:r>
          </a:p>
          <a:p>
            <a:pPr algn="just"/>
            <a:r>
              <a:rPr lang="pl-PL" sz="1700" dirty="0"/>
              <a:t>Wedle ideologii dynamicznej podstawowym celem wykładni jest ustalenie takiego znaczenie tekstu prawnego, które przystaje do zmieniającego się kontekstu społeczno-gospodarczego. A zatem podstawową wartością realizowaną w procesie wykładni jest zapewnienie adekwatności prawa do rzeczywistości w której funkcjonuje. </a:t>
            </a:r>
          </a:p>
          <a:p>
            <a:pPr algn="just"/>
            <a:r>
              <a:rPr lang="pl-PL" sz="1700" dirty="0"/>
              <a:t>W pewnym uproszczeniu można przyjąć, że ideologia dynamiczna łączy się z szerszym przyzwoleniem na stosowanie niektórych </a:t>
            </a:r>
            <a:r>
              <a:rPr lang="pl-PL" sz="1700" dirty="0" err="1"/>
              <a:t>wnioskowań</a:t>
            </a:r>
            <a:r>
              <a:rPr lang="pl-PL" sz="1700" dirty="0"/>
              <a:t> prawniczych (na przykład analogii), zaś ideologia statyczna skłania do większej powściągliwości w tym zakresie.     </a:t>
            </a:r>
          </a:p>
        </p:txBody>
      </p:sp>
    </p:spTree>
    <p:extLst>
      <p:ext uri="{BB962C8B-B14F-4D97-AF65-F5344CB8AC3E}">
        <p14:creationId xmlns:p14="http://schemas.microsoft.com/office/powerpoint/2010/main" val="2945430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56108E6-E23F-41BF-B29A-BDD2513A6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 sz="3100"/>
              <a:t>Naturalistyczne a antynaturalistyczne ujęcie prawa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D9E80F-2238-4BE6-B859-7B957DD5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dirty="0"/>
              <a:t>Ujęcie naturalistyczne traktuje prawo jako obiekt bytujący na podobieństwo przedmiotów fizycznych. To oznacza, że prawo jest bytem skończonym i gotowym w momencie jego wejścia w życie, a jego kształt (treść) nie zależy od sposobu jego stosowania. </a:t>
            </a:r>
          </a:p>
          <a:p>
            <a:pPr marL="0" indent="0" algn="just">
              <a:buNone/>
            </a:pPr>
            <a:r>
              <a:rPr lang="pl-PL" dirty="0"/>
              <a:t>Ujęcie antynaturalistyczne podkreśla, że prawo jest przedmiotem kulturowym, a jego treść jest współkonstytuowana w procesie szeroko ujmowanej interpretacji. A zatem stosowanie prawa jest zarazem jego kształtowaniem. </a:t>
            </a:r>
          </a:p>
          <a:p>
            <a:pPr marL="0" indent="0" algn="just">
              <a:buNone/>
            </a:pPr>
            <a:r>
              <a:rPr lang="pl-PL" dirty="0"/>
              <a:t>Ujęcie antynaturalistyczne sprzyja szerszemu stosowaniu niektórych typów </a:t>
            </a:r>
            <a:r>
              <a:rPr lang="pl-PL" dirty="0" err="1"/>
              <a:t>wnioskowań</a:t>
            </a:r>
            <a:r>
              <a:rPr lang="pl-PL" dirty="0"/>
              <a:t> prawniczych (zwłaszcza analogii), niż ujęcie naturalistyczne.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6986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r>
              <a:rPr lang="pl-PL" dirty="0"/>
              <a:t>Rodzaje wnioskowań prawniczych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91A8F81F-26B2-468F-B800-0448A1B42B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205336"/>
              </p:ext>
            </p:extLst>
          </p:nvPr>
        </p:nvGraphicFramePr>
        <p:xfrm>
          <a:off x="942975" y="933450"/>
          <a:ext cx="6596063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pl-PL">
                <a:solidFill>
                  <a:srgbClr val="FFFFFF"/>
                </a:solidFill>
              </a:rPr>
              <a:t>Wnioskowanie logiczne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pl-PL" dirty="0"/>
              <a:t>Wnioskowanie odwołujące się do wiedzy semantycznej.</a:t>
            </a:r>
          </a:p>
          <a:p>
            <a:r>
              <a:rPr lang="pl-PL" dirty="0"/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3817</Words>
  <Application>Microsoft Office PowerPoint</Application>
  <PresentationFormat>Panoramiczny</PresentationFormat>
  <Paragraphs>166</Paragraphs>
  <Slides>42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42</vt:i4>
      </vt:variant>
    </vt:vector>
  </HeadingPairs>
  <TitlesOfParts>
    <vt:vector size="47" baseType="lpstr">
      <vt:lpstr>Calibri</vt:lpstr>
      <vt:lpstr>Tw Cen MT</vt:lpstr>
      <vt:lpstr>Tw Cen MT Condensed</vt:lpstr>
      <vt:lpstr>Wingdings 3</vt:lpstr>
      <vt:lpstr>Integralny</vt:lpstr>
      <vt:lpstr>Logika dla prawników Paweł jabłoński </vt:lpstr>
      <vt:lpstr>Wnioskowania prawnicze </vt:lpstr>
      <vt:lpstr>Informacje wprowadzające</vt:lpstr>
      <vt:lpstr>Co to są wnioskowania prawnicze? </vt:lpstr>
      <vt:lpstr>Status wnioskowań prawniczych</vt:lpstr>
      <vt:lpstr>Statyczna a dynamiczna ideologia wykładni prawa</vt:lpstr>
      <vt:lpstr>Naturalistyczne a antynaturalistyczne ujęcie prawa</vt:lpstr>
      <vt:lpstr>Rodzaje wnioskowań prawniczych</vt:lpstr>
      <vt:lpstr>Wnioskowanie logiczne </vt:lpstr>
      <vt:lpstr>Wnioskowanie logiczne - charakterystyka</vt:lpstr>
      <vt:lpstr>Wnioskowanie logiczne - przykład</vt:lpstr>
      <vt:lpstr>Wnioskowanie logiczne - przykład</vt:lpstr>
      <vt:lpstr>Wnioskowanie instrumentalne</vt:lpstr>
      <vt:lpstr>Wnioskowanie instrumentalne - charakterystyka</vt:lpstr>
      <vt:lpstr>Wynikanie instrumentalne - przykład</vt:lpstr>
      <vt:lpstr>Wnioskowanie instrumentalne - ograniczenia</vt:lpstr>
      <vt:lpstr>Wnioskowanie instrumentalne - ograniczenia</vt:lpstr>
      <vt:lpstr>Wnioskowania aksjologiczne</vt:lpstr>
      <vt:lpstr>Wnioskowania aksjologiczne –  charakterystyka</vt:lpstr>
      <vt:lpstr>Wnioskowania aksjologiczne - rodzaje </vt:lpstr>
      <vt:lpstr>Analogia –  charakterystyka </vt:lpstr>
      <vt:lpstr>Analogia - przykład</vt:lpstr>
      <vt:lpstr>Analogia legis  (z ustawy)  a analogia iuris  (z prawa)</vt:lpstr>
      <vt:lpstr>Ograniczenia w stosowaniu analogii</vt:lpstr>
      <vt:lpstr>Dodatkowe ograniczenia dla analogii iuris</vt:lpstr>
      <vt:lpstr>A contrario –  charakterystyka</vt:lpstr>
      <vt:lpstr>A contrario - przykład</vt:lpstr>
      <vt:lpstr>A contrario - przykład</vt:lpstr>
      <vt:lpstr>A contrario - przykład</vt:lpstr>
      <vt:lpstr>A fortiori –  charakterystyka</vt:lpstr>
      <vt:lpstr>argumentum a maiori ad minus - przykład</vt:lpstr>
      <vt:lpstr>argumentum a maiori ad minus - przykład</vt:lpstr>
      <vt:lpstr>argumentum a maiori ad minus - przykład</vt:lpstr>
      <vt:lpstr>argumentum a minori ad maius - przykład</vt:lpstr>
      <vt:lpstr>argumentum a minori ad maius - przykład</vt:lpstr>
      <vt:lpstr>Zadania</vt:lpstr>
      <vt:lpstr>Przykładowe zadania (1)</vt:lpstr>
      <vt:lpstr>Przykładowe zadania (2)</vt:lpstr>
      <vt:lpstr>Przykładowe zadania (3)</vt:lpstr>
      <vt:lpstr>Przykładowe zadania (4)</vt:lpstr>
      <vt:lpstr>Przykładowe zadania (5)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LOGIKI PRAKTYCZNEJ Paweł jabłoński</dc:title>
  <dc:creator>Paweł Jabłoński</dc:creator>
  <cp:lastModifiedBy>Paweł Jabłoński</cp:lastModifiedBy>
  <cp:revision>46</cp:revision>
  <dcterms:created xsi:type="dcterms:W3CDTF">2020-04-20T20:46:21Z</dcterms:created>
  <dcterms:modified xsi:type="dcterms:W3CDTF">2024-10-23T11:32:23Z</dcterms:modified>
</cp:coreProperties>
</file>