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321" r:id="rId3"/>
    <p:sldId id="322" r:id="rId4"/>
    <p:sldId id="323" r:id="rId5"/>
    <p:sldId id="328" r:id="rId6"/>
    <p:sldId id="329" r:id="rId7"/>
    <p:sldId id="330" r:id="rId8"/>
    <p:sldId id="331" r:id="rId9"/>
    <p:sldId id="332" r:id="rId10"/>
    <p:sldId id="316" r:id="rId11"/>
    <p:sldId id="317" r:id="rId12"/>
    <p:sldId id="30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weł Jabłoński" initials="PJ" lastIdx="1" clrIdx="0">
    <p:extLst>
      <p:ext uri="{19B8F6BF-5375-455C-9EA6-DF929625EA0E}">
        <p15:presenceInfo xmlns:p15="http://schemas.microsoft.com/office/powerpoint/2012/main" userId="476a98a6567e83c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262B2-45AB-45DD-801C-9ADCC93CE73B}" type="datetimeFigureOut">
              <a:rPr lang="pl-PL" smtClean="0"/>
              <a:t>28.01.2025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478C3-C2C8-4822-99C4-564B343F73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7881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951FFA9-6A08-4761-8629-2B91B689552C}" type="datetimeFigureOut">
              <a:rPr lang="pl-PL" smtClean="0"/>
              <a:t>28.01.2025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3151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28.01.2025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6556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28.01.2025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5355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28.01.2025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9382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28.01.2025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3063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28.01.2025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2736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28.01.2025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0359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28.01.2025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360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28.01.2025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4702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28.01.2025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1631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28.01.2025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16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951FFA9-6A08-4761-8629-2B91B689552C}" type="datetimeFigureOut">
              <a:rPr lang="pl-PL" smtClean="0"/>
              <a:t>28.01.2025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864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4F8908-1678-4EA8-8CA3-01B869D940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Logika dla prawników</a:t>
            </a:r>
            <a:br>
              <a:rPr lang="pl-PL" dirty="0"/>
            </a:br>
            <a:r>
              <a:rPr lang="pl-PL" sz="2000" dirty="0"/>
              <a:t>Paweł jabłoński</a:t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C53A695-9281-4CF0-9DB2-45C39572EC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Wykład 2024/2025, I SSP</a:t>
            </a:r>
          </a:p>
        </p:txBody>
      </p:sp>
    </p:spTree>
    <p:extLst>
      <p:ext uri="{BB962C8B-B14F-4D97-AF65-F5344CB8AC3E}">
        <p14:creationId xmlns:p14="http://schemas.microsoft.com/office/powerpoint/2010/main" val="4140470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F694264-4879-48CC-A433-CB9171C4F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pl-PL" dirty="0">
                <a:solidFill>
                  <a:srgbClr val="FFFFFF"/>
                </a:solidFill>
              </a:rPr>
              <a:t>Zadania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31BFFE-F7B2-477A-A81D-DAD3DFCE5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pPr algn="just"/>
            <a:r>
              <a:rPr lang="pl-PL" dirty="0"/>
              <a:t>1. Rozpoznawanie naruszeń maksym konwersacyjnych.</a:t>
            </a:r>
          </a:p>
          <a:p>
            <a:pPr algn="just"/>
            <a:r>
              <a:rPr lang="pl-PL" dirty="0"/>
              <a:t>2. Rozpoznawania </a:t>
            </a:r>
            <a:r>
              <a:rPr lang="pl-PL" dirty="0" err="1"/>
              <a:t>implikatur</a:t>
            </a:r>
            <a:r>
              <a:rPr lang="pl-PL" dirty="0"/>
              <a:t> konwersacyjnych.</a:t>
            </a:r>
          </a:p>
        </p:txBody>
      </p:sp>
    </p:spTree>
    <p:extLst>
      <p:ext uri="{BB962C8B-B14F-4D97-AF65-F5344CB8AC3E}">
        <p14:creationId xmlns:p14="http://schemas.microsoft.com/office/powerpoint/2010/main" val="4271913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CE80069-A5EF-4716-9538-0FED94006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pl-PL" dirty="0">
                <a:solidFill>
                  <a:srgbClr val="FFFFFF"/>
                </a:solidFill>
              </a:rPr>
              <a:t>Przykładowe zadanie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B7401C1-D0A0-4F85-90EF-B6702E7BA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r>
              <a:rPr lang="pl-PL" sz="2000" dirty="0"/>
              <a:t>1. Czy poniższa wypowiedź narusza jakieś maksymy konwersacyjne, a jeśli tak, to jakie?</a:t>
            </a:r>
          </a:p>
          <a:p>
            <a:pPr algn="r"/>
            <a:r>
              <a:rPr lang="pl-PL" sz="1800" dirty="0"/>
              <a:t>a) </a:t>
            </a:r>
            <a:r>
              <a:rPr lang="pl-PL" sz="1800" i="1" dirty="0"/>
              <a:t>Jan przybył punktualnie i dlatego nic już nie zdążył zobaczyć.</a:t>
            </a:r>
          </a:p>
          <a:p>
            <a:pPr algn="just"/>
            <a:r>
              <a:rPr lang="pl-PL" sz="1800" dirty="0"/>
              <a:t>  b)  </a:t>
            </a:r>
            <a:r>
              <a:rPr lang="pl-PL" sz="1800" i="1" dirty="0"/>
              <a:t>Badacz pochwalił teorię A za jej użyteczność i stwierdził, że w ostatnich latach coraz bardziej się ją docenia. </a:t>
            </a:r>
          </a:p>
          <a:p>
            <a:pPr algn="just"/>
            <a:r>
              <a:rPr lang="pl-PL" sz="2000" i="1" dirty="0"/>
              <a:t>2.   </a:t>
            </a:r>
            <a:r>
              <a:rPr lang="pl-PL" sz="2000" dirty="0"/>
              <a:t>Jaka maksyma konwersacyjna podlega ekstrapolacji w poniższych przykładach?</a:t>
            </a:r>
          </a:p>
          <a:p>
            <a:pPr algn="just"/>
            <a:r>
              <a:rPr lang="pl-PL" sz="2000" dirty="0"/>
              <a:t>- </a:t>
            </a:r>
            <a:r>
              <a:rPr lang="pl-PL" sz="1800" dirty="0"/>
              <a:t>Słyszałem, że Jan w ogóle się nie uczy się do egzaminów a dostaje same piątki.</a:t>
            </a:r>
          </a:p>
          <a:p>
            <a:pPr algn="just"/>
            <a:r>
              <a:rPr lang="pl-PL" sz="1800" dirty="0"/>
              <a:t>a) A ja słyszałem, że Jan ma już dwie Nagrody Nobla, tylko nie chce się tym chwalić.</a:t>
            </a:r>
          </a:p>
          <a:p>
            <a:pPr algn="just"/>
            <a:r>
              <a:rPr lang="pl-PL" sz="1800" dirty="0"/>
              <a:t>b) Ciepło coś dzisiaj.</a:t>
            </a:r>
          </a:p>
          <a:p>
            <a:pPr algn="just"/>
            <a:r>
              <a:rPr lang="pl-PL" sz="1800" dirty="0"/>
              <a:t>c) Słyszałem, że ktoś mówił, że słyszał jak słyszy.   </a:t>
            </a:r>
          </a:p>
          <a:p>
            <a:pPr algn="just"/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84855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FAE1107-CEC3-4041-8BAA-CDB6F6759B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2E0ABB3-FC01-4AA6-A3AA-DB1E6C29A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3779085" cy="1499616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FFFFFF"/>
                </a:solidFill>
              </a:rPr>
              <a:t>literatura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AEA88FB-F5DD-45CE-AAE1-7B33D0ABD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E72481-AEF4-46E5-826B-FE78DB05D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3791711" cy="39319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800" dirty="0"/>
              <a:t>W. </a:t>
            </a:r>
            <a:r>
              <a:rPr lang="pl-PL" sz="1800" dirty="0" err="1"/>
              <a:t>Gromski</a:t>
            </a:r>
            <a:r>
              <a:rPr lang="pl-PL" sz="1800" dirty="0"/>
              <a:t>, P. Jabłoński, J. Kaczor, M. Paździora, M. Pichlak, </a:t>
            </a:r>
            <a:r>
              <a:rPr lang="pl-PL" sz="1800" i="1" dirty="0"/>
              <a:t>Warsztaty prawnicze. Logika praktyczna z elementami argumentacji prawniczej</a:t>
            </a:r>
            <a:r>
              <a:rPr lang="pl-PL" sz="1800" dirty="0"/>
              <a:t>, Bielsko-Biała 2015.</a:t>
            </a:r>
          </a:p>
          <a:p>
            <a:pPr marL="0" indent="0" algn="just">
              <a:buNone/>
            </a:pPr>
            <a:endParaRPr lang="pl-PL" sz="1800" dirty="0"/>
          </a:p>
          <a:p>
            <a:pPr algn="just"/>
            <a:endParaRPr lang="pl-PL" sz="1800" dirty="0">
              <a:solidFill>
                <a:srgbClr val="FFFFFF"/>
              </a:solidFill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EB9C24C2-DE54-4404-892A-334C1EDF8F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96000" y="701039"/>
            <a:ext cx="5455921" cy="5455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297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E194971-2F2D-44B0-8AE6-FF2DCCEE0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13" name="Oval 5">
            <a:extLst>
              <a:ext uri="{FF2B5EF4-FFF2-40B4-BE49-F238E27FC236}">
                <a16:creationId xmlns:a16="http://schemas.microsoft.com/office/drawing/2014/main" id="{1FF9A61E-EB11-4C46-82E1-3E00A3B4B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E564EB3-35F2-4EFF-87DC-642DC0205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A540FAC9-3505-49ED-9B06-A0F8C1485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879B3CD-E329-42F5-B136-BA1F37EC05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5464" y="484632"/>
            <a:ext cx="7453538" cy="588091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ytuł 5">
            <a:extLst>
              <a:ext uri="{FF2B5EF4-FFF2-40B4-BE49-F238E27FC236}">
                <a16:creationId xmlns:a16="http://schemas.microsoft.com/office/drawing/2014/main" id="{FBE263D1-D21B-31AA-9BF1-5E057AC9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96" y="977900"/>
            <a:ext cx="6539558" cy="332773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 spc="200" dirty="0"/>
              <a:t> </a:t>
            </a:r>
            <a:r>
              <a:rPr lang="en-US" sz="5400" spc="200" dirty="0" err="1"/>
              <a:t>Implikatury</a:t>
            </a:r>
            <a:r>
              <a:rPr lang="en-US" sz="5400" spc="200" dirty="0"/>
              <a:t> </a:t>
            </a:r>
            <a:r>
              <a:rPr lang="en-US" sz="5400" spc="200" dirty="0" err="1"/>
              <a:t>konwersacyjne</a:t>
            </a:r>
            <a:endParaRPr lang="en-US" sz="5400" spc="200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1B042EF-3024-4C57-B282-1B30607FB7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158680" y="4476657"/>
            <a:ext cx="5370974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EA0B4097-B645-43E0-A2B5-B8D688E7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484632"/>
            <a:ext cx="3584224" cy="58809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388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8">
            <a:extLst>
              <a:ext uri="{FF2B5EF4-FFF2-40B4-BE49-F238E27FC236}">
                <a16:creationId xmlns:a16="http://schemas.microsoft.com/office/drawing/2014/main" id="{6109556B-EAE9-4435-B409-0519F2CBD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552267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3673EA6-561D-BF95-DC5D-62ACF81F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07027" cy="1499616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FFFFFF"/>
                </a:solidFill>
              </a:rPr>
              <a:t>Pojęcie implikatur konwersacyjnych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814CCBE-423E-41B2-A9F3-82679F490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ymbol zastępczy zawartości 2">
            <a:extLst>
              <a:ext uri="{FF2B5EF4-FFF2-40B4-BE49-F238E27FC236}">
                <a16:creationId xmlns:a16="http://schemas.microsoft.com/office/drawing/2014/main" id="{44D59978-3D23-A89A-0787-0B21332B9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6007027" cy="4023360"/>
          </a:xfrm>
        </p:spPr>
        <p:txBody>
          <a:bodyPr>
            <a:normAutofit/>
          </a:bodyPr>
          <a:lstStyle/>
          <a:p>
            <a:pPr algn="just"/>
            <a:r>
              <a:rPr lang="pl-PL" dirty="0">
                <a:solidFill>
                  <a:srgbClr val="FFFFFF"/>
                </a:solidFill>
              </a:rPr>
              <a:t>- </a:t>
            </a:r>
            <a:r>
              <a:rPr lang="pl-PL" sz="2800" dirty="0">
                <a:solidFill>
                  <a:srgbClr val="FFFFFF"/>
                </a:solidFill>
              </a:rPr>
              <a:t>wynikanie logiczne, analityczne, pragmatyczne</a:t>
            </a:r>
          </a:p>
          <a:p>
            <a:pPr algn="just"/>
            <a:r>
              <a:rPr lang="pl-PL" sz="2800" dirty="0">
                <a:solidFill>
                  <a:srgbClr val="FFFFFF"/>
                </a:solidFill>
              </a:rPr>
              <a:t>- </a:t>
            </a:r>
            <a:r>
              <a:rPr lang="pl-PL" sz="2800" dirty="0" err="1">
                <a:solidFill>
                  <a:srgbClr val="FFFFFF"/>
                </a:solidFill>
              </a:rPr>
              <a:t>implikatura</a:t>
            </a:r>
            <a:r>
              <a:rPr lang="pl-PL" sz="2800" dirty="0">
                <a:solidFill>
                  <a:srgbClr val="FFFFFF"/>
                </a:solidFill>
              </a:rPr>
              <a:t> konwersacyjna jako twierdzenie, które wynika z danej wypowiedzi wskutek założenia, że jej autor przestrzega reguł racjonalnej współpracy w dyskusji</a:t>
            </a:r>
          </a:p>
          <a:p>
            <a:pPr algn="just"/>
            <a:r>
              <a:rPr lang="pl-PL" sz="2800" dirty="0">
                <a:solidFill>
                  <a:srgbClr val="FFFFFF"/>
                </a:solidFill>
              </a:rPr>
              <a:t>- implikowanie konwersacyjne – rodzaj wynikania pragmatycznego</a:t>
            </a:r>
          </a:p>
        </p:txBody>
      </p:sp>
      <p:pic>
        <p:nvPicPr>
          <p:cNvPr id="5" name="Picture 4" descr="Skomplikowane formuły matematyczne na tablicy">
            <a:extLst>
              <a:ext uri="{FF2B5EF4-FFF2-40B4-BE49-F238E27FC236}">
                <a16:creationId xmlns:a16="http://schemas.microsoft.com/office/drawing/2014/main" id="{2B7B1460-2867-1EF8-6F13-29C72B4907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268" r="18344" b="-1"/>
          <a:stretch/>
        </p:blipFill>
        <p:spPr>
          <a:xfrm>
            <a:off x="7552266" y="10"/>
            <a:ext cx="4639734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043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32DC26D-8B9B-4CC1-B3CC-D3EA0FB16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4" descr="Sticky notes on a wall">
            <a:extLst>
              <a:ext uri="{FF2B5EF4-FFF2-40B4-BE49-F238E27FC236}">
                <a16:creationId xmlns:a16="http://schemas.microsoft.com/office/drawing/2014/main" id="{01D6D1E2-B02B-3B26-1957-110C4B6340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35000"/>
          </a:blip>
          <a:srcRect t="12980" r="-1" b="6354"/>
          <a:stretch/>
        </p:blipFill>
        <p:spPr>
          <a:xfrm>
            <a:off x="20" y="-1"/>
            <a:ext cx="12188932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0CD3B2B2-73F6-18A9-6E13-FDA75B49A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684437" cy="5571066"/>
          </a:xfrm>
        </p:spPr>
        <p:txBody>
          <a:bodyPr>
            <a:normAutofit/>
          </a:bodyPr>
          <a:lstStyle/>
          <a:p>
            <a:pPr algn="r"/>
            <a:r>
              <a:rPr lang="pl-PL"/>
              <a:t>Maksymy konwersacyjne</a:t>
            </a:r>
          </a:p>
        </p:txBody>
      </p:sp>
      <p:cxnSp>
        <p:nvCxnSpPr>
          <p:cNvPr id="20" name="Straight Connector 17">
            <a:extLst>
              <a:ext uri="{FF2B5EF4-FFF2-40B4-BE49-F238E27FC236}">
                <a16:creationId xmlns:a16="http://schemas.microsoft.com/office/drawing/2014/main" id="{FBB7ADC3-53A0-44F2-914A-78CADAF33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49645" y="1828800"/>
            <a:ext cx="0" cy="3200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2B0C34-4FEA-A33B-FF53-76F480093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1371" y="643467"/>
            <a:ext cx="6574112" cy="5571066"/>
          </a:xfrm>
        </p:spPr>
        <p:txBody>
          <a:bodyPr anchor="ctr">
            <a:normAutofit/>
          </a:bodyPr>
          <a:lstStyle/>
          <a:p>
            <a:r>
              <a:rPr lang="pl-PL"/>
              <a:t>- maksyma jakości (mów prawdę)</a:t>
            </a:r>
          </a:p>
          <a:p>
            <a:r>
              <a:rPr lang="pl-PL"/>
              <a:t>- maksyma ilości (mów nie za dużo i nie za mało)</a:t>
            </a:r>
          </a:p>
          <a:p>
            <a:r>
              <a:rPr lang="pl-PL"/>
              <a:t>- maksyma istotności (mów rzeczy istotne i na temat)</a:t>
            </a:r>
          </a:p>
          <a:p>
            <a:r>
              <a:rPr lang="pl-PL"/>
              <a:t>- maksyma sposobu (mów prosto)</a:t>
            </a:r>
          </a:p>
        </p:txBody>
      </p:sp>
    </p:spTree>
    <p:extLst>
      <p:ext uri="{BB962C8B-B14F-4D97-AF65-F5344CB8AC3E}">
        <p14:creationId xmlns:p14="http://schemas.microsoft.com/office/powerpoint/2010/main" val="22184240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B9AFCC0-5273-1831-62A5-4773BE570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pl-PL"/>
              <a:t>Maksyma jakości</a:t>
            </a:r>
          </a:p>
        </p:txBody>
      </p:sp>
      <p:cxnSp>
        <p:nvCxnSpPr>
          <p:cNvPr id="13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44D0B47-5475-D70F-5EA6-6A940DCE4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pPr algn="just"/>
            <a:r>
              <a:rPr lang="pl-PL" dirty="0"/>
              <a:t>- nie wygłaszaj twierdzeń, o których fałszywości jesteś przekonany</a:t>
            </a:r>
          </a:p>
          <a:p>
            <a:pPr algn="just"/>
            <a:r>
              <a:rPr lang="pl-PL" dirty="0"/>
              <a:t>- nie wygłaszaj twierdzeń, dla których nie masz dostatecznego uzasadnienia</a:t>
            </a:r>
          </a:p>
        </p:txBody>
      </p:sp>
    </p:spTree>
    <p:extLst>
      <p:ext uri="{BB962C8B-B14F-4D97-AF65-F5344CB8AC3E}">
        <p14:creationId xmlns:p14="http://schemas.microsoft.com/office/powerpoint/2010/main" val="3159018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4D83039-D343-5CE9-6D71-28C6A8DC1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Maksyma ilości</a:t>
            </a:r>
            <a:endParaRPr lang="pl-PL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D88647F-81C1-64C0-3541-5D8D51848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r>
              <a:rPr lang="pl-PL" dirty="0"/>
              <a:t>- powiedz tyle, ile jest potrzebne ze względu na typ i etap sytuacji komunikacyjnej</a:t>
            </a:r>
          </a:p>
          <a:p>
            <a:r>
              <a:rPr lang="pl-PL" dirty="0"/>
              <a:t>- nie mów zbyt mało</a:t>
            </a:r>
          </a:p>
          <a:p>
            <a:r>
              <a:rPr lang="pl-PL" dirty="0"/>
              <a:t>- nie mów zbyt dużo</a:t>
            </a:r>
          </a:p>
        </p:txBody>
      </p:sp>
    </p:spTree>
    <p:extLst>
      <p:ext uri="{BB962C8B-B14F-4D97-AF65-F5344CB8AC3E}">
        <p14:creationId xmlns:p14="http://schemas.microsoft.com/office/powerpoint/2010/main" val="3924528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5CA7995-F5E3-1C54-8A39-A43DB489C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Maksyma istotności</a:t>
            </a:r>
          </a:p>
        </p:txBody>
      </p:sp>
      <p:cxnSp>
        <p:nvCxnSpPr>
          <p:cNvPr id="13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F8B047-5A2D-A664-EB27-D340E5209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r>
              <a:rPr lang="pl-PL" dirty="0"/>
              <a:t>- mów na temat</a:t>
            </a:r>
          </a:p>
          <a:p>
            <a:r>
              <a:rPr lang="pl-PL" dirty="0"/>
              <a:t>- mów to, co jest ważne</a:t>
            </a:r>
          </a:p>
        </p:txBody>
      </p:sp>
    </p:spTree>
    <p:extLst>
      <p:ext uri="{BB962C8B-B14F-4D97-AF65-F5344CB8AC3E}">
        <p14:creationId xmlns:p14="http://schemas.microsoft.com/office/powerpoint/2010/main" val="3561485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3D21DEA-C7D8-A6B3-814A-2EBCE32B8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Maksyma sposobu</a:t>
            </a:r>
            <a:endParaRPr lang="pl-PL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FDA26F0-AD09-6453-7A07-0BEC90014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r>
              <a:rPr lang="pl-PL" dirty="0"/>
              <a:t>- mów prosto</a:t>
            </a:r>
          </a:p>
          <a:p>
            <a:r>
              <a:rPr lang="pl-PL" dirty="0"/>
              <a:t>- unikaj niejasności</a:t>
            </a:r>
          </a:p>
          <a:p>
            <a:r>
              <a:rPr lang="pl-PL" dirty="0"/>
              <a:t>- unikaj wieloznaczności</a:t>
            </a:r>
          </a:p>
          <a:p>
            <a:r>
              <a:rPr lang="pl-PL" dirty="0"/>
              <a:t>- mów w sposób uporządkowany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130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974936-4EAB-0E32-F285-D26CD067A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r>
              <a:rPr lang="pl-PL" dirty="0"/>
              <a:t>Implikowanie konwersacyjne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4542B1-5543-18B2-7998-2C0548ACE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>
            <a:normAutofit lnSpcReduction="10000"/>
          </a:bodyPr>
          <a:lstStyle/>
          <a:p>
            <a:r>
              <a:rPr lang="pl-PL" dirty="0"/>
              <a:t>- normatywne a deskryptywne zastosowanie maksym</a:t>
            </a:r>
          </a:p>
          <a:p>
            <a:endParaRPr lang="pl-PL" dirty="0"/>
          </a:p>
          <a:p>
            <a:r>
              <a:rPr lang="pl-PL" dirty="0"/>
              <a:t>- sposoby implikowania konwersacyjnego:</a:t>
            </a:r>
          </a:p>
          <a:p>
            <a:r>
              <a:rPr lang="pl-PL" dirty="0"/>
              <a:t>       a) przestrzeganie maksym konwersacyjnych</a:t>
            </a:r>
          </a:p>
          <a:p>
            <a:r>
              <a:rPr lang="pl-PL" dirty="0"/>
              <a:t>       b) ekstrapolacja maksym konwersacyjnych</a:t>
            </a:r>
          </a:p>
          <a:p>
            <a:r>
              <a:rPr lang="pl-PL" dirty="0"/>
              <a:t>       c) celowe wprowadzanie w błąd przy pomocy maksym konwersacyjnych </a:t>
            </a:r>
          </a:p>
          <a:p>
            <a:endParaRPr lang="pl-PL" dirty="0"/>
          </a:p>
          <a:p>
            <a:r>
              <a:rPr lang="pl-PL" dirty="0"/>
              <a:t>- podważalność implikowania konwersacyjnego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2820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</TotalTime>
  <Words>386</Words>
  <Application>Microsoft Office PowerPoint</Application>
  <PresentationFormat>Panoramiczny</PresentationFormat>
  <Paragraphs>50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Calibri</vt:lpstr>
      <vt:lpstr>Tw Cen MT</vt:lpstr>
      <vt:lpstr>Tw Cen MT Condensed</vt:lpstr>
      <vt:lpstr>Wingdings 3</vt:lpstr>
      <vt:lpstr>Integralny</vt:lpstr>
      <vt:lpstr>Logika dla prawników Paweł jabłoński </vt:lpstr>
      <vt:lpstr> Implikatury konwersacyjne</vt:lpstr>
      <vt:lpstr>Pojęcie implikatur konwersacyjnych</vt:lpstr>
      <vt:lpstr>Maksymy konwersacyjne</vt:lpstr>
      <vt:lpstr>Maksyma jakości</vt:lpstr>
      <vt:lpstr>Maksyma ilości</vt:lpstr>
      <vt:lpstr>Maksyma istotności</vt:lpstr>
      <vt:lpstr>Maksyma sposobu</vt:lpstr>
      <vt:lpstr>Implikowanie konwersacyjne</vt:lpstr>
      <vt:lpstr>Zadania</vt:lpstr>
      <vt:lpstr>Przykładowe zadanie 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LOGIKI PRAKTYCZNEJ dr Paweł jabłoński</dc:title>
  <dc:creator>Paweł Jabłoński</dc:creator>
  <cp:lastModifiedBy>Paweł Jabłoński</cp:lastModifiedBy>
  <cp:revision>50</cp:revision>
  <cp:lastPrinted>2022-11-30T10:29:11Z</cp:lastPrinted>
  <dcterms:created xsi:type="dcterms:W3CDTF">2020-03-23T10:14:43Z</dcterms:created>
  <dcterms:modified xsi:type="dcterms:W3CDTF">2025-01-28T09:22:34Z</dcterms:modified>
</cp:coreProperties>
</file>