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56" r:id="rId2"/>
    <p:sldId id="321" r:id="rId3"/>
    <p:sldId id="322" r:id="rId4"/>
    <p:sldId id="323" r:id="rId5"/>
    <p:sldId id="328" r:id="rId6"/>
    <p:sldId id="329" r:id="rId7"/>
    <p:sldId id="330" r:id="rId8"/>
    <p:sldId id="331" r:id="rId9"/>
    <p:sldId id="332" r:id="rId10"/>
    <p:sldId id="316" r:id="rId11"/>
    <p:sldId id="317" r:id="rId12"/>
    <p:sldId id="302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weł Jabłoński" initials="PJ" lastIdx="1" clrIdx="0">
    <p:extLst>
      <p:ext uri="{19B8F6BF-5375-455C-9EA6-DF929625EA0E}">
        <p15:presenceInfo xmlns:p15="http://schemas.microsoft.com/office/powerpoint/2012/main" userId="476a98a6567e83c1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850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F262B2-45AB-45DD-801C-9ADCC93CE73B}" type="datetimeFigureOut">
              <a:rPr lang="pl-PL" smtClean="0"/>
              <a:t>28.01.2025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D478C3-C2C8-4822-99C4-564B343F738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778814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E951FFA9-6A08-4761-8629-2B91B689552C}" type="datetimeFigureOut">
              <a:rPr lang="pl-PL" smtClean="0"/>
              <a:t>28.01.2025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60A29-E6B5-49F6-8C29-65D49068DB37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831519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1FFA9-6A08-4761-8629-2B91B689552C}" type="datetimeFigureOut">
              <a:rPr lang="pl-PL" smtClean="0"/>
              <a:t>28.01.2025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60A29-E6B5-49F6-8C29-65D49068DB3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065567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1FFA9-6A08-4761-8629-2B91B689552C}" type="datetimeFigureOut">
              <a:rPr lang="pl-PL" smtClean="0"/>
              <a:t>28.01.2025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60A29-E6B5-49F6-8C29-65D49068DB37}" type="slidenum">
              <a:rPr lang="pl-PL" smtClean="0"/>
              <a:t>‹#›</a:t>
            </a:fld>
            <a:endParaRPr lang="pl-PL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553558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1FFA9-6A08-4761-8629-2B91B689552C}" type="datetimeFigureOut">
              <a:rPr lang="pl-PL" smtClean="0"/>
              <a:t>28.01.2025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60A29-E6B5-49F6-8C29-65D49068DB3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293827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1FFA9-6A08-4761-8629-2B91B689552C}" type="datetimeFigureOut">
              <a:rPr lang="pl-PL" smtClean="0"/>
              <a:t>28.01.2025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60A29-E6B5-49F6-8C29-65D49068DB37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430631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1FFA9-6A08-4761-8629-2B91B689552C}" type="datetimeFigureOut">
              <a:rPr lang="pl-PL" smtClean="0"/>
              <a:t>28.01.2025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60A29-E6B5-49F6-8C29-65D49068DB3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027365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1FFA9-6A08-4761-8629-2B91B689552C}" type="datetimeFigureOut">
              <a:rPr lang="pl-PL" smtClean="0"/>
              <a:t>28.01.2025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60A29-E6B5-49F6-8C29-65D49068DB3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703598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1FFA9-6A08-4761-8629-2B91B689552C}" type="datetimeFigureOut">
              <a:rPr lang="pl-PL" smtClean="0"/>
              <a:t>28.01.2025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60A29-E6B5-49F6-8C29-65D49068DB3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736069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1FFA9-6A08-4761-8629-2B91B689552C}" type="datetimeFigureOut">
              <a:rPr lang="pl-PL" smtClean="0"/>
              <a:t>28.01.2025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60A29-E6B5-49F6-8C29-65D49068DB3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047026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1FFA9-6A08-4761-8629-2B91B689552C}" type="datetimeFigureOut">
              <a:rPr lang="pl-PL" smtClean="0"/>
              <a:t>28.01.2025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60A29-E6B5-49F6-8C29-65D49068DB3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716315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1FFA9-6A08-4761-8629-2B91B689552C}" type="datetimeFigureOut">
              <a:rPr lang="pl-PL" smtClean="0"/>
              <a:t>28.01.2025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60A29-E6B5-49F6-8C29-65D49068DB37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91637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E951FFA9-6A08-4761-8629-2B91B689552C}" type="datetimeFigureOut">
              <a:rPr lang="pl-PL" smtClean="0"/>
              <a:t>28.01.2025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E3560A29-E6B5-49F6-8C29-65D49068DB37}" type="slidenum">
              <a:rPr lang="pl-PL" smtClean="0"/>
              <a:t>‹#›</a:t>
            </a:fld>
            <a:endParaRPr lang="pl-PL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186420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A4F8908-1678-4EA8-8CA3-01B869D9409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Logika dla prawników</a:t>
            </a:r>
            <a:br>
              <a:rPr lang="pl-PL" dirty="0"/>
            </a:br>
            <a:r>
              <a:rPr lang="pl-PL" sz="2000" dirty="0"/>
              <a:t>Paweł jabłoński</a:t>
            </a:r>
            <a:br>
              <a:rPr lang="pl-PL" dirty="0"/>
            </a:br>
            <a:endParaRPr lang="pl-PL" dirty="0"/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6C53A695-9281-4CF0-9DB2-45C39572EC1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/>
              <a:t>Wykład 2024/2025, I SSP</a:t>
            </a:r>
          </a:p>
        </p:txBody>
      </p:sp>
    </p:spTree>
    <p:extLst>
      <p:ext uri="{BB962C8B-B14F-4D97-AF65-F5344CB8AC3E}">
        <p14:creationId xmlns:p14="http://schemas.microsoft.com/office/powerpoint/2010/main" val="41404701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9E4C68A-A4A9-48A4-9FF2-D2896B1EA0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2B9AEA5-52CB-49A6-AF8A-33502F291B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54296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BF694264-4879-48CC-A433-CB9171C4F3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4788" y="804333"/>
            <a:ext cx="3391900" cy="5249334"/>
          </a:xfrm>
        </p:spPr>
        <p:txBody>
          <a:bodyPr>
            <a:normAutofit/>
          </a:bodyPr>
          <a:lstStyle/>
          <a:p>
            <a:pPr algn="r"/>
            <a:r>
              <a:rPr lang="pl-PL" dirty="0">
                <a:solidFill>
                  <a:srgbClr val="FFFFFF"/>
                </a:solidFill>
              </a:rPr>
              <a:t>Zadania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731BFFE-F7B2-477A-A81D-DAD3DFCE5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51048" y="804333"/>
            <a:ext cx="6306003" cy="5249334"/>
          </a:xfrm>
        </p:spPr>
        <p:txBody>
          <a:bodyPr anchor="ctr">
            <a:normAutofit/>
          </a:bodyPr>
          <a:lstStyle/>
          <a:p>
            <a:pPr algn="just"/>
            <a:r>
              <a:rPr lang="pl-PL" dirty="0"/>
              <a:t>1. Rozpoznawanie naruszeń maksym konwersacyjnych.</a:t>
            </a:r>
          </a:p>
          <a:p>
            <a:pPr algn="just"/>
            <a:r>
              <a:rPr lang="pl-PL" dirty="0"/>
              <a:t>2. Rozpoznawania </a:t>
            </a:r>
            <a:r>
              <a:rPr lang="pl-PL" dirty="0" err="1"/>
              <a:t>implikatur</a:t>
            </a:r>
            <a:r>
              <a:rPr lang="pl-PL" dirty="0"/>
              <a:t> konwersacyjnych.</a:t>
            </a:r>
          </a:p>
        </p:txBody>
      </p:sp>
    </p:spTree>
    <p:extLst>
      <p:ext uri="{BB962C8B-B14F-4D97-AF65-F5344CB8AC3E}">
        <p14:creationId xmlns:p14="http://schemas.microsoft.com/office/powerpoint/2010/main" val="42719134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9E4C68A-A4A9-48A4-9FF2-D2896B1EA0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2B9AEA5-52CB-49A6-AF8A-33502F291B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54296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DCE80069-A5EF-4716-9538-0FED940065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4788" y="804333"/>
            <a:ext cx="3391900" cy="5249334"/>
          </a:xfrm>
        </p:spPr>
        <p:txBody>
          <a:bodyPr>
            <a:normAutofit/>
          </a:bodyPr>
          <a:lstStyle/>
          <a:p>
            <a:pPr algn="r"/>
            <a:r>
              <a:rPr lang="pl-PL" dirty="0">
                <a:solidFill>
                  <a:srgbClr val="FFFFFF"/>
                </a:solidFill>
              </a:rPr>
              <a:t>Przykładowe zadanie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B7401C1-D0A0-4F85-90EF-B6702E7BAE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51048" y="804333"/>
            <a:ext cx="6306003" cy="5249334"/>
          </a:xfrm>
        </p:spPr>
        <p:txBody>
          <a:bodyPr anchor="ctr">
            <a:normAutofit/>
          </a:bodyPr>
          <a:lstStyle/>
          <a:p>
            <a:r>
              <a:rPr lang="pl-PL" sz="2000" dirty="0"/>
              <a:t>1. Czy poniższa wypowiedź narusza jakieś maksymy konwersacyjne, a jeśli tak, to jakie?</a:t>
            </a:r>
          </a:p>
          <a:p>
            <a:pPr algn="r"/>
            <a:r>
              <a:rPr lang="pl-PL" sz="1800" dirty="0"/>
              <a:t>a) </a:t>
            </a:r>
            <a:r>
              <a:rPr lang="pl-PL" sz="1800" i="1" dirty="0"/>
              <a:t>Jan przybył punktualnie i dlatego nic już nie zdążył zobaczyć.</a:t>
            </a:r>
          </a:p>
          <a:p>
            <a:pPr algn="just"/>
            <a:r>
              <a:rPr lang="pl-PL" sz="1800" dirty="0"/>
              <a:t>  b)  </a:t>
            </a:r>
            <a:r>
              <a:rPr lang="pl-PL" sz="1800" i="1" dirty="0"/>
              <a:t>Badacz pochwalił teorię A za jej użyteczność i stwierdził, że w ostatnich latach coraz bardziej się ją docenia. </a:t>
            </a:r>
          </a:p>
          <a:p>
            <a:pPr algn="just"/>
            <a:r>
              <a:rPr lang="pl-PL" sz="2000" i="1" dirty="0"/>
              <a:t>2.   </a:t>
            </a:r>
            <a:r>
              <a:rPr lang="pl-PL" sz="2000" dirty="0"/>
              <a:t>Jaka maksyma konwersacyjna podlega ekstrapolacji w poniższych przykładach?</a:t>
            </a:r>
          </a:p>
          <a:p>
            <a:pPr algn="just"/>
            <a:r>
              <a:rPr lang="pl-PL" sz="2000" dirty="0"/>
              <a:t>- </a:t>
            </a:r>
            <a:r>
              <a:rPr lang="pl-PL" sz="1800" dirty="0"/>
              <a:t>Słyszałem, że Jan w ogóle się nie uczy się do egzaminów a dostaje same piątki.</a:t>
            </a:r>
          </a:p>
          <a:p>
            <a:pPr algn="just"/>
            <a:r>
              <a:rPr lang="pl-PL" sz="1800" dirty="0"/>
              <a:t>a) A ja słyszałem, że Jan ma już dwie Nagrody Nobla, tylko nie chce się tym chwalić.</a:t>
            </a:r>
          </a:p>
          <a:p>
            <a:pPr algn="just"/>
            <a:r>
              <a:rPr lang="pl-PL" sz="1800" dirty="0"/>
              <a:t>b) Ciepło coś dzisiaj.</a:t>
            </a:r>
          </a:p>
          <a:p>
            <a:pPr algn="just"/>
            <a:r>
              <a:rPr lang="pl-PL" sz="1800" dirty="0"/>
              <a:t>c) Słyszałem, że ktoś mówił, że słyszał jak słyszy.   </a:t>
            </a:r>
          </a:p>
          <a:p>
            <a:pPr algn="just"/>
            <a:endParaRPr lang="pl-PL" sz="2000" dirty="0"/>
          </a:p>
        </p:txBody>
      </p:sp>
    </p:spTree>
    <p:extLst>
      <p:ext uri="{BB962C8B-B14F-4D97-AF65-F5344CB8AC3E}">
        <p14:creationId xmlns:p14="http://schemas.microsoft.com/office/powerpoint/2010/main" val="2848558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4FAE1107-CEC3-4041-8BAA-CDB6F6759B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46854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F2E0ABB3-FC01-4AA6-A3AA-DB1E6C29A3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9" y="585216"/>
            <a:ext cx="3779085" cy="1499616"/>
          </a:xfrm>
        </p:spPr>
        <p:txBody>
          <a:bodyPr>
            <a:normAutofit/>
          </a:bodyPr>
          <a:lstStyle/>
          <a:p>
            <a:r>
              <a:rPr lang="pl-PL" dirty="0">
                <a:solidFill>
                  <a:srgbClr val="FFFFFF"/>
                </a:solidFill>
              </a:rPr>
              <a:t>literatura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1AEA88FB-F5DD-45CE-AAE1-7B33D0ABDD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1E72481-AEF4-46E5-826B-FE78DB05DE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9" y="2286000"/>
            <a:ext cx="3791711" cy="393192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l-PL" sz="1800" dirty="0"/>
              <a:t>W. </a:t>
            </a:r>
            <a:r>
              <a:rPr lang="pl-PL" sz="1800" dirty="0" err="1"/>
              <a:t>Gromski</a:t>
            </a:r>
            <a:r>
              <a:rPr lang="pl-PL" sz="1800" dirty="0"/>
              <a:t>, P. Jabłoński, J. Kaczor, M. Paździora, M. Pichlak, </a:t>
            </a:r>
            <a:r>
              <a:rPr lang="pl-PL" sz="1800" i="1" dirty="0"/>
              <a:t>Warsztaty prawnicze. Logika praktyczna z elementami argumentacji prawniczej</a:t>
            </a:r>
            <a:r>
              <a:rPr lang="pl-PL" sz="1800" dirty="0"/>
              <a:t>, Bielsko-Biała 2015.</a:t>
            </a:r>
          </a:p>
          <a:p>
            <a:pPr marL="0" indent="0" algn="just">
              <a:buNone/>
            </a:pPr>
            <a:endParaRPr lang="pl-PL" sz="1800" dirty="0"/>
          </a:p>
          <a:p>
            <a:pPr algn="just"/>
            <a:endParaRPr lang="pl-PL" sz="1800" dirty="0">
              <a:solidFill>
                <a:srgbClr val="FFFFFF"/>
              </a:solidFill>
            </a:endParaRPr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id="{EB9C24C2-DE54-4404-892A-334C1EDF8F1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096000" y="701039"/>
            <a:ext cx="5455921" cy="54559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22971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BE194971-2F2D-44B0-8AE6-FF2DCCEE0A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pl-PL"/>
          </a:p>
        </p:txBody>
      </p:sp>
      <p:sp>
        <p:nvSpPr>
          <p:cNvPr id="13" name="Oval 5">
            <a:extLst>
              <a:ext uri="{FF2B5EF4-FFF2-40B4-BE49-F238E27FC236}">
                <a16:creationId xmlns:a16="http://schemas.microsoft.com/office/drawing/2014/main" id="{1FF9A61E-EB11-4C46-82E1-3E00A3B4B4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pl-PL"/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5E564EB3-35F2-4EFF-87DC-642DC02052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A540FAC9-3505-49ED-9B06-A0F8C14853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726" cy="685897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9879B3CD-E329-42F5-B136-BA1F37EC053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05464" y="484632"/>
            <a:ext cx="7453538" cy="588091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Tytuł 5">
            <a:extLst>
              <a:ext uri="{FF2B5EF4-FFF2-40B4-BE49-F238E27FC236}">
                <a16:creationId xmlns:a16="http://schemas.microsoft.com/office/drawing/2014/main" id="{FBE263D1-D21B-31AA-9BF1-5E057AC966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0096" y="977900"/>
            <a:ext cx="6539558" cy="3327734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r"/>
            <a:r>
              <a:rPr lang="en-US" sz="5400" spc="200" dirty="0"/>
              <a:t> </a:t>
            </a:r>
            <a:r>
              <a:rPr lang="en-US" sz="5400" spc="200" dirty="0" err="1"/>
              <a:t>Implikatury</a:t>
            </a:r>
            <a:r>
              <a:rPr lang="en-US" sz="5400" spc="200" dirty="0"/>
              <a:t> </a:t>
            </a:r>
            <a:r>
              <a:rPr lang="en-US" sz="5400" spc="200" dirty="0" err="1"/>
              <a:t>konwersacyjne</a:t>
            </a:r>
            <a:endParaRPr lang="en-US" sz="5400" spc="200" dirty="0"/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51B042EF-3024-4C57-B282-1B30607FB7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2158680" y="4476657"/>
            <a:ext cx="5370974" cy="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ectangle 22">
            <a:extLst>
              <a:ext uri="{FF2B5EF4-FFF2-40B4-BE49-F238E27FC236}">
                <a16:creationId xmlns:a16="http://schemas.microsoft.com/office/drawing/2014/main" id="{EA0B4097-B645-43E0-A2B5-B8D688E7459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119870" y="484632"/>
            <a:ext cx="3584224" cy="588091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23885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8">
            <a:extLst>
              <a:ext uri="{FF2B5EF4-FFF2-40B4-BE49-F238E27FC236}">
                <a16:creationId xmlns:a16="http://schemas.microsoft.com/office/drawing/2014/main" id="{6109556B-EAE9-4435-B409-0519F2CBDB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7552267" cy="6858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C3673EA6-561D-BF95-DC5D-62ACF81F76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585216"/>
            <a:ext cx="6007027" cy="1499616"/>
          </a:xfrm>
        </p:spPr>
        <p:txBody>
          <a:bodyPr>
            <a:normAutofit/>
          </a:bodyPr>
          <a:lstStyle/>
          <a:p>
            <a:r>
              <a:rPr lang="pl-PL" dirty="0">
                <a:solidFill>
                  <a:srgbClr val="FFFFFF"/>
                </a:solidFill>
              </a:rPr>
              <a:t>Pojęcie implikatur konwersacyjnych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5814CCBE-423E-41B2-A9F3-82679F490EF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Symbol zastępczy zawartości 2">
            <a:extLst>
              <a:ext uri="{FF2B5EF4-FFF2-40B4-BE49-F238E27FC236}">
                <a16:creationId xmlns:a16="http://schemas.microsoft.com/office/drawing/2014/main" id="{44D59978-3D23-A89A-0787-0B21332B98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2286000"/>
            <a:ext cx="6007027" cy="4023360"/>
          </a:xfrm>
        </p:spPr>
        <p:txBody>
          <a:bodyPr>
            <a:normAutofit/>
          </a:bodyPr>
          <a:lstStyle/>
          <a:p>
            <a:pPr algn="just"/>
            <a:r>
              <a:rPr lang="pl-PL" dirty="0">
                <a:solidFill>
                  <a:srgbClr val="FFFFFF"/>
                </a:solidFill>
              </a:rPr>
              <a:t>- </a:t>
            </a:r>
            <a:r>
              <a:rPr lang="pl-PL" sz="2800" dirty="0">
                <a:solidFill>
                  <a:srgbClr val="FFFFFF"/>
                </a:solidFill>
              </a:rPr>
              <a:t>wynikanie logiczne, analityczne, pragmatyczne</a:t>
            </a:r>
          </a:p>
          <a:p>
            <a:pPr algn="just"/>
            <a:r>
              <a:rPr lang="pl-PL" sz="2800" dirty="0">
                <a:solidFill>
                  <a:srgbClr val="FFFFFF"/>
                </a:solidFill>
              </a:rPr>
              <a:t>- </a:t>
            </a:r>
            <a:r>
              <a:rPr lang="pl-PL" sz="2800" dirty="0" err="1">
                <a:solidFill>
                  <a:srgbClr val="FFFFFF"/>
                </a:solidFill>
              </a:rPr>
              <a:t>implikatura</a:t>
            </a:r>
            <a:r>
              <a:rPr lang="pl-PL" sz="2800" dirty="0">
                <a:solidFill>
                  <a:srgbClr val="FFFFFF"/>
                </a:solidFill>
              </a:rPr>
              <a:t> konwersacyjna jako twierdzenie, które wynika z danej wypowiedzi wskutek założenia, że jej autor przestrzega reguł racjonalnej współpracy w dyskusji</a:t>
            </a:r>
          </a:p>
          <a:p>
            <a:pPr algn="just"/>
            <a:r>
              <a:rPr lang="pl-PL" sz="2800" dirty="0">
                <a:solidFill>
                  <a:srgbClr val="FFFFFF"/>
                </a:solidFill>
              </a:rPr>
              <a:t>- implikowanie konwersacyjne – rodzaj wynikania pragmatycznego</a:t>
            </a:r>
          </a:p>
        </p:txBody>
      </p:sp>
      <p:pic>
        <p:nvPicPr>
          <p:cNvPr id="5" name="Picture 4" descr="Skomplikowane formuły matematyczne na tablicy">
            <a:extLst>
              <a:ext uri="{FF2B5EF4-FFF2-40B4-BE49-F238E27FC236}">
                <a16:creationId xmlns:a16="http://schemas.microsoft.com/office/drawing/2014/main" id="{2B7B1460-2867-1EF8-6F13-29C72B49075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2268" r="18344" b="-1"/>
          <a:stretch/>
        </p:blipFill>
        <p:spPr>
          <a:xfrm>
            <a:off x="7552266" y="10"/>
            <a:ext cx="4639734" cy="6857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50434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B32DC26D-8B9B-4CC1-B3CC-D3EA0FB162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4" descr="Sticky notes on a wall">
            <a:extLst>
              <a:ext uri="{FF2B5EF4-FFF2-40B4-BE49-F238E27FC236}">
                <a16:creationId xmlns:a16="http://schemas.microsoft.com/office/drawing/2014/main" id="{01D6D1E2-B02B-3B26-1957-110C4B6340C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alphaModFix amt="35000"/>
          </a:blip>
          <a:srcRect t="12980" r="-1" b="6354"/>
          <a:stretch/>
        </p:blipFill>
        <p:spPr>
          <a:xfrm>
            <a:off x="20" y="-1"/>
            <a:ext cx="12188932" cy="6858000"/>
          </a:xfrm>
          <a:prstGeom prst="rect">
            <a:avLst/>
          </a:prstGeom>
        </p:spPr>
      </p:pic>
      <p:sp>
        <p:nvSpPr>
          <p:cNvPr id="2" name="Tytuł 1">
            <a:extLst>
              <a:ext uri="{FF2B5EF4-FFF2-40B4-BE49-F238E27FC236}">
                <a16:creationId xmlns:a16="http://schemas.microsoft.com/office/drawing/2014/main" id="{0CD3B2B2-73F6-18A9-6E13-FDA75B49AF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643467"/>
            <a:ext cx="3684437" cy="5571066"/>
          </a:xfrm>
        </p:spPr>
        <p:txBody>
          <a:bodyPr>
            <a:normAutofit/>
          </a:bodyPr>
          <a:lstStyle/>
          <a:p>
            <a:pPr algn="r"/>
            <a:r>
              <a:rPr lang="pl-PL"/>
              <a:t>Maksymy konwersacyjne</a:t>
            </a:r>
          </a:p>
        </p:txBody>
      </p:sp>
      <p:cxnSp>
        <p:nvCxnSpPr>
          <p:cNvPr id="20" name="Straight Connector 17">
            <a:extLst>
              <a:ext uri="{FF2B5EF4-FFF2-40B4-BE49-F238E27FC236}">
                <a16:creationId xmlns:a16="http://schemas.microsoft.com/office/drawing/2014/main" id="{FBB7ADC3-53A0-44F2-914A-78CADAF334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49645" y="1828800"/>
            <a:ext cx="0" cy="3200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32B0C34-4FEA-A33B-FF53-76F480093C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1371" y="643467"/>
            <a:ext cx="6574112" cy="5571066"/>
          </a:xfrm>
        </p:spPr>
        <p:txBody>
          <a:bodyPr anchor="ctr">
            <a:normAutofit/>
          </a:bodyPr>
          <a:lstStyle/>
          <a:p>
            <a:r>
              <a:rPr lang="pl-PL"/>
              <a:t>- maksyma jakości (mów prawdę)</a:t>
            </a:r>
          </a:p>
          <a:p>
            <a:r>
              <a:rPr lang="pl-PL"/>
              <a:t>- maksyma ilości (mów nie za dużo i nie za mało)</a:t>
            </a:r>
          </a:p>
          <a:p>
            <a:r>
              <a:rPr lang="pl-PL"/>
              <a:t>- maksyma istotności (mów rzeczy istotne i na temat)</a:t>
            </a:r>
          </a:p>
          <a:p>
            <a:r>
              <a:rPr lang="pl-PL"/>
              <a:t>- maksyma sposobu (mów prosto)</a:t>
            </a:r>
          </a:p>
        </p:txBody>
      </p:sp>
    </p:spTree>
    <p:extLst>
      <p:ext uri="{BB962C8B-B14F-4D97-AF65-F5344CB8AC3E}">
        <p14:creationId xmlns:p14="http://schemas.microsoft.com/office/powerpoint/2010/main" val="221842407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7">
            <a:extLst>
              <a:ext uri="{FF2B5EF4-FFF2-40B4-BE49-F238E27FC236}">
                <a16:creationId xmlns:a16="http://schemas.microsoft.com/office/drawing/2014/main" id="{B0890400-BB8B-4A44-AB63-65C7CA223E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6B9AFCC0-5273-1831-62A5-4773BE5709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4788" y="804333"/>
            <a:ext cx="3391900" cy="5249334"/>
          </a:xfrm>
        </p:spPr>
        <p:txBody>
          <a:bodyPr>
            <a:normAutofit/>
          </a:bodyPr>
          <a:lstStyle/>
          <a:p>
            <a:pPr algn="r"/>
            <a:r>
              <a:rPr lang="pl-PL"/>
              <a:t>Maksyma jakości</a:t>
            </a:r>
          </a:p>
        </p:txBody>
      </p:sp>
      <p:cxnSp>
        <p:nvCxnSpPr>
          <p:cNvPr id="13" name="Straight Connector 9">
            <a:extLst>
              <a:ext uri="{FF2B5EF4-FFF2-40B4-BE49-F238E27FC236}">
                <a16:creationId xmlns:a16="http://schemas.microsoft.com/office/drawing/2014/main" id="{4D39B797-CDC6-4529-8A36-9CBFC98163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77597" y="1600200"/>
            <a:ext cx="0" cy="36576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44D0B47-5475-D70F-5EA6-6A940DCE49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99330" y="804333"/>
            <a:ext cx="6257721" cy="5249334"/>
          </a:xfrm>
        </p:spPr>
        <p:txBody>
          <a:bodyPr anchor="ctr">
            <a:normAutofit/>
          </a:bodyPr>
          <a:lstStyle/>
          <a:p>
            <a:pPr algn="just"/>
            <a:r>
              <a:rPr lang="pl-PL" dirty="0"/>
              <a:t>- nie wygłaszaj twierdzeń, o których fałszywości jesteś przekonany</a:t>
            </a:r>
          </a:p>
          <a:p>
            <a:pPr algn="just"/>
            <a:r>
              <a:rPr lang="pl-PL" dirty="0"/>
              <a:t>- nie wygłaszaj twierdzeń, dla których nie masz dostatecznego uzasadnienia</a:t>
            </a:r>
          </a:p>
        </p:txBody>
      </p:sp>
    </p:spTree>
    <p:extLst>
      <p:ext uri="{BB962C8B-B14F-4D97-AF65-F5344CB8AC3E}">
        <p14:creationId xmlns:p14="http://schemas.microsoft.com/office/powerpoint/2010/main" val="31590185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B0890400-BB8B-4A44-AB63-65C7CA223E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74D83039-D343-5CE9-6D71-28C6A8DC1E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4788" y="804333"/>
            <a:ext cx="3391900" cy="5249334"/>
          </a:xfrm>
        </p:spPr>
        <p:txBody>
          <a:bodyPr>
            <a:normAutofit/>
          </a:bodyPr>
          <a:lstStyle/>
          <a:p>
            <a:pPr algn="r"/>
            <a:r>
              <a:rPr lang="pl-PL" dirty="0"/>
              <a:t>Maksyma ilości</a:t>
            </a:r>
            <a:endParaRPr lang="pl-PL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4D39B797-CDC6-4529-8A36-9CBFC98163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77597" y="1600200"/>
            <a:ext cx="0" cy="36576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D88647F-81C1-64C0-3541-5D8D518480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99330" y="804333"/>
            <a:ext cx="6257721" cy="5249334"/>
          </a:xfrm>
        </p:spPr>
        <p:txBody>
          <a:bodyPr anchor="ctr">
            <a:normAutofit/>
          </a:bodyPr>
          <a:lstStyle/>
          <a:p>
            <a:r>
              <a:rPr lang="pl-PL" dirty="0"/>
              <a:t>- powiedz tyle, ile jest potrzebne ze względu na typ i etap sytuacji komunikacyjnej</a:t>
            </a:r>
          </a:p>
          <a:p>
            <a:r>
              <a:rPr lang="pl-PL" dirty="0"/>
              <a:t>- nie mów zbyt mało</a:t>
            </a:r>
          </a:p>
          <a:p>
            <a:r>
              <a:rPr lang="pl-PL" dirty="0"/>
              <a:t>- nie mów zbyt dużo</a:t>
            </a:r>
          </a:p>
        </p:txBody>
      </p:sp>
    </p:spTree>
    <p:extLst>
      <p:ext uri="{BB962C8B-B14F-4D97-AF65-F5344CB8AC3E}">
        <p14:creationId xmlns:p14="http://schemas.microsoft.com/office/powerpoint/2010/main" val="39245288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7">
            <a:extLst>
              <a:ext uri="{FF2B5EF4-FFF2-40B4-BE49-F238E27FC236}">
                <a16:creationId xmlns:a16="http://schemas.microsoft.com/office/drawing/2014/main" id="{B0890400-BB8B-4A44-AB63-65C7CA223E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45CA7995-F5E3-1C54-8A39-A43DB489CD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4788" y="804333"/>
            <a:ext cx="3391900" cy="5249334"/>
          </a:xfrm>
        </p:spPr>
        <p:txBody>
          <a:bodyPr>
            <a:normAutofit/>
          </a:bodyPr>
          <a:lstStyle/>
          <a:p>
            <a:pPr algn="r"/>
            <a:r>
              <a:rPr lang="pl-PL" dirty="0"/>
              <a:t>Maksyma istotności</a:t>
            </a:r>
          </a:p>
        </p:txBody>
      </p:sp>
      <p:cxnSp>
        <p:nvCxnSpPr>
          <p:cNvPr id="13" name="Straight Connector 9">
            <a:extLst>
              <a:ext uri="{FF2B5EF4-FFF2-40B4-BE49-F238E27FC236}">
                <a16:creationId xmlns:a16="http://schemas.microsoft.com/office/drawing/2014/main" id="{4D39B797-CDC6-4529-8A36-9CBFC98163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77597" y="1600200"/>
            <a:ext cx="0" cy="36576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EF8B047-5A2D-A664-EB27-D340E52094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99330" y="804333"/>
            <a:ext cx="6257721" cy="5249334"/>
          </a:xfrm>
        </p:spPr>
        <p:txBody>
          <a:bodyPr anchor="ctr">
            <a:normAutofit/>
          </a:bodyPr>
          <a:lstStyle/>
          <a:p>
            <a:r>
              <a:rPr lang="pl-PL" dirty="0"/>
              <a:t>- mów na temat</a:t>
            </a:r>
          </a:p>
          <a:p>
            <a:r>
              <a:rPr lang="pl-PL" dirty="0"/>
              <a:t>- mów to, co jest ważne</a:t>
            </a:r>
          </a:p>
        </p:txBody>
      </p:sp>
    </p:spTree>
    <p:extLst>
      <p:ext uri="{BB962C8B-B14F-4D97-AF65-F5344CB8AC3E}">
        <p14:creationId xmlns:p14="http://schemas.microsoft.com/office/powerpoint/2010/main" val="35614855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B0890400-BB8B-4A44-AB63-65C7CA223E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63D21DEA-C7D8-A6B3-814A-2EBCE32B86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4788" y="804333"/>
            <a:ext cx="3391900" cy="5249334"/>
          </a:xfrm>
        </p:spPr>
        <p:txBody>
          <a:bodyPr>
            <a:normAutofit/>
          </a:bodyPr>
          <a:lstStyle/>
          <a:p>
            <a:pPr algn="r"/>
            <a:r>
              <a:rPr lang="pl-PL" dirty="0"/>
              <a:t>Maksyma sposobu</a:t>
            </a:r>
            <a:endParaRPr lang="pl-PL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4D39B797-CDC6-4529-8A36-9CBFC98163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77597" y="1600200"/>
            <a:ext cx="0" cy="36576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FDA26F0-AD09-6453-7A07-0BEC900144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99330" y="804333"/>
            <a:ext cx="6257721" cy="5249334"/>
          </a:xfrm>
        </p:spPr>
        <p:txBody>
          <a:bodyPr anchor="ctr">
            <a:normAutofit/>
          </a:bodyPr>
          <a:lstStyle/>
          <a:p>
            <a:r>
              <a:rPr lang="pl-PL" dirty="0"/>
              <a:t>- mów prosto</a:t>
            </a:r>
          </a:p>
          <a:p>
            <a:r>
              <a:rPr lang="pl-PL" dirty="0"/>
              <a:t>- unikaj niejasności</a:t>
            </a:r>
          </a:p>
          <a:p>
            <a:r>
              <a:rPr lang="pl-PL" dirty="0"/>
              <a:t>- unikaj wieloznaczności</a:t>
            </a:r>
          </a:p>
          <a:p>
            <a:r>
              <a:rPr lang="pl-PL" dirty="0"/>
              <a:t>- mów w sposób uporządkowany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061306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5974936-4EAB-0E32-F285-D26CD067A3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585216"/>
            <a:ext cx="8018272" cy="1499616"/>
          </a:xfrm>
        </p:spPr>
        <p:txBody>
          <a:bodyPr>
            <a:normAutofit/>
          </a:bodyPr>
          <a:lstStyle/>
          <a:p>
            <a:r>
              <a:rPr lang="pl-PL" dirty="0"/>
              <a:t>Implikowanie konwersacyjne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74542B1-5543-18B2-7998-2C0548ACEB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2286000"/>
            <a:ext cx="8018271" cy="4023360"/>
          </a:xfrm>
        </p:spPr>
        <p:txBody>
          <a:bodyPr>
            <a:normAutofit lnSpcReduction="10000"/>
          </a:bodyPr>
          <a:lstStyle/>
          <a:p>
            <a:r>
              <a:rPr lang="pl-PL" dirty="0"/>
              <a:t>- normatywne a deskryptywne zastosowanie maksym</a:t>
            </a:r>
          </a:p>
          <a:p>
            <a:endParaRPr lang="pl-PL" dirty="0"/>
          </a:p>
          <a:p>
            <a:r>
              <a:rPr lang="pl-PL" dirty="0"/>
              <a:t>- sposoby implikowania konwersacyjnego:</a:t>
            </a:r>
          </a:p>
          <a:p>
            <a:r>
              <a:rPr lang="pl-PL" dirty="0"/>
              <a:t>       a) przestrzeganie maksym konwersacyjnych</a:t>
            </a:r>
          </a:p>
          <a:p>
            <a:r>
              <a:rPr lang="pl-PL" dirty="0"/>
              <a:t>       b) ekstrapolacja maksym konwersacyjnych</a:t>
            </a:r>
          </a:p>
          <a:p>
            <a:r>
              <a:rPr lang="pl-PL" dirty="0"/>
              <a:t>       c) celowe wprowadzanie w błąd przy pomocy maksym konwersacyjnych </a:t>
            </a:r>
          </a:p>
          <a:p>
            <a:endParaRPr lang="pl-PL" dirty="0"/>
          </a:p>
          <a:p>
            <a:r>
              <a:rPr lang="pl-PL" dirty="0"/>
              <a:t>- podważalność implikowania konwersacyjnego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77D7B666-D5E6-48CE-B26A-FB5E5C34AF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583348" y="325601"/>
            <a:ext cx="2286920" cy="390807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6EE670A-A41A-44AD-BC1C-2090365EB5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583348" y="4394539"/>
            <a:ext cx="2286920" cy="2029724"/>
          </a:xfrm>
          <a:prstGeom prst="rect">
            <a:avLst/>
          </a:prstGeom>
          <a:solidFill>
            <a:schemeClr val="tx2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828209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ny">
  <a:themeElements>
    <a:clrScheme name="Integralny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ny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ny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844</TotalTime>
  <Words>386</Words>
  <Application>Microsoft Office PowerPoint</Application>
  <PresentationFormat>Panoramiczny</PresentationFormat>
  <Paragraphs>50</Paragraphs>
  <Slides>12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12</vt:i4>
      </vt:variant>
    </vt:vector>
  </HeadingPairs>
  <TitlesOfParts>
    <vt:vector size="17" baseType="lpstr">
      <vt:lpstr>Calibri</vt:lpstr>
      <vt:lpstr>Tw Cen MT</vt:lpstr>
      <vt:lpstr>Tw Cen MT Condensed</vt:lpstr>
      <vt:lpstr>Wingdings 3</vt:lpstr>
      <vt:lpstr>Integralny</vt:lpstr>
      <vt:lpstr>Logika dla prawników Paweł jabłoński </vt:lpstr>
      <vt:lpstr> Implikatury konwersacyjne</vt:lpstr>
      <vt:lpstr>Pojęcie implikatur konwersacyjnych</vt:lpstr>
      <vt:lpstr>Maksymy konwersacyjne</vt:lpstr>
      <vt:lpstr>Maksyma jakości</vt:lpstr>
      <vt:lpstr>Maksyma ilości</vt:lpstr>
      <vt:lpstr>Maksyma istotności</vt:lpstr>
      <vt:lpstr>Maksyma sposobu</vt:lpstr>
      <vt:lpstr>Implikowanie konwersacyjne</vt:lpstr>
      <vt:lpstr>Zadania</vt:lpstr>
      <vt:lpstr>Przykładowe zadanie </vt:lpstr>
      <vt:lpstr>literatura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PODSTAWY LOGIKI PRAKTYCZNEJ dr Paweł jabłoński</dc:title>
  <dc:creator>Paweł Jabłoński</dc:creator>
  <cp:lastModifiedBy>Paweł Jabłoński</cp:lastModifiedBy>
  <cp:revision>50</cp:revision>
  <cp:lastPrinted>2022-11-30T10:29:11Z</cp:lastPrinted>
  <dcterms:created xsi:type="dcterms:W3CDTF">2020-03-23T10:14:43Z</dcterms:created>
  <dcterms:modified xsi:type="dcterms:W3CDTF">2025-01-28T09:22:34Z</dcterms:modified>
</cp:coreProperties>
</file>