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59" r:id="rId8"/>
    <p:sldId id="260" r:id="rId9"/>
    <p:sldId id="262" r:id="rId10"/>
    <p:sldId id="263" r:id="rId11"/>
    <p:sldId id="261" r:id="rId12"/>
    <p:sldId id="264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352D-79EC-48DD-8BC5-DC61F4BD5760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3B88-4C5A-48CB-9F7D-3542A7FAFE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399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352D-79EC-48DD-8BC5-DC61F4BD5760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3B88-4C5A-48CB-9F7D-3542A7FAFE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31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352D-79EC-48DD-8BC5-DC61F4BD5760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3B88-4C5A-48CB-9F7D-3542A7FAFE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039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352D-79EC-48DD-8BC5-DC61F4BD5760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3B88-4C5A-48CB-9F7D-3542A7FAFE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347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352D-79EC-48DD-8BC5-DC61F4BD5760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3B88-4C5A-48CB-9F7D-3542A7FAFE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908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352D-79EC-48DD-8BC5-DC61F4BD5760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3B88-4C5A-48CB-9F7D-3542A7FAFE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795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352D-79EC-48DD-8BC5-DC61F4BD5760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3B88-4C5A-48CB-9F7D-3542A7FAFE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662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352D-79EC-48DD-8BC5-DC61F4BD5760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3B88-4C5A-48CB-9F7D-3542A7FAFE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349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352D-79EC-48DD-8BC5-DC61F4BD5760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3B88-4C5A-48CB-9F7D-3542A7FAFE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73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352D-79EC-48DD-8BC5-DC61F4BD5760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3B88-4C5A-48CB-9F7D-3542A7FAFE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811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352D-79EC-48DD-8BC5-DC61F4BD5760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3B88-4C5A-48CB-9F7D-3542A7FAFE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427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6352D-79EC-48DD-8BC5-DC61F4BD5760}" type="datetimeFigureOut">
              <a:rPr lang="pl-PL" smtClean="0"/>
              <a:t>13.06.2021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13B88-4C5A-48CB-9F7D-3542A7FAFE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596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hyperlink" Target="http://creativecommons.org/licenses/by-nd/3.0/pl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reativecommons.org/licenses/by-nc-nd/3.0/pl/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creativecommons.org/licenses/by-nc-sa/3.0/p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l.wikipedia.org/wiki/Prawo_autorski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hyperlink" Target="http://creativecommons.org/licenses/by/3.0/pl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reativecommons.org/licenses/by-sa/3.0/pl/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creativecommons.org/licenses/by-nc/3.0/p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Licencje Creative </a:t>
            </a:r>
            <a:r>
              <a:rPr lang="pl-PL" dirty="0" err="1" smtClean="0"/>
              <a:t>Commons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654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83568" y="1569094"/>
            <a:ext cx="79963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Constantia" pitchFamily="18" charset="0"/>
              </a:rPr>
              <a:t>	</a:t>
            </a:r>
            <a:r>
              <a:rPr lang="pl-PL" sz="1400" b="1" dirty="0" smtClean="0">
                <a:latin typeface="Constantia" pitchFamily="18" charset="0"/>
              </a:rPr>
              <a:t>                        Bez </a:t>
            </a:r>
            <a:r>
              <a:rPr lang="pl-PL" sz="1400" b="1" dirty="0">
                <a:latin typeface="Constantia" pitchFamily="18" charset="0"/>
              </a:rPr>
              <a:t>utworów zależnych</a:t>
            </a:r>
            <a:r>
              <a:rPr lang="pl-PL" sz="1400" dirty="0">
                <a:latin typeface="Constantia" panose="02030602050306030303" pitchFamily="18" charset="0"/>
              </a:rPr>
              <a:t>. (</a:t>
            </a:r>
            <a:r>
              <a:rPr lang="pl-PL" sz="1100" dirty="0">
                <a:latin typeface="Constantia" pitchFamily="18" charset="0"/>
                <a:hlinkClick r:id="rId2"/>
              </a:rPr>
              <a:t>CC </a:t>
            </a:r>
            <a:r>
              <a:rPr lang="pl-PL" sz="1100" dirty="0" smtClean="0">
                <a:latin typeface="Constantia" pitchFamily="18" charset="0"/>
                <a:hlinkClick r:id="rId2"/>
              </a:rPr>
              <a:t>BY-ND</a:t>
            </a:r>
            <a:r>
              <a:rPr lang="pl-PL" sz="1400" dirty="0" smtClean="0">
                <a:latin typeface="Constantia" panose="02030602050306030303" pitchFamily="18" charset="0"/>
              </a:rPr>
              <a:t>) </a:t>
            </a:r>
            <a:r>
              <a:rPr lang="pl-PL" sz="1400" dirty="0">
                <a:latin typeface="Constantia" panose="02030602050306030303" pitchFamily="18" charset="0"/>
              </a:rPr>
              <a:t>Wolno kopiować, rozprowadzać, przedstawiać i wykonywać  </a:t>
            </a:r>
            <a:r>
              <a:rPr lang="pl-PL" sz="1400" dirty="0" smtClean="0">
                <a:latin typeface="Constantia" panose="02030602050306030303" pitchFamily="18" charset="0"/>
              </a:rPr>
              <a:t>utwór </a:t>
            </a:r>
            <a:r>
              <a:rPr lang="pl-PL" sz="1400" dirty="0">
                <a:latin typeface="Constantia" panose="02030602050306030303" pitchFamily="18" charset="0"/>
              </a:rPr>
              <a:t>jedynie w jego oryginalnej postaci – </a:t>
            </a:r>
            <a:r>
              <a:rPr lang="pl-PL" sz="1400" i="1" dirty="0">
                <a:solidFill>
                  <a:srgbClr val="FF0000"/>
                </a:solidFill>
                <a:latin typeface="Constantia" panose="02030602050306030303" pitchFamily="18" charset="0"/>
              </a:rPr>
              <a:t>tworzenie utworów zależnych nie jest dozwolone</a:t>
            </a:r>
            <a:r>
              <a:rPr lang="pl-PL" sz="1400" b="1" dirty="0">
                <a:latin typeface="Constantia" pitchFamily="18" charset="0"/>
              </a:rPr>
              <a:t> </a:t>
            </a:r>
            <a:endParaRPr lang="pl-PL" sz="1400" b="1" dirty="0" smtClean="0">
              <a:latin typeface="Constantia" pitchFamily="18" charset="0"/>
            </a:endParaRPr>
          </a:p>
          <a:p>
            <a:endParaRPr lang="pl-PL" sz="1200" b="1" dirty="0">
              <a:latin typeface="Constantia" pitchFamily="18" charset="0"/>
            </a:endParaRPr>
          </a:p>
          <a:p>
            <a:endParaRPr lang="pl-PL" sz="1200" dirty="0"/>
          </a:p>
        </p:txBody>
      </p:sp>
      <p:pic>
        <p:nvPicPr>
          <p:cNvPr id="5" name="Picture 6" descr="https://badsector.pl/sites/default/files/styles/medium_bw/public/licencje/cc-by-nd.png?itok=rhvyKM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74124"/>
            <a:ext cx="2530565" cy="885699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1190885" y="3001124"/>
            <a:ext cx="76343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200" b="1" dirty="0" smtClean="0">
              <a:latin typeface="Constantia" pitchFamily="18" charset="0"/>
            </a:endParaRPr>
          </a:p>
          <a:p>
            <a:r>
              <a:rPr lang="pl-PL" sz="1200" b="1" dirty="0" smtClean="0">
                <a:latin typeface="Constantia" pitchFamily="18" charset="0"/>
              </a:rPr>
              <a:t>	                      </a:t>
            </a:r>
            <a:r>
              <a:rPr lang="pl-PL" sz="1400" b="1" dirty="0" smtClean="0">
                <a:latin typeface="Constantia" pitchFamily="18" charset="0"/>
              </a:rPr>
              <a:t>Użycie </a:t>
            </a:r>
            <a:r>
              <a:rPr lang="pl-PL" sz="1400" b="1" dirty="0">
                <a:latin typeface="Constantia" pitchFamily="18" charset="0"/>
              </a:rPr>
              <a:t>niekomercyjne - Na tych samych warunkach </a:t>
            </a:r>
            <a:r>
              <a:rPr lang="pl-PL" sz="1400" dirty="0">
                <a:latin typeface="Constantia" pitchFamily="18" charset="0"/>
              </a:rPr>
              <a:t>(</a:t>
            </a:r>
            <a:r>
              <a:rPr lang="pl-PL" sz="1100" dirty="0">
                <a:latin typeface="Constantia" pitchFamily="18" charset="0"/>
                <a:hlinkClick r:id="rId4"/>
              </a:rPr>
              <a:t>CC </a:t>
            </a:r>
            <a:r>
              <a:rPr lang="pl-PL" sz="1100" dirty="0" smtClean="0">
                <a:latin typeface="Constantia" pitchFamily="18" charset="0"/>
                <a:hlinkClick r:id="rId4"/>
              </a:rPr>
              <a:t>BY-NC-SA</a:t>
            </a:r>
            <a:r>
              <a:rPr lang="pl-PL" sz="1400" dirty="0" smtClean="0">
                <a:latin typeface="Constantia" pitchFamily="18" charset="0"/>
              </a:rPr>
              <a:t>)  </a:t>
            </a:r>
            <a:r>
              <a:rPr lang="pl-PL" sz="1400" dirty="0">
                <a:latin typeface="Constantia" pitchFamily="18" charset="0"/>
              </a:rPr>
              <a:t>Wolno </a:t>
            </a:r>
            <a:r>
              <a:rPr lang="pl-PL" sz="1400" dirty="0" smtClean="0">
                <a:latin typeface="Constantia" pitchFamily="18" charset="0"/>
              </a:rPr>
              <a:t>rozprowadzać </a:t>
            </a:r>
            <a:r>
              <a:rPr lang="pl-PL" sz="1400" dirty="0">
                <a:latin typeface="Constantia" pitchFamily="18" charset="0"/>
              </a:rPr>
              <a:t>utwory zależne jedynie </a:t>
            </a:r>
            <a:r>
              <a:rPr lang="pl-PL" sz="1400" i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na </a:t>
            </a:r>
            <a:r>
              <a:rPr lang="pl-PL" sz="1400" i="1" dirty="0">
                <a:solidFill>
                  <a:srgbClr val="FF0000"/>
                </a:solidFill>
                <a:latin typeface="Constantia" panose="02030602050306030303" pitchFamily="18" charset="0"/>
              </a:rPr>
              <a:t>licencji identycznej do tej na jakiej udostępniono utwór oryginalny </a:t>
            </a:r>
            <a:r>
              <a:rPr lang="pl-PL" sz="1400" i="1" dirty="0">
                <a:latin typeface="Constantia" panose="02030602050306030303" pitchFamily="18" charset="0"/>
              </a:rPr>
              <a:t>i</a:t>
            </a:r>
            <a:r>
              <a:rPr lang="pl-PL" sz="1400" i="1" dirty="0">
                <a:solidFill>
                  <a:srgbClr val="FF0000"/>
                </a:solidFill>
                <a:latin typeface="Constantia" panose="02030602050306030303" pitchFamily="18" charset="0"/>
              </a:rPr>
              <a:t>  jedynie do </a:t>
            </a:r>
            <a:endParaRPr lang="pl-PL" sz="1400" i="1" dirty="0" smtClean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r>
              <a:rPr lang="pl-PL" sz="1400" i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celów </a:t>
            </a:r>
            <a:r>
              <a:rPr lang="pl-PL" sz="1400" i="1" dirty="0">
                <a:solidFill>
                  <a:srgbClr val="FF0000"/>
                </a:solidFill>
                <a:latin typeface="Constantia" panose="02030602050306030303" pitchFamily="18" charset="0"/>
              </a:rPr>
              <a:t>niekomercyjnych</a:t>
            </a:r>
            <a:endParaRPr lang="pl-PL" sz="1400" dirty="0"/>
          </a:p>
        </p:txBody>
      </p:sp>
      <p:pic>
        <p:nvPicPr>
          <p:cNvPr id="8" name="Obraz 7" descr="https://badsector.pl/sites/default/files/styles/medium_bw/public/licencje/cc-by-nc-sa.eu_.png?itok=ACzZo9aV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2415529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/>
          <p:cNvSpPr txBox="1"/>
          <p:nvPr/>
        </p:nvSpPr>
        <p:spPr>
          <a:xfrm>
            <a:off x="662327" y="4967783"/>
            <a:ext cx="7737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400" b="1" dirty="0" smtClean="0">
                <a:latin typeface="Constantia" pitchFamily="18" charset="0"/>
              </a:rPr>
              <a:t>		Użycie </a:t>
            </a:r>
            <a:r>
              <a:rPr lang="pl-PL" sz="1400" b="1" dirty="0">
                <a:latin typeface="Constantia" pitchFamily="18" charset="0"/>
              </a:rPr>
              <a:t>niekomercyjne – bez utworów zależnych (</a:t>
            </a:r>
            <a:r>
              <a:rPr lang="pl-PL" sz="1100" dirty="0">
                <a:latin typeface="Constantia" pitchFamily="18" charset="0"/>
                <a:hlinkClick r:id="rId6"/>
              </a:rPr>
              <a:t>CC </a:t>
            </a:r>
            <a:r>
              <a:rPr lang="pl-PL" sz="1100" dirty="0" smtClean="0">
                <a:latin typeface="Constantia" pitchFamily="18" charset="0"/>
                <a:hlinkClick r:id="rId6"/>
              </a:rPr>
              <a:t>BY-NC-ND</a:t>
            </a:r>
            <a:r>
              <a:rPr lang="pl-PL" sz="1400" b="1" dirty="0" smtClean="0">
                <a:latin typeface="Constantia" pitchFamily="18" charset="0"/>
              </a:rPr>
              <a:t>)  </a:t>
            </a:r>
            <a:r>
              <a:rPr lang="pl-PL" sz="1400" dirty="0">
                <a:latin typeface="Constantia" panose="02030602050306030303" pitchFamily="18" charset="0"/>
              </a:rPr>
              <a:t>Wolno kopiować, rozprowadzać, przedstawiać i wykonywać </a:t>
            </a:r>
            <a:r>
              <a:rPr lang="pl-PL" sz="1400" dirty="0" smtClean="0">
                <a:latin typeface="Constantia" panose="02030602050306030303" pitchFamily="18" charset="0"/>
              </a:rPr>
              <a:t>utwór jedynie </a:t>
            </a:r>
            <a:r>
              <a:rPr lang="pl-PL" sz="1400" dirty="0">
                <a:latin typeface="Constantia" panose="02030602050306030303" pitchFamily="18" charset="0"/>
              </a:rPr>
              <a:t>w jego oryginalnej postaci – </a:t>
            </a:r>
            <a:r>
              <a:rPr lang="pl-PL" sz="1400" i="1" dirty="0">
                <a:solidFill>
                  <a:srgbClr val="FF0000"/>
                </a:solidFill>
                <a:latin typeface="Constantia" panose="02030602050306030303" pitchFamily="18" charset="0"/>
              </a:rPr>
              <a:t>tworzenie utworów zależnych nie </a:t>
            </a:r>
            <a:r>
              <a:rPr lang="pl-PL" sz="1400" i="1" dirty="0" err="1" smtClean="0">
                <a:solidFill>
                  <a:srgbClr val="FF0000"/>
                </a:solidFill>
                <a:latin typeface="Constantia" panose="02030602050306030303" pitchFamily="18" charset="0"/>
              </a:rPr>
              <a:t>jestdozwolone</a:t>
            </a:r>
            <a:r>
              <a:rPr lang="pl-PL" sz="1400" i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pl-PL" sz="1400" i="1" dirty="0">
                <a:latin typeface="Constantia" panose="02030602050306030303" pitchFamily="18" charset="0"/>
              </a:rPr>
              <a:t>i</a:t>
            </a:r>
            <a:r>
              <a:rPr lang="pl-PL" sz="1400" i="1" dirty="0">
                <a:solidFill>
                  <a:srgbClr val="FF0000"/>
                </a:solidFill>
                <a:latin typeface="Constantia" panose="02030602050306030303" pitchFamily="18" charset="0"/>
              </a:rPr>
              <a:t> jedynie do celów niekomercyjnych</a:t>
            </a:r>
          </a:p>
          <a:p>
            <a:endParaRPr lang="pl-PL" dirty="0"/>
          </a:p>
        </p:txBody>
      </p:sp>
      <p:pic>
        <p:nvPicPr>
          <p:cNvPr id="10" name="Obraz 9" descr="https://badsector.pl/sites/default/files/styles/medium_bw/public/licencje/cc-by-nc-nd.eu_.png?itok=TMGzfTo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293096"/>
            <a:ext cx="2271512" cy="886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0064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17910"/>
            <a:ext cx="8577609" cy="507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9317" y="332656"/>
            <a:ext cx="9144000" cy="1030288"/>
            <a:chOff x="0" y="1824"/>
            <a:chExt cx="5760" cy="649"/>
          </a:xfrm>
        </p:grpSpPr>
        <p:pic>
          <p:nvPicPr>
            <p:cNvPr id="6" name="Picture 15" descr="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24"/>
              <a:ext cx="5760" cy="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6" descr="Logo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" y="1827"/>
              <a:ext cx="4036" cy="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5573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795320" cy="4525963"/>
          </a:xfrm>
        </p:spPr>
        <p:txBody>
          <a:bodyPr/>
          <a:lstStyle/>
          <a:p>
            <a:r>
              <a:rPr lang="en-US" u="sng" dirty="0" smtClean="0"/>
              <a:t>www.creativecommons.org</a:t>
            </a:r>
          </a:p>
          <a:p>
            <a:r>
              <a:rPr lang="pl-PL" sz="2800" dirty="0" smtClean="0">
                <a:latin typeface="Constantia" pitchFamily="18" charset="0"/>
              </a:rPr>
              <a:t>Modele otwartego dostępu </a:t>
            </a:r>
            <a:r>
              <a:rPr lang="pl-PL" sz="2800" dirty="0" smtClean="0">
                <a:solidFill>
                  <a:srgbClr val="221C42"/>
                </a:solidFill>
                <a:latin typeface="Gill Sans MT" panose="020B0502020104020203" pitchFamily="34" charset="-18"/>
              </a:rPr>
              <a:t>Katarzyna Panasiewicz</a:t>
            </a:r>
          </a:p>
          <a:p>
            <a:endParaRPr lang="pl-PL" sz="2800" dirty="0" smtClean="0">
              <a:solidFill>
                <a:srgbClr val="221C42"/>
              </a:solidFill>
              <a:latin typeface="Gill Sans MT" panose="020B0502020104020203" pitchFamily="34" charset="-18"/>
            </a:endParaRPr>
          </a:p>
          <a:p>
            <a:endParaRPr lang="pl-PL" sz="2800" dirty="0" smtClean="0">
              <a:solidFill>
                <a:srgbClr val="221C42"/>
              </a:solidFill>
              <a:latin typeface="Gill Sans MT" panose="020B0502020104020203" pitchFamily="34" charset="-18"/>
            </a:endParaRPr>
          </a:p>
          <a:p>
            <a:endParaRPr lang="pl-PL" b="1" dirty="0" smtClean="0">
              <a:solidFill>
                <a:srgbClr val="221C42"/>
              </a:solidFill>
              <a:latin typeface="Gill Sans MT" panose="020B0502020104020203" pitchFamily="34" charset="-18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863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Lawrence </a:t>
            </a:r>
            <a:r>
              <a:rPr lang="en-GB" dirty="0" err="1" smtClean="0"/>
              <a:t>Lessig</a:t>
            </a:r>
            <a:r>
              <a:rPr lang="en-GB" dirty="0" smtClean="0"/>
              <a:t> </a:t>
            </a:r>
            <a:br>
              <a:rPr lang="en-GB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amerykański profesor nauk prawnych i działacz społeczny. Zyskał sławę jako zwolennik reformy systemu </a:t>
            </a:r>
            <a:r>
              <a:rPr lang="pl-PL" dirty="0" smtClean="0">
                <a:hlinkClick r:id="rId2"/>
              </a:rPr>
              <a:t>praw autorskich</a:t>
            </a:r>
            <a:r>
              <a:rPr lang="pl-PL" dirty="0" smtClean="0"/>
              <a:t> na rzecz większej jego otwartości i zagwarantowania większych swobód użytkownikom utworów (Wikipedia)</a:t>
            </a:r>
          </a:p>
          <a:p>
            <a:r>
              <a:rPr lang="pl-PL" dirty="0" smtClean="0"/>
              <a:t>2001 r. oficjalnie utworzenie projektu Creative </a:t>
            </a:r>
            <a:r>
              <a:rPr lang="pl-PL" dirty="0" err="1" smtClean="0"/>
              <a:t>Commons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6002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68960"/>
            <a:ext cx="2293715" cy="229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54737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971550" y="2413863"/>
            <a:ext cx="1584226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US" sz="20000" dirty="0"/>
              <a:t>©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55576" y="191683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All</a:t>
            </a:r>
            <a:r>
              <a:rPr lang="pl-PL" dirty="0" smtClean="0"/>
              <a:t> </a:t>
            </a:r>
            <a:r>
              <a:rPr lang="pl-PL" dirty="0" err="1" smtClean="0"/>
              <a:t>rights</a:t>
            </a:r>
            <a:r>
              <a:rPr lang="pl-PL" dirty="0" smtClean="0"/>
              <a:t> </a:t>
            </a:r>
            <a:r>
              <a:rPr lang="pl-PL" dirty="0" err="1" smtClean="0"/>
              <a:t>reserved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652120" y="191683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dirty="0" err="1" smtClean="0"/>
              <a:t>rights</a:t>
            </a:r>
            <a:r>
              <a:rPr lang="pl-PL" dirty="0" smtClean="0"/>
              <a:t> </a:t>
            </a:r>
            <a:r>
              <a:rPr lang="pl-PL" dirty="0" err="1" smtClean="0"/>
              <a:t>reserved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82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32" y="6243068"/>
            <a:ext cx="3510136" cy="495093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221C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0" y="2336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chemeClr val="bg1"/>
                </a:solidFill>
                <a:latin typeface="Constantia" pitchFamily="18" charset="0"/>
              </a:rPr>
              <a:t>Czym jest otwarty dostęp?</a:t>
            </a:r>
            <a:endParaRPr lang="pl-PL" sz="36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sp>
        <p:nvSpPr>
          <p:cNvPr id="5" name="pole tekstowe 4"/>
          <p:cNvSpPr txBox="1"/>
          <p:nvPr/>
        </p:nvSpPr>
        <p:spPr>
          <a:xfrm flipH="1">
            <a:off x="323528" y="2708920"/>
            <a:ext cx="82089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Constantia" pitchFamily="18" charset="0"/>
              </a:rPr>
              <a:t>Otwarty dostęp</a:t>
            </a:r>
            <a:r>
              <a:rPr lang="pl-PL" sz="2800" dirty="0">
                <a:latin typeface="Constantia" pitchFamily="18" charset="0"/>
              </a:rPr>
              <a:t> (ang. O</a:t>
            </a:r>
            <a:r>
              <a:rPr lang="pl-PL" sz="2800" i="1" dirty="0">
                <a:latin typeface="Constantia" pitchFamily="18" charset="0"/>
              </a:rPr>
              <a:t>pen Access, OA</a:t>
            </a:r>
            <a:r>
              <a:rPr lang="pl-PL" sz="2800" dirty="0">
                <a:latin typeface="Constantia" pitchFamily="18" charset="0"/>
              </a:rPr>
              <a:t>) – wolny od barier technicznych, bezpłatny, powszechny, trwały i natychmiastowy dostęp do cyfrowych form zapisu danych i treści naukowych oraz edukacyjnych.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266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32" y="6243068"/>
            <a:ext cx="3510136" cy="495093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39552" y="1700808"/>
            <a:ext cx="3383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Constantia" pitchFamily="18" charset="0"/>
              </a:rPr>
              <a:t>Model OA gratis = </a:t>
            </a:r>
            <a:r>
              <a:rPr lang="pl-PL" b="1" dirty="0" smtClean="0">
                <a:latin typeface="Constantia" pitchFamily="18" charset="0"/>
              </a:rPr>
              <a:t>Dozwolony</a:t>
            </a:r>
          </a:p>
          <a:p>
            <a:r>
              <a:rPr lang="pl-PL" b="1" dirty="0" smtClean="0">
                <a:latin typeface="Constantia" pitchFamily="18" charset="0"/>
              </a:rPr>
              <a:t>użytek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788024" y="1708498"/>
            <a:ext cx="369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Constantia" pitchFamily="18" charset="0"/>
              </a:rPr>
              <a:t>Model OA </a:t>
            </a:r>
            <a:r>
              <a:rPr lang="pl-PL" b="1" dirty="0" err="1" smtClean="0">
                <a:latin typeface="Constantia" pitchFamily="18" charset="0"/>
              </a:rPr>
              <a:t>Libre</a:t>
            </a:r>
            <a:r>
              <a:rPr lang="pl-PL" b="1" dirty="0" smtClean="0">
                <a:latin typeface="Constantia" pitchFamily="18" charset="0"/>
              </a:rPr>
              <a:t> </a:t>
            </a:r>
            <a:r>
              <a:rPr lang="pl-PL" b="1" dirty="0">
                <a:latin typeface="Constantia" pitchFamily="18" charset="0"/>
              </a:rPr>
              <a:t>= </a:t>
            </a:r>
            <a:r>
              <a:rPr lang="pl-PL" b="1" dirty="0" smtClean="0">
                <a:latin typeface="Constantia" pitchFamily="18" charset="0"/>
              </a:rPr>
              <a:t>Wolne licencje</a:t>
            </a:r>
            <a:endParaRPr lang="pl-PL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68366" y="2564903"/>
            <a:ext cx="364359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Constantia" pitchFamily="18" charset="0"/>
              </a:rPr>
              <a:t>„ darmowy i otwarty dostęp -rozpowszechnianie </a:t>
            </a:r>
            <a:r>
              <a:rPr lang="pl-PL" sz="1600" dirty="0" smtClean="0">
                <a:latin typeface="Constantia" pitchFamily="18" charset="0"/>
              </a:rPr>
              <a:t>utworu </a:t>
            </a:r>
            <a:r>
              <a:rPr lang="pl-PL" sz="1600" dirty="0">
                <a:latin typeface="Constantia" pitchFamily="18" charset="0"/>
              </a:rPr>
              <a:t>w taki sposób, aby każdy mógł mieć do </a:t>
            </a:r>
            <a:r>
              <a:rPr lang="pl-PL" sz="1600" dirty="0" smtClean="0">
                <a:latin typeface="Constantia" pitchFamily="18" charset="0"/>
              </a:rPr>
              <a:t>niego </a:t>
            </a:r>
            <a:r>
              <a:rPr lang="pl-PL" sz="1600" dirty="0">
                <a:latin typeface="Constantia" pitchFamily="18" charset="0"/>
              </a:rPr>
              <a:t>dostęp w miejscu i w czasie przez siebie </a:t>
            </a:r>
            <a:r>
              <a:rPr lang="pl-PL" sz="1600" dirty="0" smtClean="0">
                <a:latin typeface="Constantia" pitchFamily="18" charset="0"/>
              </a:rPr>
              <a:t>wybranym </a:t>
            </a:r>
            <a:r>
              <a:rPr lang="pl-PL" sz="1600" dirty="0">
                <a:latin typeface="Constantia" pitchFamily="18" charset="0"/>
              </a:rPr>
              <a:t>oraz możliwość nieodpłatnego i </a:t>
            </a:r>
            <a:r>
              <a:rPr lang="pl-PL" sz="1600" dirty="0" smtClean="0">
                <a:latin typeface="Constantia" pitchFamily="18" charset="0"/>
              </a:rPr>
              <a:t>nieograniczonego </a:t>
            </a:r>
            <a:r>
              <a:rPr lang="pl-PL" sz="1600" dirty="0">
                <a:latin typeface="Constantia" pitchFamily="18" charset="0"/>
              </a:rPr>
              <a:t>technicznie korzystania z nich </a:t>
            </a:r>
            <a:r>
              <a:rPr lang="pl-PL" sz="1600" b="1" dirty="0" smtClean="0">
                <a:latin typeface="Constantia" pitchFamily="18" charset="0"/>
              </a:rPr>
              <a:t>zgodnie </a:t>
            </a:r>
            <a:r>
              <a:rPr lang="pl-PL" sz="1600" b="1" dirty="0">
                <a:latin typeface="Constantia" pitchFamily="18" charset="0"/>
              </a:rPr>
              <a:t>z właściwymi </a:t>
            </a:r>
            <a:r>
              <a:rPr lang="pl-PL" sz="1600" b="1" dirty="0" smtClean="0">
                <a:latin typeface="Constantia" pitchFamily="18" charset="0"/>
              </a:rPr>
              <a:t>przepisami”</a:t>
            </a:r>
            <a:r>
              <a:rPr lang="pl-PL" sz="1600" b="1" baseline="30000" dirty="0" smtClean="0">
                <a:latin typeface="Constantia" pitchFamily="18" charset="0"/>
              </a:rPr>
              <a:t>1</a:t>
            </a:r>
          </a:p>
          <a:p>
            <a:endParaRPr lang="pl-PL" b="1" baseline="30000" dirty="0">
              <a:latin typeface="Constantia" pitchFamily="18" charset="0"/>
            </a:endParaRPr>
          </a:p>
          <a:p>
            <a:endParaRPr lang="pl-PL" b="1" baseline="30000" dirty="0" smtClean="0">
              <a:latin typeface="Constantia" pitchFamily="18" charset="0"/>
            </a:endParaRPr>
          </a:p>
          <a:p>
            <a:endParaRPr lang="pl-PL" b="1" baseline="30000" dirty="0">
              <a:latin typeface="Constantia" pitchFamily="18" charset="0"/>
            </a:endParaRPr>
          </a:p>
          <a:p>
            <a:endParaRPr lang="pl-PL" b="1" baseline="30000" dirty="0" smtClean="0">
              <a:latin typeface="Constantia" pitchFamily="18" charset="0"/>
            </a:endParaRPr>
          </a:p>
          <a:p>
            <a:endParaRPr lang="pl-PL" b="1" baseline="30000" dirty="0">
              <a:latin typeface="Constantia" pitchFamily="18" charset="0"/>
            </a:endParaRPr>
          </a:p>
          <a:p>
            <a:endParaRPr lang="pl-PL" b="1" baseline="30000" dirty="0" smtClean="0">
              <a:latin typeface="Constantia" pitchFamily="18" charset="0"/>
            </a:endParaRPr>
          </a:p>
          <a:p>
            <a:endParaRPr lang="pl-PL" b="1" baseline="30000" dirty="0">
              <a:latin typeface="Constantia" pitchFamily="18" charset="0"/>
            </a:endParaRPr>
          </a:p>
          <a:p>
            <a:endParaRPr lang="pl-PL" b="1" baseline="30000" dirty="0" smtClean="0">
              <a:latin typeface="Constantia" pitchFamily="18" charset="0"/>
            </a:endParaRPr>
          </a:p>
          <a:p>
            <a:endParaRPr lang="pl-PL" b="1" baseline="30000" dirty="0">
              <a:latin typeface="Constantia" pitchFamily="18" charset="0"/>
            </a:endParaRPr>
          </a:p>
          <a:p>
            <a:endParaRPr lang="pl-PL" b="1" baseline="30000" dirty="0" smtClean="0">
              <a:latin typeface="Constantia" pitchFamily="18" charset="0"/>
            </a:endParaRPr>
          </a:p>
          <a:p>
            <a:endParaRPr lang="pl-PL" b="1" baseline="30000" dirty="0">
              <a:latin typeface="Constantia" pitchFamily="18" charset="0"/>
            </a:endParaRPr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716016" y="2564903"/>
            <a:ext cx="37712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Constantia" pitchFamily="18" charset="0"/>
              </a:rPr>
              <a:t>„ darmowy i otwarty dostęp -rozpowszechnianie </a:t>
            </a:r>
            <a:r>
              <a:rPr lang="pl-PL" sz="1600" dirty="0" smtClean="0">
                <a:latin typeface="Constantia" pitchFamily="18" charset="0"/>
              </a:rPr>
              <a:t>utworu </a:t>
            </a:r>
            <a:r>
              <a:rPr lang="pl-PL" sz="1600" dirty="0">
                <a:latin typeface="Constantia" pitchFamily="18" charset="0"/>
              </a:rPr>
              <a:t>w taki sposób, aby każdy mógł mieć do </a:t>
            </a:r>
            <a:r>
              <a:rPr lang="pl-PL" sz="1600" dirty="0" smtClean="0">
                <a:latin typeface="Constantia" pitchFamily="18" charset="0"/>
              </a:rPr>
              <a:t>niego </a:t>
            </a:r>
            <a:r>
              <a:rPr lang="pl-PL" sz="1600" dirty="0">
                <a:latin typeface="Constantia" pitchFamily="18" charset="0"/>
              </a:rPr>
              <a:t>dostęp w miejscu i w czasie </a:t>
            </a:r>
            <a:r>
              <a:rPr lang="pl-PL" sz="1600" dirty="0" smtClean="0">
                <a:latin typeface="Constantia" pitchFamily="18" charset="0"/>
              </a:rPr>
              <a:t>przez </a:t>
            </a:r>
            <a:r>
              <a:rPr lang="pl-PL" sz="1600" dirty="0">
                <a:latin typeface="Constantia" pitchFamily="18" charset="0"/>
              </a:rPr>
              <a:t>siebie wybranym  </a:t>
            </a:r>
            <a:r>
              <a:rPr lang="pl-PL" sz="1600" b="1" dirty="0" smtClean="0">
                <a:latin typeface="Constantia" pitchFamily="18" charset="0"/>
              </a:rPr>
              <a:t>wraz </a:t>
            </a:r>
            <a:r>
              <a:rPr lang="pl-PL" sz="1600" b="1" dirty="0">
                <a:latin typeface="Constantia" pitchFamily="18" charset="0"/>
              </a:rPr>
              <a:t>z udzieleniem każdemu licencji </a:t>
            </a:r>
            <a:r>
              <a:rPr lang="pl-PL" sz="1600" dirty="0">
                <a:latin typeface="Constantia" pitchFamily="18" charset="0"/>
              </a:rPr>
              <a:t>na </a:t>
            </a:r>
            <a:r>
              <a:rPr lang="pl-PL" sz="1600" dirty="0" smtClean="0">
                <a:latin typeface="Constantia" pitchFamily="18" charset="0"/>
              </a:rPr>
              <a:t>nieograniczone</a:t>
            </a:r>
            <a:r>
              <a:rPr lang="pl-PL" sz="1600" dirty="0">
                <a:latin typeface="Constantia" pitchFamily="18" charset="0"/>
              </a:rPr>
              <a:t>, </a:t>
            </a:r>
            <a:r>
              <a:rPr lang="pl-PL" sz="1600" dirty="0" smtClean="0">
                <a:latin typeface="Constantia" pitchFamily="18" charset="0"/>
              </a:rPr>
              <a:t>nieodpłatne </a:t>
            </a:r>
            <a:r>
              <a:rPr lang="pl-PL" sz="1600" dirty="0">
                <a:latin typeface="Constantia" pitchFamily="18" charset="0"/>
              </a:rPr>
              <a:t>i niewyłączne korzystanie  </a:t>
            </a:r>
            <a:r>
              <a:rPr lang="pl-PL" sz="1600" dirty="0" smtClean="0">
                <a:latin typeface="Constantia" pitchFamily="18" charset="0"/>
              </a:rPr>
              <a:t>z </a:t>
            </a:r>
            <a:r>
              <a:rPr lang="pl-PL" sz="1600" dirty="0">
                <a:latin typeface="Constantia" pitchFamily="18" charset="0"/>
              </a:rPr>
              <a:t>nich oraz z </a:t>
            </a:r>
            <a:r>
              <a:rPr lang="pl-PL" sz="1600" dirty="0" smtClean="0">
                <a:latin typeface="Constantia" pitchFamily="18" charset="0"/>
              </a:rPr>
              <a:t>ich </a:t>
            </a:r>
            <a:r>
              <a:rPr lang="pl-PL" sz="1600" dirty="0">
                <a:latin typeface="Constantia" pitchFamily="18" charset="0"/>
              </a:rPr>
              <a:t>ewentualnych opracowań…”</a:t>
            </a:r>
            <a:r>
              <a:rPr lang="pl-PL" sz="1600" baseline="30000" dirty="0">
                <a:latin typeface="Constantia" pitchFamily="18" charset="0"/>
              </a:rPr>
              <a:t>2</a:t>
            </a:r>
            <a:endParaRPr lang="pl-PL" sz="1600" baseline="30000" dirty="0"/>
          </a:p>
          <a:p>
            <a:endParaRPr lang="pl-PL" sz="1200" dirty="0"/>
          </a:p>
        </p:txBody>
      </p:sp>
      <p:sp>
        <p:nvSpPr>
          <p:cNvPr id="7" name="Prostokąt 6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221C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41530" y="18598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Modele otwartego dostępu</a:t>
            </a:r>
            <a:endParaRPr lang="pl-PL" sz="36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74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-16692"/>
            <a:ext cx="9144000" cy="1124744"/>
          </a:xfrm>
          <a:prstGeom prst="rect">
            <a:avLst/>
          </a:prstGeom>
          <a:solidFill>
            <a:srgbClr val="221C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latin typeface="Constantia" panose="02030602050306030303" pitchFamily="18" charset="0"/>
              </a:rPr>
              <a:t>Licencje Creative </a:t>
            </a:r>
            <a:r>
              <a:rPr lang="pl-PL" sz="3200" dirty="0" err="1" smtClean="0">
                <a:latin typeface="Constantia" panose="02030602050306030303" pitchFamily="18" charset="0"/>
              </a:rPr>
              <a:t>Commons</a:t>
            </a:r>
            <a:r>
              <a:rPr lang="pl-PL" sz="3200" dirty="0" smtClean="0">
                <a:latin typeface="Constantia" panose="02030602050306030303" pitchFamily="18" charset="0"/>
              </a:rPr>
              <a:t> (CC)</a:t>
            </a:r>
            <a:endParaRPr lang="pl-PL" sz="3200" dirty="0">
              <a:latin typeface="Constantia" panose="02030602050306030303" pitchFamily="18" charset="0"/>
            </a:endParaRPr>
          </a:p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32" y="6243068"/>
            <a:ext cx="3510136" cy="495093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39552" y="1844824"/>
            <a:ext cx="8064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l-PL" altLang="pl-PL" sz="2000" b="1" dirty="0">
                <a:latin typeface="Constantia" panose="02030602050306030303" pitchFamily="18" charset="0"/>
              </a:rPr>
              <a:t>Creative </a:t>
            </a:r>
            <a:r>
              <a:rPr lang="pl-PL" altLang="pl-PL" sz="2000" b="1" dirty="0" err="1">
                <a:latin typeface="Constantia" panose="02030602050306030303" pitchFamily="18" charset="0"/>
              </a:rPr>
              <a:t>Commons</a:t>
            </a:r>
            <a:r>
              <a:rPr lang="pl-PL" altLang="pl-PL" sz="2000" b="1" dirty="0">
                <a:latin typeface="Constantia" panose="02030602050306030303" pitchFamily="18" charset="0"/>
              </a:rPr>
              <a:t> oferuje twórcom licencje, które pozwalają </a:t>
            </a:r>
            <a:r>
              <a:rPr lang="pl-PL" altLang="pl-PL" sz="2000" b="1" dirty="0" smtClean="0">
                <a:latin typeface="Constantia" panose="02030602050306030303" pitchFamily="18" charset="0"/>
              </a:rPr>
              <a:t>zachować </a:t>
            </a:r>
            <a:r>
              <a:rPr lang="pl-PL" altLang="pl-PL" sz="2000" b="1" dirty="0">
                <a:latin typeface="Constantia" panose="02030602050306030303" pitchFamily="18" charset="0"/>
              </a:rPr>
              <a:t>własne prawa i jednocześnie dzielić się swoją twórczością z </a:t>
            </a:r>
            <a:r>
              <a:rPr lang="pl-PL" altLang="pl-PL" sz="2000" b="1" dirty="0" smtClean="0">
                <a:latin typeface="Constantia" panose="02030602050306030303" pitchFamily="18" charset="0"/>
              </a:rPr>
              <a:t>innymi: </a:t>
            </a:r>
          </a:p>
          <a:p>
            <a:pPr algn="just">
              <a:defRPr/>
            </a:pPr>
            <a:r>
              <a:rPr lang="pl-PL" altLang="pl-PL" sz="2000" dirty="0" smtClean="0">
                <a:latin typeface="Constantia" panose="02030602050306030303" pitchFamily="18" charset="0"/>
              </a:rPr>
              <a:t> </a:t>
            </a:r>
            <a:endParaRPr lang="pl-PL" altLang="pl-PL" sz="2000" dirty="0">
              <a:latin typeface="Constantia" panose="020306020503060303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latin typeface="Constantia" panose="02030602050306030303" pitchFamily="18" charset="0"/>
              </a:rPr>
              <a:t>działają na zasadzie </a:t>
            </a:r>
            <a:r>
              <a:rPr lang="pl-PL" altLang="pl-PL" sz="2000" b="1" dirty="0">
                <a:latin typeface="Constantia" panose="02030602050306030303" pitchFamily="18" charset="0"/>
              </a:rPr>
              <a:t>“pewne prawa zastrzeżone</a:t>
            </a:r>
            <a:r>
              <a:rPr lang="pl-PL" altLang="pl-PL" sz="2000" dirty="0">
                <a:latin typeface="Constantia" panose="02030602050306030303" pitchFamily="18" charset="0"/>
              </a:rPr>
              <a:t>” – jako rozszerzenie zasady “wszelkie prawa zastrzeżone”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l-PL" sz="2000" b="1" dirty="0">
                <a:latin typeface="Constantia" panose="02030602050306030303" pitchFamily="18" charset="0"/>
              </a:rPr>
              <a:t>udzielane są zawczasu przez właściciela praw autorskich </a:t>
            </a:r>
            <a:r>
              <a:rPr lang="pl-PL" sz="2000" dirty="0">
                <a:latin typeface="Constantia" panose="02030602050306030303" pitchFamily="18" charset="0"/>
              </a:rPr>
              <a:t>poprzez określanie praw do korzystania z licencjonowanego utworu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latin typeface="Constantia" panose="02030602050306030303" pitchFamily="18" charset="0"/>
              </a:rPr>
              <a:t>pozwalają na </a:t>
            </a:r>
            <a:r>
              <a:rPr lang="pl-PL" altLang="pl-PL" sz="2000" b="1" dirty="0">
                <a:latin typeface="Constantia" panose="02030602050306030303" pitchFamily="18" charset="0"/>
              </a:rPr>
              <a:t>określenie warunków</a:t>
            </a:r>
            <a:r>
              <a:rPr lang="pl-PL" altLang="pl-PL" sz="2000" dirty="0">
                <a:latin typeface="Constantia" panose="02030602050306030303" pitchFamily="18" charset="0"/>
              </a:rPr>
              <a:t>, na których inni mogą korzystać z prawa do kopiowania </a:t>
            </a:r>
            <a:r>
              <a:rPr lang="pl-PL" altLang="pl-PL" sz="2000" dirty="0" smtClean="0">
                <a:latin typeface="Constantia" panose="02030602050306030303" pitchFamily="18" charset="0"/>
              </a:rPr>
              <a:t>utworu</a:t>
            </a:r>
            <a:r>
              <a:rPr lang="pl-PL" altLang="pl-PL" sz="2000" dirty="0">
                <a:latin typeface="Constantia" panose="02030602050306030303" pitchFamily="18" charset="0"/>
              </a:rPr>
              <a:t>.</a:t>
            </a:r>
            <a:endParaRPr lang="pl-PL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79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7544" y="476672"/>
            <a:ext cx="7772400" cy="838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Warunki licencji</a:t>
            </a:r>
            <a:endParaRPr lang="en-US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86038"/>
            <a:ext cx="6667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5472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4238"/>
            <a:ext cx="6667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5472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62438"/>
            <a:ext cx="6667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5472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05400"/>
            <a:ext cx="6731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5472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3629025" y="2667000"/>
            <a:ext cx="4975423" cy="457200"/>
          </a:xfrm>
          <a:prstGeom prst="roundRect">
            <a:avLst>
              <a:gd name="adj" fmla="val 34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472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l" defTabSz="449263">
              <a:lnSpc>
                <a:spcPct val="9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charset="0"/>
              </a:rPr>
              <a:t>Attribution</a:t>
            </a:r>
            <a:r>
              <a:rPr lang="en-GB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charset="0"/>
              </a:rPr>
              <a:t> (</a:t>
            </a:r>
            <a:r>
              <a:rPr lang="en-GB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charset="0"/>
              </a:rPr>
              <a:t>always</a:t>
            </a:r>
            <a:r>
              <a:rPr lang="en-GB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charset="0"/>
              </a:rPr>
              <a:t>)</a:t>
            </a:r>
            <a:r>
              <a:rPr lang="pl-PL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charset="0"/>
              </a:rPr>
              <a:t> – wskazanie autorstwa</a:t>
            </a:r>
            <a:endParaRPr lang="en-GB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 Unicode MS" charset="0"/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3581400" y="3505200"/>
            <a:ext cx="5023048" cy="457200"/>
          </a:xfrm>
          <a:prstGeom prst="roundRect">
            <a:avLst>
              <a:gd name="adj" fmla="val 34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472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l" defTabSz="449263">
              <a:lnSpc>
                <a:spcPct val="9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charset="0"/>
              </a:rPr>
              <a:t>No Commercial </a:t>
            </a:r>
            <a:r>
              <a:rPr lang="en-GB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charset="0"/>
              </a:rPr>
              <a:t>Use</a:t>
            </a:r>
            <a:r>
              <a:rPr lang="pl-PL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charset="0"/>
              </a:rPr>
              <a:t> – brak użytku komercyjnego</a:t>
            </a:r>
            <a:endParaRPr lang="en-GB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-92" charset="0"/>
              <a:cs typeface="Arial Unicode MS" charset="0"/>
            </a:endParaRPr>
          </a:p>
          <a:p>
            <a:pPr algn="l" defTabSz="449263">
              <a:lnSpc>
                <a:spcPct val="9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-92" charset="0"/>
              <a:cs typeface="Arial Unicode MS" charset="0"/>
            </a:endParaRP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3581400" y="4343400"/>
            <a:ext cx="4951040" cy="457200"/>
          </a:xfrm>
          <a:prstGeom prst="roundRect">
            <a:avLst>
              <a:gd name="adj" fmla="val 34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472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l" defTabSz="449263">
              <a:lnSpc>
                <a:spcPct val="9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charset="0"/>
              </a:rPr>
              <a:t>No Derivative </a:t>
            </a:r>
            <a:r>
              <a:rPr lang="en-GB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charset="0"/>
              </a:rPr>
              <a:t>Works</a:t>
            </a:r>
            <a:r>
              <a:rPr lang="pl-PL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charset="0"/>
              </a:rPr>
              <a:t> – bez utworów zależnych</a:t>
            </a:r>
            <a:endParaRPr lang="en-GB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 Unicode MS" charset="0"/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3581400" y="5181600"/>
            <a:ext cx="5108575" cy="457200"/>
          </a:xfrm>
          <a:prstGeom prst="roundRect">
            <a:avLst>
              <a:gd name="adj" fmla="val 34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472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l" defTabSz="449263">
              <a:lnSpc>
                <a:spcPct val="9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charset="0"/>
              </a:rPr>
              <a:t>Share </a:t>
            </a:r>
            <a:r>
              <a:rPr lang="en-GB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charset="0"/>
              </a:rPr>
              <a:t>Alike</a:t>
            </a:r>
            <a:r>
              <a:rPr lang="pl-PL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charset="0"/>
              </a:rPr>
              <a:t> – po wykorzystaniu udostępnione na tych samych warunkach</a:t>
            </a:r>
            <a:r>
              <a:rPr lang="en-GB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charset="0"/>
              </a:rPr>
              <a:t/>
            </a:r>
            <a:br>
              <a:rPr lang="en-GB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charset="0"/>
              </a:rPr>
            </a:br>
            <a:endParaRPr lang="en-GB" sz="20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-92" charset="0"/>
              <a:cs typeface="Arial Unicode MS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8689975" y="6499225"/>
            <a:ext cx="260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00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45751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8689975" y="6499225"/>
            <a:ext cx="260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000"/>
              <a:t>7</a:t>
            </a:r>
          </a:p>
        </p:txBody>
      </p:sp>
      <p:pic>
        <p:nvPicPr>
          <p:cNvPr id="8" name="Picture 28" descr="CCLice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2198688" cy="355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0"/>
          <p:cNvSpPr txBox="1">
            <a:spLocks noChangeArrowheads="1"/>
          </p:cNvSpPr>
          <p:nvPr/>
        </p:nvSpPr>
        <p:spPr bwMode="auto">
          <a:xfrm>
            <a:off x="539552" y="476672"/>
            <a:ext cx="7772400" cy="838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Creative Commons Licenses</a:t>
            </a:r>
            <a:b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dirty="0"/>
          </a:p>
        </p:txBody>
      </p:sp>
      <p:sp>
        <p:nvSpPr>
          <p:cNvPr id="10" name="Rectangle 31"/>
          <p:cNvSpPr txBox="1">
            <a:spLocks noChangeArrowheads="1"/>
          </p:cNvSpPr>
          <p:nvPr/>
        </p:nvSpPr>
        <p:spPr bwMode="auto">
          <a:xfrm>
            <a:off x="685800" y="2133600"/>
            <a:ext cx="55626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mtClean="0"/>
              <a:t> </a:t>
            </a:r>
            <a:r>
              <a:rPr lang="en-US" sz="24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 variations:</a:t>
            </a:r>
          </a:p>
          <a:p>
            <a:pPr>
              <a:buFontTx/>
              <a:buNone/>
            </a:pPr>
            <a:endParaRPr lang="en-US" sz="1200" smtClean="0"/>
          </a:p>
          <a:p>
            <a:pPr>
              <a:lnSpc>
                <a:spcPct val="150000"/>
              </a:lnSpc>
              <a:buFontTx/>
              <a:buNone/>
            </a:pPr>
            <a:r>
              <a:rPr lang="en-US" sz="2000" smtClean="0"/>
              <a:t>Attribution Non-commercial No Derivatives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000" smtClean="0"/>
              <a:t>Attribution Non-commercial Share Alike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000" smtClean="0"/>
              <a:t>Attribution Non-commercial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000" smtClean="0"/>
              <a:t>Attribution No Derivatives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000" smtClean="0"/>
              <a:t>Attribution Share Alike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000" smtClean="0"/>
              <a:t>Attribution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173478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558415" y="2092963"/>
            <a:ext cx="8262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latin typeface="Constantia" panose="02030602050306030303" pitchFamily="18" charset="0"/>
              </a:rPr>
              <a:t>		</a:t>
            </a:r>
          </a:p>
          <a:p>
            <a:r>
              <a:rPr lang="pl-PL" sz="1200" b="1" dirty="0" smtClean="0">
                <a:latin typeface="Constantia" panose="02030602050306030303" pitchFamily="18" charset="0"/>
              </a:rPr>
              <a:t>		</a:t>
            </a:r>
            <a:r>
              <a:rPr lang="pl-PL" sz="1400" b="1" dirty="0" smtClean="0">
                <a:latin typeface="Constantia" panose="02030602050306030303" pitchFamily="18" charset="0"/>
              </a:rPr>
              <a:t>Uznanie </a:t>
            </a:r>
            <a:r>
              <a:rPr lang="pl-PL" sz="1400" b="1" dirty="0">
                <a:latin typeface="Constantia" panose="02030602050306030303" pitchFamily="18" charset="0"/>
              </a:rPr>
              <a:t>autorstwa</a:t>
            </a:r>
            <a:r>
              <a:rPr lang="pl-PL" sz="1400" dirty="0">
                <a:latin typeface="Constantia" panose="02030602050306030303" pitchFamily="18" charset="0"/>
              </a:rPr>
              <a:t>. (</a:t>
            </a:r>
            <a:r>
              <a:rPr lang="pl-PL" sz="1400" dirty="0">
                <a:latin typeface="Constantia" pitchFamily="18" charset="0"/>
                <a:hlinkClick r:id="rId2"/>
              </a:rPr>
              <a:t>CC </a:t>
            </a:r>
            <a:r>
              <a:rPr lang="pl-PL" sz="1400" dirty="0" smtClean="0">
                <a:latin typeface="Constantia" pitchFamily="18" charset="0"/>
                <a:hlinkClick r:id="rId2"/>
              </a:rPr>
              <a:t>BY</a:t>
            </a:r>
            <a:r>
              <a:rPr lang="pl-PL" sz="1400" dirty="0" smtClean="0">
                <a:latin typeface="Constantia" panose="02030602050306030303" pitchFamily="18" charset="0"/>
              </a:rPr>
              <a:t>) </a:t>
            </a:r>
            <a:r>
              <a:rPr lang="pl-PL" sz="1400" dirty="0">
                <a:latin typeface="Constantia" panose="02030602050306030303" pitchFamily="18" charset="0"/>
              </a:rPr>
              <a:t>Wolno kopiować, rozprowadzać, przedstawiać i wykonywać </a:t>
            </a:r>
            <a:r>
              <a:rPr lang="pl-PL" sz="1400" dirty="0" smtClean="0">
                <a:latin typeface="Constantia" panose="02030602050306030303" pitchFamily="18" charset="0"/>
              </a:rPr>
              <a:t>objęty </a:t>
            </a:r>
            <a:r>
              <a:rPr lang="pl-PL" sz="1400" dirty="0">
                <a:latin typeface="Constantia" panose="02030602050306030303" pitchFamily="18" charset="0"/>
              </a:rPr>
              <a:t>prawem autorskim </a:t>
            </a:r>
            <a:r>
              <a:rPr lang="pl-PL" sz="1400" dirty="0" smtClean="0">
                <a:latin typeface="Constantia" panose="02030602050306030303" pitchFamily="18" charset="0"/>
              </a:rPr>
              <a:t>utwór </a:t>
            </a:r>
            <a:r>
              <a:rPr lang="pl-PL" sz="1400" dirty="0">
                <a:latin typeface="Constantia" panose="02030602050306030303" pitchFamily="18" charset="0"/>
              </a:rPr>
              <a:t>oraz opracowanie na jego podstawie utwory zależne </a:t>
            </a:r>
            <a:r>
              <a:rPr lang="pl-PL" sz="1400" i="1" dirty="0">
                <a:solidFill>
                  <a:srgbClr val="FF0000"/>
                </a:solidFill>
                <a:latin typeface="Constantia" panose="02030602050306030303" pitchFamily="18" charset="0"/>
              </a:rPr>
              <a:t>pod warunkiem, że zostanie przywołane </a:t>
            </a:r>
            <a:r>
              <a:rPr lang="pl-PL" sz="1400" i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nazwisko </a:t>
            </a:r>
            <a:r>
              <a:rPr lang="pl-PL" sz="1400" i="1" dirty="0">
                <a:solidFill>
                  <a:srgbClr val="FF0000"/>
                </a:solidFill>
                <a:latin typeface="Constantia" panose="02030602050306030303" pitchFamily="18" charset="0"/>
              </a:rPr>
              <a:t>autora pierwowzoru</a:t>
            </a:r>
            <a:endParaRPr lang="pl-PL" sz="1400" b="1" dirty="0">
              <a:latin typeface="Constantia" panose="02030602050306030303" pitchFamily="18" charset="0"/>
            </a:endParaRPr>
          </a:p>
          <a:p>
            <a:endParaRPr lang="pl-PL" dirty="0"/>
          </a:p>
        </p:txBody>
      </p:sp>
      <p:pic>
        <p:nvPicPr>
          <p:cNvPr id="6" name="Picture 2" descr="https://badsector.pl/sites/default/files/styles/medium_bw/public/licencje/cc-by.png?itok=y6x136F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45524"/>
            <a:ext cx="1985362" cy="694878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558415" y="3573016"/>
            <a:ext cx="81900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latin typeface="Constantia" panose="02030602050306030303" pitchFamily="18" charset="0"/>
              </a:rPr>
              <a:t>	                      </a:t>
            </a:r>
          </a:p>
          <a:p>
            <a:endParaRPr lang="pl-PL" sz="1200" b="1" dirty="0">
              <a:latin typeface="Constantia" panose="02030602050306030303" pitchFamily="18" charset="0"/>
            </a:endParaRPr>
          </a:p>
          <a:p>
            <a:r>
              <a:rPr lang="pl-PL" sz="1200" b="1" dirty="0" smtClean="0">
                <a:latin typeface="Constantia" panose="02030602050306030303" pitchFamily="18" charset="0"/>
              </a:rPr>
              <a:t>	                     </a:t>
            </a:r>
            <a:r>
              <a:rPr lang="pl-PL" sz="1400" b="1" dirty="0" smtClean="0">
                <a:latin typeface="Constantia" panose="02030602050306030303" pitchFamily="18" charset="0"/>
              </a:rPr>
              <a:t>Użycie </a:t>
            </a:r>
            <a:r>
              <a:rPr lang="pl-PL" sz="1400" b="1" dirty="0">
                <a:latin typeface="Constantia" panose="02030602050306030303" pitchFamily="18" charset="0"/>
              </a:rPr>
              <a:t>niekomercyjne</a:t>
            </a:r>
            <a:r>
              <a:rPr lang="pl-PL" sz="1400" dirty="0">
                <a:latin typeface="Constantia" panose="02030602050306030303" pitchFamily="18" charset="0"/>
              </a:rPr>
              <a:t>. (</a:t>
            </a:r>
            <a:r>
              <a:rPr lang="pl-PL" sz="1400" dirty="0">
                <a:latin typeface="Constantia" pitchFamily="18" charset="0"/>
                <a:hlinkClick r:id="rId4"/>
              </a:rPr>
              <a:t>CC BY-NC </a:t>
            </a:r>
            <a:r>
              <a:rPr lang="pl-PL" sz="1400" dirty="0" smtClean="0">
                <a:latin typeface="Constantia" panose="02030602050306030303" pitchFamily="18" charset="0"/>
              </a:rPr>
              <a:t>) </a:t>
            </a:r>
            <a:r>
              <a:rPr lang="pl-PL" sz="1400" dirty="0">
                <a:latin typeface="Constantia" panose="02030602050306030303" pitchFamily="18" charset="0"/>
              </a:rPr>
              <a:t>Wolno kopiować, rozprowadzać, przedstawiać i </a:t>
            </a:r>
            <a:r>
              <a:rPr lang="pl-PL" sz="1400" dirty="0" smtClean="0">
                <a:latin typeface="Constantia" panose="02030602050306030303" pitchFamily="18" charset="0"/>
              </a:rPr>
              <a:t>wykonywać </a:t>
            </a:r>
            <a:r>
              <a:rPr lang="pl-PL" sz="1400" dirty="0">
                <a:latin typeface="Constantia" panose="02030602050306030303" pitchFamily="18" charset="0"/>
              </a:rPr>
              <a:t>objęty prawem </a:t>
            </a:r>
            <a:r>
              <a:rPr lang="pl-PL" sz="1400" dirty="0" smtClean="0">
                <a:latin typeface="Constantia" panose="02030602050306030303" pitchFamily="18" charset="0"/>
              </a:rPr>
              <a:t>autorskim </a:t>
            </a:r>
            <a:r>
              <a:rPr lang="pl-PL" sz="1400" dirty="0">
                <a:latin typeface="Constantia" panose="02030602050306030303" pitchFamily="18" charset="0"/>
              </a:rPr>
              <a:t>utwór oraz opracowane na jego podstawie utwory zależne </a:t>
            </a:r>
            <a:r>
              <a:rPr lang="pl-PL" sz="1400" i="1" dirty="0">
                <a:solidFill>
                  <a:srgbClr val="FF0000"/>
                </a:solidFill>
                <a:latin typeface="Constantia" panose="02030602050306030303" pitchFamily="18" charset="0"/>
              </a:rPr>
              <a:t>jedynie do celów </a:t>
            </a:r>
            <a:r>
              <a:rPr lang="pl-PL" sz="1400" i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niekomercyjnych</a:t>
            </a:r>
            <a:endParaRPr lang="pl-PL" sz="1400" i="1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endParaRPr lang="pl-PL" dirty="0"/>
          </a:p>
        </p:txBody>
      </p:sp>
      <p:pic>
        <p:nvPicPr>
          <p:cNvPr id="8" name="Picture 2" descr="https://badsector.pl/sites/default/files/styles/medium_bw/public/licencje/cc-by-nc.eu_.png?itok=DE9A3Ek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017" y="3264545"/>
            <a:ext cx="2231881" cy="781158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587987" y="5301207"/>
            <a:ext cx="79444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latin typeface="Constantia" panose="02030602050306030303" pitchFamily="18" charset="0"/>
              </a:rPr>
              <a:t>		           </a:t>
            </a:r>
          </a:p>
          <a:p>
            <a:r>
              <a:rPr lang="pl-PL" sz="1200" b="1" dirty="0" smtClean="0">
                <a:latin typeface="Constantia" panose="02030602050306030303" pitchFamily="18" charset="0"/>
              </a:rPr>
              <a:t>	</a:t>
            </a:r>
            <a:r>
              <a:rPr lang="pl-PL" sz="1200" b="1" dirty="0">
                <a:latin typeface="Constantia" panose="02030602050306030303" pitchFamily="18" charset="0"/>
              </a:rPr>
              <a:t> </a:t>
            </a:r>
            <a:r>
              <a:rPr lang="pl-PL" sz="1200" b="1" dirty="0" smtClean="0">
                <a:latin typeface="Constantia" panose="02030602050306030303" pitchFamily="18" charset="0"/>
              </a:rPr>
              <a:t>                   </a:t>
            </a:r>
            <a:r>
              <a:rPr lang="pl-PL" sz="1400" b="1" dirty="0" smtClean="0">
                <a:latin typeface="Constantia" panose="02030602050306030303" pitchFamily="18" charset="0"/>
              </a:rPr>
              <a:t>Na </a:t>
            </a:r>
            <a:r>
              <a:rPr lang="pl-PL" sz="1400" b="1" dirty="0">
                <a:latin typeface="Constantia" panose="02030602050306030303" pitchFamily="18" charset="0"/>
              </a:rPr>
              <a:t>tych samych warunkach</a:t>
            </a:r>
            <a:r>
              <a:rPr lang="pl-PL" sz="1400" dirty="0">
                <a:latin typeface="Constantia" panose="02030602050306030303" pitchFamily="18" charset="0"/>
              </a:rPr>
              <a:t>. (</a:t>
            </a:r>
            <a:r>
              <a:rPr lang="pl-PL" sz="1400" dirty="0">
                <a:latin typeface="Constantia" pitchFamily="18" charset="0"/>
                <a:hlinkClick r:id="rId6"/>
              </a:rPr>
              <a:t>CC BY-SA </a:t>
            </a:r>
            <a:r>
              <a:rPr lang="pl-PL" sz="1400" dirty="0" smtClean="0">
                <a:latin typeface="Constantia" panose="02030602050306030303" pitchFamily="18" charset="0"/>
              </a:rPr>
              <a:t>) </a:t>
            </a:r>
            <a:r>
              <a:rPr lang="pl-PL" sz="1400" dirty="0">
                <a:latin typeface="Constantia" panose="02030602050306030303" pitchFamily="18" charset="0"/>
              </a:rPr>
              <a:t>Wolno </a:t>
            </a:r>
            <a:r>
              <a:rPr lang="pl-PL" sz="1400" dirty="0" smtClean="0">
                <a:latin typeface="Constantia" panose="02030602050306030303" pitchFamily="18" charset="0"/>
              </a:rPr>
              <a:t>rozprowadzać utwory </a:t>
            </a:r>
            <a:r>
              <a:rPr lang="pl-PL" sz="1400" dirty="0">
                <a:latin typeface="Constantia" panose="02030602050306030303" pitchFamily="18" charset="0"/>
              </a:rPr>
              <a:t>zależne </a:t>
            </a:r>
            <a:r>
              <a:rPr lang="pl-PL" sz="1400" dirty="0" smtClean="0">
                <a:latin typeface="Constantia" panose="02030602050306030303" pitchFamily="18" charset="0"/>
              </a:rPr>
              <a:t>jedynie </a:t>
            </a:r>
            <a:r>
              <a:rPr lang="pl-PL" sz="1400" i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na licencji identycznej do tej na jakiej udostępniono utwór oryginalny</a:t>
            </a:r>
            <a:endParaRPr lang="pl-PL" sz="1400" dirty="0" smtClean="0">
              <a:latin typeface="Constantia" panose="02030602050306030303" pitchFamily="18" charset="0"/>
            </a:endParaRPr>
          </a:p>
          <a:p>
            <a:endParaRPr lang="pl-PL" dirty="0"/>
          </a:p>
        </p:txBody>
      </p:sp>
      <p:pic>
        <p:nvPicPr>
          <p:cNvPr id="10" name="Picture 2" descr="CC BY-S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3442" y="4797152"/>
            <a:ext cx="1937241" cy="678034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272063" y="692696"/>
            <a:ext cx="5820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WARUNKI LICENCJI CC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1944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308</Words>
  <Application>Microsoft Office PowerPoint</Application>
  <PresentationFormat>Pokaz na ekranie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Licencje Creative Commons</vt:lpstr>
      <vt:lpstr>Lawrence Lessig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Źródła: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Licencje Creative Commons</dc:title>
  <dc:creator>Monika</dc:creator>
  <cp:lastModifiedBy>Monika</cp:lastModifiedBy>
  <cp:revision>4</cp:revision>
  <dcterms:created xsi:type="dcterms:W3CDTF">2021-06-12T19:39:52Z</dcterms:created>
  <dcterms:modified xsi:type="dcterms:W3CDTF">2021-06-13T07:52:46Z</dcterms:modified>
</cp:coreProperties>
</file>