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9"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400800" y="6355080"/>
            <a:ext cx="2286000" cy="365760"/>
          </a:xfrm>
        </p:spPr>
        <p:txBody>
          <a:bodyPr/>
          <a:lstStyle>
            <a:lvl1pPr>
              <a:defRPr sz="1400"/>
            </a:lvl1pPr>
          </a:lstStyle>
          <a:p>
            <a:fld id="{6CCC15FE-644B-47E4-ACB2-D9513C0E379C}" type="datetimeFigureOut">
              <a:rPr lang="ru-RU" smtClean="0"/>
              <a:t>25.10.2016</a:t>
            </a:fld>
            <a:endParaRPr lang="ru-RU"/>
          </a:p>
        </p:txBody>
      </p:sp>
      <p:sp>
        <p:nvSpPr>
          <p:cNvPr id="17" name="Нижний колонтитул 16"/>
          <p:cNvSpPr>
            <a:spLocks noGrp="1"/>
          </p:cNvSpPr>
          <p:nvPr>
            <p:ph type="ftr" sz="quarter" idx="11"/>
          </p:nvPr>
        </p:nvSpPr>
        <p:spPr>
          <a:xfrm>
            <a:off x="2898648" y="6355080"/>
            <a:ext cx="3474720" cy="365760"/>
          </a:xfrm>
        </p:spPr>
        <p:txBody>
          <a:bodyPr/>
          <a:lstStyle/>
          <a:p>
            <a:endParaRPr lang="ru-RU"/>
          </a:p>
        </p:txBody>
      </p:sp>
      <p:sp>
        <p:nvSpPr>
          <p:cNvPr id="29" name="Номер слайда 28"/>
          <p:cNvSpPr>
            <a:spLocks noGrp="1"/>
          </p:cNvSpPr>
          <p:nvPr>
            <p:ph type="sldNum" sz="quarter" idx="12"/>
          </p:nvPr>
        </p:nvSpPr>
        <p:spPr>
          <a:xfrm>
            <a:off x="1216152" y="6355080"/>
            <a:ext cx="1219200" cy="365760"/>
          </a:xfrm>
        </p:spPr>
        <p:txBody>
          <a:bodyPr/>
          <a:lstStyle/>
          <a:p>
            <a:fld id="{C3D535AA-5DDB-4EA4-805C-B76D1A243186}" type="slidenum">
              <a:rPr lang="ru-RU" smtClean="0"/>
              <a:t>‹#›</a:t>
            </a:fld>
            <a:endParaRPr lang="ru-RU"/>
          </a:p>
        </p:txBody>
      </p:sp>
      <p:sp>
        <p:nvSpPr>
          <p:cNvPr id="21" name="Прямоугольник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Прямоугольник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Прямоугольник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CCC15FE-644B-47E4-ACB2-D9513C0E379C}" type="datetimeFigureOut">
              <a:rPr lang="ru-RU" smtClean="0"/>
              <a:t>25.10.2016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3D535AA-5DDB-4EA4-805C-B76D1A243186}"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CCC15FE-644B-47E4-ACB2-D9513C0E379C}" type="datetimeFigureOut">
              <a:rPr lang="ru-RU" smtClean="0"/>
              <a:t>25.10.2016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3D535AA-5DDB-4EA4-805C-B76D1A243186}" type="slidenum">
              <a:rPr lang="ru-RU" smtClean="0"/>
              <a:t>‹#›</a:t>
            </a:fld>
            <a:endParaRPr lang="ru-RU"/>
          </a:p>
        </p:txBody>
      </p:sp>
      <p:sp>
        <p:nvSpPr>
          <p:cNvPr id="7" name="Прямая соединительная линия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Равнобедренный треугольник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ая соединительная линия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6CCC15FE-644B-47E4-ACB2-D9513C0E379C}" type="datetimeFigureOut">
              <a:rPr lang="ru-RU" smtClean="0"/>
              <a:t>25.10.2016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3D535AA-5DDB-4EA4-805C-B76D1A243186}" type="slidenum">
              <a:rPr lang="ru-RU" smtClean="0"/>
              <a:t>‹#›</a:t>
            </a:fld>
            <a:endParaRPr lang="ru-RU"/>
          </a:p>
        </p:txBody>
      </p:sp>
      <p:sp>
        <p:nvSpPr>
          <p:cNvPr id="8" name="Объект 7"/>
          <p:cNvSpPr>
            <a:spLocks noGrp="1"/>
          </p:cNvSpPr>
          <p:nvPr>
            <p:ph sz="quarter" idx="1"/>
          </p:nvPr>
        </p:nvSpPr>
        <p:spPr>
          <a:xfrm>
            <a:off x="457200" y="1219200"/>
            <a:ext cx="8229600"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6400800" y="6355080"/>
            <a:ext cx="2286000" cy="365760"/>
          </a:xfrm>
        </p:spPr>
        <p:txBody>
          <a:bodyPr/>
          <a:lstStyle/>
          <a:p>
            <a:fld id="{6CCC15FE-644B-47E4-ACB2-D9513C0E379C}" type="datetimeFigureOut">
              <a:rPr lang="ru-RU" smtClean="0"/>
              <a:t>25.10.2016</a:t>
            </a:fld>
            <a:endParaRPr lang="ru-RU"/>
          </a:p>
        </p:txBody>
      </p:sp>
      <p:sp>
        <p:nvSpPr>
          <p:cNvPr id="5" name="Нижний колонтитул 4"/>
          <p:cNvSpPr>
            <a:spLocks noGrp="1"/>
          </p:cNvSpPr>
          <p:nvPr>
            <p:ph type="ftr" sz="quarter" idx="11"/>
          </p:nvPr>
        </p:nvSpPr>
        <p:spPr>
          <a:xfrm>
            <a:off x="2898648" y="6355080"/>
            <a:ext cx="3474720" cy="365760"/>
          </a:xfrm>
        </p:spPr>
        <p:txBody>
          <a:bodyPr/>
          <a:lstStyle/>
          <a:p>
            <a:endParaRPr lang="ru-RU"/>
          </a:p>
        </p:txBody>
      </p:sp>
      <p:sp>
        <p:nvSpPr>
          <p:cNvPr id="6" name="Номер слайда 5"/>
          <p:cNvSpPr>
            <a:spLocks noGrp="1"/>
          </p:cNvSpPr>
          <p:nvPr>
            <p:ph type="sldNum" sz="quarter" idx="12"/>
          </p:nvPr>
        </p:nvSpPr>
        <p:spPr>
          <a:xfrm>
            <a:off x="1069848" y="6355080"/>
            <a:ext cx="1520952" cy="365760"/>
          </a:xfrm>
        </p:spPr>
        <p:txBody>
          <a:bodyPr/>
          <a:lstStyle/>
          <a:p>
            <a:fld id="{C3D535AA-5DDB-4EA4-805C-B76D1A243186}" type="slidenum">
              <a:rPr lang="ru-RU" smtClean="0"/>
              <a:t>‹#›</a:t>
            </a:fld>
            <a:endParaRPr lang="ru-RU"/>
          </a:p>
        </p:txBody>
      </p:sp>
      <p:sp>
        <p:nvSpPr>
          <p:cNvPr id="7" name="Прямоугольник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6CCC15FE-644B-47E4-ACB2-D9513C0E379C}" type="datetimeFigureOut">
              <a:rPr lang="ru-RU" smtClean="0"/>
              <a:t>25.10.2016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3D535AA-5DDB-4EA4-805C-B76D1A243186}" type="slidenum">
              <a:rPr lang="ru-RU" smtClean="0"/>
              <a:t>‹#›</a:t>
            </a:fld>
            <a:endParaRPr lang="ru-RU"/>
          </a:p>
        </p:txBody>
      </p:sp>
      <p:sp>
        <p:nvSpPr>
          <p:cNvPr id="9" name="Объект 8"/>
          <p:cNvSpPr>
            <a:spLocks noGrp="1"/>
          </p:cNvSpPr>
          <p:nvPr>
            <p:ph sz="quarter" idx="1"/>
          </p:nvPr>
        </p:nvSpPr>
        <p:spPr>
          <a:xfrm>
            <a:off x="457200" y="1219200"/>
            <a:ext cx="4041648"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632198" y="1216152"/>
            <a:ext cx="4041648"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6CCC15FE-644B-47E4-ACB2-D9513C0E379C}" type="datetimeFigureOut">
              <a:rPr lang="ru-RU" smtClean="0"/>
              <a:t>25.10.2016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3D535AA-5DDB-4EA4-805C-B76D1A243186}" type="slidenum">
              <a:rPr lang="ru-RU" smtClean="0"/>
              <a:t>‹#›</a:t>
            </a:fld>
            <a:endParaRPr lang="ru-RU"/>
          </a:p>
        </p:txBody>
      </p:sp>
      <p:sp>
        <p:nvSpPr>
          <p:cNvPr id="11" name="Объект 10"/>
          <p:cNvSpPr>
            <a:spLocks noGrp="1"/>
          </p:cNvSpPr>
          <p:nvPr>
            <p:ph sz="quarter" idx="2"/>
          </p:nvPr>
        </p:nvSpPr>
        <p:spPr>
          <a:xfrm>
            <a:off x="457200" y="2133600"/>
            <a:ext cx="4038600" cy="4038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648200" y="2133600"/>
            <a:ext cx="4038600" cy="4038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6CCC15FE-644B-47E4-ACB2-D9513C0E379C}" type="datetimeFigureOut">
              <a:rPr lang="ru-RU" smtClean="0"/>
              <a:t>25.10.2016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3D535AA-5DDB-4EA4-805C-B76D1A243186}" type="slidenum">
              <a:rPr lang="ru-RU" smtClean="0"/>
              <a:t>‹#›</a:t>
            </a:fld>
            <a:endParaRPr lang="ru-RU"/>
          </a:p>
        </p:txBody>
      </p:sp>
      <p:sp>
        <p:nvSpPr>
          <p:cNvPr id="6" name="Равнобедренный треугольник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CCC15FE-644B-47E4-ACB2-D9513C0E379C}" type="datetimeFigureOut">
              <a:rPr lang="ru-RU" smtClean="0"/>
              <a:t>25.10.2016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3D535AA-5DDB-4EA4-805C-B76D1A243186}" type="slidenum">
              <a:rPr lang="ru-RU" smtClean="0"/>
              <a:t>‹#›</a:t>
            </a:fld>
            <a:endParaRPr lang="ru-RU"/>
          </a:p>
        </p:txBody>
      </p:sp>
      <p:sp>
        <p:nvSpPr>
          <p:cNvPr id="5" name="Прямая соединительная линия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Равнобедренный треугольник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6CCC15FE-644B-47E4-ACB2-D9513C0E379C}" type="datetimeFigureOut">
              <a:rPr lang="ru-RU" smtClean="0"/>
              <a:t>25.10.2016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3D535AA-5DDB-4EA4-805C-B76D1A243186}" type="slidenum">
              <a:rPr lang="ru-RU" smtClean="0"/>
              <a:t>‹#›</a:t>
            </a:fld>
            <a:endParaRPr lang="ru-RU"/>
          </a:p>
        </p:txBody>
      </p:sp>
      <p:sp>
        <p:nvSpPr>
          <p:cNvPr id="8" name="Прямая соединительная линия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ая соединительная линия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Равнобедренный треугольник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Объект 11"/>
          <p:cNvSpPr>
            <a:spLocks noGrp="1"/>
          </p:cNvSpPr>
          <p:nvPr>
            <p:ph sz="quarter" idx="1"/>
          </p:nvPr>
        </p:nvSpPr>
        <p:spPr>
          <a:xfrm>
            <a:off x="304800" y="304800"/>
            <a:ext cx="57150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6CCC15FE-644B-47E4-ACB2-D9513C0E379C}" type="datetimeFigureOut">
              <a:rPr lang="ru-RU" smtClean="0"/>
              <a:t>25.10.2016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3D535AA-5DDB-4EA4-805C-B76D1A243186}" type="slidenum">
              <a:rPr lang="ru-RU" smtClean="0"/>
              <a:t>‹#›</a:t>
            </a:fld>
            <a:endParaRPr lang="ru-RU"/>
          </a:p>
        </p:txBody>
      </p:sp>
      <p:sp>
        <p:nvSpPr>
          <p:cNvPr id="8" name="Прямая соединительная линия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Равнобедренный треугольник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152400"/>
            <a:ext cx="8229600" cy="990600"/>
          </a:xfrm>
          <a:prstGeom prst="rect">
            <a:avLst/>
          </a:prstGeom>
        </p:spPr>
        <p:txBody>
          <a:bodyPr vert="horz"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6CCC15FE-644B-47E4-ACB2-D9513C0E379C}" type="datetimeFigureOut">
              <a:rPr lang="ru-RU" smtClean="0"/>
              <a:t>25.10.2016</a:t>
            </a:fld>
            <a:endParaRPr lang="ru-RU"/>
          </a:p>
        </p:txBody>
      </p:sp>
      <p:sp>
        <p:nvSpPr>
          <p:cNvPr id="3" name="Нижний колонтитул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C3D535AA-5DDB-4EA4-805C-B76D1A243186}" type="slidenum">
              <a:rPr lang="ru-RU" smtClean="0"/>
              <a:t>‹#›</a:t>
            </a:fld>
            <a:endParaRPr lang="ru-RU"/>
          </a:p>
        </p:txBody>
      </p:sp>
      <p:sp>
        <p:nvSpPr>
          <p:cNvPr id="28" name="Прямая соединительная линия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Прямая соединительная линия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Равнобедренный треугольник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www\Desktop\iStock_000028924588Mediu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218340"/>
            <a:ext cx="6048672" cy="323785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p:txBody>
          <a:bodyPr>
            <a:noAutofit/>
          </a:bodyPr>
          <a:lstStyle/>
          <a:p>
            <a:r>
              <a:rPr lang="en-US" sz="3600" b="1" dirty="0"/>
              <a:t>Limited liability companies</a:t>
            </a:r>
            <a:r>
              <a:rPr lang="ru-RU" sz="3600" b="1" dirty="0"/>
              <a:t/>
            </a:r>
            <a:br>
              <a:rPr lang="ru-RU" sz="3600" b="1" dirty="0"/>
            </a:br>
            <a:endParaRPr lang="ru-RU" sz="3600" b="1" dirty="0"/>
          </a:p>
        </p:txBody>
      </p:sp>
      <p:sp>
        <p:nvSpPr>
          <p:cNvPr id="3" name="Подзаголовок 2"/>
          <p:cNvSpPr>
            <a:spLocks noGrp="1"/>
          </p:cNvSpPr>
          <p:nvPr>
            <p:ph type="subTitle" idx="1"/>
          </p:nvPr>
        </p:nvSpPr>
        <p:spPr/>
        <p:txBody>
          <a:bodyPr/>
          <a:lstStyle/>
          <a:p>
            <a:r>
              <a:rPr lang="en-US" dirty="0" err="1" smtClean="0"/>
              <a:t>Barlit</a:t>
            </a:r>
            <a:r>
              <a:rPr lang="en-US" dirty="0" smtClean="0"/>
              <a:t> Anton </a:t>
            </a:r>
          </a:p>
        </p:txBody>
      </p:sp>
    </p:spTree>
    <p:extLst>
      <p:ext uri="{BB962C8B-B14F-4D97-AF65-F5344CB8AC3E}">
        <p14:creationId xmlns:p14="http://schemas.microsoft.com/office/powerpoint/2010/main" val="505856799"/>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p:txBody>
          <a:bodyPr>
            <a:normAutofit fontScale="77500" lnSpcReduction="20000"/>
          </a:bodyPr>
          <a:lstStyle/>
          <a:p>
            <a:pPr marL="0" indent="0">
              <a:buNone/>
            </a:pPr>
            <a:r>
              <a:rPr lang="en-US" b="1" dirty="0"/>
              <a:t>The final steps are to make contributions to the Company's share capital and </a:t>
            </a:r>
            <a:r>
              <a:rPr lang="en-US" b="1" dirty="0" err="1"/>
              <a:t>toprepare</a:t>
            </a:r>
            <a:r>
              <a:rPr lang="en-US" b="1" dirty="0"/>
              <a:t> an application to register the Company by </a:t>
            </a:r>
            <a:r>
              <a:rPr lang="en-US" b="1" dirty="0" smtClean="0"/>
              <a:t>the</a:t>
            </a:r>
            <a:r>
              <a:rPr lang="en-US" dirty="0"/>
              <a:t> </a:t>
            </a:r>
            <a:r>
              <a:rPr lang="en-US" b="1" dirty="0" smtClean="0"/>
              <a:t>registry </a:t>
            </a:r>
            <a:r>
              <a:rPr lang="en-US" b="1" dirty="0"/>
              <a:t>cour</a:t>
            </a:r>
            <a:r>
              <a:rPr lang="en-US" dirty="0"/>
              <a:t>t in the so-called business register of the </a:t>
            </a:r>
            <a:r>
              <a:rPr lang="en-US" b="1" dirty="0"/>
              <a:t>National </a:t>
            </a:r>
            <a:r>
              <a:rPr lang="en-US" b="1" dirty="0" smtClean="0"/>
              <a:t>Court</a:t>
            </a:r>
            <a:r>
              <a:rPr lang="en-US" dirty="0"/>
              <a:t> </a:t>
            </a:r>
            <a:r>
              <a:rPr lang="en-US" b="1" dirty="0" smtClean="0"/>
              <a:t>Register</a:t>
            </a:r>
            <a:r>
              <a:rPr lang="en-US" dirty="0"/>
              <a:t>. The application is prepared on special forms for which </a:t>
            </a:r>
            <a:r>
              <a:rPr lang="en-US" dirty="0" smtClean="0"/>
              <a:t>additional</a:t>
            </a:r>
            <a:r>
              <a:rPr lang="en-US" dirty="0"/>
              <a:t> </a:t>
            </a:r>
            <a:r>
              <a:rPr lang="en-US" dirty="0" smtClean="0"/>
              <a:t>attachments </a:t>
            </a:r>
            <a:r>
              <a:rPr lang="en-US" dirty="0"/>
              <a:t>are required, </a:t>
            </a:r>
            <a:r>
              <a:rPr lang="en-US" b="1" dirty="0"/>
              <a:t>including:</a:t>
            </a:r>
            <a:endParaRPr lang="ru-RU" dirty="0"/>
          </a:p>
          <a:p>
            <a:r>
              <a:rPr lang="en-US" dirty="0"/>
              <a:t>- two copies of the Articles of Association;</a:t>
            </a:r>
            <a:endParaRPr lang="ru-RU" dirty="0"/>
          </a:p>
          <a:p>
            <a:r>
              <a:rPr lang="en-US" dirty="0"/>
              <a:t>- statement signed by all members of the Board certifying that the</a:t>
            </a:r>
            <a:endParaRPr lang="ru-RU" dirty="0"/>
          </a:p>
          <a:p>
            <a:r>
              <a:rPr lang="en-US" dirty="0"/>
              <a:t>Company’s entire share capital has been paid up;</a:t>
            </a:r>
            <a:endParaRPr lang="ru-RU" dirty="0"/>
          </a:p>
          <a:p>
            <a:r>
              <a:rPr lang="en-US" dirty="0"/>
              <a:t>- the list of shareholders signed by all members of the Board of</a:t>
            </a:r>
            <a:endParaRPr lang="ru-RU" dirty="0"/>
          </a:p>
          <a:p>
            <a:r>
              <a:rPr lang="en-US" dirty="0"/>
              <a:t>Directors;</a:t>
            </a:r>
            <a:endParaRPr lang="ru-RU" dirty="0"/>
          </a:p>
          <a:p>
            <a:r>
              <a:rPr lang="en-US" dirty="0"/>
              <a:t>- specimens of signatures of the members of the Board of Directors</a:t>
            </a:r>
            <a:endParaRPr lang="ru-RU" dirty="0"/>
          </a:p>
          <a:p>
            <a:r>
              <a:rPr lang="en-US" dirty="0"/>
              <a:t>made before a notary public;</a:t>
            </a:r>
            <a:endParaRPr lang="ru-RU" dirty="0"/>
          </a:p>
          <a:p>
            <a:r>
              <a:rPr lang="en-US" dirty="0"/>
              <a:t>- names, surnames and addresses of the members of the Board of</a:t>
            </a:r>
            <a:endParaRPr lang="ru-RU" dirty="0"/>
          </a:p>
          <a:p>
            <a:r>
              <a:rPr lang="en-US" dirty="0"/>
              <a:t>Directors,</a:t>
            </a:r>
            <a:endParaRPr lang="ru-RU" dirty="0"/>
          </a:p>
          <a:p>
            <a:r>
              <a:rPr lang="en-US" dirty="0"/>
              <a:t>- a document confirming the Company’s rights to the premises or</a:t>
            </a:r>
            <a:endParaRPr lang="ru-RU" dirty="0"/>
          </a:p>
          <a:p>
            <a:r>
              <a:rPr lang="en-US" dirty="0"/>
              <a:t>real estate, where the Company has its registered office.</a:t>
            </a:r>
            <a:endParaRPr lang="ru-RU" dirty="0"/>
          </a:p>
          <a:p>
            <a:endParaRPr lang="ru-RU" dirty="0"/>
          </a:p>
        </p:txBody>
      </p:sp>
    </p:spTree>
    <p:extLst>
      <p:ext uri="{BB962C8B-B14F-4D97-AF65-F5344CB8AC3E}">
        <p14:creationId xmlns:p14="http://schemas.microsoft.com/office/powerpoint/2010/main" val="3950097659"/>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Таблица 5"/>
          <p:cNvGraphicFramePr>
            <a:graphicFrameLocks noGrp="1"/>
          </p:cNvGraphicFramePr>
          <p:nvPr>
            <p:extLst>
              <p:ext uri="{D42A27DB-BD31-4B8C-83A1-F6EECF244321}">
                <p14:modId xmlns:p14="http://schemas.microsoft.com/office/powerpoint/2010/main" val="4194786363"/>
              </p:ext>
            </p:extLst>
          </p:nvPr>
        </p:nvGraphicFramePr>
        <p:xfrm>
          <a:off x="323528" y="3068960"/>
          <a:ext cx="8424936" cy="3005625"/>
        </p:xfrm>
        <a:graphic>
          <a:graphicData uri="http://schemas.openxmlformats.org/drawingml/2006/table">
            <a:tbl>
              <a:tblPr firstRow="1" firstCol="1" bandRow="1">
                <a:tableStyleId>{BC89EF96-8CEA-46FF-86C4-4CE0E7609802}</a:tableStyleId>
              </a:tblPr>
              <a:tblGrid>
                <a:gridCol w="1997056"/>
                <a:gridCol w="6427880"/>
              </a:tblGrid>
              <a:tr h="534647">
                <a:tc>
                  <a:txBody>
                    <a:bodyPr/>
                    <a:lstStyle/>
                    <a:p>
                      <a:pPr indent="180340" algn="just">
                        <a:lnSpc>
                          <a:spcPct val="115000"/>
                        </a:lnSpc>
                        <a:spcAft>
                          <a:spcPts val="0"/>
                        </a:spcAft>
                      </a:pPr>
                      <a:r>
                        <a:rPr lang="en-US" sz="1600" dirty="0">
                          <a:effectLst/>
                        </a:rPr>
                        <a:t>Purpose</a:t>
                      </a:r>
                      <a:endParaRPr lang="ru-RU" sz="1400" dirty="0">
                        <a:effectLst/>
                        <a:latin typeface="Calibri"/>
                        <a:ea typeface="Calibri"/>
                        <a:cs typeface="Times New Roman"/>
                      </a:endParaRPr>
                    </a:p>
                  </a:txBody>
                  <a:tcPr marL="20527" marR="20527" marT="0" marB="0"/>
                </a:tc>
                <a:tc>
                  <a:txBody>
                    <a:bodyPr/>
                    <a:lstStyle/>
                    <a:p>
                      <a:pPr indent="180340" algn="just">
                        <a:lnSpc>
                          <a:spcPct val="115000"/>
                        </a:lnSpc>
                        <a:spcAft>
                          <a:spcPts val="0"/>
                        </a:spcAft>
                      </a:pPr>
                      <a:r>
                        <a:rPr lang="en-US" sz="1600" b="0" dirty="0">
                          <a:effectLst/>
                        </a:rPr>
                        <a:t>May be established for any purpose allowed by law (including conducting a business) unless other is provided by acts.</a:t>
                      </a:r>
                      <a:endParaRPr lang="ru-RU" sz="1400" b="0" dirty="0">
                        <a:effectLst/>
                        <a:latin typeface="Calibri"/>
                        <a:ea typeface="Calibri"/>
                        <a:cs typeface="Times New Roman"/>
                      </a:endParaRPr>
                    </a:p>
                  </a:txBody>
                  <a:tcPr marL="20527" marR="20527" marT="0" marB="0"/>
                </a:tc>
              </a:tr>
              <a:tr h="1336618">
                <a:tc>
                  <a:txBody>
                    <a:bodyPr/>
                    <a:lstStyle/>
                    <a:p>
                      <a:pPr indent="180340" algn="just">
                        <a:lnSpc>
                          <a:spcPct val="115000"/>
                        </a:lnSpc>
                        <a:spcAft>
                          <a:spcPts val="0"/>
                        </a:spcAft>
                      </a:pPr>
                      <a:r>
                        <a:rPr lang="en-US" sz="1600">
                          <a:effectLst/>
                        </a:rPr>
                        <a:t>Founders</a:t>
                      </a:r>
                      <a:endParaRPr lang="ru-RU" sz="1400">
                        <a:effectLst/>
                        <a:latin typeface="Calibri"/>
                        <a:ea typeface="Calibri"/>
                        <a:cs typeface="Times New Roman"/>
                      </a:endParaRPr>
                    </a:p>
                  </a:txBody>
                  <a:tcPr marL="20527" marR="20527" marT="0" marB="0"/>
                </a:tc>
                <a:tc>
                  <a:txBody>
                    <a:bodyPr/>
                    <a:lstStyle/>
                    <a:p>
                      <a:pPr indent="180340" algn="just">
                        <a:lnSpc>
                          <a:spcPct val="115000"/>
                        </a:lnSpc>
                        <a:spcAft>
                          <a:spcPts val="0"/>
                        </a:spcAft>
                      </a:pPr>
                      <a:r>
                        <a:rPr lang="en-US" sz="1600" dirty="0">
                          <a:effectLst/>
                        </a:rPr>
                        <a:t>May be established by one or more individuals or legal persons or legal persons or </a:t>
                      </a:r>
                      <a:r>
                        <a:rPr lang="en-US" sz="1600" dirty="0" err="1">
                          <a:effectLst/>
                        </a:rPr>
                        <a:t>organisational</a:t>
                      </a:r>
                      <a:r>
                        <a:rPr lang="en-US" sz="1600" dirty="0">
                          <a:effectLst/>
                        </a:rPr>
                        <a:t> unit without legal personality which was granted a legal capacity on the basis of a specified act (for example partnerships). However, it may not be established solely by another single-member limited liability company.</a:t>
                      </a:r>
                      <a:endParaRPr lang="ru-RU" sz="1400" dirty="0">
                        <a:effectLst/>
                        <a:latin typeface="Calibri"/>
                        <a:ea typeface="Calibri"/>
                        <a:cs typeface="Times New Roman"/>
                      </a:endParaRPr>
                    </a:p>
                  </a:txBody>
                  <a:tcPr marL="20527" marR="20527" marT="0" marB="0"/>
                </a:tc>
              </a:tr>
              <a:tr h="267324">
                <a:tc>
                  <a:txBody>
                    <a:bodyPr/>
                    <a:lstStyle/>
                    <a:p>
                      <a:pPr indent="180340" algn="just">
                        <a:lnSpc>
                          <a:spcPct val="115000"/>
                        </a:lnSpc>
                        <a:spcAft>
                          <a:spcPts val="0"/>
                        </a:spcAft>
                      </a:pPr>
                      <a:r>
                        <a:rPr lang="en-US" sz="1600">
                          <a:effectLst/>
                        </a:rPr>
                        <a:t>Minimum capital</a:t>
                      </a:r>
                      <a:endParaRPr lang="ru-RU" sz="1400">
                        <a:effectLst/>
                        <a:latin typeface="Calibri"/>
                        <a:ea typeface="Calibri"/>
                        <a:cs typeface="Times New Roman"/>
                      </a:endParaRPr>
                    </a:p>
                  </a:txBody>
                  <a:tcPr marL="20527" marR="20527" marT="0" marB="0"/>
                </a:tc>
                <a:tc>
                  <a:txBody>
                    <a:bodyPr/>
                    <a:lstStyle/>
                    <a:p>
                      <a:pPr indent="180340" algn="just">
                        <a:lnSpc>
                          <a:spcPct val="115000"/>
                        </a:lnSpc>
                        <a:spcAft>
                          <a:spcPts val="0"/>
                        </a:spcAft>
                      </a:pPr>
                      <a:r>
                        <a:rPr lang="en-US" sz="1600">
                          <a:effectLst/>
                        </a:rPr>
                        <a:t>5,000 PLN</a:t>
                      </a:r>
                      <a:endParaRPr lang="ru-RU" sz="1400">
                        <a:effectLst/>
                        <a:latin typeface="Calibri"/>
                        <a:ea typeface="Calibri"/>
                        <a:cs typeface="Times New Roman"/>
                      </a:endParaRPr>
                    </a:p>
                  </a:txBody>
                  <a:tcPr marL="20527" marR="20527" marT="0" marB="0"/>
                </a:tc>
              </a:tr>
              <a:tr h="267324">
                <a:tc>
                  <a:txBody>
                    <a:bodyPr/>
                    <a:lstStyle/>
                    <a:p>
                      <a:pPr indent="180340" algn="just">
                        <a:lnSpc>
                          <a:spcPct val="115000"/>
                        </a:lnSpc>
                        <a:spcAft>
                          <a:spcPts val="0"/>
                        </a:spcAft>
                      </a:pPr>
                      <a:r>
                        <a:rPr lang="en-US" sz="1600">
                          <a:effectLst/>
                        </a:rPr>
                        <a:t>Legal personality</a:t>
                      </a:r>
                      <a:endParaRPr lang="ru-RU" sz="1400">
                        <a:effectLst/>
                        <a:latin typeface="Calibri"/>
                        <a:ea typeface="Calibri"/>
                        <a:cs typeface="Times New Roman"/>
                      </a:endParaRPr>
                    </a:p>
                  </a:txBody>
                  <a:tcPr marL="20527" marR="20527" marT="0" marB="0"/>
                </a:tc>
                <a:tc>
                  <a:txBody>
                    <a:bodyPr/>
                    <a:lstStyle/>
                    <a:p>
                      <a:pPr indent="180340" algn="just">
                        <a:lnSpc>
                          <a:spcPct val="115000"/>
                        </a:lnSpc>
                        <a:spcAft>
                          <a:spcPts val="0"/>
                        </a:spcAft>
                      </a:pPr>
                      <a:r>
                        <a:rPr lang="en-US" sz="1600">
                          <a:effectLst/>
                        </a:rPr>
                        <a:t>A limited liability company is a legal entity.</a:t>
                      </a:r>
                      <a:endParaRPr lang="ru-RU" sz="1400">
                        <a:effectLst/>
                        <a:latin typeface="Calibri"/>
                        <a:ea typeface="Calibri"/>
                        <a:cs typeface="Times New Roman"/>
                      </a:endParaRPr>
                    </a:p>
                  </a:txBody>
                  <a:tcPr marL="20527" marR="20527" marT="0" marB="0"/>
                </a:tc>
              </a:tr>
              <a:tr h="534647">
                <a:tc>
                  <a:txBody>
                    <a:bodyPr/>
                    <a:lstStyle/>
                    <a:p>
                      <a:pPr indent="180340" algn="just">
                        <a:lnSpc>
                          <a:spcPct val="115000"/>
                        </a:lnSpc>
                        <a:spcAft>
                          <a:spcPts val="0"/>
                        </a:spcAft>
                      </a:pPr>
                      <a:r>
                        <a:rPr lang="en-US" sz="1600" dirty="0">
                          <a:effectLst/>
                        </a:rPr>
                        <a:t>Company liability</a:t>
                      </a:r>
                      <a:endParaRPr lang="ru-RU" sz="1400" dirty="0">
                        <a:effectLst/>
                        <a:latin typeface="Calibri"/>
                        <a:ea typeface="Calibri"/>
                        <a:cs typeface="Times New Roman"/>
                      </a:endParaRPr>
                    </a:p>
                  </a:txBody>
                  <a:tcPr marL="20527" marR="20527" marT="0" marB="0"/>
                </a:tc>
                <a:tc>
                  <a:txBody>
                    <a:bodyPr/>
                    <a:lstStyle/>
                    <a:p>
                      <a:pPr indent="180340" algn="just">
                        <a:lnSpc>
                          <a:spcPct val="115000"/>
                        </a:lnSpc>
                        <a:spcAft>
                          <a:spcPts val="0"/>
                        </a:spcAft>
                      </a:pPr>
                      <a:r>
                        <a:rPr lang="en-US" sz="1600" dirty="0">
                          <a:effectLst/>
                        </a:rPr>
                        <a:t>The Company is liable for its debts and obligations with its whole property without any limitations.</a:t>
                      </a:r>
                      <a:endParaRPr lang="ru-RU" sz="1400" dirty="0">
                        <a:effectLst/>
                        <a:latin typeface="Calibri"/>
                        <a:ea typeface="Calibri"/>
                        <a:cs typeface="Times New Roman"/>
                      </a:endParaRPr>
                    </a:p>
                  </a:txBody>
                  <a:tcPr marL="20527" marR="20527" marT="0" marB="0"/>
                </a:tc>
              </a:tr>
            </a:tbl>
          </a:graphicData>
        </a:graphic>
      </p:graphicFrame>
      <p:pic>
        <p:nvPicPr>
          <p:cNvPr id="5" name="Picture 2" descr="C:\Users\www\Desktop\2p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8108" y="240579"/>
            <a:ext cx="8388424" cy="251652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6545670"/>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171296804"/>
              </p:ext>
            </p:extLst>
          </p:nvPr>
        </p:nvGraphicFramePr>
        <p:xfrm>
          <a:off x="251520" y="1628800"/>
          <a:ext cx="8640960" cy="3888431"/>
        </p:xfrm>
        <a:graphic>
          <a:graphicData uri="http://schemas.openxmlformats.org/drawingml/2006/table">
            <a:tbl>
              <a:tblPr firstRow="1" firstCol="1" bandRow="1">
                <a:tableStyleId>{BC89EF96-8CEA-46FF-86C4-4CE0E7609802}</a:tableStyleId>
              </a:tblPr>
              <a:tblGrid>
                <a:gridCol w="2048264"/>
                <a:gridCol w="6592696"/>
              </a:tblGrid>
              <a:tr h="1224135">
                <a:tc>
                  <a:txBody>
                    <a:bodyPr/>
                    <a:lstStyle/>
                    <a:p>
                      <a:pPr indent="180340" algn="l">
                        <a:lnSpc>
                          <a:spcPct val="115000"/>
                        </a:lnSpc>
                        <a:spcAft>
                          <a:spcPts val="0"/>
                        </a:spcAft>
                      </a:pPr>
                      <a:r>
                        <a:rPr lang="en-US" sz="1600" dirty="0">
                          <a:effectLst/>
                        </a:rPr>
                        <a:t>Shareholder and management board liability</a:t>
                      </a:r>
                      <a:endParaRPr lang="ru-RU" sz="1400" dirty="0">
                        <a:effectLst/>
                        <a:latin typeface="Calibri"/>
                        <a:ea typeface="Calibri"/>
                        <a:cs typeface="Times New Roman"/>
                      </a:endParaRPr>
                    </a:p>
                  </a:txBody>
                  <a:tcPr marL="20527" marR="20527" marT="0" marB="0"/>
                </a:tc>
                <a:tc>
                  <a:txBody>
                    <a:bodyPr/>
                    <a:lstStyle/>
                    <a:p>
                      <a:pPr indent="180340" algn="just">
                        <a:lnSpc>
                          <a:spcPct val="115000"/>
                        </a:lnSpc>
                        <a:spcAft>
                          <a:spcPts val="0"/>
                        </a:spcAft>
                      </a:pPr>
                      <a:r>
                        <a:rPr lang="en-US" sz="1600" b="0" dirty="0">
                          <a:effectLst/>
                        </a:rPr>
                        <a:t>The shareholders are not liable for the company’s obligations, they bear a risk up to the value of shares contributed. </a:t>
                      </a:r>
                      <a:endParaRPr lang="ru-RU" sz="1400" b="0" dirty="0">
                        <a:effectLst/>
                        <a:latin typeface="Calibri"/>
                        <a:ea typeface="Calibri"/>
                        <a:cs typeface="Times New Roman"/>
                      </a:endParaRPr>
                    </a:p>
                  </a:txBody>
                  <a:tcPr marL="20527" marR="20527" marT="0" marB="0"/>
                </a:tc>
              </a:tr>
              <a:tr h="2664296">
                <a:tc>
                  <a:txBody>
                    <a:bodyPr/>
                    <a:lstStyle/>
                    <a:p>
                      <a:pPr indent="180340" algn="l">
                        <a:lnSpc>
                          <a:spcPct val="115000"/>
                        </a:lnSpc>
                        <a:spcAft>
                          <a:spcPts val="0"/>
                        </a:spcAft>
                      </a:pPr>
                      <a:r>
                        <a:rPr lang="en-US" sz="1600" dirty="0">
                          <a:effectLst/>
                        </a:rPr>
                        <a:t>Organs of a company</a:t>
                      </a:r>
                      <a:endParaRPr lang="ru-RU" sz="1400" dirty="0">
                        <a:effectLst/>
                        <a:latin typeface="Calibri"/>
                        <a:ea typeface="Calibri"/>
                        <a:cs typeface="Times New Roman"/>
                      </a:endParaRPr>
                    </a:p>
                  </a:txBody>
                  <a:tcPr marL="20527" marR="20527" marT="0" marB="0"/>
                </a:tc>
                <a:tc>
                  <a:txBody>
                    <a:bodyPr/>
                    <a:lstStyle/>
                    <a:p>
                      <a:pPr indent="180340" algn="just">
                        <a:lnSpc>
                          <a:spcPct val="115000"/>
                        </a:lnSpc>
                        <a:spcAft>
                          <a:spcPts val="0"/>
                        </a:spcAft>
                      </a:pPr>
                      <a:r>
                        <a:rPr lang="en-US" sz="1600" dirty="0">
                          <a:effectLst/>
                        </a:rPr>
                        <a:t>Superior authority of a company is Shareholders Meeting. Company is represented by a Management Board (consisting at least of one person) according to principles laid down in a company deed or a company charter. A company may be also represented by </a:t>
                      </a:r>
                      <a:r>
                        <a:rPr lang="en-US" sz="1600" dirty="0" err="1">
                          <a:effectLst/>
                        </a:rPr>
                        <a:t>proxy.In</a:t>
                      </a:r>
                      <a:r>
                        <a:rPr lang="en-US" sz="1600" dirty="0">
                          <a:effectLst/>
                        </a:rPr>
                        <a:t> limited liability company a Supervisory Board may be optionally appointed. In limited liability companies whose initial capital exceeds PLN 500.000 and the number of share holders exceeds twenty five the Supervisory Board or audit commission shall be compulsory.</a:t>
                      </a:r>
                      <a:endParaRPr lang="ru-RU" sz="1400" dirty="0">
                        <a:effectLst/>
                        <a:latin typeface="Calibri"/>
                        <a:ea typeface="Calibri"/>
                        <a:cs typeface="Times New Roman"/>
                      </a:endParaRPr>
                    </a:p>
                  </a:txBody>
                  <a:tcPr marL="20527" marR="20527" marT="0" marB="0"/>
                </a:tc>
              </a:tr>
            </a:tbl>
          </a:graphicData>
        </a:graphic>
      </p:graphicFrame>
      <p:graphicFrame>
        <p:nvGraphicFramePr>
          <p:cNvPr id="4" name="Таблица 3"/>
          <p:cNvGraphicFramePr>
            <a:graphicFrameLocks noGrp="1"/>
          </p:cNvGraphicFramePr>
          <p:nvPr>
            <p:extLst>
              <p:ext uri="{D42A27DB-BD31-4B8C-83A1-F6EECF244321}">
                <p14:modId xmlns:p14="http://schemas.microsoft.com/office/powerpoint/2010/main" val="3668131081"/>
              </p:ext>
            </p:extLst>
          </p:nvPr>
        </p:nvGraphicFramePr>
        <p:xfrm>
          <a:off x="251520" y="476672"/>
          <a:ext cx="8640960" cy="1124229"/>
        </p:xfrm>
        <a:graphic>
          <a:graphicData uri="http://schemas.openxmlformats.org/drawingml/2006/table">
            <a:tbl>
              <a:tblPr firstRow="1" firstCol="1" bandRow="1">
                <a:tableStyleId>{BC89EF96-8CEA-46FF-86C4-4CE0E7609802}</a:tableStyleId>
              </a:tblPr>
              <a:tblGrid>
                <a:gridCol w="2067922"/>
                <a:gridCol w="6573038"/>
              </a:tblGrid>
              <a:tr h="1124229">
                <a:tc>
                  <a:txBody>
                    <a:bodyPr/>
                    <a:lstStyle/>
                    <a:p>
                      <a:pPr indent="180340" algn="just">
                        <a:lnSpc>
                          <a:spcPct val="115000"/>
                        </a:lnSpc>
                        <a:spcAft>
                          <a:spcPts val="0"/>
                        </a:spcAft>
                      </a:pPr>
                      <a:r>
                        <a:rPr lang="en-US" sz="1600" dirty="0">
                          <a:effectLst/>
                        </a:rPr>
                        <a:t>Additional requirements for foreign investors</a:t>
                      </a:r>
                      <a:endParaRPr lang="ru-RU" sz="1400" dirty="0">
                        <a:effectLst/>
                        <a:latin typeface="Calibri"/>
                        <a:ea typeface="Calibri"/>
                        <a:cs typeface="Times New Roman"/>
                      </a:endParaRPr>
                    </a:p>
                  </a:txBody>
                  <a:tcPr marL="20527" marR="20527" marT="0" marB="0"/>
                </a:tc>
                <a:tc>
                  <a:txBody>
                    <a:bodyPr/>
                    <a:lstStyle/>
                    <a:p>
                      <a:pPr indent="180340" algn="just">
                        <a:lnSpc>
                          <a:spcPct val="115000"/>
                        </a:lnSpc>
                        <a:spcAft>
                          <a:spcPts val="0"/>
                        </a:spcAft>
                      </a:pPr>
                      <a:r>
                        <a:rPr lang="en-US" sz="1600" b="0" dirty="0">
                          <a:effectLst/>
                        </a:rPr>
                        <a:t>N/A </a:t>
                      </a:r>
                      <a:endParaRPr lang="ru-RU" sz="1400" b="0" dirty="0">
                        <a:effectLst/>
                        <a:latin typeface="Calibri"/>
                        <a:ea typeface="Calibri"/>
                        <a:cs typeface="Times New Roman"/>
                      </a:endParaRPr>
                    </a:p>
                  </a:txBody>
                  <a:tcPr marL="20527" marR="20527" marT="0" marB="0"/>
                </a:tc>
              </a:tr>
            </a:tbl>
          </a:graphicData>
        </a:graphic>
      </p:graphicFrame>
    </p:spTree>
    <p:extLst>
      <p:ext uri="{BB962C8B-B14F-4D97-AF65-F5344CB8AC3E}">
        <p14:creationId xmlns:p14="http://schemas.microsoft.com/office/powerpoint/2010/main" val="2621187064"/>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smtClean="0"/>
              <a:t>Conclusion</a:t>
            </a:r>
            <a:endParaRPr lang="ru-RU" dirty="0"/>
          </a:p>
        </p:txBody>
      </p:sp>
      <p:sp>
        <p:nvSpPr>
          <p:cNvPr id="3" name="Объект 2"/>
          <p:cNvSpPr>
            <a:spLocks noGrp="1"/>
          </p:cNvSpPr>
          <p:nvPr>
            <p:ph sz="quarter" idx="1"/>
          </p:nvPr>
        </p:nvSpPr>
        <p:spPr/>
        <p:txBody>
          <a:bodyPr/>
          <a:lstStyle/>
          <a:p>
            <a:r>
              <a:rPr lang="en-US" dirty="0"/>
              <a:t>The </a:t>
            </a:r>
            <a:r>
              <a:rPr lang="en-US" b="1" dirty="0"/>
              <a:t>Polish limited liability </a:t>
            </a:r>
            <a:r>
              <a:rPr lang="en-US" b="1" dirty="0" smtClean="0"/>
              <a:t>company </a:t>
            </a:r>
            <a:r>
              <a:rPr lang="en-US" dirty="0" smtClean="0"/>
              <a:t>is </a:t>
            </a:r>
            <a:r>
              <a:rPr lang="en-US" dirty="0"/>
              <a:t>the most common </a:t>
            </a:r>
            <a:r>
              <a:rPr lang="en-US" b="1" dirty="0"/>
              <a:t>type of </a:t>
            </a:r>
            <a:r>
              <a:rPr lang="en-US" b="1" dirty="0" smtClean="0"/>
              <a:t>commercial company </a:t>
            </a:r>
            <a:r>
              <a:rPr lang="en-US" b="1" dirty="0"/>
              <a:t>in Poland</a:t>
            </a:r>
            <a:r>
              <a:rPr lang="en-US" dirty="0"/>
              <a:t>. After all the incorporation documents are in order, the company is registered at the National Court Register (KRS). It can have one or more shareholders and requires a minimum share capital of 5,000 PLN with the nominal value of a share no lower than 50 PLN. </a:t>
            </a:r>
            <a:r>
              <a:rPr lang="en-US" b="1" dirty="0"/>
              <a:t>The Polish limited liability company </a:t>
            </a:r>
            <a:r>
              <a:rPr lang="en-US" dirty="0"/>
              <a:t>has a management board formed of one or more members. The company must pay the corporate income tax and VAT.</a:t>
            </a:r>
            <a:endParaRPr lang="ru-RU" dirty="0"/>
          </a:p>
          <a:p>
            <a:endParaRPr lang="ru-RU" dirty="0"/>
          </a:p>
        </p:txBody>
      </p:sp>
      <p:pic>
        <p:nvPicPr>
          <p:cNvPr id="5122" name="Picture 2" descr="C:\Users\www\Desktop\petition_icon_large_blu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5019034"/>
            <a:ext cx="1671232" cy="16325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8233078"/>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a:t>Legal </a:t>
            </a:r>
            <a:r>
              <a:rPr lang="en-US" b="1" dirty="0" smtClean="0"/>
              <a:t>regulation</a:t>
            </a:r>
            <a:endParaRPr lang="ru-RU" dirty="0"/>
          </a:p>
        </p:txBody>
      </p:sp>
      <p:sp>
        <p:nvSpPr>
          <p:cNvPr id="3" name="Объект 2"/>
          <p:cNvSpPr>
            <a:spLocks noGrp="1"/>
          </p:cNvSpPr>
          <p:nvPr>
            <p:ph sz="quarter" idx="1"/>
          </p:nvPr>
        </p:nvSpPr>
        <p:spPr>
          <a:xfrm>
            <a:off x="457200" y="1219200"/>
            <a:ext cx="3322712" cy="5090120"/>
          </a:xfrm>
        </p:spPr>
        <p:txBody>
          <a:bodyPr/>
          <a:lstStyle/>
          <a:p>
            <a:r>
              <a:rPr lang="en-US" dirty="0"/>
              <a:t>The Polish Commercial Companies Code came into force in 2001 and replaced the Commercial Code of 1934.</a:t>
            </a:r>
            <a:endParaRPr lang="ru-RU" dirty="0"/>
          </a:p>
          <a:p>
            <a:endParaRPr lang="ru-RU" dirty="0"/>
          </a:p>
          <a:p>
            <a:endParaRPr lang="ru-RU" dirty="0"/>
          </a:p>
        </p:txBody>
      </p:sp>
      <p:pic>
        <p:nvPicPr>
          <p:cNvPr id="2050" name="Picture 2" descr="C:\Users\www\Desktop\kodeks_spolek_handlowych_z_komentarzem-wiedza_i_praktyka-ebook-cov.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32040" y="1176274"/>
            <a:ext cx="3635383" cy="51549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4626073"/>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Partnerships and companies under the commercial </a:t>
            </a:r>
            <a:r>
              <a:rPr lang="en-US" b="1" dirty="0" smtClean="0"/>
              <a:t>law</a:t>
            </a:r>
            <a:endParaRPr lang="ru-RU" dirty="0"/>
          </a:p>
        </p:txBody>
      </p:sp>
      <p:sp>
        <p:nvSpPr>
          <p:cNvPr id="3" name="Объект 2"/>
          <p:cNvSpPr>
            <a:spLocks noGrp="1"/>
          </p:cNvSpPr>
          <p:nvPr>
            <p:ph sz="quarter" idx="1"/>
          </p:nvPr>
        </p:nvSpPr>
        <p:spPr/>
        <p:txBody>
          <a:bodyPr/>
          <a:lstStyle/>
          <a:p>
            <a:pPr marL="0" indent="0">
              <a:buNone/>
            </a:pPr>
            <a:r>
              <a:rPr lang="en-US" dirty="0"/>
              <a:t>The term “partnerships and companies under the commercial law” covers </a:t>
            </a:r>
            <a:r>
              <a:rPr lang="en-US" b="1" dirty="0"/>
              <a:t>six types of partnerships and companies </a:t>
            </a:r>
            <a:r>
              <a:rPr lang="en-US" dirty="0"/>
              <a:t>regulated in the Code. These include:</a:t>
            </a:r>
            <a:endParaRPr lang="ru-RU" dirty="0"/>
          </a:p>
          <a:p>
            <a:r>
              <a:rPr lang="en-US" b="1" dirty="0"/>
              <a:t>1. </a:t>
            </a:r>
            <a:r>
              <a:rPr lang="en-US" dirty="0"/>
              <a:t>a registered partnership (</a:t>
            </a:r>
            <a:r>
              <a:rPr lang="en-US" dirty="0" err="1"/>
              <a:t>spółka</a:t>
            </a:r>
            <a:r>
              <a:rPr lang="en-US" dirty="0"/>
              <a:t> </a:t>
            </a:r>
            <a:r>
              <a:rPr lang="en-US" dirty="0" err="1"/>
              <a:t>jawna</a:t>
            </a:r>
            <a:r>
              <a:rPr lang="en-US" dirty="0"/>
              <a:t>); </a:t>
            </a:r>
            <a:endParaRPr lang="ru-RU" dirty="0"/>
          </a:p>
          <a:p>
            <a:r>
              <a:rPr lang="en-US" b="1" dirty="0"/>
              <a:t>2. </a:t>
            </a:r>
            <a:r>
              <a:rPr lang="en-US" dirty="0"/>
              <a:t>a professional partnership (</a:t>
            </a:r>
            <a:r>
              <a:rPr lang="en-US" dirty="0" err="1"/>
              <a:t>spółka</a:t>
            </a:r>
            <a:r>
              <a:rPr lang="en-US" dirty="0"/>
              <a:t> </a:t>
            </a:r>
            <a:r>
              <a:rPr lang="en-US" dirty="0" err="1"/>
              <a:t>partnerska</a:t>
            </a:r>
            <a:r>
              <a:rPr lang="en-US" dirty="0"/>
              <a:t>); </a:t>
            </a:r>
            <a:endParaRPr lang="ru-RU" dirty="0"/>
          </a:p>
          <a:p>
            <a:r>
              <a:rPr lang="en-US" b="1" dirty="0"/>
              <a:t>3. </a:t>
            </a:r>
            <a:r>
              <a:rPr lang="en-US" dirty="0"/>
              <a:t>a limited partnership (</a:t>
            </a:r>
            <a:r>
              <a:rPr lang="en-US" dirty="0" err="1"/>
              <a:t>spółka</a:t>
            </a:r>
            <a:r>
              <a:rPr lang="en-US" dirty="0"/>
              <a:t> </a:t>
            </a:r>
            <a:r>
              <a:rPr lang="en-US" dirty="0" err="1"/>
              <a:t>komandytowa</a:t>
            </a:r>
            <a:r>
              <a:rPr lang="en-US" dirty="0"/>
              <a:t>); </a:t>
            </a:r>
            <a:endParaRPr lang="ru-RU" dirty="0"/>
          </a:p>
          <a:p>
            <a:r>
              <a:rPr lang="en-US" b="1" dirty="0"/>
              <a:t>4. </a:t>
            </a:r>
            <a:r>
              <a:rPr lang="en-US" dirty="0"/>
              <a:t>a limited joint stock partnership (</a:t>
            </a:r>
            <a:r>
              <a:rPr lang="en-US" dirty="0" err="1"/>
              <a:t>spółka</a:t>
            </a:r>
            <a:r>
              <a:rPr lang="en-US" dirty="0"/>
              <a:t> </a:t>
            </a:r>
            <a:r>
              <a:rPr lang="en-US" dirty="0" err="1"/>
              <a:t>komandytowo-akcyjna</a:t>
            </a:r>
            <a:r>
              <a:rPr lang="en-US" dirty="0"/>
              <a:t>); </a:t>
            </a:r>
            <a:endParaRPr lang="ru-RU" dirty="0"/>
          </a:p>
          <a:p>
            <a:r>
              <a:rPr lang="en-US" b="1" dirty="0"/>
              <a:t>5. </a:t>
            </a:r>
            <a:r>
              <a:rPr lang="en-US" dirty="0"/>
              <a:t>a limited liability company (</a:t>
            </a:r>
            <a:r>
              <a:rPr lang="en-US" dirty="0" err="1"/>
              <a:t>spółka</a:t>
            </a:r>
            <a:r>
              <a:rPr lang="en-US" dirty="0"/>
              <a:t> z </a:t>
            </a:r>
            <a:r>
              <a:rPr lang="en-US" dirty="0" err="1"/>
              <a:t>ograniczoną</a:t>
            </a:r>
            <a:r>
              <a:rPr lang="en-US" dirty="0"/>
              <a:t> </a:t>
            </a:r>
            <a:r>
              <a:rPr lang="en-US" dirty="0" err="1"/>
              <a:t>odpowiedzialnością</a:t>
            </a:r>
            <a:r>
              <a:rPr lang="en-US" dirty="0"/>
              <a:t>); </a:t>
            </a:r>
            <a:endParaRPr lang="ru-RU" dirty="0"/>
          </a:p>
          <a:p>
            <a:r>
              <a:rPr lang="en-US" b="1" dirty="0"/>
              <a:t>6. </a:t>
            </a:r>
            <a:r>
              <a:rPr lang="en-US" dirty="0"/>
              <a:t>a joint – stock company (</a:t>
            </a:r>
            <a:r>
              <a:rPr lang="en-US" dirty="0" err="1"/>
              <a:t>spółka</a:t>
            </a:r>
            <a:r>
              <a:rPr lang="en-US" dirty="0"/>
              <a:t> </a:t>
            </a:r>
            <a:r>
              <a:rPr lang="en-US" dirty="0" err="1"/>
              <a:t>akcyjna</a:t>
            </a:r>
            <a:r>
              <a:rPr lang="en-US" dirty="0"/>
              <a:t>).</a:t>
            </a:r>
            <a:endParaRPr lang="ru-RU" dirty="0"/>
          </a:p>
        </p:txBody>
      </p:sp>
    </p:spTree>
    <p:extLst>
      <p:ext uri="{BB962C8B-B14F-4D97-AF65-F5344CB8AC3E}">
        <p14:creationId xmlns:p14="http://schemas.microsoft.com/office/powerpoint/2010/main" val="2728483673"/>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smtClean="0"/>
              <a:t>Companies</a:t>
            </a:r>
            <a:endParaRPr lang="ru-RU" dirty="0"/>
          </a:p>
        </p:txBody>
      </p:sp>
      <p:sp>
        <p:nvSpPr>
          <p:cNvPr id="3" name="Объект 2"/>
          <p:cNvSpPr>
            <a:spLocks noGrp="1"/>
          </p:cNvSpPr>
          <p:nvPr>
            <p:ph sz="quarter" idx="1"/>
          </p:nvPr>
        </p:nvSpPr>
        <p:spPr/>
        <p:txBody>
          <a:bodyPr/>
          <a:lstStyle/>
          <a:p>
            <a:r>
              <a:rPr lang="en-US" dirty="0"/>
              <a:t>Under the Polish law there are two companies, namely a limited liability company (LTD company) and a joint stock company.</a:t>
            </a:r>
            <a:endParaRPr lang="ru-RU" dirty="0"/>
          </a:p>
          <a:p>
            <a:endParaRPr lang="ru-RU" dirty="0"/>
          </a:p>
        </p:txBody>
      </p:sp>
      <p:sp>
        <p:nvSpPr>
          <p:cNvPr id="4" name="Прямоугольник 3"/>
          <p:cNvSpPr/>
          <p:nvPr/>
        </p:nvSpPr>
        <p:spPr>
          <a:xfrm>
            <a:off x="683568" y="3501008"/>
            <a:ext cx="2952328" cy="162666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dirty="0" smtClean="0"/>
              <a:t>Limited Liability Companies</a:t>
            </a:r>
            <a:endParaRPr lang="ru-RU" b="1" dirty="0"/>
          </a:p>
        </p:txBody>
      </p:sp>
      <p:sp>
        <p:nvSpPr>
          <p:cNvPr id="5" name="Прямоугольник 4"/>
          <p:cNvSpPr/>
          <p:nvPr/>
        </p:nvSpPr>
        <p:spPr>
          <a:xfrm>
            <a:off x="5580112" y="3501008"/>
            <a:ext cx="2952328" cy="162484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dirty="0"/>
              <a:t>J</a:t>
            </a:r>
            <a:r>
              <a:rPr lang="en-US" b="1" dirty="0" smtClean="0"/>
              <a:t>oint Stock Companies</a:t>
            </a:r>
            <a:endParaRPr lang="ru-RU" b="1" dirty="0"/>
          </a:p>
        </p:txBody>
      </p:sp>
      <p:sp>
        <p:nvSpPr>
          <p:cNvPr id="6" name="Двойная стрелка влево/вправо 5"/>
          <p:cNvSpPr/>
          <p:nvPr/>
        </p:nvSpPr>
        <p:spPr>
          <a:xfrm>
            <a:off x="3885100" y="3989396"/>
            <a:ext cx="1368152" cy="648072"/>
          </a:xfrm>
          <a:prstGeom prst="lef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2792539871"/>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lstStyle/>
          <a:p>
            <a:r>
              <a:rPr lang="en-US" dirty="0"/>
              <a:t>In Polish company law a limited liability company may be formed by one or more persons for any legitimate purpose, although it can not be formed by another sole-shareholder limited liability company as the single promoter.</a:t>
            </a:r>
            <a:endParaRPr lang="ru-RU" dirty="0"/>
          </a:p>
          <a:p>
            <a:r>
              <a:rPr lang="en-US" dirty="0"/>
              <a:t>The shareholders of companies are liable only to render duties stipulated in the articles of association or in the statutes, and they are not liable for the obligations of the company. The basic duty of the shareholders is to make contributions to the company’s share capital.</a:t>
            </a:r>
            <a:endParaRPr lang="ru-RU" dirty="0"/>
          </a:p>
          <a:p>
            <a:endParaRPr lang="ru-RU" dirty="0"/>
          </a:p>
        </p:txBody>
      </p:sp>
    </p:spTree>
    <p:extLst>
      <p:ext uri="{BB962C8B-B14F-4D97-AF65-F5344CB8AC3E}">
        <p14:creationId xmlns:p14="http://schemas.microsoft.com/office/powerpoint/2010/main" val="673359577"/>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lstStyle/>
          <a:p>
            <a:r>
              <a:rPr lang="en-US" dirty="0"/>
              <a:t>A limited liability company may have the lowest share capital of 5.000 zlotys (about 1.200 Euro) and the minimum value of one share is 50 PLN. The share capital can be divided into shares of equal or unequal value.. The shareholders should pay the entire share capital of a limited liability company prior to its filing for the entry into the court register. No share documents are issued by a limited liability company, shareholders are registered in the stock ledger kept by the management board of a company, such a ledger is to be filed in the court register and updated following each share transfer.</a:t>
            </a:r>
            <a:endParaRPr lang="ru-RU" dirty="0"/>
          </a:p>
          <a:p>
            <a:r>
              <a:rPr lang="en-US" dirty="0"/>
              <a:t> </a:t>
            </a:r>
            <a:endParaRPr lang="ru-RU" dirty="0"/>
          </a:p>
          <a:p>
            <a:endParaRPr lang="ru-RU" dirty="0"/>
          </a:p>
        </p:txBody>
      </p:sp>
    </p:spTree>
    <p:extLst>
      <p:ext uri="{BB962C8B-B14F-4D97-AF65-F5344CB8AC3E}">
        <p14:creationId xmlns:p14="http://schemas.microsoft.com/office/powerpoint/2010/main" val="3774074200"/>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smtClean="0"/>
              <a:t>Powers</a:t>
            </a:r>
            <a:endParaRPr lang="ru-RU" dirty="0"/>
          </a:p>
        </p:txBody>
      </p:sp>
      <p:sp>
        <p:nvSpPr>
          <p:cNvPr id="3" name="Объект 2"/>
          <p:cNvSpPr>
            <a:spLocks noGrp="1"/>
          </p:cNvSpPr>
          <p:nvPr>
            <p:ph sz="quarter" idx="1"/>
          </p:nvPr>
        </p:nvSpPr>
        <p:spPr/>
        <p:txBody>
          <a:bodyPr/>
          <a:lstStyle/>
          <a:p>
            <a:r>
              <a:rPr lang="en-US" dirty="0"/>
              <a:t>A company is given the same powers, rights, and privileges as an individual.</a:t>
            </a:r>
            <a:br>
              <a:rPr lang="en-US" dirty="0"/>
            </a:br>
            <a:r>
              <a:rPr lang="en-US" dirty="0" smtClean="0"/>
              <a:t>Companies </a:t>
            </a:r>
            <a:r>
              <a:rPr lang="en-US" dirty="0"/>
              <a:t>may, in their own name, acquire rights, including ownership of immovable property and other rights in rem, incur obligations, sue and be sued. </a:t>
            </a:r>
            <a:endParaRPr lang="ru-RU" dirty="0"/>
          </a:p>
          <a:p>
            <a:endParaRPr lang="ru-RU" dirty="0"/>
          </a:p>
        </p:txBody>
      </p:sp>
      <p:pic>
        <p:nvPicPr>
          <p:cNvPr id="1026" name="Picture 2" descr="C:\Users\www\Desktop\Companies_Act_word_cloud_4137668195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3687154"/>
            <a:ext cx="6505277" cy="26113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0562041"/>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smtClean="0"/>
              <a:t>Incorporation</a:t>
            </a:r>
            <a:endParaRPr lang="ru-RU" dirty="0"/>
          </a:p>
        </p:txBody>
      </p:sp>
      <p:sp>
        <p:nvSpPr>
          <p:cNvPr id="3" name="Объект 2"/>
          <p:cNvSpPr>
            <a:spLocks noGrp="1"/>
          </p:cNvSpPr>
          <p:nvPr>
            <p:ph sz="quarter" idx="1"/>
          </p:nvPr>
        </p:nvSpPr>
        <p:spPr>
          <a:xfrm>
            <a:off x="457200" y="1219200"/>
            <a:ext cx="4114800" cy="4874096"/>
          </a:xfrm>
        </p:spPr>
        <p:txBody>
          <a:bodyPr/>
          <a:lstStyle/>
          <a:p>
            <a:r>
              <a:rPr lang="en-US" b="1" dirty="0"/>
              <a:t>The first step</a:t>
            </a:r>
            <a:r>
              <a:rPr lang="en-US" dirty="0"/>
              <a:t> to incorporating a limited liability company is </a:t>
            </a:r>
            <a:r>
              <a:rPr lang="en-US" b="1" dirty="0"/>
              <a:t>the </a:t>
            </a:r>
            <a:r>
              <a:rPr lang="en-US" b="1" dirty="0" smtClean="0"/>
              <a:t>execution</a:t>
            </a:r>
            <a:r>
              <a:rPr lang="en-US" dirty="0"/>
              <a:t> </a:t>
            </a:r>
            <a:r>
              <a:rPr lang="en-US" b="1" dirty="0" smtClean="0"/>
              <a:t>of </a:t>
            </a:r>
            <a:r>
              <a:rPr lang="en-US" b="1" dirty="0"/>
              <a:t>the Articles of Association in the form of a notarial deed</a:t>
            </a:r>
            <a:r>
              <a:rPr lang="en-US" dirty="0"/>
              <a:t> </a:t>
            </a:r>
            <a:r>
              <a:rPr lang="en-US" i="1" u="sng" dirty="0"/>
              <a:t>(before a </a:t>
            </a:r>
            <a:r>
              <a:rPr lang="en-US" i="1" u="sng" dirty="0" smtClean="0"/>
              <a:t>notary</a:t>
            </a:r>
            <a:r>
              <a:rPr lang="en-US" dirty="0"/>
              <a:t> </a:t>
            </a:r>
            <a:r>
              <a:rPr lang="en-US" i="1" u="sng" dirty="0" smtClean="0"/>
              <a:t>in </a:t>
            </a:r>
            <a:r>
              <a:rPr lang="en-US" i="1" u="sng" dirty="0"/>
              <a:t>Poland)</a:t>
            </a:r>
            <a:r>
              <a:rPr lang="en-US" dirty="0"/>
              <a:t>, as well as </a:t>
            </a:r>
            <a:r>
              <a:rPr lang="en-US" b="1" dirty="0"/>
              <a:t>a declaration on subscription of the shares</a:t>
            </a:r>
            <a:r>
              <a:rPr lang="en-US" dirty="0"/>
              <a:t>. </a:t>
            </a:r>
            <a:endParaRPr lang="ru-RU" dirty="0"/>
          </a:p>
        </p:txBody>
      </p:sp>
      <p:pic>
        <p:nvPicPr>
          <p:cNvPr id="2050" name="Picture 2" descr="C:\Users\www\Desktop\2lxug4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6601" y="332656"/>
            <a:ext cx="4563355" cy="626268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0392346"/>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The Company’s Articles of Association must </a:t>
            </a:r>
            <a:r>
              <a:rPr lang="en-US" b="1" dirty="0"/>
              <a:t>provide for the following</a:t>
            </a:r>
            <a:r>
              <a:rPr lang="en-US" dirty="0" smtClean="0"/>
              <a:t>:</a:t>
            </a:r>
            <a:endParaRPr lang="ru-RU" dirty="0"/>
          </a:p>
        </p:txBody>
      </p:sp>
      <p:sp>
        <p:nvSpPr>
          <p:cNvPr id="3" name="Объект 2"/>
          <p:cNvSpPr>
            <a:spLocks noGrp="1"/>
          </p:cNvSpPr>
          <p:nvPr>
            <p:ph sz="quarter" idx="1"/>
          </p:nvPr>
        </p:nvSpPr>
        <p:spPr/>
        <p:txBody>
          <a:bodyPr>
            <a:normAutofit/>
          </a:bodyPr>
          <a:lstStyle/>
          <a:p>
            <a:r>
              <a:rPr lang="en-US" dirty="0" smtClean="0"/>
              <a:t>the </a:t>
            </a:r>
            <a:r>
              <a:rPr lang="en-US" dirty="0"/>
              <a:t>business name and registered office of the Company;</a:t>
            </a:r>
            <a:endParaRPr lang="ru-RU" dirty="0"/>
          </a:p>
          <a:p>
            <a:r>
              <a:rPr lang="en-US" dirty="0" smtClean="0"/>
              <a:t>the </a:t>
            </a:r>
            <a:r>
              <a:rPr lang="en-US" dirty="0"/>
              <a:t>object of the Company's activity, as specified in the </a:t>
            </a:r>
            <a:r>
              <a:rPr lang="en-US" dirty="0" smtClean="0"/>
              <a:t>Polish</a:t>
            </a:r>
            <a:r>
              <a:rPr lang="en-US" dirty="0"/>
              <a:t> </a:t>
            </a:r>
            <a:r>
              <a:rPr lang="en-US" dirty="0" smtClean="0"/>
              <a:t>Classification </a:t>
            </a:r>
            <a:r>
              <a:rPr lang="en-US" dirty="0"/>
              <a:t>of Activities (</a:t>
            </a:r>
            <a:r>
              <a:rPr lang="en-US" i="1" dirty="0"/>
              <a:t>PKD</a:t>
            </a:r>
            <a:r>
              <a:rPr lang="en-US" dirty="0"/>
              <a:t>), substantially similar to the </a:t>
            </a:r>
            <a:r>
              <a:rPr lang="en-US" dirty="0" smtClean="0"/>
              <a:t>NACE</a:t>
            </a:r>
            <a:r>
              <a:rPr lang="en-US" dirty="0"/>
              <a:t> </a:t>
            </a:r>
            <a:r>
              <a:rPr lang="en-US" dirty="0" smtClean="0"/>
              <a:t>classification</a:t>
            </a:r>
            <a:r>
              <a:rPr lang="en-US" dirty="0"/>
              <a:t>;</a:t>
            </a:r>
            <a:endParaRPr lang="ru-RU" dirty="0"/>
          </a:p>
          <a:p>
            <a:r>
              <a:rPr lang="en-US" dirty="0" smtClean="0"/>
              <a:t>the </a:t>
            </a:r>
            <a:r>
              <a:rPr lang="en-US" dirty="0"/>
              <a:t>duration of the Company, whenever established for a </a:t>
            </a:r>
            <a:r>
              <a:rPr lang="en-US" dirty="0" smtClean="0"/>
              <a:t>definite</a:t>
            </a:r>
            <a:r>
              <a:rPr lang="en-US" dirty="0"/>
              <a:t> </a:t>
            </a:r>
            <a:r>
              <a:rPr lang="en-US" dirty="0" smtClean="0"/>
              <a:t>period </a:t>
            </a:r>
            <a:r>
              <a:rPr lang="en-US" dirty="0"/>
              <a:t>of time (indefinite period is a rule);</a:t>
            </a:r>
            <a:endParaRPr lang="ru-RU" dirty="0"/>
          </a:p>
          <a:p>
            <a:r>
              <a:rPr lang="en-US" dirty="0" smtClean="0"/>
              <a:t>the </a:t>
            </a:r>
            <a:r>
              <a:rPr lang="en-US" dirty="0"/>
              <a:t>amount of the share capital;</a:t>
            </a:r>
            <a:endParaRPr lang="ru-RU" dirty="0"/>
          </a:p>
          <a:p>
            <a:r>
              <a:rPr lang="en-US" dirty="0" smtClean="0"/>
              <a:t>a </a:t>
            </a:r>
            <a:r>
              <a:rPr lang="en-US" dirty="0"/>
              <a:t>provision as to whether a shareholder may hold more than </a:t>
            </a:r>
            <a:r>
              <a:rPr lang="en-US" dirty="0" smtClean="0"/>
              <a:t>one</a:t>
            </a:r>
            <a:r>
              <a:rPr lang="en-US" dirty="0"/>
              <a:t> </a:t>
            </a:r>
            <a:r>
              <a:rPr lang="en-US" dirty="0" smtClean="0"/>
              <a:t>share</a:t>
            </a:r>
            <a:r>
              <a:rPr lang="en-US" dirty="0"/>
              <a:t>;</a:t>
            </a:r>
            <a:endParaRPr lang="ru-RU" dirty="0"/>
          </a:p>
          <a:p>
            <a:r>
              <a:rPr lang="en-US" dirty="0" smtClean="0"/>
              <a:t>the </a:t>
            </a:r>
            <a:r>
              <a:rPr lang="en-US" dirty="0"/>
              <a:t>number and nominal value of shares subscribed for by each shareholder.</a:t>
            </a:r>
            <a:endParaRPr lang="ru-RU" dirty="0"/>
          </a:p>
          <a:p>
            <a:endParaRPr lang="ru-RU" dirty="0"/>
          </a:p>
        </p:txBody>
      </p:sp>
    </p:spTree>
    <p:extLst>
      <p:ext uri="{BB962C8B-B14F-4D97-AF65-F5344CB8AC3E}">
        <p14:creationId xmlns:p14="http://schemas.microsoft.com/office/powerpoint/2010/main" val="2610080600"/>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Начальная">
  <a:themeElements>
    <a:clrScheme name="Начальная">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Начальная">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Начальная">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74</TotalTime>
  <Words>898</Words>
  <Application>Microsoft Office PowerPoint</Application>
  <PresentationFormat>Экран (4:3)</PresentationFormat>
  <Paragraphs>61</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Начальная</vt:lpstr>
      <vt:lpstr>Limited liability companies </vt:lpstr>
      <vt:lpstr>Legal regulation</vt:lpstr>
      <vt:lpstr>Partnerships and companies under the commercial law</vt:lpstr>
      <vt:lpstr>Companies</vt:lpstr>
      <vt:lpstr>Презентация PowerPoint</vt:lpstr>
      <vt:lpstr>Презентация PowerPoint</vt:lpstr>
      <vt:lpstr>Powers</vt:lpstr>
      <vt:lpstr>Incorporation</vt:lpstr>
      <vt:lpstr>The Company’s Articles of Association must provide for the following:</vt:lpstr>
      <vt:lpstr>Презентация PowerPoint</vt:lpstr>
      <vt:lpstr>Презентация PowerPoint</vt:lpstr>
      <vt:lpstr>Презентация PowerPoint</vt:lpstr>
      <vt:lpstr>Conclusion</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Limited liability companies </dc:title>
  <dc:creator>www</dc:creator>
  <cp:lastModifiedBy>www</cp:lastModifiedBy>
  <cp:revision>12</cp:revision>
  <dcterms:created xsi:type="dcterms:W3CDTF">2016-10-23T09:22:44Z</dcterms:created>
  <dcterms:modified xsi:type="dcterms:W3CDTF">2016-10-25T11:07:28Z</dcterms:modified>
</cp:coreProperties>
</file>