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85" r:id="rId4"/>
    <p:sldId id="271" r:id="rId5"/>
    <p:sldId id="260" r:id="rId6"/>
    <p:sldId id="261" r:id="rId7"/>
    <p:sldId id="278" r:id="rId8"/>
    <p:sldId id="262" r:id="rId9"/>
    <p:sldId id="279" r:id="rId10"/>
    <p:sldId id="280" r:id="rId11"/>
    <p:sldId id="281" r:id="rId12"/>
    <p:sldId id="282" r:id="rId13"/>
    <p:sldId id="263" r:id="rId14"/>
    <p:sldId id="283" r:id="rId15"/>
    <p:sldId id="284" r:id="rId16"/>
    <p:sldId id="265" r:id="rId17"/>
    <p:sldId id="264" r:id="rId18"/>
    <p:sldId id="286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9FCCA-210C-4FC5-9D7A-84F04A4C8131}" type="datetimeFigureOut">
              <a:rPr lang="pl-PL" smtClean="0"/>
              <a:pPr/>
              <a:t>27.02.2017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D1F9B-987C-4D98-BE63-FE1C8F6B5F5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16D0D5-81F3-44EE-827A-9E4FF346104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GB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1003300" y="695325"/>
            <a:ext cx="48498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pl-PL">
              <a:latin typeface="Calibri" pitchFamily="34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6D6B-6F87-47C6-867F-38F4DB21749E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8634-53AF-4A82-A9DB-3E5C4D29F6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9020-8ADF-478A-8EC9-26B54C199937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3A667-6F36-4D0D-AA71-7022050858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F4660-FBE8-4C42-9B3C-0F744A43004F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DBF03-EDD1-4D01-B6A0-35609BB114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6480" y="273629"/>
            <a:ext cx="8225280" cy="11406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457200" y="6246813"/>
            <a:ext cx="2124075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3127375" y="6246813"/>
            <a:ext cx="289401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6556375" y="6246813"/>
            <a:ext cx="2125663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223B-E0BA-401F-A026-C9415BB536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1F033-AFE0-463D-89F9-94393341951F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1B98-ED68-48F7-BA33-374E1C35A3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CF438-9046-4C3E-9F0E-1B5FFA48A837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DCCB7-0DF7-4B4F-8AF1-AF2DF0F8FA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BE28-8C01-4FBD-986F-ADBE05479788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C6160-3916-4A99-AE24-0E9EB14D10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FF015-7F1F-4CBB-BF07-A916D9CAD3A0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9A22-9FB6-4CBA-B33A-2F0C20CBED7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C484-8930-46C2-87AC-141AFEE8785B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0BB01-6D5B-4A75-9D22-C77DDA7447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FA5D0-BB7F-4396-9A51-4275654FDA88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945D0-F82A-4101-A74B-BD823A5005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12CFD-10C1-486C-933F-1824C1207DB6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6A24-4B9A-4D0E-8D85-0C022B7027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598D2-DDA4-4281-80FD-56E60974973D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92002-8ACA-4173-8DB3-8870901612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188FA3-F364-487C-875D-7FFBCB34B797}" type="datetimeFigureOut">
              <a:rPr lang="pl-PL"/>
              <a:pPr>
                <a:defRPr/>
              </a:pPr>
              <a:t>27.02.2017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C92C65-0C1A-448A-801A-CB5D9B75D5C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gl=PL&amp;hl=pl&amp;v=bPiRyjaku9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ytykapolityczna.pl/artykuly/rozmowa-dnia/20160129/korolczuk-500-zlotych-za-mal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l-PL"/>
              <a:t>Logika dla prawników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00113" y="3716338"/>
            <a:ext cx="7343775" cy="27368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/>
              <a:t>Wykład I: Pytania o logikę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/>
              <a:t>Dr Maciej Pichlak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/>
              <a:t>Uniwersytet Wrocławski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/>
              <a:t>Katedra Teorii i Filozofii Prawa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err="1"/>
              <a:t>mpichlak@prawo.uni.wroc.pl</a:t>
            </a:r>
            <a:endParaRPr lang="pl-PL" sz="24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8.flog.pl/media/foto_middle/9167879_tajemniczy-dom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4498" y="288032"/>
            <a:ext cx="9084006" cy="6525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Odmienna perspektywa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pl-PL" sz="2200"/>
              <a:t>„Język w ogóle nie jest instrumentem, nie jest narzędziem. Narzędzie jest bowiem – z istoty – czymś, czego użycie można opanować: narzędzie możemy wziąć do ręki i odłożyć, gdy już spełniło swoje zadanie. […] We wszelkiej naszej wiedzy o nas samych i o świecie jesteśmy już raczej ogarnięci przez język, przez nasz własny język. Wychowujemy się, poznajemy świat, poznajemy ludzi i w końcu poznajemy nas samych, ucząc się mówić.  […]</a:t>
            </a:r>
          </a:p>
          <a:p>
            <a:pPr algn="just">
              <a:buFont typeface="Arial" charset="0"/>
              <a:buNone/>
            </a:pPr>
            <a:r>
              <a:rPr lang="pl-PL" sz="2200"/>
              <a:t>W rzeczywistości jesteśmy zawsze już zadomowieni w języku tak jak w świecie”</a:t>
            </a:r>
          </a:p>
          <a:p>
            <a:pPr algn="r">
              <a:buFont typeface="Arial" charset="0"/>
              <a:buNone/>
            </a:pPr>
            <a:r>
              <a:rPr lang="pl-PL" sz="2200"/>
              <a:t>H.G. Gadamer, </a:t>
            </a:r>
            <a:r>
              <a:rPr lang="pl-PL" sz="2200" i="1"/>
              <a:t>Człowiek i język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Performatywny</a:t>
            </a:r>
            <a:r>
              <a:rPr lang="pl-PL" dirty="0"/>
              <a:t> wymiar języka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i="1" dirty="0"/>
              <a:t>Teraz na świat wylewam ten kielich trucizny,</a:t>
            </a:r>
          </a:p>
          <a:p>
            <a:pPr>
              <a:buNone/>
            </a:pPr>
            <a:r>
              <a:rPr lang="pl-PL" i="1" dirty="0"/>
              <a:t>Żrąca jest i paląca mojej gorycz mowy,</a:t>
            </a:r>
          </a:p>
          <a:p>
            <a:pPr>
              <a:buNone/>
            </a:pPr>
            <a:r>
              <a:rPr lang="pl-PL" i="1" dirty="0"/>
              <a:t>Gorycz wyssana ze krwi i z łez mej ojczyzny,</a:t>
            </a:r>
          </a:p>
          <a:p>
            <a:pPr>
              <a:buNone/>
            </a:pPr>
            <a:r>
              <a:rPr lang="pl-PL" i="1" dirty="0"/>
              <a:t>Niech </a:t>
            </a:r>
            <a:r>
              <a:rPr lang="pl-PL" i="1" dirty="0" err="1"/>
              <a:t>zrze</a:t>
            </a:r>
            <a:r>
              <a:rPr lang="pl-PL" i="1" dirty="0"/>
              <a:t> i pali, nie was, lecz wasze okowy.</a:t>
            </a:r>
          </a:p>
          <a:p>
            <a:pPr>
              <a:buNone/>
            </a:pPr>
            <a:endParaRPr lang="pl-PL" dirty="0"/>
          </a:p>
          <a:p>
            <a:pPr algn="r">
              <a:buNone/>
            </a:pPr>
            <a:r>
              <a:rPr lang="pl-PL" dirty="0">
                <a:solidFill>
                  <a:schemeClr val="tx2"/>
                </a:solidFill>
              </a:rPr>
              <a:t>A. Mickiewicz, </a:t>
            </a:r>
            <a:r>
              <a:rPr lang="pl-PL" i="1" dirty="0">
                <a:solidFill>
                  <a:schemeClr val="tx2"/>
                </a:solidFill>
              </a:rPr>
              <a:t>Do przyjaciół Moskali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Ogólna metodologia nauk</a:t>
            </a:r>
          </a:p>
        </p:txBody>
      </p:sp>
      <p:pic>
        <p:nvPicPr>
          <p:cNvPr id="5" name="Obraz 4" descr="minkiewicz_wilq naukowy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96752"/>
            <a:ext cx="5230366" cy="5444915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Ogólna metodologia nauk</a:t>
            </a:r>
          </a:p>
        </p:txBody>
      </p:sp>
      <p:sp>
        <p:nvSpPr>
          <p:cNvPr id="921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/>
              <a:t>Wiedza o umiejętnościach wykorzystywanych przy pracy badawczej, takich np. jak:</a:t>
            </a:r>
          </a:p>
          <a:p>
            <a:pPr eaLnBrk="1" hangingPunct="1"/>
            <a:r>
              <a:rPr lang="pl-PL"/>
              <a:t>definiowanie</a:t>
            </a:r>
          </a:p>
          <a:p>
            <a:pPr eaLnBrk="1" hangingPunct="1"/>
            <a:r>
              <a:rPr lang="pl-PL"/>
              <a:t>klasyfikowanie</a:t>
            </a:r>
          </a:p>
          <a:p>
            <a:pPr eaLnBrk="1" hangingPunct="1"/>
            <a:r>
              <a:rPr lang="pl-PL"/>
              <a:t>wnioskowanie</a:t>
            </a:r>
          </a:p>
          <a:p>
            <a:pPr eaLnBrk="1" hangingPunct="1"/>
            <a:r>
              <a:rPr lang="pl-PL"/>
              <a:t>uzasadnianie twierdzeń</a:t>
            </a:r>
          </a:p>
          <a:p>
            <a:pPr eaLnBrk="1" hangingPunct="1"/>
            <a:r>
              <a:rPr lang="pl-PL"/>
              <a:t>wysuwanie i testowanie hipotez</a:t>
            </a:r>
          </a:p>
          <a:p>
            <a:pPr eaLnBrk="1" hangingPunct="1">
              <a:buFont typeface="Arial" charset="0"/>
              <a:buNone/>
            </a:pPr>
            <a:endParaRPr lang="pl-PL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racjonalna dyskus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12" y="1628800"/>
            <a:ext cx="9020175" cy="4691037"/>
          </a:xfrm>
          <a:prstGeom prst="rect">
            <a:avLst/>
          </a:prstGeo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Teoria argumentacji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14325"/>
            <a:ext cx="8229600" cy="1066800"/>
          </a:xfrm>
        </p:spPr>
        <p:txBody>
          <a:bodyPr/>
          <a:lstStyle/>
          <a:p>
            <a:pPr eaLnBrk="1" hangingPunct="1">
              <a:lnSpc>
                <a:spcPct val="93000"/>
              </a:lnSpc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/>
              <a:t>Pojęcie</a:t>
            </a:r>
            <a:r>
              <a:rPr lang="pl-PL"/>
              <a:t> argumentu</a:t>
            </a:r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1646238"/>
            <a:ext cx="8229600" cy="4445000"/>
          </a:xfrm>
        </p:spPr>
        <p:txBody>
          <a:bodyPr lIns="0" tIns="0" rIns="0" bIns="0" anchor="ctr"/>
          <a:lstStyle/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/>
              <a:t>Sens argumentu wg </a:t>
            </a:r>
            <a:r>
              <a:rPr lang="pl-PL" sz="2200" dirty="0" err="1"/>
              <a:t>Monty</a:t>
            </a:r>
            <a:r>
              <a:rPr lang="pl-PL" sz="2200" dirty="0"/>
              <a:t> </a:t>
            </a:r>
            <a:r>
              <a:rPr lang="pl-PL" sz="2200" dirty="0" err="1"/>
              <a:t>Pythona</a:t>
            </a:r>
            <a:r>
              <a:rPr lang="pl-PL" sz="2200" dirty="0"/>
              <a:t>:</a:t>
            </a:r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en-GB" sz="2200" i="1" dirty="0">
                <a:hlinkClick r:id="rId3"/>
              </a:rPr>
              <a:t>http://www.youtube.com/watch?gl=PL&amp;hl=pl&amp;v=bPiRyjaku9w</a:t>
            </a:r>
            <a:endParaRPr lang="pl-PL" sz="2200" i="1" dirty="0"/>
          </a:p>
          <a:p>
            <a:pPr marL="0" indent="0">
              <a:lnSpc>
                <a:spcPct val="93000"/>
              </a:lnSpc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i="1" dirty="0"/>
              <a:t>Argument jest ciągiem powiązanych zdań celem udowodnienia jasno określonego twierdzenia.</a:t>
            </a:r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endParaRPr lang="pl-PL" sz="2200" dirty="0"/>
          </a:p>
          <a:p>
            <a:pPr marL="0" indent="0" eaLnBrk="1" hangingPunct="1">
              <a:lnSpc>
                <a:spcPct val="93000"/>
              </a:lnSpc>
              <a:buFont typeface="Arial" charset="0"/>
              <a:buNone/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pl-PL" sz="2200" dirty="0"/>
              <a:t>Wypowiedź, w ramach której prawdziwość pewnego sądu (konkluzja, wniosek) uzasadniana jest poprzez inne sądy uznane za prawdziwe (przesłanki) 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Teoria argumentacji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sz="2400" dirty="0"/>
              <a:t>Nauka o sposobach poprawnego argumentowania (wnioskowania)</a:t>
            </a:r>
          </a:p>
          <a:p>
            <a:pPr eaLnBrk="1" hangingPunct="1">
              <a:buFont typeface="Arial" charset="0"/>
              <a:buNone/>
            </a:pPr>
            <a:endParaRPr lang="pl-PL" sz="2400" dirty="0"/>
          </a:p>
          <a:p>
            <a:pPr eaLnBrk="1" hangingPunct="1">
              <a:buFont typeface="Arial" charset="0"/>
              <a:buNone/>
            </a:pPr>
            <a:r>
              <a:rPr lang="pl-PL" sz="2400" dirty="0"/>
              <a:t>Logika formalna:</a:t>
            </a:r>
          </a:p>
          <a:p>
            <a:pPr eaLnBrk="1" hangingPunct="1">
              <a:buFont typeface="Arial" charset="0"/>
              <a:buNone/>
            </a:pPr>
            <a:r>
              <a:rPr lang="pl-PL" sz="2400" i="1" dirty="0"/>
              <a:t>Każda kobieta jest </a:t>
            </a:r>
            <a:r>
              <a:rPr lang="pl-PL" sz="2400" i="1" dirty="0" err="1"/>
              <a:t>człowiekem</a:t>
            </a:r>
            <a:endParaRPr lang="pl-PL" sz="2400" i="1" dirty="0"/>
          </a:p>
          <a:p>
            <a:pPr eaLnBrk="1" hangingPunct="1">
              <a:buFont typeface="Arial" charset="0"/>
              <a:buNone/>
            </a:pPr>
            <a:r>
              <a:rPr lang="pl-PL" sz="2400" i="1" u="sng" dirty="0"/>
              <a:t>Każdy człowiek jest śmiertelny</a:t>
            </a:r>
          </a:p>
          <a:p>
            <a:pPr eaLnBrk="1" hangingPunct="1">
              <a:buFont typeface="Arial" charset="0"/>
              <a:buNone/>
            </a:pPr>
            <a:r>
              <a:rPr lang="pl-PL" sz="2400" i="1" dirty="0"/>
              <a:t>Każda kobieta jest śmiertelna</a:t>
            </a:r>
          </a:p>
          <a:p>
            <a:pPr eaLnBrk="1" hangingPunct="1">
              <a:buFont typeface="Arial" charset="0"/>
              <a:buNone/>
            </a:pPr>
            <a:endParaRPr lang="pl-PL" sz="2400" dirty="0"/>
          </a:p>
          <a:p>
            <a:pPr eaLnBrk="1" hangingPunct="1">
              <a:buFont typeface="Arial" charset="0"/>
              <a:buNone/>
            </a:pPr>
            <a:r>
              <a:rPr lang="pl-PL" sz="2400" dirty="0"/>
              <a:t>Logika nieformalna:</a:t>
            </a:r>
          </a:p>
          <a:p>
            <a:pPr eaLnBrk="1" hangingPunct="1">
              <a:buFont typeface="Arial" charset="0"/>
              <a:buNone/>
            </a:pPr>
            <a:r>
              <a:rPr lang="pl-PL" sz="2400" i="1" dirty="0"/>
              <a:t>Kobieta jest jak skrzypce. Ujawnia swe piękno, gdy podejść do niej z czułością i pasją.</a:t>
            </a:r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5292725" y="3357563"/>
            <a:ext cx="9540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400"/>
              <a:t>S a P</a:t>
            </a:r>
          </a:p>
          <a:p>
            <a:r>
              <a:rPr lang="pl-PL" sz="2400" u="sng"/>
              <a:t>P a R</a:t>
            </a:r>
          </a:p>
          <a:p>
            <a:r>
              <a:rPr lang="pl-PL" sz="2400"/>
              <a:t>S a R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285293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i="1" dirty="0">
                <a:solidFill>
                  <a:srgbClr val="FF5050"/>
                </a:solidFill>
                <a:latin typeface="Bradley Hand ITC" pitchFamily="66" charset="0"/>
                <a:ea typeface="Batang" pitchFamily="18" charset="-127"/>
              </a:rPr>
              <a:t>Poprawne czy niepoprawne?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986707" y="5046275"/>
            <a:ext cx="6681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800" b="1" i="1" dirty="0">
                <a:solidFill>
                  <a:srgbClr val="FF5050"/>
                </a:solidFill>
                <a:latin typeface="Bradley Hand ITC" pitchFamily="66" charset="0"/>
              </a:rPr>
              <a:t>Komplement czy obraza?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Teoria argumentacji</a:t>
            </a:r>
          </a:p>
        </p:txBody>
      </p:sp>
      <p:sp>
        <p:nvSpPr>
          <p:cNvPr id="11267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/>
              <a:t>Logika formalna:</a:t>
            </a:r>
          </a:p>
        </p:txBody>
      </p:sp>
      <p:sp>
        <p:nvSpPr>
          <p:cNvPr id="11268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pl-PL"/>
              <a:t>Uniwersalnie ważne schematy wnioskowań</a:t>
            </a:r>
          </a:p>
          <a:p>
            <a:pPr eaLnBrk="1" hangingPunct="1"/>
            <a:r>
              <a:rPr lang="pl-PL"/>
              <a:t>Ważność zależna of formy (schematu)</a:t>
            </a:r>
          </a:p>
          <a:p>
            <a:pPr eaLnBrk="1" hangingPunct="1"/>
            <a:r>
              <a:rPr lang="pl-PL"/>
              <a:t>Prawa logiczne są abstrakcyjne, uniwersalne i akontekstowe</a:t>
            </a:r>
          </a:p>
          <a:p>
            <a:pPr eaLnBrk="1" hangingPunct="1"/>
            <a:r>
              <a:rPr lang="pl-PL"/>
              <a:t>Język sztuczny</a:t>
            </a:r>
          </a:p>
          <a:p>
            <a:pPr eaLnBrk="1" hangingPunct="1"/>
            <a:r>
              <a:rPr lang="pl-PL"/>
              <a:t>Istnieje jeden rodzaj logiki</a:t>
            </a:r>
          </a:p>
        </p:txBody>
      </p:sp>
      <p:sp>
        <p:nvSpPr>
          <p:cNvPr id="11269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pl-PL"/>
              <a:t>Logika nieformalna:</a:t>
            </a:r>
          </a:p>
        </p:txBody>
      </p:sp>
      <p:sp>
        <p:nvSpPr>
          <p:cNvPr id="11270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pl-PL" dirty="0"/>
              <a:t>Wnioskowania o ograniczonej ważności</a:t>
            </a:r>
          </a:p>
          <a:p>
            <a:pPr eaLnBrk="1" hangingPunct="1"/>
            <a:r>
              <a:rPr lang="pl-PL" dirty="0"/>
              <a:t>Wiarygodność zależna od formy, treści i kontekstu</a:t>
            </a:r>
          </a:p>
          <a:p>
            <a:pPr eaLnBrk="1" hangingPunct="1"/>
            <a:r>
              <a:rPr lang="pl-PL" dirty="0"/>
              <a:t>Ustalenia („prawa logiczne”) są lokalne i uwarunkowane kontekstowo</a:t>
            </a:r>
          </a:p>
          <a:p>
            <a:pPr eaLnBrk="1" hangingPunct="1"/>
            <a:r>
              <a:rPr lang="pl-PL" dirty="0"/>
              <a:t>Język naturalny</a:t>
            </a:r>
          </a:p>
          <a:p>
            <a:pPr eaLnBrk="1" hangingPunct="1"/>
            <a:r>
              <a:rPr lang="pl-PL" dirty="0"/>
              <a:t>Możliwość istnienia wielu różnych logik</a:t>
            </a: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Zagadnienia wykładów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Język; podstawowe elementy języka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Relacje między zdaniami i implikowanie konwersacyjne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Pojęcie i budowa argumentu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Reguły racjonalnej dyskusji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Wybrane typy argumentów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Elementy logiki prawniczej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Definicje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dirty="0"/>
              <a:t>Tak na logikę…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800" dirty="0"/>
              <a:t>Kodeks karny:</a:t>
            </a:r>
          </a:p>
          <a:p>
            <a:pPr>
              <a:buNone/>
            </a:pPr>
            <a:r>
              <a:rPr lang="pl-PL" sz="2800" dirty="0"/>
              <a:t>Art. 226 §1. Kto znieważa funkcjonariusza publicznego albo osobę do pomocy mu przybraną, podczas i w związku z pełnieniem obowiązków służbowych, podlega grzywnie, karze ograniczenia wolności albo pozbawienia wolności do roku. </a:t>
            </a:r>
            <a:endParaRPr lang="pl-PL" sz="2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just">
              <a:buNone/>
            </a:pPr>
            <a:r>
              <a:rPr lang="pl-PL" sz="2800" dirty="0"/>
              <a:t>„Konserwatyści myślą, że nie możemy wprowadzić prawa do przerywania ciąży, bo będzie rodzić się mniej dzieci. Ten lęk nie znajduje odzwierciedlenia w rzeczywistości.”</a:t>
            </a:r>
          </a:p>
          <a:p>
            <a:pPr algn="r">
              <a:buNone/>
            </a:pPr>
            <a:r>
              <a:rPr lang="pl-PL" sz="2800" dirty="0"/>
              <a:t>Dr Elżbieta </a:t>
            </a:r>
            <a:r>
              <a:rPr lang="pl-PL" sz="2800" dirty="0" err="1"/>
              <a:t>Korolczuk</a:t>
            </a:r>
            <a:r>
              <a:rPr lang="pl-PL" sz="2800" dirty="0"/>
              <a:t>, „Krytyka Polityczna”</a:t>
            </a:r>
          </a:p>
          <a:p>
            <a:pPr algn="just">
              <a:buNone/>
            </a:pPr>
            <a:r>
              <a:rPr lang="pl-PL" sz="1500" dirty="0">
                <a:hlinkClick r:id="rId2"/>
              </a:rPr>
              <a:t>http://www.krytykapolityczna.pl/artykuly/rozmowa-dnia/20160129/korolczuk-500-zlotych-za-malo</a:t>
            </a:r>
            <a:r>
              <a:rPr lang="pl-PL" sz="1500" dirty="0"/>
              <a:t> 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sz="2400" dirty="0"/>
              <a:t>P1: Konserwatyści opowiadają się za zakazem aborcji w celu podniesienia dzietności.</a:t>
            </a:r>
          </a:p>
          <a:p>
            <a:pPr algn="just">
              <a:buNone/>
            </a:pPr>
            <a:r>
              <a:rPr lang="pl-PL" sz="2400" dirty="0"/>
              <a:t>P2: Dopuszczalność aborcji nie obniża dzietności w społeczeństwie.</a:t>
            </a:r>
          </a:p>
          <a:p>
            <a:pPr algn="just">
              <a:buNone/>
            </a:pPr>
            <a:r>
              <a:rPr lang="pl-PL" sz="2400" dirty="0"/>
              <a:t>W: Aborcja powinna być dopuszczalna.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Obraz 3" descr="abdukcja_kołpaki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000"/>
              <a:t>Pojęcie logiki</a:t>
            </a:r>
          </a:p>
        </p:txBody>
      </p:sp>
      <p:sp>
        <p:nvSpPr>
          <p:cNvPr id="3" name="pole tekstowe 2"/>
          <p:cNvSpPr txBox="1">
            <a:spLocks noChangeArrowheads="1"/>
          </p:cNvSpPr>
          <p:nvPr/>
        </p:nvSpPr>
        <p:spPr bwMode="auto">
          <a:xfrm>
            <a:off x="3419475" y="3101975"/>
            <a:ext cx="1914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4800">
                <a:solidFill>
                  <a:srgbClr val="0070C0"/>
                </a:solidFill>
                <a:latin typeface="Calibri" pitchFamily="34" charset="0"/>
              </a:rPr>
              <a:t>LOGOS</a:t>
            </a:r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042988" y="4652963"/>
            <a:ext cx="2003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>
                <a:solidFill>
                  <a:srgbClr val="0070C0"/>
                </a:solidFill>
                <a:latin typeface="Calibri" pitchFamily="34" charset="0"/>
              </a:rPr>
              <a:t>Znak, język</a:t>
            </a:r>
          </a:p>
        </p:txBody>
      </p:sp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6153150" y="4652963"/>
            <a:ext cx="12985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3200" i="1">
                <a:solidFill>
                  <a:srgbClr val="0070C0"/>
                </a:solidFill>
                <a:latin typeface="Calibri" pitchFamily="34" charset="0"/>
              </a:rPr>
              <a:t>Rozum</a:t>
            </a:r>
          </a:p>
        </p:txBody>
      </p:sp>
      <p:sp>
        <p:nvSpPr>
          <p:cNvPr id="6" name="pole tekstowe 5"/>
          <p:cNvSpPr txBox="1">
            <a:spLocks noChangeArrowheads="1"/>
          </p:cNvSpPr>
          <p:nvPr/>
        </p:nvSpPr>
        <p:spPr bwMode="auto">
          <a:xfrm>
            <a:off x="2700338" y="1700213"/>
            <a:ext cx="36226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2800" i="1">
                <a:solidFill>
                  <a:srgbClr val="0070C0"/>
                </a:solidFill>
                <a:latin typeface="Calibri" pitchFamily="34" charset="0"/>
              </a:rPr>
              <a:t>Porządek rzeczywistości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2627313" y="4005263"/>
            <a:ext cx="792162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5364163" y="4005263"/>
            <a:ext cx="936625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>
            <a:stCxn id="3" idx="0"/>
          </p:cNvCxnSpPr>
          <p:nvPr/>
        </p:nvCxnSpPr>
        <p:spPr>
          <a:xfrm flipH="1" flipV="1">
            <a:off x="4356100" y="2276475"/>
            <a:ext cx="20638" cy="825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Działy logiki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033837"/>
          </a:xfrm>
        </p:spPr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pl-PL" dirty="0"/>
              <a:t>Trzy podstawowe działy logiki współczesnej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pl-PL" sz="2000" dirty="0"/>
              <a:t>(możliwość ich przyporządkowania do trzech znaczeń wyrażenia </a:t>
            </a:r>
            <a:r>
              <a:rPr lang="pl-PL" sz="2000" i="1" dirty="0"/>
              <a:t>Logos)</a:t>
            </a:r>
          </a:p>
          <a:p>
            <a:pPr marL="514350" indent="-514350" eaLnBrk="1" hangingPunct="1">
              <a:buFont typeface="Arial" charset="0"/>
              <a:buNone/>
            </a:pPr>
            <a:endParaRPr lang="pl-PL" dirty="0"/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pl-PL" dirty="0"/>
              <a:t>Semiotyka (wiedza o języku)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pl-PL" dirty="0"/>
              <a:t>Teoria argumentacji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pl-PL" dirty="0"/>
              <a:t>Ogólna metodologia nauk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Wiedza o języku</a:t>
            </a:r>
          </a:p>
        </p:txBody>
      </p:sp>
      <p:pic>
        <p:nvPicPr>
          <p:cNvPr id="1026" name="Picture 2" descr="http://www.mhhe.com/biosci/esp/2001_saladin/folder_structure/in/m4/s3/assets/images/inm4s3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5976664" cy="4714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/>
              <a:t>Semiotyka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pl-PL" dirty="0"/>
              <a:t>Nauka o znakach – język jako system znaków</a:t>
            </a:r>
          </a:p>
          <a:p>
            <a:pPr eaLnBrk="1" hangingPunct="1">
              <a:buFont typeface="Arial" charset="0"/>
              <a:buNone/>
            </a:pPr>
            <a:endParaRPr lang="pl-PL" dirty="0"/>
          </a:p>
          <a:p>
            <a:pPr eaLnBrk="1" hangingPunct="1"/>
            <a:r>
              <a:rPr lang="pl-PL" dirty="0"/>
              <a:t>Semantyka (znak – znaczenie)</a:t>
            </a:r>
          </a:p>
          <a:p>
            <a:pPr eaLnBrk="1" hangingPunct="1"/>
            <a:r>
              <a:rPr lang="pl-PL" dirty="0"/>
              <a:t>Syntaktyka (znak – </a:t>
            </a:r>
            <a:r>
              <a:rPr lang="pl-PL" dirty="0" err="1"/>
              <a:t>znak</a:t>
            </a:r>
            <a:r>
              <a:rPr lang="pl-PL" dirty="0"/>
              <a:t>)</a:t>
            </a:r>
          </a:p>
          <a:p>
            <a:pPr eaLnBrk="1" hangingPunct="1"/>
            <a:r>
              <a:rPr lang="pl-PL" dirty="0"/>
              <a:t>Pragmatyka (znak – praktyka użycia)</a:t>
            </a:r>
          </a:p>
          <a:p>
            <a:pPr eaLnBrk="1" hangingPunct="1">
              <a:buNone/>
            </a:pPr>
            <a:endParaRPr lang="pl-PL" dirty="0"/>
          </a:p>
          <a:p>
            <a:pPr eaLnBrk="1" hangingPunct="1">
              <a:buNone/>
            </a:pPr>
            <a:r>
              <a:rPr lang="pl-PL" sz="2800" dirty="0">
                <a:solidFill>
                  <a:schemeClr val="tx2"/>
                </a:solidFill>
              </a:rPr>
              <a:t>Podstawowe „komponenty” wypowiedzi językowych:</a:t>
            </a:r>
          </a:p>
          <a:p>
            <a:pPr eaLnBrk="1" hangingPunct="1">
              <a:buFontTx/>
              <a:buChar char="-"/>
            </a:pPr>
            <a:r>
              <a:rPr lang="pl-PL" sz="2800" dirty="0">
                <a:solidFill>
                  <a:schemeClr val="tx2"/>
                </a:solidFill>
              </a:rPr>
              <a:t>nazwy;</a:t>
            </a:r>
          </a:p>
          <a:p>
            <a:pPr eaLnBrk="1" hangingPunct="1">
              <a:buFontTx/>
              <a:buChar char="-"/>
            </a:pPr>
            <a:r>
              <a:rPr lang="pl-PL" sz="2800" dirty="0">
                <a:solidFill>
                  <a:schemeClr val="tx2"/>
                </a:solidFill>
              </a:rPr>
              <a:t>zdania.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http://www.forceiran.com/Portals/0/productimages/37_070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996952"/>
            <a:ext cx="5616624" cy="3744416"/>
          </a:xfrm>
          <a:prstGeom prst="rect">
            <a:avLst/>
          </a:prstGeom>
          <a:noFill/>
        </p:spPr>
      </p:pic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Komentarz: pojęcie języka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pl-PL" sz="2400" dirty="0"/>
              <a:t>„Język jest to system obejmujący wyznaczony przez pewne  reguły zbiór znaków słownych, znaków, z którymi odpowiednie reguły nakazują wiązać myśli określonego typu, a inne reguły określają dopuszczalny sposób wiązania tych znaków w wyrażenia złożone.”</a:t>
            </a:r>
          </a:p>
          <a:p>
            <a:pPr algn="r">
              <a:buFont typeface="Arial" charset="0"/>
              <a:buNone/>
            </a:pPr>
            <a:r>
              <a:rPr lang="pl-PL" sz="2400" dirty="0"/>
              <a:t>Z. Ziembiński, </a:t>
            </a:r>
            <a:r>
              <a:rPr lang="pl-PL" sz="2400" i="1" dirty="0"/>
              <a:t>Logika praktyczna</a:t>
            </a:r>
          </a:p>
          <a:p>
            <a:pPr algn="r">
              <a:buFont typeface="Arial" charset="0"/>
              <a:buNone/>
            </a:pPr>
            <a:endParaRPr lang="pl-PL" sz="2400" i="1" dirty="0"/>
          </a:p>
          <a:p>
            <a:pPr algn="r">
              <a:buFont typeface="Arial" charset="0"/>
              <a:buNone/>
            </a:pPr>
            <a:endParaRPr lang="pl-PL" sz="2400" i="1" dirty="0"/>
          </a:p>
          <a:p>
            <a:pPr>
              <a:buFont typeface="Arial" charset="0"/>
              <a:buNone/>
            </a:pPr>
            <a:r>
              <a:rPr lang="pl-PL" sz="2400" dirty="0"/>
              <a:t>Techniczne ujęcie języka – </a:t>
            </a:r>
          </a:p>
          <a:p>
            <a:pPr>
              <a:buFont typeface="Arial" charset="0"/>
              <a:buNone/>
            </a:pPr>
            <a:r>
              <a:rPr lang="pl-PL" sz="2400" dirty="0"/>
              <a:t>język jako „skrzynka z narzędziami”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697</Words>
  <Application>Microsoft Office PowerPoint</Application>
  <PresentationFormat>Pokaz na ekranie (4:3)</PresentationFormat>
  <Paragraphs>114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Batang</vt:lpstr>
      <vt:lpstr>Bradley Hand ITC</vt:lpstr>
      <vt:lpstr>Calibri</vt:lpstr>
      <vt:lpstr>Motyw pakietu Office</vt:lpstr>
      <vt:lpstr>Logika dla prawników</vt:lpstr>
      <vt:lpstr>Tak na logikę…</vt:lpstr>
      <vt:lpstr>Prezentacja programu PowerPoint</vt:lpstr>
      <vt:lpstr>Prezentacja programu PowerPoint</vt:lpstr>
      <vt:lpstr>Pojęcie logiki</vt:lpstr>
      <vt:lpstr>Działy logiki</vt:lpstr>
      <vt:lpstr>Wiedza o języku</vt:lpstr>
      <vt:lpstr>Semiotyka</vt:lpstr>
      <vt:lpstr>Komentarz: pojęcie języka</vt:lpstr>
      <vt:lpstr>Odmienna perspektywa</vt:lpstr>
      <vt:lpstr>Performatywny wymiar języka</vt:lpstr>
      <vt:lpstr>Ogólna metodologia nauk</vt:lpstr>
      <vt:lpstr>Ogólna metodologia nauk</vt:lpstr>
      <vt:lpstr>Teoria argumentacji</vt:lpstr>
      <vt:lpstr>Pojęcie argumentu</vt:lpstr>
      <vt:lpstr>Teoria argumentacji</vt:lpstr>
      <vt:lpstr>Teoria argumentacji</vt:lpstr>
      <vt:lpstr> Zagadnienia wykładów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dla prawników</dc:title>
  <dc:creator>WiM</dc:creator>
  <cp:lastModifiedBy>Maciej Pichlak</cp:lastModifiedBy>
  <cp:revision>55</cp:revision>
  <dcterms:created xsi:type="dcterms:W3CDTF">2012-11-27T05:05:16Z</dcterms:created>
  <dcterms:modified xsi:type="dcterms:W3CDTF">2017-02-27T08:08:14Z</dcterms:modified>
</cp:coreProperties>
</file>