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248E9-B779-4FE4-8621-021092CD0F35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6A983-2C78-45EC-AF41-6BAECFF32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41AD7-B409-4B5B-BFE7-709C15993B8A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03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0675-FFE0-4C64-BE99-28D0AC4E5041}" type="datetimeFigureOut">
              <a:rPr lang="pl-PL" smtClean="0"/>
              <a:pPr/>
              <a:t>05.03.2017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899C-11EA-4E65-BDBF-3ED8CB5E64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dirty="0"/>
              <a:t>Podstawy logiki praktycznej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3716338"/>
            <a:ext cx="7343775" cy="2736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Wykład 2: Język i części języka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Dr Maciej Pichlak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Uniwersytet Wrocławski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Katedra Teorii i Filozofii Prawa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err="1">
                <a:solidFill>
                  <a:srgbClr val="0070C0"/>
                </a:solidFill>
              </a:rPr>
              <a:t>maciej.pichlak@uwr.edu.pl</a:t>
            </a:r>
            <a:endParaRPr lang="pl-PL" sz="1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Czy może istnieć zdanie, które nie jest prawdziwe ani fałszywe?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 err="1"/>
              <a:t>Dżyngis</a:t>
            </a:r>
            <a:r>
              <a:rPr lang="pl-PL" sz="2400" dirty="0"/>
              <a:t> Chan jest najlepszym prezydentem Polski.</a:t>
            </a:r>
          </a:p>
          <a:p>
            <a:pPr>
              <a:buNone/>
            </a:pPr>
            <a:r>
              <a:rPr lang="pl-PL" sz="2400" dirty="0"/>
              <a:t>		</a:t>
            </a:r>
            <a:r>
              <a:rPr lang="pl-PL" sz="2400" i="1" dirty="0">
                <a:solidFill>
                  <a:srgbClr val="0070C0"/>
                </a:solidFill>
              </a:rPr>
              <a:t>→ </a:t>
            </a:r>
            <a:r>
              <a:rPr lang="pl-PL" sz="2400" i="1" dirty="0" err="1">
                <a:solidFill>
                  <a:srgbClr val="0070C0"/>
                </a:solidFill>
              </a:rPr>
              <a:t>Dżyngis</a:t>
            </a:r>
            <a:r>
              <a:rPr lang="pl-PL" sz="2400" i="1" dirty="0">
                <a:solidFill>
                  <a:srgbClr val="0070C0"/>
                </a:solidFill>
              </a:rPr>
              <a:t> Chan jest prezydentem Polski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Obecny król Francji jest łysy.</a:t>
            </a:r>
          </a:p>
          <a:p>
            <a:pPr>
              <a:buNone/>
            </a:pPr>
            <a:r>
              <a:rPr lang="pl-PL" sz="2400" dirty="0"/>
              <a:t>		</a:t>
            </a:r>
            <a:r>
              <a:rPr lang="pl-PL" sz="2400" i="1" dirty="0">
                <a:solidFill>
                  <a:srgbClr val="0070C0"/>
                </a:solidFill>
              </a:rPr>
              <a:t> → Istnieje obecny król Francji</a:t>
            </a:r>
            <a:endParaRPr lang="pl-PL" sz="2400" dirty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 err="1"/>
              <a:t>Presupozycja</a:t>
            </a:r>
            <a:r>
              <a:rPr lang="pl-PL" sz="2400" dirty="0"/>
              <a:t> zdania: zdanie, od którego prawdziwości zależy sensowność tego zdania.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Sprawdzanie </a:t>
            </a:r>
            <a:r>
              <a:rPr lang="pl-PL" sz="4000" dirty="0" err="1"/>
              <a:t>presupozycji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u="sng" dirty="0"/>
              <a:t>Test negacji: </a:t>
            </a:r>
          </a:p>
          <a:p>
            <a:pPr>
              <a:buNone/>
            </a:pPr>
            <a:r>
              <a:rPr lang="pl-PL" sz="2400" dirty="0"/>
              <a:t>Zdanie A </a:t>
            </a:r>
            <a:r>
              <a:rPr lang="pl-PL" sz="2400" dirty="0" err="1"/>
              <a:t>presuponuje</a:t>
            </a:r>
            <a:r>
              <a:rPr lang="pl-PL" sz="2400" dirty="0"/>
              <a:t> zdanie X, jeśli zdanie przeczące (</a:t>
            </a:r>
            <a:r>
              <a:rPr lang="pl-PL" sz="2400" i="1" dirty="0"/>
              <a:t>Nieprawda, że A</a:t>
            </a:r>
            <a:r>
              <a:rPr lang="pl-PL" sz="2400" dirty="0"/>
              <a:t>) również </a:t>
            </a:r>
            <a:r>
              <a:rPr lang="pl-PL" sz="2400" dirty="0" err="1"/>
              <a:t>presuponuje</a:t>
            </a:r>
            <a:r>
              <a:rPr lang="pl-PL" sz="2400" dirty="0"/>
              <a:t> X.</a:t>
            </a:r>
          </a:p>
          <a:p>
            <a:pPr>
              <a:buNone/>
            </a:pPr>
            <a:r>
              <a:rPr lang="pl-PL" sz="2400" i="1" dirty="0"/>
              <a:t>Mój pies nasikał dyrektorowi na buty.</a:t>
            </a:r>
          </a:p>
          <a:p>
            <a:pPr>
              <a:buNone/>
            </a:pPr>
            <a:r>
              <a:rPr lang="pl-PL" sz="2400" i="1" dirty="0"/>
              <a:t>		</a:t>
            </a:r>
            <a:r>
              <a:rPr lang="pl-PL" sz="2400" i="1" dirty="0">
                <a:solidFill>
                  <a:srgbClr val="0070C0"/>
                </a:solidFill>
              </a:rPr>
              <a:t> → Mam psa.</a:t>
            </a:r>
          </a:p>
          <a:p>
            <a:pPr>
              <a:buNone/>
            </a:pPr>
            <a:endParaRPr lang="pl-PL" sz="2400" b="1" i="1" dirty="0"/>
          </a:p>
          <a:p>
            <a:pPr>
              <a:buNone/>
            </a:pPr>
            <a:r>
              <a:rPr lang="pl-PL" sz="2400" u="sng" dirty="0"/>
              <a:t>Test modalny:</a:t>
            </a:r>
          </a:p>
          <a:p>
            <a:pPr>
              <a:buNone/>
            </a:pPr>
            <a:r>
              <a:rPr lang="pl-PL" sz="2400" dirty="0"/>
              <a:t>Zdanie A </a:t>
            </a:r>
            <a:r>
              <a:rPr lang="pl-PL" sz="2400" dirty="0" err="1"/>
              <a:t>presuponuje</a:t>
            </a:r>
            <a:r>
              <a:rPr lang="pl-PL" sz="2400" dirty="0"/>
              <a:t> zdanie X, jeśli zdanie </a:t>
            </a:r>
            <a:r>
              <a:rPr lang="pl-PL" sz="2400" i="1" dirty="0"/>
              <a:t>Możliwe, że A </a:t>
            </a:r>
            <a:r>
              <a:rPr lang="pl-PL" sz="2400" dirty="0"/>
              <a:t>również </a:t>
            </a:r>
            <a:r>
              <a:rPr lang="pl-PL" sz="2400" dirty="0" err="1"/>
              <a:t>presuponuje</a:t>
            </a:r>
            <a:r>
              <a:rPr lang="pl-PL" sz="2400" dirty="0"/>
              <a:t> X.</a:t>
            </a:r>
          </a:p>
          <a:p>
            <a:pPr>
              <a:buNone/>
            </a:pPr>
            <a:r>
              <a:rPr lang="pl-PL" sz="2400" i="1" dirty="0"/>
              <a:t>Pies, którego kupiłem od Jolki, nasikał dyrektorowi na buty.</a:t>
            </a:r>
          </a:p>
          <a:p>
            <a:pPr>
              <a:buNone/>
            </a:pPr>
            <a:r>
              <a:rPr lang="pl-PL" sz="2400" i="1" dirty="0"/>
              <a:t>		</a:t>
            </a:r>
            <a:r>
              <a:rPr lang="pl-PL" sz="2400" i="1" dirty="0">
                <a:solidFill>
                  <a:srgbClr val="0070C0"/>
                </a:solidFill>
              </a:rPr>
              <a:t> → Kupiłem psa od Jolki.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Poziomy języka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Język pierwszego stopnia</a:t>
            </a:r>
          </a:p>
          <a:p>
            <a:pPr>
              <a:buNone/>
            </a:pPr>
            <a:r>
              <a:rPr lang="pl-PL" sz="2400" dirty="0"/>
              <a:t>		</a:t>
            </a:r>
            <a:r>
              <a:rPr lang="pl-PL" sz="2400" i="1" dirty="0">
                <a:solidFill>
                  <a:srgbClr val="0070C0"/>
                </a:solidFill>
              </a:rPr>
              <a:t>W Polsce dopuszczalna jest kara śmierci</a:t>
            </a:r>
          </a:p>
          <a:p>
            <a:r>
              <a:rPr lang="pl-PL" sz="2400" dirty="0"/>
              <a:t>Język drugiego stopnia</a:t>
            </a:r>
          </a:p>
          <a:p>
            <a:pPr>
              <a:buNone/>
            </a:pPr>
            <a:r>
              <a:rPr lang="pl-PL" sz="2400" dirty="0">
                <a:solidFill>
                  <a:srgbClr val="0070C0"/>
                </a:solidFill>
              </a:rPr>
              <a:t>		</a:t>
            </a:r>
            <a:r>
              <a:rPr lang="pl-PL" sz="2400" i="1" dirty="0">
                <a:solidFill>
                  <a:srgbClr val="0070C0"/>
                </a:solidFill>
              </a:rPr>
              <a:t>Zdanie „W Polsce dopuszczalna jest kara śmierci” jest fałszywe.</a:t>
            </a:r>
          </a:p>
          <a:p>
            <a:pPr>
              <a:buNone/>
            </a:pPr>
            <a:r>
              <a:rPr lang="pl-PL" sz="2400" dirty="0">
                <a:solidFill>
                  <a:srgbClr val="0070C0"/>
                </a:solidFill>
              </a:rPr>
              <a:t>		</a:t>
            </a:r>
            <a:r>
              <a:rPr lang="pl-PL" sz="2400" i="1" dirty="0">
                <a:solidFill>
                  <a:srgbClr val="0070C0"/>
                </a:solidFill>
              </a:rPr>
              <a:t>„Kara główna” znaczy w języku polskim tyle, co „kara śmierci”.</a:t>
            </a:r>
          </a:p>
          <a:p>
            <a:pPr>
              <a:buNone/>
            </a:pPr>
            <a:endParaRPr lang="pl-PL" sz="2400" i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l-PL" sz="2400" dirty="0"/>
              <a:t>Paradoks kłamcy: </a:t>
            </a:r>
          </a:p>
          <a:p>
            <a:pPr algn="ctr">
              <a:buNone/>
            </a:pPr>
            <a:r>
              <a:rPr lang="pl-PL" sz="2400" dirty="0"/>
              <a:t>Jaka jest wartość logiczna zdania</a:t>
            </a:r>
          </a:p>
          <a:p>
            <a:pPr algn="ctr">
              <a:buNone/>
            </a:pPr>
            <a:r>
              <a:rPr lang="pl-PL" sz="2400" i="1" dirty="0">
                <a:solidFill>
                  <a:srgbClr val="0070C0"/>
                </a:solidFill>
              </a:rPr>
              <a:t>„TO ZDANIE JEST FAŁSZYWE”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chlak\Dropbox\_PRACA\Dydaktyka\Logika\Raczkowski\raczk_polecenia niejas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184576" cy="5875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Relacje między zdaniami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508875" y="1785938"/>
            <a:ext cx="461963" cy="3587750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Marek Raczkowski. Źródło: „Przekrój”</a:t>
            </a:r>
          </a:p>
        </p:txBody>
      </p:sp>
      <p:pic>
        <p:nvPicPr>
          <p:cNvPr id="6" name="Picture 2" descr="9000_3dae_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6786562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rodzaje relacji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  <a:p>
            <a:r>
              <a:rPr lang="pl-PL"/>
              <a:t>Wynikanie</a:t>
            </a:r>
            <a:endParaRPr lang="pl-PL" dirty="0"/>
          </a:p>
          <a:p>
            <a:r>
              <a:rPr lang="pl-PL" dirty="0"/>
              <a:t>Równoważność</a:t>
            </a:r>
          </a:p>
          <a:p>
            <a:r>
              <a:rPr lang="pl-PL" dirty="0"/>
              <a:t>Sprzeczność</a:t>
            </a:r>
          </a:p>
          <a:p>
            <a:r>
              <a:rPr lang="pl-PL" dirty="0"/>
              <a:t>Przeciwieństwo</a:t>
            </a:r>
          </a:p>
          <a:p>
            <a:r>
              <a:rPr lang="pl-PL" dirty="0"/>
              <a:t>Niezależność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/>
              <a:t>Relacje analityczne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chemeClr val="tx2"/>
                </a:solidFill>
              </a:rPr>
              <a:t>Monika jest biologiczną matką Augustyna.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</a:rPr>
              <a:t>Augustyn jest biologicznym synem Moniki.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</a:rPr>
              <a:t>Monika jest krewną Augustyna.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</a:rPr>
              <a:t>Monika jest starsza od Augustyna.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chemeClr val="tx2"/>
                </a:solidFill>
              </a:rPr>
              <a:t>Sąd uznał, że oskarżony Józef K. dopuścił się zarzucanych mu czynów.</a:t>
            </a:r>
          </a:p>
          <a:p>
            <a:pPr lvl="1">
              <a:defRPr/>
            </a:pPr>
            <a:r>
              <a:rPr lang="pl-PL" dirty="0">
                <a:solidFill>
                  <a:schemeClr val="tx2"/>
                </a:solidFill>
              </a:rPr>
              <a:t>Józef K. dokonał zarzucanych mu czynów.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Relacje logiczne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pl-PL" dirty="0">
                <a:solidFill>
                  <a:schemeClr val="tx2"/>
                </a:solidFill>
              </a:rPr>
              <a:t>Jeśli zabił Pan ofiarę, to był Pan wczoraj w mieście.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</a:rPr>
              <a:t>Jeśli nie było Pana wczoraj w mieście, to nie zabił Pan ofiary.</a:t>
            </a:r>
          </a:p>
          <a:p>
            <a:pPr>
              <a:buNone/>
              <a:defRPr/>
            </a:pPr>
            <a:endParaRPr lang="pl-PL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pl-PL" dirty="0">
                <a:solidFill>
                  <a:schemeClr val="tx2"/>
                </a:solidFill>
              </a:rPr>
              <a:t>		( p → q )  →  ( ~q → ~p )</a:t>
            </a:r>
          </a:p>
          <a:p>
            <a:pPr>
              <a:buNone/>
              <a:defRPr/>
            </a:pPr>
            <a:endParaRPr lang="pl-PL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pl-PL" dirty="0">
                <a:solidFill>
                  <a:schemeClr val="tx2"/>
                </a:solidFill>
              </a:rPr>
              <a:t>Każdy sędzia jest prawnikiem.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2"/>
                </a:solidFill>
              </a:rPr>
              <a:t>Nieprawda, że istnieje sędzia, który nie jest prawnikiem.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Wynikanie pragmatyczne</a:t>
            </a:r>
            <a:br>
              <a:rPr lang="pl-PL" dirty="0"/>
            </a:br>
            <a:r>
              <a:rPr lang="pl-PL" dirty="0"/>
              <a:t>(</a:t>
            </a:r>
            <a:r>
              <a:rPr lang="pl-PL" dirty="0" err="1"/>
              <a:t>implikatury</a:t>
            </a:r>
            <a:r>
              <a:rPr lang="pl-PL" dirty="0"/>
              <a:t> konwersacyjne)</a:t>
            </a: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400" dirty="0"/>
              <a:t>Czasem wypowiedź zawiera „sugestię”, której jednak nie wynika z niej logicznie ani analitycznie.</a:t>
            </a:r>
          </a:p>
          <a:p>
            <a:pPr eaLnBrk="1" hangingPunct="1">
              <a:buFont typeface="Arial" charset="0"/>
              <a:buNone/>
            </a:pPr>
            <a:endParaRPr lang="pl-PL" sz="2400" dirty="0"/>
          </a:p>
          <a:p>
            <a:pPr eaLnBrk="1" hangingPunct="1">
              <a:buFont typeface="Arial" charset="0"/>
              <a:buNone/>
            </a:pPr>
            <a:r>
              <a:rPr lang="pl-PL" sz="2400" dirty="0"/>
              <a:t>A: Wczoraj wykładowca przyszedł na zajęcia trzeźwy.</a:t>
            </a:r>
          </a:p>
          <a:p>
            <a:pPr eaLnBrk="1" hangingPunct="1">
              <a:buFont typeface="Arial" charset="0"/>
              <a:buNone/>
            </a:pPr>
            <a:r>
              <a:rPr lang="pl-PL" sz="2400" dirty="0"/>
              <a:t>		</a:t>
            </a:r>
            <a:r>
              <a:rPr lang="pl-PL" sz="2400" i="1" dirty="0">
                <a:solidFill>
                  <a:srgbClr val="0070C0"/>
                </a:solidFill>
              </a:rPr>
              <a:t> → B: Wykładowca zwykle przychodzi pijany</a:t>
            </a:r>
          </a:p>
          <a:p>
            <a:pPr eaLnBrk="1" hangingPunct="1">
              <a:buFont typeface="Arial" charset="0"/>
              <a:buNone/>
            </a:pPr>
            <a:endParaRPr lang="pl-PL" sz="2400" dirty="0"/>
          </a:p>
          <a:p>
            <a:pPr eaLnBrk="1" hangingPunct="1">
              <a:buFont typeface="Arial" charset="0"/>
              <a:buNone/>
            </a:pPr>
            <a:r>
              <a:rPr lang="pl-PL" sz="2400" dirty="0"/>
              <a:t>Taka „sugestia” może być uznana za </a:t>
            </a:r>
            <a:r>
              <a:rPr lang="pl-PL" sz="2400" dirty="0" err="1"/>
              <a:t>implikaturę</a:t>
            </a:r>
            <a:r>
              <a:rPr lang="pl-PL" sz="2400" dirty="0"/>
              <a:t> konwersacyjną.</a:t>
            </a:r>
          </a:p>
          <a:p>
            <a:pPr eaLnBrk="1" hangingPunct="1">
              <a:buFont typeface="Arial" charset="0"/>
              <a:buNone/>
            </a:pPr>
            <a:endParaRPr lang="pl-PL" sz="2400" dirty="0"/>
          </a:p>
          <a:p>
            <a:pPr eaLnBrk="1" hangingPunct="1">
              <a:buFont typeface="Arial" charset="0"/>
              <a:buNone/>
            </a:pPr>
            <a:r>
              <a:rPr lang="pl-PL" sz="2400" dirty="0" err="1"/>
              <a:t>Implikatury</a:t>
            </a:r>
            <a:r>
              <a:rPr lang="pl-PL" sz="2400" dirty="0"/>
              <a:t> powstają wskutek założenia, iż nadawca wypowiedzi stosuje się do zasad racjonalnej współpracy.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Reguły konwersacyjne Grice’a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endParaRPr lang="pl-PL" dirty="0"/>
          </a:p>
          <a:p>
            <a:pPr eaLnBrk="1" hangingPunct="1">
              <a:buFont typeface="Arial" charset="0"/>
              <a:buNone/>
            </a:pPr>
            <a:r>
              <a:rPr lang="pl-PL" dirty="0"/>
              <a:t>Ogólna zasada kooperacji:</a:t>
            </a:r>
          </a:p>
          <a:p>
            <a:pPr eaLnBrk="1" hangingPunct="1">
              <a:buFont typeface="Arial" charset="0"/>
              <a:buNone/>
            </a:pPr>
            <a:r>
              <a:rPr lang="pl-PL" i="1" dirty="0">
                <a:solidFill>
                  <a:srgbClr val="0070C0"/>
                </a:solidFill>
              </a:rPr>
              <a:t>Wnoś swoją wypowiedzią taki wkład, jakiego oczekuje się na danym etapie z punktu widzenia celu wymiany zdań, w której uczestniczysz.</a:t>
            </a:r>
          </a:p>
          <a:p>
            <a:pPr eaLnBrk="1" hangingPunct="1">
              <a:buFont typeface="Arial" charset="0"/>
              <a:buNone/>
            </a:pPr>
            <a:endParaRPr lang="pl-PL" dirty="0"/>
          </a:p>
          <a:p>
            <a:endParaRPr lang="pl-PL" dirty="0"/>
          </a:p>
          <a:p>
            <a:pPr>
              <a:buNone/>
            </a:pPr>
            <a:r>
              <a:rPr lang="pl-PL" sz="2600" dirty="0">
                <a:solidFill>
                  <a:srgbClr val="7030A0"/>
                </a:solidFill>
              </a:rPr>
              <a:t>Dygresja </a:t>
            </a:r>
            <a:r>
              <a:rPr lang="pl-PL" sz="2600" dirty="0">
                <a:solidFill>
                  <a:srgbClr val="7030A0"/>
                </a:solidFill>
                <a:sym typeface="Wingdings" pitchFamily="2" charset="2"/>
              </a:rPr>
              <a:t> </a:t>
            </a:r>
            <a:endParaRPr lang="pl-PL" sz="26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pl-PL" sz="2600" dirty="0">
                <a:solidFill>
                  <a:srgbClr val="7030A0"/>
                </a:solidFill>
              </a:rPr>
              <a:t>O różnicach między mężczyznami a kobietami w tym względzie zob.: http://www.youtube.com/watch?v=Wl7gep9f16M </a:t>
            </a:r>
          </a:p>
        </p:txBody>
      </p:sp>
    </p:spTree>
    <p:extLst>
      <p:ext uri="{BB962C8B-B14F-4D97-AF65-F5344CB8AC3E}">
        <p14:creationId xmlns:p14="http://schemas.microsoft.com/office/powerpoint/2010/main" val="233215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Semiotyka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pl-PL" dirty="0"/>
              <a:t>Nauka o znakach – język jako system znaków</a:t>
            </a:r>
          </a:p>
          <a:p>
            <a:pPr eaLnBrk="1" hangingPunct="1">
              <a:buFont typeface="Arial" charset="0"/>
              <a:buNone/>
            </a:pPr>
            <a:endParaRPr lang="pl-PL" dirty="0"/>
          </a:p>
          <a:p>
            <a:pPr eaLnBrk="1" hangingPunct="1"/>
            <a:r>
              <a:rPr lang="pl-PL" dirty="0"/>
              <a:t>Semantyka (znak – znaczenie)</a:t>
            </a:r>
          </a:p>
          <a:p>
            <a:pPr eaLnBrk="1" hangingPunct="1"/>
            <a:r>
              <a:rPr lang="pl-PL" dirty="0"/>
              <a:t>Syntaktyka (znak – </a:t>
            </a:r>
            <a:r>
              <a:rPr lang="pl-PL" dirty="0" err="1"/>
              <a:t>znak</a:t>
            </a:r>
            <a:r>
              <a:rPr lang="pl-PL" dirty="0"/>
              <a:t>)</a:t>
            </a:r>
          </a:p>
          <a:p>
            <a:pPr eaLnBrk="1" hangingPunct="1"/>
            <a:r>
              <a:rPr lang="pl-PL" dirty="0"/>
              <a:t>Pragmatyka (znak – praktyka użycia)</a:t>
            </a:r>
          </a:p>
          <a:p>
            <a:pPr eaLnBrk="1" hangingPunct="1">
              <a:buNone/>
            </a:pPr>
            <a:endParaRPr lang="pl-PL" dirty="0"/>
          </a:p>
          <a:p>
            <a:pPr eaLnBrk="1" hangingPunct="1">
              <a:buNone/>
            </a:pPr>
            <a:r>
              <a:rPr lang="pl-PL" sz="2800" dirty="0">
                <a:solidFill>
                  <a:schemeClr val="tx2"/>
                </a:solidFill>
              </a:rPr>
              <a:t>Podstawowe „komponenty” wypowiedzi językowych:</a:t>
            </a:r>
          </a:p>
          <a:p>
            <a:pPr eaLnBrk="1" hangingPunct="1"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nazwy;</a:t>
            </a:r>
          </a:p>
          <a:p>
            <a:pPr eaLnBrk="1" hangingPunct="1"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zdania.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sz="4000"/>
              <a:t>Maksymy szczegółowe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pl-PL" sz="2200" b="1" dirty="0"/>
              <a:t>1. Maksyma jakości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pl-PL" sz="2200" i="1" dirty="0"/>
              <a:t>Staraj się mówić prawdę (nie wnoś wypowiedzi fałszywych, ani takich, dla których nie masz dostatecznego uzasadnienia).</a:t>
            </a:r>
            <a:endParaRPr lang="pl-PL" sz="2200" dirty="0"/>
          </a:p>
          <a:p>
            <a:pPr>
              <a:buNone/>
            </a:pPr>
            <a:r>
              <a:rPr lang="pl-PL" sz="2000" dirty="0">
                <a:solidFill>
                  <a:srgbClr val="0070C0"/>
                </a:solidFill>
              </a:rPr>
              <a:t>A: Powziąłem informację, na razie nie potwierdzoną, że Krysia okrada nasz zakład pracy.</a:t>
            </a:r>
          </a:p>
          <a:p>
            <a:pPr>
              <a:buNone/>
            </a:pPr>
            <a:r>
              <a:rPr lang="pl-PL" sz="2000" dirty="0">
                <a:solidFill>
                  <a:srgbClr val="0070C0"/>
                </a:solidFill>
              </a:rPr>
              <a:t>B: Tak, ja natomiast powzięłam informację, że szefowa księgowości jest kosmitką.</a:t>
            </a:r>
            <a:r>
              <a:rPr lang="pl-PL" sz="2400" dirty="0"/>
              <a:t>  </a:t>
            </a:r>
            <a:endParaRPr lang="pl-PL" sz="2200" dirty="0"/>
          </a:p>
          <a:p>
            <a:pPr marL="514350" indent="-514350" eaLnBrk="1" hangingPunct="1">
              <a:buFont typeface="Arial" charset="0"/>
              <a:buNone/>
            </a:pPr>
            <a:r>
              <a:rPr lang="pl-PL" sz="2200" b="1" dirty="0"/>
              <a:t>2. Maksyma ilości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pl-PL" sz="2200" i="1" dirty="0"/>
              <a:t>Unikaj przekazywania zbyt małej lub zbyt dużej ilości informacji, niż jest to wymagane.</a:t>
            </a:r>
            <a:endParaRPr lang="pl-PL" sz="2200" i="1" dirty="0">
              <a:solidFill>
                <a:srgbClr val="0070C0"/>
              </a:solidFill>
            </a:endParaRPr>
          </a:p>
          <a:p>
            <a:pPr marL="514350" indent="-514350" eaLnBrk="1" hangingPunct="1">
              <a:buFont typeface="Arial" charset="0"/>
              <a:buNone/>
            </a:pPr>
            <a:r>
              <a:rPr lang="pl-PL" sz="2200" dirty="0">
                <a:solidFill>
                  <a:srgbClr val="0070C0"/>
                </a:solidFill>
              </a:rPr>
              <a:t>Marian ma  troje dzieci.</a:t>
            </a:r>
          </a:p>
          <a:p>
            <a:pPr marL="514350" indent="-514350" eaLnBrk="1" hangingPunct="1">
              <a:buFont typeface="Arial" charset="0"/>
              <a:buNone/>
            </a:pPr>
            <a:endParaRPr lang="pl-PL" sz="2200" dirty="0"/>
          </a:p>
          <a:p>
            <a:pPr marL="514350" indent="-514350" eaLnBrk="1" hangingPunct="1">
              <a:buFont typeface="Arial" charset="0"/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3835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/>
              <a:t>Maksymy szczegółowe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b="1" dirty="0"/>
              <a:t>3. Maksyma istotności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i="1" dirty="0"/>
              <a:t>Niech twój wkład w konwersację będzie istotny.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2200" dirty="0">
                <a:solidFill>
                  <a:srgbClr val="0070C0"/>
                </a:solidFill>
              </a:rPr>
              <a:t>Kochanie, nie wiesz, gdzie jest moja piła łańcuchowa?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2200" dirty="0">
                <a:solidFill>
                  <a:srgbClr val="0070C0"/>
                </a:solidFill>
              </a:rPr>
              <a:t>Z pokoju dzieci dochodzą jakieś dziwne dźwięki.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b="1" dirty="0"/>
              <a:t>4. Maksyma sposobu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i="1" dirty="0"/>
              <a:t>Bądź zrozumiały (unikaj niejasności, wieloznaczności, nieuporządkowania)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>
                <a:solidFill>
                  <a:srgbClr val="0070C0"/>
                </a:solidFill>
              </a:rPr>
              <a:t>a) Józek dowiedział się, że Heniek uwodzi jego żonę i dał mu po mordzie.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>
                <a:solidFill>
                  <a:srgbClr val="0070C0"/>
                </a:solidFill>
              </a:rPr>
              <a:t>b) Orkiestra zagrała coś, co z pewnością miało być Marszem Mendelssohna.</a:t>
            </a:r>
          </a:p>
        </p:txBody>
      </p:sp>
    </p:spTree>
    <p:extLst>
      <p:ext uri="{BB962C8B-B14F-4D97-AF65-F5344CB8AC3E}">
        <p14:creationId xmlns:p14="http://schemas.microsoft.com/office/powerpoint/2010/main" val="31196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Sytuacja przestrzegania maksym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(P1) N powiedział, że </a:t>
            </a:r>
            <a:r>
              <a:rPr lang="pl-PL" i="1" dirty="0"/>
              <a:t>p.</a:t>
            </a:r>
            <a:endParaRPr lang="pl-PL" dirty="0"/>
          </a:p>
          <a:p>
            <a:pPr>
              <a:buNone/>
            </a:pPr>
            <a:r>
              <a:rPr lang="pl-PL" dirty="0"/>
              <a:t>(P2) Nie istnieją powody, aby sądzić, że N nie przestrzega ogólnej zasady współpracy, jak i maksym szczegółowych.</a:t>
            </a:r>
          </a:p>
          <a:p>
            <a:pPr>
              <a:buNone/>
            </a:pPr>
            <a:r>
              <a:rPr lang="pl-PL" dirty="0"/>
              <a:t>(P3) Aby N mógł powiedzieć, że </a:t>
            </a:r>
            <a:r>
              <a:rPr lang="pl-PL" i="1" dirty="0"/>
              <a:t>p</a:t>
            </a:r>
            <a:r>
              <a:rPr lang="pl-PL" dirty="0"/>
              <a:t> i być uznanym za przestrzegającego odpowiedniej maksymy (maksym), musi uznawać </a:t>
            </a:r>
            <a:r>
              <a:rPr lang="pl-PL" i="1" dirty="0"/>
              <a:t>q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_______________________________</a:t>
            </a:r>
          </a:p>
          <a:p>
            <a:pPr>
              <a:buNone/>
            </a:pPr>
            <a:r>
              <a:rPr lang="pl-PL" dirty="0"/>
              <a:t>(W) A zatem N chce zakomunikować </a:t>
            </a:r>
            <a:r>
              <a:rPr lang="pl-PL" i="1" dirty="0"/>
              <a:t>q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495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1) Skończył  się nam chleb. Ale sklep powinien być jeszcze otwarty.</a:t>
            </a:r>
          </a:p>
          <a:p>
            <a:pPr>
              <a:buNone/>
              <a:defRPr/>
            </a:pPr>
            <a:endParaRPr lang="pl-PL" dirty="0">
              <a:solidFill>
                <a:srgbClr val="0070C0"/>
              </a:solidFill>
            </a:endParaRPr>
          </a:p>
          <a:p>
            <a:pPr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2) Rysiek wpadł pod samochód i podarł sobie spodnie.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9945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Ekstrapolacja maksym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(P1) N powiedział, że </a:t>
            </a:r>
            <a:r>
              <a:rPr lang="pl-PL" i="1" dirty="0"/>
              <a:t>p.</a:t>
            </a:r>
            <a:endParaRPr lang="pl-PL" dirty="0"/>
          </a:p>
          <a:p>
            <a:pPr>
              <a:buNone/>
            </a:pPr>
            <a:r>
              <a:rPr lang="pl-PL" dirty="0"/>
              <a:t>(P2) Wypowiedź N jawnie narusza którąś ze szczegółowych maksym konwersacyjnych.</a:t>
            </a:r>
          </a:p>
          <a:p>
            <a:pPr>
              <a:buNone/>
            </a:pPr>
            <a:r>
              <a:rPr lang="pl-PL" dirty="0"/>
              <a:t>(P3) Nie istnieją powody, aby sądzić, że N nie przestrzega ogólnej zasady współpracy.</a:t>
            </a:r>
          </a:p>
          <a:p>
            <a:pPr>
              <a:buNone/>
            </a:pPr>
            <a:r>
              <a:rPr lang="pl-PL" dirty="0"/>
              <a:t>(P4) Aby N mógł powiedzieć, że </a:t>
            </a:r>
            <a:r>
              <a:rPr lang="pl-PL" i="1" dirty="0"/>
              <a:t>p</a:t>
            </a:r>
            <a:r>
              <a:rPr lang="pl-PL" dirty="0"/>
              <a:t> i być uznanym za przestrzegającego zasady współpracy, musi uznawać </a:t>
            </a:r>
            <a:r>
              <a:rPr lang="pl-PL" i="1" dirty="0"/>
              <a:t>q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___________________________________</a:t>
            </a:r>
          </a:p>
          <a:p>
            <a:pPr>
              <a:buNone/>
            </a:pPr>
            <a:r>
              <a:rPr lang="pl-PL" dirty="0"/>
              <a:t>(W) A zatem N chce zakomunikować </a:t>
            </a:r>
            <a:r>
              <a:rPr lang="pl-PL" i="1" dirty="0"/>
              <a:t>q</a:t>
            </a:r>
            <a:r>
              <a:rPr lang="pl-PL" dirty="0"/>
              <a:t>.  Zauważmy zatem, że nawet lekceważenie maksym szczegółowych opiera się na założeniu o przestrzeganiu zasady współpracy.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15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/>
              <a:t>Przykłady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endParaRPr lang="pl-PL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sz="2400" dirty="0">
                <a:solidFill>
                  <a:srgbClr val="0070C0"/>
                </a:solidFill>
              </a:rPr>
              <a:t>A: Jak ci się podoba nowa dziewczyna Tomka?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>
                <a:solidFill>
                  <a:srgbClr val="0070C0"/>
                </a:solidFill>
              </a:rPr>
              <a:t>B: Wiesz, to musi być kobieta o bardzo interesującym wnętrzu.</a:t>
            </a:r>
          </a:p>
        </p:txBody>
      </p:sp>
    </p:spTree>
    <p:extLst>
      <p:ext uri="{BB962C8B-B14F-4D97-AF65-F5344CB8AC3E}">
        <p14:creationId xmlns:p14="http://schemas.microsoft.com/office/powerpoint/2010/main" val="3002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Uchylanie </a:t>
            </a:r>
            <a:r>
              <a:rPr lang="pl-PL" dirty="0" err="1"/>
              <a:t>implikatur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solidFill>
                  <a:schemeClr val="tx2"/>
                </a:solidFill>
              </a:rPr>
              <a:t>A: Gucio chce pożyczyć ode mnie sporo pieniędzy, ale trochę się tego obawiam.</a:t>
            </a:r>
          </a:p>
          <a:p>
            <a:pPr>
              <a:buNone/>
            </a:pPr>
            <a:r>
              <a:rPr lang="pl-PL" dirty="0">
                <a:solidFill>
                  <a:schemeClr val="tx2"/>
                </a:solidFill>
              </a:rPr>
              <a:t>B: Wiesz, znam go od lat i jeszcze nigdy się na nim nie zawiodłem. </a:t>
            </a:r>
          </a:p>
          <a:p>
            <a:pPr>
              <a:buNone/>
            </a:pPr>
            <a:r>
              <a:rPr lang="pl-PL" dirty="0">
                <a:solidFill>
                  <a:schemeClr val="tx2"/>
                </a:solidFill>
              </a:rPr>
              <a:t>	Słyszałem jednak, że jeśli chodzi o pożyczanie pieniędzy, nie można mu ufać.</a:t>
            </a:r>
          </a:p>
        </p:txBody>
      </p:sp>
    </p:spTree>
    <p:extLst>
      <p:ext uri="{BB962C8B-B14F-4D97-AF65-F5344CB8AC3E}">
        <p14:creationId xmlns:p14="http://schemas.microsoft.com/office/powerpoint/2010/main" val="22741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Szczególne przypadki</a:t>
            </a:r>
          </a:p>
        </p:txBody>
      </p:sp>
      <p:pic>
        <p:nvPicPr>
          <p:cNvPr id="1026" name="Picture 2" descr="http://www.kulturaswiecka.pl/sites/default/files/Boy_Foto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71725" cy="3743325"/>
          </a:xfrm>
          <a:prstGeom prst="rect">
            <a:avLst/>
          </a:prstGeom>
          <a:noFill/>
        </p:spPr>
      </p:pic>
      <p:pic>
        <p:nvPicPr>
          <p:cNvPr id="1028" name="Picture 4" descr="http://www.is.umk.pl/%7Educh/Wyklady/img/05k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0934" y="1268760"/>
            <a:ext cx="2910923" cy="3528392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dirty="0">
              <a:solidFill>
                <a:srgbClr val="0070C0"/>
              </a:solidFill>
            </a:endParaRPr>
          </a:p>
          <a:p>
            <a:pPr>
              <a:buNone/>
            </a:pPr>
            <a:endParaRPr lang="pl-PL" dirty="0">
              <a:solidFill>
                <a:srgbClr val="0070C0"/>
              </a:solidFill>
            </a:endParaRPr>
          </a:p>
          <a:p>
            <a:pPr>
              <a:buNone/>
            </a:pPr>
            <a:endParaRPr lang="pl-PL" dirty="0">
              <a:solidFill>
                <a:srgbClr val="0070C0"/>
              </a:solidFill>
            </a:endParaRPr>
          </a:p>
          <a:p>
            <a:pPr>
              <a:buNone/>
            </a:pPr>
            <a:endParaRPr lang="pl-PL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rgbClr val="0070C0"/>
                </a:solidFill>
              </a:rPr>
              <a:t>Czy posiada Pan rachunek bankowy w jednym z tzw. rajów podatkowych?</a:t>
            </a:r>
          </a:p>
          <a:p>
            <a:pPr>
              <a:buFontTx/>
              <a:buChar char="-"/>
            </a:pPr>
            <a:r>
              <a:rPr lang="pl-PL" dirty="0">
                <a:solidFill>
                  <a:srgbClr val="0070C0"/>
                </a:solidFill>
              </a:rPr>
              <a:t>Moja firma posiada.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>
                <a:solidFill>
                  <a:srgbClr val="0070C0"/>
                </a:solidFill>
              </a:rPr>
              <a:t>„Wybór </a:t>
            </a:r>
            <a:r>
              <a:rPr lang="pl-PL" dirty="0" err="1">
                <a:solidFill>
                  <a:srgbClr val="0070C0"/>
                </a:solidFill>
              </a:rPr>
              <a:t>Angeli</a:t>
            </a:r>
            <a:r>
              <a:rPr lang="pl-PL" dirty="0">
                <a:solidFill>
                  <a:srgbClr val="0070C0"/>
                </a:solidFill>
              </a:rPr>
              <a:t> Merkel na urząd kanclerza nie był kwestią czystego przypadku.”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94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forceiran.com/Portals/0/productimages/37_070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996952"/>
            <a:ext cx="5616624" cy="3744416"/>
          </a:xfrm>
          <a:prstGeom prst="rect">
            <a:avLst/>
          </a:prstGeom>
          <a:noFill/>
        </p:spPr>
      </p:pic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Komentarz: pojęcie języka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400" dirty="0"/>
              <a:t>„Język jest to system obejmujący wyznaczony przez pewne  reguły zbiór znaków słownych, znaków, z którymi odpowiednie reguły nakazują wiązać myśli określonego typu, a inne reguły określają dopuszczalny sposób wiązania tych znaków w wyrażenia złożone.”</a:t>
            </a:r>
          </a:p>
          <a:p>
            <a:pPr algn="r">
              <a:buFont typeface="Arial" charset="0"/>
              <a:buNone/>
            </a:pPr>
            <a:r>
              <a:rPr lang="pl-PL" sz="2400" dirty="0"/>
              <a:t>Z. Ziembiński, </a:t>
            </a:r>
            <a:r>
              <a:rPr lang="pl-PL" sz="2400" i="1" dirty="0"/>
              <a:t>Logika praktyczna</a:t>
            </a:r>
          </a:p>
          <a:p>
            <a:pPr algn="r">
              <a:buFont typeface="Arial" charset="0"/>
              <a:buNone/>
            </a:pPr>
            <a:endParaRPr lang="pl-PL" sz="2400" i="1" dirty="0"/>
          </a:p>
          <a:p>
            <a:pPr algn="r">
              <a:buFont typeface="Arial" charset="0"/>
              <a:buNone/>
            </a:pPr>
            <a:endParaRPr lang="pl-PL" sz="2400" i="1" dirty="0"/>
          </a:p>
          <a:p>
            <a:pPr>
              <a:buFont typeface="Arial" charset="0"/>
              <a:buNone/>
            </a:pPr>
            <a:r>
              <a:rPr lang="pl-PL" sz="2400" dirty="0"/>
              <a:t>Techniczne ujęcie języka – </a:t>
            </a:r>
          </a:p>
          <a:p>
            <a:pPr>
              <a:buFont typeface="Arial" charset="0"/>
              <a:buNone/>
            </a:pPr>
            <a:r>
              <a:rPr lang="pl-PL" sz="2400" dirty="0"/>
              <a:t>język jako „skrzynka z narzędziami”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8.flog.pl/media/foto_middle/9167879_tajemniczy-dom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4498" y="288032"/>
            <a:ext cx="9084006" cy="6525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Odmienna perspektywa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200"/>
              <a:t>„Język w ogóle nie jest instrumentem, nie jest narzędziem. Narzędzie jest bowiem – z istoty – czymś, czego użycie można opanować: narzędzie możemy wziąć do ręki i odłożyć, gdy już spełniło swoje zadanie. […] We wszelkiej naszej wiedzy o nas samych i o świecie jesteśmy już raczej ogarnięci przez język, przez nasz własny język. Wychowujemy się, poznajemy świat, poznajemy ludzi i w końcu poznajemy nas samych, ucząc się mówić.  […]</a:t>
            </a:r>
          </a:p>
          <a:p>
            <a:pPr algn="just">
              <a:buFont typeface="Arial" charset="0"/>
              <a:buNone/>
            </a:pPr>
            <a:r>
              <a:rPr lang="pl-PL" sz="2200"/>
              <a:t>W rzeczywistości jesteśmy zawsze już zadomowieni w języku tak jak w świecie”</a:t>
            </a:r>
          </a:p>
          <a:p>
            <a:pPr algn="r">
              <a:buFont typeface="Arial" charset="0"/>
              <a:buNone/>
            </a:pPr>
            <a:r>
              <a:rPr lang="pl-PL" sz="2200"/>
              <a:t>H.G. Gadamer, </a:t>
            </a:r>
            <a:r>
              <a:rPr lang="pl-PL" sz="2200" i="1"/>
              <a:t>Człowiek i język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Performatywny</a:t>
            </a:r>
            <a:r>
              <a:rPr lang="pl-PL" dirty="0"/>
              <a:t> wymiar języka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i="1" dirty="0"/>
              <a:t>Teraz na świat wylewam ten kielich trucizny,</a:t>
            </a:r>
          </a:p>
          <a:p>
            <a:pPr>
              <a:buNone/>
            </a:pPr>
            <a:r>
              <a:rPr lang="pl-PL" i="1" dirty="0"/>
              <a:t>Żrąca jest i paląca mojej gorycz mowy,</a:t>
            </a:r>
          </a:p>
          <a:p>
            <a:pPr>
              <a:buNone/>
            </a:pPr>
            <a:r>
              <a:rPr lang="pl-PL" i="1" dirty="0"/>
              <a:t>Gorycz wyssana ze krwi i z łez mej ojczyzny,</a:t>
            </a:r>
          </a:p>
          <a:p>
            <a:pPr>
              <a:buNone/>
            </a:pPr>
            <a:r>
              <a:rPr lang="pl-PL" i="1" dirty="0"/>
              <a:t>Niech </a:t>
            </a:r>
            <a:r>
              <a:rPr lang="pl-PL" i="1" dirty="0" err="1"/>
              <a:t>zrze</a:t>
            </a:r>
            <a:r>
              <a:rPr lang="pl-PL" i="1" dirty="0"/>
              <a:t> i pali, nie was, lecz wasze okowy.</a:t>
            </a:r>
          </a:p>
          <a:p>
            <a:pPr>
              <a:buNone/>
            </a:pPr>
            <a:endParaRPr lang="pl-PL" dirty="0"/>
          </a:p>
          <a:p>
            <a:pPr algn="r">
              <a:buNone/>
            </a:pPr>
            <a:r>
              <a:rPr lang="pl-PL" dirty="0">
                <a:solidFill>
                  <a:schemeClr val="tx2"/>
                </a:solidFill>
              </a:rPr>
              <a:t>A. Mickiewicz, </a:t>
            </a:r>
            <a:r>
              <a:rPr lang="pl-PL" i="1" dirty="0">
                <a:solidFill>
                  <a:schemeClr val="tx2"/>
                </a:solidFill>
              </a:rPr>
              <a:t>Do przyjaciół Moskali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wypowiedzi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Deskryptywna (opisowa)</a:t>
            </a:r>
          </a:p>
          <a:p>
            <a:endParaRPr lang="pl-PL"/>
          </a:p>
          <a:p>
            <a:r>
              <a:rPr lang="pl-PL"/>
              <a:t>Ekspresywna</a:t>
            </a:r>
          </a:p>
          <a:p>
            <a:endParaRPr lang="pl-PL"/>
          </a:p>
          <a:p>
            <a:r>
              <a:rPr lang="pl-PL"/>
              <a:t>Sugestywna (wpływająca, dyrektywalna)</a:t>
            </a:r>
          </a:p>
          <a:p>
            <a:endParaRPr lang="pl-PL"/>
          </a:p>
          <a:p>
            <a:r>
              <a:rPr lang="pl-PL"/>
              <a:t>Performatywna (kreująca)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Kategorie syntaktyczne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400"/>
              <a:t>Wyrażenie, wyróżniane ze względu na swoją rolę w budowaniu bardziej złożonych wyrażeń. Wyrażenia należą do tej samej kategorii syntaktycznej, jeżeli w poprawnie zbudowanym wyrażeniu złożonym jedne z nich można zastępować drugimi, a składność tego wyrażenia złożonego będzie zachowana.</a:t>
            </a:r>
          </a:p>
          <a:p>
            <a:pPr algn="ctr">
              <a:buFont typeface="Arial" charset="0"/>
              <a:buNone/>
            </a:pPr>
            <a:endParaRPr lang="pl-PL" sz="2400" i="1"/>
          </a:p>
          <a:p>
            <a:pPr>
              <a:buFont typeface="Arial" charset="0"/>
              <a:buNone/>
            </a:pPr>
            <a:r>
              <a:rPr lang="pl-PL" sz="2400" i="1"/>
              <a:t>Podstawowe kategorie syntaktyczne:</a:t>
            </a:r>
          </a:p>
          <a:p>
            <a:pPr>
              <a:buFontTx/>
              <a:buChar char="-"/>
            </a:pPr>
            <a:r>
              <a:rPr lang="pl-PL" sz="2400" i="1"/>
              <a:t>Nazwy </a:t>
            </a:r>
            <a:r>
              <a:rPr lang="pl-PL" sz="2400" i="1">
                <a:solidFill>
                  <a:srgbClr val="0070C0"/>
                </a:solidFill>
              </a:rPr>
              <a:t>(niedźwiedź, stary)</a:t>
            </a:r>
          </a:p>
          <a:p>
            <a:pPr>
              <a:buFontTx/>
              <a:buChar char="-"/>
            </a:pPr>
            <a:r>
              <a:rPr lang="pl-PL" sz="2400" i="1"/>
              <a:t>Funktory </a:t>
            </a:r>
            <a:r>
              <a:rPr lang="pl-PL" sz="2400" i="1">
                <a:solidFill>
                  <a:srgbClr val="00B050"/>
                </a:solidFill>
              </a:rPr>
              <a:t>(jest, mocno, śpi, stary)</a:t>
            </a:r>
          </a:p>
          <a:p>
            <a:pPr>
              <a:buFontTx/>
              <a:buChar char="-"/>
            </a:pPr>
            <a:r>
              <a:rPr lang="pl-PL" sz="2400" i="1"/>
              <a:t>Zdania (</a:t>
            </a:r>
            <a:r>
              <a:rPr lang="pl-PL" sz="2400" i="1">
                <a:solidFill>
                  <a:srgbClr val="0070C0"/>
                </a:solidFill>
              </a:rPr>
              <a:t>Niedźwiedź</a:t>
            </a:r>
            <a:r>
              <a:rPr lang="pl-PL" sz="2400" i="1"/>
              <a:t> </a:t>
            </a:r>
            <a:r>
              <a:rPr lang="pl-PL" sz="2400" i="1">
                <a:solidFill>
                  <a:srgbClr val="00B050"/>
                </a:solidFill>
              </a:rPr>
              <a:t>jest</a:t>
            </a:r>
            <a:r>
              <a:rPr lang="pl-PL" sz="2400" i="1"/>
              <a:t> </a:t>
            </a:r>
            <a:r>
              <a:rPr lang="pl-PL" sz="2400" i="1">
                <a:solidFill>
                  <a:srgbClr val="0070C0"/>
                </a:solidFill>
              </a:rPr>
              <a:t>stary</a:t>
            </a:r>
            <a:r>
              <a:rPr lang="pl-PL" sz="2400" i="1"/>
              <a:t>. </a:t>
            </a:r>
            <a:r>
              <a:rPr lang="pl-PL" sz="2400" i="1">
                <a:solidFill>
                  <a:srgbClr val="00B050"/>
                </a:solidFill>
              </a:rPr>
              <a:t>Stary </a:t>
            </a:r>
            <a:r>
              <a:rPr lang="pl-PL" sz="2400" i="1">
                <a:solidFill>
                  <a:srgbClr val="0070C0"/>
                </a:solidFill>
              </a:rPr>
              <a:t>niedźwiedź</a:t>
            </a:r>
            <a:r>
              <a:rPr lang="pl-PL" sz="2400" i="1"/>
              <a:t> </a:t>
            </a:r>
            <a:r>
              <a:rPr lang="pl-PL" sz="2400" i="1">
                <a:solidFill>
                  <a:srgbClr val="00B050"/>
                </a:solidFill>
              </a:rPr>
              <a:t>mocno śpi</a:t>
            </a:r>
            <a:r>
              <a:rPr lang="pl-PL" sz="2400" i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1331640" y="5517232"/>
            <a:ext cx="6480720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2339752" y="4941168"/>
            <a:ext cx="374441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2339752" y="3789040"/>
            <a:ext cx="590465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aokrąglony 3"/>
          <p:cNvSpPr/>
          <p:nvPr/>
        </p:nvSpPr>
        <p:spPr>
          <a:xfrm>
            <a:off x="899592" y="3789040"/>
            <a:ext cx="792088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Nazwy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dirty="0"/>
              <a:t>Nazwą jest wyraz lub wyrażenie, które może pełnić rolę podmiotu albo orzecznika w zdaniu o budowie </a:t>
            </a:r>
            <a:r>
              <a:rPr lang="pl-PL" i="1" dirty="0"/>
              <a:t>A jest B.</a:t>
            </a:r>
          </a:p>
          <a:p>
            <a:pPr>
              <a:buFont typeface="Arial" charset="0"/>
              <a:buNone/>
            </a:pPr>
            <a:endParaRPr lang="pl-PL" i="1" dirty="0"/>
          </a:p>
          <a:p>
            <a:pPr algn="ctr">
              <a:buFont typeface="Arial" charset="0"/>
              <a:buNone/>
            </a:pPr>
            <a:r>
              <a:rPr lang="pl-PL" i="1" dirty="0">
                <a:solidFill>
                  <a:srgbClr val="0070C0"/>
                </a:solidFill>
              </a:rPr>
              <a:t>Pies jest najlepszym przyjacielem człowieka.</a:t>
            </a:r>
          </a:p>
          <a:p>
            <a:pPr algn="ctr">
              <a:buFont typeface="Arial" charset="0"/>
              <a:buNone/>
            </a:pPr>
            <a:endParaRPr lang="pl-PL" i="1" dirty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pl-PL" i="1" dirty="0">
                <a:solidFill>
                  <a:srgbClr val="0070C0"/>
                </a:solidFill>
              </a:rPr>
              <a:t>Rzeczpospolita Polska jest </a:t>
            </a:r>
          </a:p>
          <a:p>
            <a:pPr algn="ctr">
              <a:buFont typeface="Arial" charset="0"/>
              <a:buNone/>
            </a:pPr>
            <a:r>
              <a:rPr lang="pl-PL" i="1" dirty="0">
                <a:solidFill>
                  <a:srgbClr val="0070C0"/>
                </a:solidFill>
              </a:rPr>
              <a:t>demokratycznym państwem prawnym.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Zdanie w sensie logicznym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pl-PL" sz="2400" u="sng" dirty="0"/>
              <a:t>Zdaniem w sensie logicznym </a:t>
            </a:r>
            <a:r>
              <a:rPr lang="pl-PL" sz="2400" dirty="0"/>
              <a:t>jest zdanie wyrażające </a:t>
            </a:r>
            <a:r>
              <a:rPr lang="pl-PL" sz="2400" u="sng" dirty="0"/>
              <a:t>sąd logiczny </a:t>
            </a:r>
            <a:r>
              <a:rPr lang="pl-PL" sz="2400" dirty="0"/>
              <a:t>– orzekające coś o (szeroko pojętej) rzeczywistości.</a:t>
            </a:r>
          </a:p>
          <a:p>
            <a:pPr>
              <a:buFont typeface="Arial" charset="0"/>
              <a:buNone/>
            </a:pPr>
            <a:endParaRPr lang="pl-PL" sz="2400" dirty="0"/>
          </a:p>
          <a:p>
            <a:pPr>
              <a:buFont typeface="Arial" charset="0"/>
              <a:buNone/>
            </a:pPr>
            <a:r>
              <a:rPr lang="pl-PL" sz="2400" dirty="0"/>
              <a:t>Zdanie w sensie logicznym posiada </a:t>
            </a:r>
            <a:r>
              <a:rPr lang="pl-PL" sz="2400" u="sng" dirty="0"/>
              <a:t>wartość logiczną </a:t>
            </a:r>
            <a:r>
              <a:rPr lang="pl-PL" sz="2400" dirty="0"/>
              <a:t>prawdy albo fałszu.</a:t>
            </a:r>
          </a:p>
          <a:p>
            <a:pPr>
              <a:buFont typeface="Arial" charset="0"/>
              <a:buNone/>
            </a:pPr>
            <a:endParaRPr lang="pl-PL" sz="2400" dirty="0"/>
          </a:p>
          <a:p>
            <a:pPr>
              <a:buFont typeface="Arial" charset="0"/>
              <a:buNone/>
            </a:pPr>
            <a:r>
              <a:rPr lang="pl-PL" sz="2400" i="1" dirty="0"/>
              <a:t>Zdania syntetyczne </a:t>
            </a:r>
            <a:endParaRPr lang="pl-PL" sz="2400" i="1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pl-PL" sz="2400" i="1" dirty="0">
                <a:solidFill>
                  <a:schemeClr val="tx2"/>
                </a:solidFill>
              </a:rPr>
              <a:t>	- Wrocław leży nad Odrą. </a:t>
            </a:r>
          </a:p>
          <a:p>
            <a:pPr>
              <a:buFont typeface="Arial" charset="0"/>
              <a:buNone/>
            </a:pPr>
            <a:r>
              <a:rPr lang="pl-PL" sz="2400" i="1" dirty="0">
                <a:solidFill>
                  <a:schemeClr val="tx2"/>
                </a:solidFill>
              </a:rPr>
              <a:t>	- </a:t>
            </a:r>
            <a:r>
              <a:rPr lang="pl-PL" sz="2400" i="1" dirty="0" err="1">
                <a:solidFill>
                  <a:schemeClr val="tx2"/>
                </a:solidFill>
              </a:rPr>
              <a:t>Dżyngis</a:t>
            </a:r>
            <a:r>
              <a:rPr lang="pl-PL" sz="2400" i="1" dirty="0">
                <a:solidFill>
                  <a:schemeClr val="tx2"/>
                </a:solidFill>
              </a:rPr>
              <a:t> Chan jest prezydentem Polski.</a:t>
            </a:r>
          </a:p>
          <a:p>
            <a:pPr>
              <a:buFont typeface="Arial" charset="0"/>
              <a:buNone/>
            </a:pPr>
            <a:r>
              <a:rPr lang="pl-PL" sz="2400" i="1" dirty="0"/>
              <a:t>Zdania analityczne </a:t>
            </a:r>
          </a:p>
          <a:p>
            <a:pPr>
              <a:buFont typeface="Arial" charset="0"/>
              <a:buNone/>
            </a:pPr>
            <a:r>
              <a:rPr lang="pl-PL" sz="2400" i="1" dirty="0">
                <a:solidFill>
                  <a:schemeClr val="tx2"/>
                </a:solidFill>
              </a:rPr>
              <a:t>	Trójkąt ma trzy kąty.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1080</Words>
  <Application>Microsoft Office PowerPoint</Application>
  <PresentationFormat>Pokaz na ekranie (4:3)</PresentationFormat>
  <Paragraphs>195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Motyw pakietu Office</vt:lpstr>
      <vt:lpstr>Podstawy logiki praktycznej</vt:lpstr>
      <vt:lpstr>Semiotyka</vt:lpstr>
      <vt:lpstr>Komentarz: pojęcie języka</vt:lpstr>
      <vt:lpstr>Odmienna perspektywa</vt:lpstr>
      <vt:lpstr>Performatywny wymiar języka</vt:lpstr>
      <vt:lpstr>Funkcje wypowiedzi</vt:lpstr>
      <vt:lpstr>Kategorie syntaktyczne</vt:lpstr>
      <vt:lpstr>Nazwy</vt:lpstr>
      <vt:lpstr>Zdanie w sensie logicznym</vt:lpstr>
      <vt:lpstr>Prezentacja programu PowerPoint</vt:lpstr>
      <vt:lpstr>Sprawdzanie presupozycji</vt:lpstr>
      <vt:lpstr>Poziomy języka</vt:lpstr>
      <vt:lpstr>Prezentacja programu PowerPoint</vt:lpstr>
      <vt:lpstr>Relacje między zdaniami</vt:lpstr>
      <vt:lpstr>Podstawowe rodzaje relacji</vt:lpstr>
      <vt:lpstr>Relacje analityczne</vt:lpstr>
      <vt:lpstr>Relacje logiczne</vt:lpstr>
      <vt:lpstr>Wynikanie pragmatyczne (implikatury konwersacyjne)</vt:lpstr>
      <vt:lpstr>Reguły konwersacyjne Grice’a</vt:lpstr>
      <vt:lpstr>Maksymy szczegółowe</vt:lpstr>
      <vt:lpstr>Maksymy szczegółowe cd.</vt:lpstr>
      <vt:lpstr>Sytuacja przestrzegania maksym</vt:lpstr>
      <vt:lpstr>Przykłady</vt:lpstr>
      <vt:lpstr>Ekstrapolacja maksym</vt:lpstr>
      <vt:lpstr>Przykłady</vt:lpstr>
      <vt:lpstr>Uchylanie implikatur</vt:lpstr>
      <vt:lpstr>Szczególne przypadki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oem</dc:creator>
  <cp:lastModifiedBy>Maciej Pichlak</cp:lastModifiedBy>
  <cp:revision>5</cp:revision>
  <dcterms:created xsi:type="dcterms:W3CDTF">2016-03-15T06:43:31Z</dcterms:created>
  <dcterms:modified xsi:type="dcterms:W3CDTF">2017-03-05T21:24:51Z</dcterms:modified>
</cp:coreProperties>
</file>