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8CB9-D54A-420D-8051-502DD634C56F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C482-74A9-4F37-B708-4C203047A7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20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5AE04E-EB01-49A9-926D-0B542C0E3922}" type="slidenum">
              <a:rPr lang="en-GB"/>
              <a:pPr/>
              <a:t>3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409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88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1307DA-5382-44C1-8DEC-7AC92D427610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13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A7134-DAB1-493D-8757-22E056EF9B09}" type="slidenum">
              <a:rPr lang="en-GB"/>
              <a:pPr/>
              <a:t>13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26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7BD76-4499-434C-85F9-D8E3A5982F38}" type="slidenum">
              <a:rPr lang="en-GB"/>
              <a:pPr/>
              <a:t>15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1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57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35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5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640" y="273629"/>
            <a:ext cx="10967040" cy="1140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609601" y="6246814"/>
            <a:ext cx="283210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58684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8741834" y="6246814"/>
            <a:ext cx="28342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223B-E0BA-401F-A026-C9415BB53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17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47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0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4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31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2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1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4D77-3783-46AF-B308-B33FF98E7F86}" type="datetimeFigureOut">
              <a:rPr lang="pl-PL" smtClean="0"/>
              <a:t>27.03.2017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066B-0AD2-44AE-93C2-B0C7894B1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88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2209800" y="126876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dirty="0"/>
              <a:t>Podstawy logiki praktycznej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4114" y="2996952"/>
            <a:ext cx="7343775" cy="3456236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pl-PL" sz="3000" dirty="0">
                <a:solidFill>
                  <a:srgbClr val="0070C0"/>
                </a:solidFill>
              </a:rPr>
              <a:t>Wykład 4: </a:t>
            </a:r>
          </a:p>
          <a:p>
            <a:pPr>
              <a:defRPr/>
            </a:pPr>
            <a:r>
              <a:rPr lang="pl-PL" sz="3000" dirty="0">
                <a:solidFill>
                  <a:srgbClr val="0070C0"/>
                </a:solidFill>
              </a:rPr>
              <a:t>Argumentacja cd.</a:t>
            </a:r>
          </a:p>
          <a:p>
            <a:pPr>
              <a:defRPr/>
            </a:pPr>
            <a:r>
              <a:rPr lang="pl-PL" sz="3000" dirty="0">
                <a:solidFill>
                  <a:srgbClr val="0070C0"/>
                </a:solidFill>
              </a:rPr>
              <a:t>Wybrane typy argumentów</a:t>
            </a:r>
          </a:p>
          <a:p>
            <a:pPr algn="r">
              <a:defRPr/>
            </a:pPr>
            <a:endParaRPr lang="pl-PL" dirty="0">
              <a:solidFill>
                <a:srgbClr val="0070C0"/>
              </a:solidFill>
            </a:endParaRPr>
          </a:p>
          <a:p>
            <a:pPr algn="r">
              <a:defRPr/>
            </a:pPr>
            <a:endParaRPr lang="pl-PL" dirty="0">
              <a:solidFill>
                <a:srgbClr val="0070C0"/>
              </a:solidFill>
            </a:endParaRPr>
          </a:p>
          <a:p>
            <a:pPr algn="r">
              <a:defRPr/>
            </a:pPr>
            <a:r>
              <a:rPr lang="pl-PL" sz="1900" dirty="0">
                <a:solidFill>
                  <a:srgbClr val="0070C0"/>
                </a:solidFill>
              </a:rPr>
              <a:t>Dr Maciej Pichlak</a:t>
            </a:r>
          </a:p>
          <a:p>
            <a:pPr algn="r">
              <a:defRPr/>
            </a:pPr>
            <a:r>
              <a:rPr lang="pl-PL" sz="1900" dirty="0">
                <a:solidFill>
                  <a:srgbClr val="0070C0"/>
                </a:solidFill>
              </a:rPr>
              <a:t>Uniwersytet Wrocławski</a:t>
            </a:r>
          </a:p>
          <a:p>
            <a:pPr algn="r">
              <a:defRPr/>
            </a:pPr>
            <a:r>
              <a:rPr lang="pl-PL" sz="1900" dirty="0">
                <a:solidFill>
                  <a:srgbClr val="0070C0"/>
                </a:solidFill>
              </a:rPr>
              <a:t>Katedra Teorii i Filozofii Prawa</a:t>
            </a:r>
          </a:p>
          <a:p>
            <a:pPr algn="r">
              <a:defRPr/>
            </a:pPr>
            <a:r>
              <a:rPr lang="pl-PL" sz="1900" dirty="0" err="1">
                <a:solidFill>
                  <a:srgbClr val="0070C0"/>
                </a:solidFill>
              </a:rPr>
              <a:t>maciej.pichlak@uwr.edu.pl</a:t>
            </a:r>
            <a:endParaRPr lang="pl-PL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839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Ocena abdukcji </a:t>
            </a:r>
            <a:r>
              <a:rPr lang="pl-PL" dirty="0" err="1"/>
              <a:t>cd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/>
              <a:t>Przy abdukcji zakładamy zazwyczaj, że zaobserwowana korelacja nie jest dziełem przypadku. Możliwe błędy w tym zakresie:</a:t>
            </a:r>
          </a:p>
          <a:p>
            <a:pPr>
              <a:buNone/>
            </a:pPr>
            <a:endParaRPr lang="pl-PL" sz="2400" i="1" dirty="0"/>
          </a:p>
          <a:p>
            <a:pPr>
              <a:buNone/>
            </a:pPr>
            <a:r>
              <a:rPr lang="pl-PL" sz="2400" i="1" dirty="0"/>
              <a:t>Post hoc ergo </a:t>
            </a:r>
            <a:r>
              <a:rPr lang="pl-PL" sz="2400" i="1" dirty="0" err="1"/>
              <a:t>propter</a:t>
            </a:r>
            <a:r>
              <a:rPr lang="pl-PL" sz="2400" i="1" dirty="0"/>
              <a:t> hoc</a:t>
            </a:r>
          </a:p>
          <a:p>
            <a:pPr>
              <a:buNone/>
            </a:pPr>
            <a:r>
              <a:rPr lang="pl-PL" sz="2400" dirty="0">
                <a:solidFill>
                  <a:schemeClr val="tx2"/>
                </a:solidFill>
              </a:rPr>
              <a:t>Wschód słońca następuje zawsze po tym, jak w wiosce pieją koguty. Zatem pianie kogutów sprawia, że słońce wschodzi.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r>
              <a:rPr lang="pl-PL" sz="2400" i="1" dirty="0"/>
              <a:t>Cum hoc ergo </a:t>
            </a:r>
            <a:r>
              <a:rPr lang="pl-PL" sz="2400" i="1" dirty="0" err="1"/>
              <a:t>propter</a:t>
            </a:r>
            <a:r>
              <a:rPr lang="pl-PL" sz="2400" i="1" dirty="0"/>
              <a:t> hoc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 err="1">
                <a:solidFill>
                  <a:schemeClr val="tx2"/>
                </a:solidFill>
              </a:rPr>
              <a:t>Większość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kradzieży</a:t>
            </a:r>
            <a:r>
              <a:rPr lang="en-GB" sz="2400" dirty="0">
                <a:solidFill>
                  <a:schemeClr val="tx2"/>
                </a:solidFill>
              </a:rPr>
              <a:t> w </a:t>
            </a:r>
            <a:r>
              <a:rPr lang="en-GB" sz="2400" dirty="0" err="1">
                <a:solidFill>
                  <a:schemeClr val="tx2"/>
                </a:solidFill>
              </a:rPr>
              <a:t>naszej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dzielnicy</a:t>
            </a:r>
            <a:r>
              <a:rPr lang="en-GB" sz="2400" dirty="0">
                <a:solidFill>
                  <a:schemeClr val="tx2"/>
                </a:solidFill>
              </a:rPr>
              <a:t> jest </a:t>
            </a:r>
            <a:r>
              <a:rPr lang="en-GB" sz="2400" dirty="0" err="1">
                <a:solidFill>
                  <a:schemeClr val="tx2"/>
                </a:solidFill>
              </a:rPr>
              <a:t>dziełem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biednych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bezrobotnych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imigrantów</a:t>
            </a:r>
            <a:r>
              <a:rPr lang="en-GB" sz="2400" dirty="0">
                <a:solidFill>
                  <a:schemeClr val="tx2"/>
                </a:solidFill>
              </a:rPr>
              <a:t> z </a:t>
            </a:r>
            <a:r>
              <a:rPr lang="en-GB" sz="2400" dirty="0" err="1">
                <a:solidFill>
                  <a:schemeClr val="tx2"/>
                </a:solidFill>
              </a:rPr>
              <a:t>Afryki</a:t>
            </a:r>
            <a:r>
              <a:rPr lang="en-GB" sz="2400" dirty="0">
                <a:solidFill>
                  <a:schemeClr val="tx2"/>
                </a:solidFill>
              </a:rPr>
              <a:t>. </a:t>
            </a:r>
            <a:r>
              <a:rPr lang="en-GB" sz="2400" dirty="0" err="1">
                <a:solidFill>
                  <a:schemeClr val="tx2"/>
                </a:solidFill>
              </a:rPr>
              <a:t>Nie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da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się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ukryć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że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Afrykanie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po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prostu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mają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złodziejstwo</a:t>
            </a:r>
            <a:r>
              <a:rPr lang="en-GB" sz="2400" dirty="0">
                <a:solidFill>
                  <a:schemeClr val="tx2"/>
                </a:solidFill>
              </a:rPr>
              <a:t> w </a:t>
            </a:r>
            <a:r>
              <a:rPr lang="en-GB" sz="2400" dirty="0" err="1">
                <a:solidFill>
                  <a:schemeClr val="tx2"/>
                </a:solidFill>
              </a:rPr>
              <a:t>swej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naturze</a:t>
            </a:r>
            <a:r>
              <a:rPr lang="en-GB" sz="2400" dirty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196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Przykład: „kult cargo”</a:t>
            </a:r>
          </a:p>
        </p:txBody>
      </p:sp>
      <p:pic>
        <p:nvPicPr>
          <p:cNvPr id="27652" name="Picture 4" descr="http://szokblog.pl/ShareImages/134487860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412776"/>
            <a:ext cx="7200800" cy="4789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94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abdukcji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75520" y="1495326"/>
            <a:ext cx="86409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>
                <a:solidFill>
                  <a:schemeClr val="tx2"/>
                </a:solidFill>
              </a:rPr>
              <a:t>Widzimy, że Trybunał Konstytucyjny w swoich wyrokach często uznaje uchwalane przez Parlament ustawy za niezgodne z konstytucją. Gdy pytamy o przyczyny tej sytuacji, wniosek nasuwa się sam: pomiędzy Trybunałem a Parlamentem trwa widocznie ciągła walka o władzę, w której sędziowie próbują udowodnić swoją wyższość.</a:t>
            </a:r>
          </a:p>
        </p:txBody>
      </p:sp>
      <p:pic>
        <p:nvPicPr>
          <p:cNvPr id="4" name="Obraz 3" descr="abdukcja_kołpa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7572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0" y="273629"/>
            <a:ext cx="822960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Analogia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480" y="1487680"/>
            <a:ext cx="8229600" cy="4677625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lnSpcReduction="10000"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400" i="1" dirty="0">
                <a:solidFill>
                  <a:schemeClr val="tx2"/>
                </a:solidFill>
              </a:rPr>
              <a:t>Partia „Wuj Druh” tworzona jest przez te same osoby co wcześniejsza formacja „Rój Much”, zatem można podejrzewać, że jej postulaty i sposób działania są podobne.</a:t>
            </a:r>
            <a:endParaRPr lang="en-GB" sz="24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400" dirty="0"/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i="1" dirty="0" err="1">
                <a:solidFill>
                  <a:schemeClr val="tx2"/>
                </a:solidFill>
              </a:rPr>
              <a:t>Skoro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ofiarami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seryjnego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mordercy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były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jak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dotąd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jedynie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eleganckie</a:t>
            </a:r>
            <a:r>
              <a:rPr lang="en-GB" sz="2400" i="1" dirty="0">
                <a:solidFill>
                  <a:schemeClr val="tx2"/>
                </a:solidFill>
              </a:rPr>
              <a:t>, </a:t>
            </a:r>
            <a:r>
              <a:rPr lang="en-GB" sz="2400" i="1" dirty="0" err="1">
                <a:solidFill>
                  <a:schemeClr val="tx2"/>
                </a:solidFill>
              </a:rPr>
              <a:t>zamożne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kobiety</a:t>
            </a:r>
            <a:r>
              <a:rPr lang="en-GB" sz="2400" i="1" dirty="0">
                <a:solidFill>
                  <a:schemeClr val="tx2"/>
                </a:solidFill>
              </a:rPr>
              <a:t> w </a:t>
            </a:r>
            <a:r>
              <a:rPr lang="en-GB" sz="2400" i="1" dirty="0" err="1">
                <a:solidFill>
                  <a:schemeClr val="tx2"/>
                </a:solidFill>
              </a:rPr>
              <a:t>wieku</a:t>
            </a:r>
            <a:r>
              <a:rPr lang="en-GB" sz="2400" i="1" dirty="0">
                <a:solidFill>
                  <a:schemeClr val="tx2"/>
                </a:solidFill>
              </a:rPr>
              <a:t> ok. 30 lat, to </a:t>
            </a:r>
            <a:r>
              <a:rPr lang="en-GB" sz="2400" i="1" dirty="0" err="1">
                <a:solidFill>
                  <a:schemeClr val="tx2"/>
                </a:solidFill>
              </a:rPr>
              <a:t>można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przypuszczać</a:t>
            </a:r>
            <a:r>
              <a:rPr lang="en-GB" sz="2400" i="1" dirty="0">
                <a:solidFill>
                  <a:schemeClr val="tx2"/>
                </a:solidFill>
              </a:rPr>
              <a:t>, </a:t>
            </a:r>
            <a:r>
              <a:rPr lang="en-GB" sz="2400" i="1" dirty="0" err="1">
                <a:solidFill>
                  <a:schemeClr val="tx2"/>
                </a:solidFill>
              </a:rPr>
              <a:t>że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także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kolejna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ofiara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będzie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tego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typu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en-GB" sz="2400" i="1" dirty="0" err="1">
                <a:solidFill>
                  <a:schemeClr val="tx2"/>
                </a:solidFill>
              </a:rPr>
              <a:t>kobietą</a:t>
            </a:r>
            <a:r>
              <a:rPr lang="en-GB" sz="2400" i="1" dirty="0">
                <a:solidFill>
                  <a:schemeClr val="tx2"/>
                </a:solidFill>
              </a:rPr>
              <a:t>.</a:t>
            </a:r>
            <a:endParaRPr lang="pl-PL" sz="24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sz="24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400" i="1" dirty="0">
                <a:solidFill>
                  <a:schemeClr val="tx2"/>
                </a:solidFill>
              </a:rPr>
              <a:t>Prawidłowo sporządzone uzasadnienie wyroku, mówiąc obrazowo, powinno być, jak garnitur uszyty na miarę, a nie jak garnitur pierwszy lepszy zdjęty w sklepie z wieszaka, który może kupić każdy klient i będzie jakoś pasował.</a:t>
            </a:r>
          </a:p>
          <a:p>
            <a:pPr marL="0" indent="0" algn="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000" dirty="0"/>
              <a:t>Z uzasadnienia wyroku NSA z 28 kwietnia 2005 r., OSK 1468/04</a:t>
            </a:r>
            <a:endParaRPr lang="en-GB" sz="2400" dirty="0"/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489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argumentu z analogii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919536" y="2132857"/>
            <a:ext cx="8229600" cy="28369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Przypadki A i B są do siebie podobne pod względem p.</a:t>
            </a:r>
          </a:p>
          <a:p>
            <a:pPr>
              <a:buNone/>
            </a:pPr>
            <a:r>
              <a:rPr lang="pl-PL" u="sng" dirty="0"/>
              <a:t>Twierdzenie T jest słuszne w stosunku do A._</a:t>
            </a:r>
          </a:p>
          <a:p>
            <a:pPr>
              <a:buNone/>
            </a:pPr>
            <a:r>
              <a:rPr lang="pl-PL" dirty="0"/>
              <a:t>Twierdzenie T jest słuszne w stosunku do B.</a:t>
            </a:r>
          </a:p>
        </p:txBody>
      </p:sp>
    </p:spTree>
    <p:extLst>
      <p:ext uri="{BB962C8B-B14F-4D97-AF65-F5344CB8AC3E}">
        <p14:creationId xmlns:p14="http://schemas.microsoft.com/office/powerpoint/2010/main" val="3076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0" y="313954"/>
            <a:ext cx="822960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dirty="0"/>
              <a:t>Siła a</a:t>
            </a:r>
            <a:r>
              <a:rPr lang="en-GB" dirty="0" err="1"/>
              <a:t>nalogi</a:t>
            </a:r>
            <a:r>
              <a:rPr lang="pl-PL" dirty="0"/>
              <a:t>i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5861" y="1620170"/>
            <a:ext cx="10336696" cy="4754126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err="1">
                <a:solidFill>
                  <a:schemeClr val="tx2"/>
                </a:solidFill>
              </a:rPr>
              <a:t>Przykład</a:t>
            </a:r>
            <a:r>
              <a:rPr lang="en-GB" sz="2000" dirty="0">
                <a:solidFill>
                  <a:schemeClr val="tx2"/>
                </a:solidFill>
              </a:rPr>
              <a:t>: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000" dirty="0">
                <a:solidFill>
                  <a:schemeClr val="tx2"/>
                </a:solidFill>
              </a:rPr>
              <a:t>Wysoki sądzie, nie ma wątpliwości, że oskarżony jest winny zarzucanej mu kradzieży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r>
              <a:rPr lang="pl-PL" sz="2000" dirty="0">
                <a:solidFill>
                  <a:schemeClr val="tx2"/>
                </a:solidFill>
              </a:rPr>
              <a:t> Mieszka przecież na ul. Komuny Paryskiej i jest sąsiadem człowieka, którego w zeszłym tygodniu dokładnie na tej sali Wysoki Sąd uznał za winnego podobnego przestępstwa.</a:t>
            </a:r>
            <a:endParaRPr lang="en-GB" sz="20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err="1">
                <a:solidFill>
                  <a:schemeClr val="tx2"/>
                </a:solidFill>
              </a:rPr>
              <a:t>Przykład</a:t>
            </a:r>
            <a:r>
              <a:rPr lang="pl-PL" sz="2000" dirty="0">
                <a:solidFill>
                  <a:schemeClr val="tx2"/>
                </a:solidFill>
              </a:rPr>
              <a:t>:</a:t>
            </a:r>
            <a:endParaRPr lang="en-GB" sz="20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err="1">
                <a:solidFill>
                  <a:schemeClr val="tx2"/>
                </a:solidFill>
              </a:rPr>
              <a:t>Kasia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Henio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są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moimi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dziećmi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które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mają</a:t>
            </a:r>
            <a:r>
              <a:rPr lang="en-GB" sz="2000" dirty="0">
                <a:solidFill>
                  <a:schemeClr val="tx2"/>
                </a:solidFill>
              </a:rPr>
              <a:t> 10 lat. </a:t>
            </a:r>
            <a:r>
              <a:rPr lang="en-GB" sz="2000" dirty="0" err="1">
                <a:solidFill>
                  <a:schemeClr val="tx2"/>
                </a:solidFill>
              </a:rPr>
              <a:t>Oboje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lubią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grać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komputerze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jeździć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rowerze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pływać</a:t>
            </a:r>
            <a:r>
              <a:rPr lang="en-GB" sz="2000" dirty="0">
                <a:solidFill>
                  <a:schemeClr val="tx2"/>
                </a:solidFill>
              </a:rPr>
              <a:t>. </a:t>
            </a:r>
            <a:r>
              <a:rPr lang="en-GB" sz="2000" dirty="0" err="1">
                <a:solidFill>
                  <a:schemeClr val="tx2"/>
                </a:solidFill>
              </a:rPr>
              <a:t>Kasia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wciąż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lubi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bawić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się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lalkami</a:t>
            </a:r>
            <a:r>
              <a:rPr lang="en-GB" sz="2000" dirty="0">
                <a:solidFill>
                  <a:schemeClr val="tx2"/>
                </a:solidFill>
              </a:rPr>
              <a:t> Barbie. </a:t>
            </a:r>
            <a:r>
              <a:rPr lang="en-GB" sz="2000" dirty="0" err="1">
                <a:solidFill>
                  <a:schemeClr val="tx2"/>
                </a:solidFill>
              </a:rPr>
              <a:t>Zatem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Henio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lubi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bawić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się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tymi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lalkami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err="1">
                <a:solidFill>
                  <a:schemeClr val="tx2"/>
                </a:solidFill>
              </a:rPr>
              <a:t>Przykład</a:t>
            </a:r>
            <a:r>
              <a:rPr lang="en-GB" sz="2000" dirty="0">
                <a:solidFill>
                  <a:schemeClr val="tx2"/>
                </a:solidFill>
              </a:rPr>
              <a:t>: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err="1">
                <a:solidFill>
                  <a:schemeClr val="tx2"/>
                </a:solidFill>
              </a:rPr>
              <a:t>Każdy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spotkany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dotychczas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mężczyzna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który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leżał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ulicy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okazywał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się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pijakiem</a:t>
            </a:r>
            <a:r>
              <a:rPr lang="en-GB" sz="2000" dirty="0">
                <a:solidFill>
                  <a:schemeClr val="tx2"/>
                </a:solidFill>
              </a:rPr>
              <a:t>. </a:t>
            </a:r>
            <a:r>
              <a:rPr lang="en-GB" sz="2000" dirty="0" err="1">
                <a:solidFill>
                  <a:schemeClr val="tx2"/>
                </a:solidFill>
              </a:rPr>
              <a:t>Zatem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</a:t>
            </a:r>
            <a:r>
              <a:rPr lang="en-GB" sz="2000" dirty="0">
                <a:solidFill>
                  <a:schemeClr val="tx2"/>
                </a:solidFill>
              </a:rPr>
              <a:t> ten </a:t>
            </a:r>
            <a:r>
              <a:rPr lang="en-GB" sz="2000" dirty="0" err="1">
                <a:solidFill>
                  <a:schemeClr val="tx2"/>
                </a:solidFill>
              </a:rPr>
              <a:t>leżący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ulicy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mężczyzna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zapewne</a:t>
            </a:r>
            <a:r>
              <a:rPr lang="en-GB" sz="2000" dirty="0">
                <a:solidFill>
                  <a:schemeClr val="tx2"/>
                </a:solidFill>
              </a:rPr>
              <a:t> jest </a:t>
            </a:r>
            <a:r>
              <a:rPr lang="en-GB" sz="2000" dirty="0" err="1">
                <a:solidFill>
                  <a:schemeClr val="tx2"/>
                </a:solidFill>
              </a:rPr>
              <a:t>pijany</a:t>
            </a:r>
            <a:r>
              <a:rPr lang="en-GB" sz="2000" dirty="0">
                <a:solidFill>
                  <a:schemeClr val="tx2"/>
                </a:solidFill>
              </a:rPr>
              <a:t>; </a:t>
            </a:r>
            <a:r>
              <a:rPr lang="en-GB" sz="2000" dirty="0" err="1">
                <a:solidFill>
                  <a:schemeClr val="tx2"/>
                </a:solidFill>
              </a:rPr>
              <a:t>szkoda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czasu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pomaganie</a:t>
            </a:r>
            <a:r>
              <a:rPr lang="en-GB" sz="2000" dirty="0">
                <a:solidFill>
                  <a:schemeClr val="tx2"/>
                </a:solidFill>
              </a:rPr>
              <a:t> mu.</a:t>
            </a:r>
          </a:p>
        </p:txBody>
      </p:sp>
    </p:spTree>
    <p:extLst>
      <p:ext uri="{BB962C8B-B14F-4D97-AF65-F5344CB8AC3E}">
        <p14:creationId xmlns:p14="http://schemas.microsoft.com/office/powerpoint/2010/main" val="343755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Siła analogii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pl-PL" i="1" dirty="0">
                <a:solidFill>
                  <a:schemeClr val="tx2"/>
                </a:solidFill>
              </a:rPr>
              <a:t>Myślę, że restauracja Dolce Vita jest równie dobra jak znana mi już restauracja Bella Vita. Obie kupują tylko świeże produkty, zaopatrują się w mięso u tego samego sprawdzonego dostawcy, kupują warzywa z gospodarstw ekologicznych i sprowadzają owoce morza prosto z Włoch.</a:t>
            </a:r>
            <a:endParaRPr lang="pl-PL" dirty="0">
              <a:solidFill>
                <a:schemeClr val="tx2"/>
              </a:solidFill>
            </a:endParaRPr>
          </a:p>
          <a:p>
            <a:pPr>
              <a:buNone/>
            </a:pPr>
            <a:endParaRPr lang="pl-PL" i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i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i="1" dirty="0">
                <a:solidFill>
                  <a:schemeClr val="tx2"/>
                </a:solidFill>
              </a:rPr>
              <a:t>Myślę, że restauracja Dolce Vita jest równie dobra jak znana mi już restauracja Bella Vita. Obie kupują tylko świeże produkty, zatrudniają szefów kuchni – rodowitych Włochów z doświadczeniem i w obu równie trudno zarezerwować stolik z powodu dużej liczby gości.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chlak\Dropbox\_PRACA\Dydaktyka\Logika\raczk_a cont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7" y="3947458"/>
            <a:ext cx="7610613" cy="2663714"/>
          </a:xfrm>
          <a:prstGeom prst="rect">
            <a:avLst/>
          </a:prstGeom>
          <a:noFill/>
        </p:spPr>
      </p:pic>
      <p:pic>
        <p:nvPicPr>
          <p:cNvPr id="1027" name="Picture 3" descr="C:\Users\pichlak\Dropbox\_PRACA\Dydaktyka\Logika\raczk_istotna róż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0"/>
            <a:ext cx="3935398" cy="407707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896200" y="3429000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Źródło: „Przekrój”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456040" y="260649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Argument </a:t>
            </a:r>
          </a:p>
          <a:p>
            <a:r>
              <a:rPr lang="pl-PL" sz="4000" dirty="0"/>
              <a:t>a </a:t>
            </a:r>
            <a:r>
              <a:rPr lang="pl-PL" sz="4000" dirty="0" err="1"/>
              <a:t>contrario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987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lubiących schematy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„Odwrotność” analogii; argument oparty na różnicy.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Przypadki A i B </a:t>
            </a:r>
            <a:r>
              <a:rPr lang="pl-PL" dirty="0">
                <a:solidFill>
                  <a:srgbClr val="FF0000"/>
                </a:solidFill>
              </a:rPr>
              <a:t>różnią się </a:t>
            </a:r>
            <a:r>
              <a:rPr lang="pl-PL" dirty="0"/>
              <a:t>od siebie pod względem p.</a:t>
            </a:r>
          </a:p>
          <a:p>
            <a:pPr>
              <a:buNone/>
            </a:pPr>
            <a:r>
              <a:rPr lang="pl-PL" u="sng" dirty="0"/>
              <a:t>Twierdzenie T jest słuszne w stosunku do A._</a:t>
            </a:r>
          </a:p>
          <a:p>
            <a:pPr>
              <a:buNone/>
            </a:pPr>
            <a:r>
              <a:rPr lang="pl-PL" dirty="0"/>
              <a:t>Twierdzenie T </a:t>
            </a:r>
            <a:r>
              <a:rPr lang="pl-PL" dirty="0">
                <a:solidFill>
                  <a:srgbClr val="FF0000"/>
                </a:solidFill>
              </a:rPr>
              <a:t>nie jest</a:t>
            </a:r>
            <a:r>
              <a:rPr lang="pl-PL" dirty="0"/>
              <a:t> słuszne w stosunku do B.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77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argumentu a </a:t>
            </a:r>
            <a:r>
              <a:rPr lang="pl-PL" dirty="0" err="1"/>
              <a:t>contrario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pl-PL" dirty="0">
                <a:solidFill>
                  <a:schemeClr val="tx2"/>
                </a:solidFill>
              </a:rPr>
              <a:t>To prawda, że Ania nie zgodziła się pójść z tobą na randkę, ale nie załamuj się – Hania ma znacznie niższe wymagania; z nią powinno się udać.</a:t>
            </a:r>
          </a:p>
          <a:p>
            <a:pPr lvl="0">
              <a:buNone/>
            </a:pPr>
            <a:endParaRPr lang="pl-PL" dirty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l-PL" dirty="0">
                <a:solidFill>
                  <a:schemeClr val="tx2"/>
                </a:solidFill>
              </a:rPr>
              <a:t>Jeśli chcesz, by coś zostało powiedziane – powierz to mężczyźnie. Jeśli chcesz by zostało zrobione – powierz to kobiecie.</a:t>
            </a:r>
          </a:p>
          <a:p>
            <a:pPr lvl="0" algn="r">
              <a:buNone/>
            </a:pPr>
            <a:r>
              <a:rPr lang="pl-PL" dirty="0">
                <a:solidFill>
                  <a:schemeClr val="tx2"/>
                </a:solidFill>
              </a:rPr>
              <a:t>Margaret Thatcher</a:t>
            </a:r>
          </a:p>
          <a:p>
            <a:pPr>
              <a:buNone/>
            </a:pPr>
            <a:endParaRPr lang="pl-PL" i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dirty="0">
                <a:solidFill>
                  <a:schemeClr val="tx2"/>
                </a:solidFill>
              </a:rPr>
              <a:t>Ze strony tych młodzieńców nic nie powinno nam zagrażać. Wprawdzie, jak słusznie zauważyłeś, ubrani są w dresy, mają wygolone głowy i niosą kije bejsbolowe – podobnie jak ci, którzy pobili nas wczoraj. Jednak ci tutaj mają szaliki Śląska Wrocław, podczas gdy wczoraj spotkana grupa nosiła symbole Legii Warszawa.</a:t>
            </a:r>
          </a:p>
          <a:p>
            <a:pPr>
              <a:buNone/>
            </a:pPr>
            <a:endParaRPr lang="pl-PL" i="1" dirty="0"/>
          </a:p>
          <a:p>
            <a:pPr>
              <a:buNone/>
            </a:pPr>
            <a:r>
              <a:rPr lang="pl-PL" dirty="0"/>
              <a:t>Siła i możliwe błędy w argumencie </a:t>
            </a:r>
            <a:r>
              <a:rPr lang="pl-PL" i="1" dirty="0"/>
              <a:t>a </a:t>
            </a:r>
            <a:r>
              <a:rPr lang="pl-PL" i="1" dirty="0" err="1"/>
              <a:t>contrario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7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Ogólna ocena argumentów: </a:t>
            </a:r>
            <a:br>
              <a:rPr lang="pl-PL" sz="3600" dirty="0"/>
            </a:br>
            <a:r>
              <a:rPr lang="pl-PL" sz="3600" dirty="0"/>
              <a:t>słabe i mocne argumenty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0" y="1927374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Przepis na silny argument</a:t>
            </a:r>
            <a:r>
              <a:rPr lang="en-US" dirty="0"/>
              <a:t>:</a:t>
            </a:r>
          </a:p>
          <a:p>
            <a:r>
              <a:rPr lang="pl-PL" dirty="0"/>
              <a:t>Wiarygodne przesłanki</a:t>
            </a:r>
            <a:r>
              <a:rPr lang="en-US" dirty="0"/>
              <a:t>;</a:t>
            </a:r>
          </a:p>
          <a:p>
            <a:r>
              <a:rPr lang="pl-PL" dirty="0"/>
              <a:t>wniosek wynika z przesłanek na podstawie akceptowanej zasady wynikania.</a:t>
            </a:r>
            <a:endParaRPr lang="en-US" dirty="0"/>
          </a:p>
        </p:txBody>
      </p:sp>
      <p:pic>
        <p:nvPicPr>
          <p:cNvPr id="1026" name="Picture 2" descr="http://jgordonduncan.files.wordpress.com/2010/02/davidandgoli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1700808"/>
            <a:ext cx="3846213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asta-roots-reggae.strefa.pl/rastaman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216" y="0"/>
            <a:ext cx="3381784" cy="407707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dirty="0"/>
              <a:t>    Analogia </a:t>
            </a:r>
            <a:r>
              <a:rPr lang="pl-PL" sz="3600" dirty="0" err="1"/>
              <a:t>vs</a:t>
            </a:r>
            <a:r>
              <a:rPr lang="pl-PL" sz="3600" dirty="0"/>
              <a:t>. A </a:t>
            </a:r>
            <a:r>
              <a:rPr lang="pl-PL" sz="3600" dirty="0" err="1"/>
              <a:t>contario</a:t>
            </a:r>
            <a:r>
              <a:rPr lang="pl-PL" sz="36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844824"/>
            <a:ext cx="8435280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u="sng" dirty="0"/>
              <a:t>Problem:</a:t>
            </a:r>
          </a:p>
          <a:p>
            <a:pPr>
              <a:buNone/>
            </a:pPr>
            <a:r>
              <a:rPr lang="pl-PL" dirty="0"/>
              <a:t>Czy uznając ubój rytualny za zgodny </a:t>
            </a:r>
            <a:br>
              <a:rPr lang="pl-PL" dirty="0"/>
            </a:br>
            <a:r>
              <a:rPr lang="pl-PL" dirty="0"/>
              <a:t>z prawem, powinniśmy zalegalizować </a:t>
            </a:r>
            <a:br>
              <a:rPr lang="pl-PL" dirty="0"/>
            </a:br>
            <a:r>
              <a:rPr lang="pl-PL" dirty="0"/>
              <a:t>również zwyczaj palenia marihuany </a:t>
            </a:r>
            <a:br>
              <a:rPr lang="pl-PL" dirty="0"/>
            </a:br>
            <a:r>
              <a:rPr lang="pl-PL" dirty="0"/>
              <a:t>przez wyznawców rastafarianizmu?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jest to również ruch religijny;</a:t>
            </a:r>
          </a:p>
          <a:p>
            <a:r>
              <a:rPr lang="pl-PL" dirty="0"/>
              <a:t>palenie liści konopi jest jednym z najważniejszych dla tej grupy rytuałów religijnych; </a:t>
            </a:r>
          </a:p>
          <a:p>
            <a:r>
              <a:rPr lang="pl-PL" dirty="0"/>
              <a:t>ruch </a:t>
            </a:r>
            <a:r>
              <a:rPr lang="pl-PL" dirty="0" err="1"/>
              <a:t>Rastafari</a:t>
            </a:r>
            <a:r>
              <a:rPr lang="pl-PL" dirty="0"/>
              <a:t> nie jest tak wiekowy jak te tradycje; </a:t>
            </a:r>
          </a:p>
          <a:p>
            <a:r>
              <a:rPr lang="pl-PL" dirty="0"/>
              <a:t>nie należy do oficjalnie zarejestrowanych związków wyznaniowych.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7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0" y="313953"/>
            <a:ext cx="8229600" cy="106715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dirty="0"/>
              <a:t>Możliwe b</a:t>
            </a:r>
            <a:r>
              <a:rPr lang="en-GB" dirty="0" err="1"/>
              <a:t>łędy</a:t>
            </a:r>
            <a:r>
              <a:rPr lang="en-GB" dirty="0"/>
              <a:t> w</a:t>
            </a:r>
            <a:r>
              <a:rPr lang="pl-PL" dirty="0"/>
              <a:t> argumentacji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480" y="1349423"/>
            <a:ext cx="8229600" cy="50405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/>
              <a:t>1. Błąd materialny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i="1" dirty="0"/>
              <a:t>	co najmniej jedna z przesłanek jest fałszywa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1800" i="1" dirty="0"/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/>
              <a:t>2. Błąd bezpodstawności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i="1" dirty="0"/>
              <a:t>	co najmniej jedna z przesłanek została przyjęta bez należytych podstaw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1800" i="1" dirty="0"/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/>
              <a:t>3. Błędne koło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i="1" dirty="0"/>
              <a:t>	Wniosek jest identyczny z jedną z przesłanek</a:t>
            </a:r>
            <a:endParaRPr lang="pl-PL" sz="1800" dirty="0"/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>
                <a:solidFill>
                  <a:schemeClr val="tx2"/>
                </a:solidFill>
              </a:rPr>
              <a:t>		Jesteś głupi, a chcesz skończyć studia? To tylko dowodzi, jak jesteś głupi.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>
                <a:solidFill>
                  <a:schemeClr val="tx2"/>
                </a:solidFill>
              </a:rPr>
              <a:t>		Oczywiście, że Elvis żyje. Tak twierdzi Mickey Monka, a on chyba wie najlepiej, bo osobiście spotyka się z Elvisem.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1800" dirty="0"/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/>
              <a:t>4. Brak relacji wynikania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1800" dirty="0"/>
              <a:t>	</a:t>
            </a:r>
            <a:r>
              <a:rPr lang="pl-PL" sz="1800" dirty="0">
                <a:solidFill>
                  <a:schemeClr val="tx2"/>
                </a:solidFill>
              </a:rPr>
              <a:t>	Środowiska prawnicze niemal w całości opowiadają się za uznawaniem wyroków TK. Widać z tego, że układ wciąż trzyma się w Polsce mocno.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1770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argumentów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Argumenty dedukcyjne</a:t>
            </a:r>
          </a:p>
          <a:p>
            <a:pPr>
              <a:buNone/>
            </a:pPr>
            <a:r>
              <a:rPr lang="pl-PL" sz="2400" i="1" dirty="0"/>
              <a:t>	Argument, w którym wniosek wynika logicznie z (koniunkcji) przesłanek.</a:t>
            </a:r>
          </a:p>
          <a:p>
            <a:pPr>
              <a:buNone/>
            </a:pPr>
            <a:r>
              <a:rPr lang="pl-PL" sz="2400" i="1" dirty="0"/>
              <a:t>	Argument niezawodny</a:t>
            </a:r>
          </a:p>
          <a:p>
            <a:pPr>
              <a:buNone/>
            </a:pPr>
            <a:r>
              <a:rPr lang="pl-PL" sz="2400" i="1" dirty="0"/>
              <a:t>	Ocena formalna – możliwość błędu formalnego</a:t>
            </a:r>
          </a:p>
          <a:p>
            <a:pPr>
              <a:buNone/>
            </a:pPr>
            <a:endParaRPr lang="pl-PL" sz="2400" i="1" dirty="0"/>
          </a:p>
          <a:p>
            <a:pPr>
              <a:buNone/>
            </a:pPr>
            <a:endParaRPr lang="pl-PL" sz="2400" i="1" dirty="0"/>
          </a:p>
          <a:p>
            <a:r>
              <a:rPr lang="pl-PL" sz="2400" dirty="0"/>
              <a:t>Argumenty </a:t>
            </a:r>
            <a:r>
              <a:rPr lang="pl-PL" sz="2400" dirty="0" err="1"/>
              <a:t>niededukcyjne</a:t>
            </a:r>
            <a:endParaRPr lang="pl-PL" sz="2400" dirty="0"/>
          </a:p>
          <a:p>
            <a:pPr>
              <a:buNone/>
            </a:pPr>
            <a:r>
              <a:rPr lang="pl-PL" sz="2400" i="1" dirty="0"/>
              <a:t>	Związek pomiędzy przesłankami a wnioskiem jest innego rodzaju.</a:t>
            </a:r>
          </a:p>
          <a:p>
            <a:pPr>
              <a:buNone/>
            </a:pPr>
            <a:r>
              <a:rPr lang="pl-PL" sz="2400" i="1" dirty="0"/>
              <a:t>	Argument zawodny</a:t>
            </a:r>
          </a:p>
        </p:txBody>
      </p:sp>
    </p:spTree>
    <p:extLst>
      <p:ext uri="{BB962C8B-B14F-4D97-AF65-F5344CB8AC3E}">
        <p14:creationId xmlns:p14="http://schemas.microsoft.com/office/powerpoint/2010/main" val="33932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Popularne argumenty </a:t>
            </a:r>
            <a:r>
              <a:rPr lang="pl-PL" dirty="0" err="1"/>
              <a:t>niededukcyjne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Abdukcja</a:t>
            </a:r>
          </a:p>
          <a:p>
            <a:r>
              <a:rPr lang="pl-PL" dirty="0"/>
              <a:t>Indukcja</a:t>
            </a:r>
          </a:p>
          <a:p>
            <a:r>
              <a:rPr lang="pl-PL" dirty="0"/>
              <a:t>Analogia</a:t>
            </a:r>
          </a:p>
          <a:p>
            <a:r>
              <a:rPr lang="pl-PL" i="1" dirty="0"/>
              <a:t>A </a:t>
            </a:r>
            <a:r>
              <a:rPr lang="pl-PL" i="1" dirty="0" err="1"/>
              <a:t>contrario</a:t>
            </a:r>
            <a:endParaRPr lang="pl-PL" i="1" dirty="0"/>
          </a:p>
          <a:p>
            <a:r>
              <a:rPr lang="pl-PL" dirty="0"/>
              <a:t>Z konsekwencji</a:t>
            </a:r>
          </a:p>
          <a:p>
            <a:r>
              <a:rPr lang="pl-PL" dirty="0"/>
              <a:t>Z autorytetu</a:t>
            </a:r>
          </a:p>
          <a:p>
            <a:r>
              <a:rPr lang="pl-PL" i="1" dirty="0"/>
              <a:t>Ad </a:t>
            </a:r>
            <a:r>
              <a:rPr lang="pl-PL" i="1" dirty="0" err="1"/>
              <a:t>hominem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9570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0" y="313954"/>
            <a:ext cx="822960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dirty="0"/>
              <a:t>Abdukcja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480" y="1646095"/>
            <a:ext cx="8229600" cy="4444307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400" dirty="0"/>
              <a:t>Argument zmierzający do zaproponowania najbardziej prawdopodobnego wyjaśnienia danego zjawiska.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2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i="1" dirty="0">
                <a:solidFill>
                  <a:schemeClr val="tx2"/>
                </a:solidFill>
              </a:rPr>
              <a:t>Kamień rzucony swobodnie zawsze w końcu spadnie na ziemię, niezależnie od tego, w której części globu jesteśmy . Zatem jakaś siła musi przyciągać go w kierunku środka kuli ziemskiej</a:t>
            </a:r>
            <a:r>
              <a:rPr lang="en-GB" sz="2200" i="1" dirty="0">
                <a:solidFill>
                  <a:schemeClr val="tx2"/>
                </a:solidFill>
              </a:rPr>
              <a:t>.</a:t>
            </a:r>
            <a:endParaRPr lang="pl-PL" sz="22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i="1" dirty="0">
                <a:solidFill>
                  <a:schemeClr val="tx2"/>
                </a:solidFill>
              </a:rPr>
              <a:t>Dlaczego Kodeks Hammurabiego we wstępie i zakończeniu odwołuje się do boskiego autorytetu autora? Bowiem władza symboliczna miała rekompensować brak realnej władzy do egzekwowania ustanowionych praw.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sz="2200" i="1" dirty="0">
              <a:solidFill>
                <a:schemeClr val="tx2"/>
              </a:solidFill>
            </a:endParaRP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/>
              <a:t>Zachodzi zjawisko C.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u="sng" dirty="0"/>
              <a:t>H wydaje się najbardziej wiarygodnym wyjaśnieniem C.</a:t>
            </a:r>
          </a:p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/>
              <a:t>Należy  przyjąć, że H.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5402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3.wikia.nocookie.net/__cb20130427021229/epicrapbattlesofhistory/images/2/20/Dr-house-wallpaper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1772816"/>
            <a:ext cx="5766792" cy="4325094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Pamiętaj </a:t>
            </a:r>
            <a:r>
              <a:rPr lang="pl-PL" dirty="0" err="1"/>
              <a:t>abdukcjonisto</a:t>
            </a:r>
            <a:r>
              <a:rPr lang="pl-PL" dirty="0"/>
              <a:t> młody…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4667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Hipoteza powinna być:</a:t>
            </a:r>
          </a:p>
          <a:p>
            <a:r>
              <a:rPr lang="pl-PL" dirty="0"/>
              <a:t>możliwa do weryfikacji</a:t>
            </a:r>
          </a:p>
          <a:p>
            <a:r>
              <a:rPr lang="pl-PL" dirty="0"/>
              <a:t>bardziej wiarygodna od alternatyw</a:t>
            </a:r>
          </a:p>
          <a:p>
            <a:r>
              <a:rPr lang="pl-PL" dirty="0"/>
              <a:t>spójna z wszystkimi faktami</a:t>
            </a:r>
          </a:p>
          <a:p>
            <a:r>
              <a:rPr lang="pl-PL" dirty="0"/>
              <a:t>unikająca przypadkowych korelacji</a:t>
            </a:r>
          </a:p>
        </p:txBody>
      </p:sp>
    </p:spTree>
    <p:extLst>
      <p:ext uri="{BB962C8B-B14F-4D97-AF65-F5344CB8AC3E}">
        <p14:creationId xmlns:p14="http://schemas.microsoft.com/office/powerpoint/2010/main" val="40029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abdukcji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600" dirty="0"/>
              <a:t>Nieuwzględnienie alternatywnych hipotez</a:t>
            </a:r>
          </a:p>
          <a:p>
            <a:endParaRPr lang="pl-PL" sz="2600" dirty="0"/>
          </a:p>
          <a:p>
            <a:r>
              <a:rPr lang="pl-PL" sz="2600" dirty="0"/>
              <a:t>Aprioryzm i teorie spiskowe</a:t>
            </a:r>
          </a:p>
          <a:p>
            <a:pPr>
              <a:buNone/>
            </a:pPr>
            <a:endParaRPr lang="pl-PL" sz="2600" dirty="0"/>
          </a:p>
          <a:p>
            <a:pPr>
              <a:buNone/>
            </a:pPr>
            <a:r>
              <a:rPr lang="pl-PL" sz="2600" i="1" dirty="0">
                <a:solidFill>
                  <a:schemeClr val="tx2"/>
                </a:solidFill>
              </a:rPr>
              <a:t>Dlaczego po tylu latach wciąż nie udało się dojść prawdy w sprawie zamachu na prezydenta Kennedy’ego? Wyjaśnienie jest proste: za zabójstwem tym muszą stać najważniejsze i najbardziej wpływowe osoby w państwie, które postarały się o usunięcie wszelkich dowodów swojej winy.</a:t>
            </a:r>
            <a:endParaRPr lang="pl-PL" sz="2600" dirty="0"/>
          </a:p>
          <a:p>
            <a:pPr>
              <a:buNone/>
            </a:pPr>
            <a:endParaRPr lang="pl-PL" sz="2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i="1" dirty="0">
                <a:solidFill>
                  <a:schemeClr val="tx2"/>
                </a:solidFill>
              </a:rPr>
              <a:t>Kształt cyklonów, galaktyki, struktura DNA, a nawet układ włosów na czubku głowy – spiralny kształt wszystkich tych obiektów nie może być dziełem przypadku. Musi istnieć jakaś niewidzialna, tajemnicza siła, która w ten sposób dała nam klucz do rozwikłania zagadki Wszechświata.</a:t>
            </a:r>
            <a:endParaRPr lang="pl-PL" sz="2400" dirty="0"/>
          </a:p>
        </p:txBody>
      </p:sp>
      <p:sp>
        <p:nvSpPr>
          <p:cNvPr id="1026" name="AutoShape 2" descr="Znalezione obrazy dla zapytania galakty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http://home.elka.pw.edu.pl/%7Ekleszczu/g/menu_dir/gwiazdy_dir/galaktyk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2996952"/>
            <a:ext cx="3837496" cy="3168353"/>
          </a:xfrm>
          <a:prstGeom prst="rect">
            <a:avLst/>
          </a:prstGeom>
          <a:noFill/>
        </p:spPr>
      </p:pic>
      <p:pic>
        <p:nvPicPr>
          <p:cNvPr id="1030" name="Picture 6" descr="http://zmianynaziemi.pl/sites/default/files/cyklon_a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289" y="2996952"/>
            <a:ext cx="449472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351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992</Words>
  <Application>Microsoft Office PowerPoint</Application>
  <PresentationFormat>Panoramiczny</PresentationFormat>
  <Paragraphs>137</Paragraphs>
  <Slides>20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Podstawy logiki praktycznej</vt:lpstr>
      <vt:lpstr>Ogólna ocena argumentów:  słabe i mocne argumenty</vt:lpstr>
      <vt:lpstr>Możliwe błędy w argumentacji</vt:lpstr>
      <vt:lpstr>Podział argumentów</vt:lpstr>
      <vt:lpstr>Popularne argumenty niededukcyjne</vt:lpstr>
      <vt:lpstr>Abdukcja</vt:lpstr>
      <vt:lpstr>Pamiętaj abdukcjonisto młody…</vt:lpstr>
      <vt:lpstr>Ocena abdukcji</vt:lpstr>
      <vt:lpstr>Prezentacja programu PowerPoint</vt:lpstr>
      <vt:lpstr>Ocena abdukcji cd.</vt:lpstr>
      <vt:lpstr>Przykład: „kult cargo”</vt:lpstr>
      <vt:lpstr>Przykłady abdukcji</vt:lpstr>
      <vt:lpstr>Analogia</vt:lpstr>
      <vt:lpstr>Schemat argumentu z analogii</vt:lpstr>
      <vt:lpstr>Siła analogii</vt:lpstr>
      <vt:lpstr>Siła analogii</vt:lpstr>
      <vt:lpstr>Prezentacja programu PowerPoint</vt:lpstr>
      <vt:lpstr>Dla lubiących schematy</vt:lpstr>
      <vt:lpstr>Przykłady argumentu a contrario</vt:lpstr>
      <vt:lpstr>    Analogia vs. A contario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logiki praktycznej</dc:title>
  <dc:creator>Maciej Pichlak</dc:creator>
  <cp:lastModifiedBy>Maciej Pichlak</cp:lastModifiedBy>
  <cp:revision>2</cp:revision>
  <dcterms:created xsi:type="dcterms:W3CDTF">2017-03-27T06:44:03Z</dcterms:created>
  <dcterms:modified xsi:type="dcterms:W3CDTF">2017-03-27T06:53:28Z</dcterms:modified>
</cp:coreProperties>
</file>