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8" r:id="rId3"/>
    <p:sldId id="265" r:id="rId4"/>
    <p:sldId id="278" r:id="rId5"/>
    <p:sldId id="262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2F10-7ECC-497D-BE9D-D39ED475568D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EA7E-15BD-4AA7-B593-4CAE18B5D2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2F10-7ECC-497D-BE9D-D39ED475568D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EA7E-15BD-4AA7-B593-4CAE18B5D2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2F10-7ECC-497D-BE9D-D39ED475568D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EA7E-15BD-4AA7-B593-4CAE18B5D2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2F10-7ECC-497D-BE9D-D39ED475568D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EA7E-15BD-4AA7-B593-4CAE18B5D2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2F10-7ECC-497D-BE9D-D39ED475568D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EA7E-15BD-4AA7-B593-4CAE18B5D2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2F10-7ECC-497D-BE9D-D39ED475568D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EA7E-15BD-4AA7-B593-4CAE18B5D2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2F10-7ECC-497D-BE9D-D39ED475568D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EA7E-15BD-4AA7-B593-4CAE18B5D2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2F10-7ECC-497D-BE9D-D39ED475568D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EA7E-15BD-4AA7-B593-4CAE18B5D2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2F10-7ECC-497D-BE9D-D39ED475568D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EA7E-15BD-4AA7-B593-4CAE18B5D2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2F10-7ECC-497D-BE9D-D39ED475568D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EA7E-15BD-4AA7-B593-4CAE18B5D2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2F10-7ECC-497D-BE9D-D39ED475568D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EA7E-15BD-4AA7-B593-4CAE18B5D2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62F10-7ECC-497D-BE9D-D39ED475568D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FEA7E-15BD-4AA7-B593-4CAE18B5D2A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pPr eaLnBrk="1" hangingPunct="1"/>
            <a:r>
              <a:rPr lang="pl-PL" dirty="0"/>
              <a:t>Podstawy logiki praktycznej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00113" y="2996952"/>
            <a:ext cx="7343775" cy="345623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>
                <a:solidFill>
                  <a:srgbClr val="0070C0"/>
                </a:solidFill>
              </a:rPr>
              <a:t>Wykład 6: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>
                <a:solidFill>
                  <a:srgbClr val="0070C0"/>
                </a:solidFill>
              </a:rPr>
              <a:t>Argumentacja prawnicza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>
              <a:solidFill>
                <a:srgbClr val="0070C0"/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>
              <a:solidFill>
                <a:srgbClr val="0070C0"/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dirty="0">
                <a:solidFill>
                  <a:srgbClr val="0070C0"/>
                </a:solidFill>
              </a:rPr>
              <a:t>Dr Maciej Pichlak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dirty="0">
                <a:solidFill>
                  <a:srgbClr val="0070C0"/>
                </a:solidFill>
              </a:rPr>
              <a:t>Uniwersytet Wrocławski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dirty="0">
                <a:solidFill>
                  <a:srgbClr val="0070C0"/>
                </a:solidFill>
              </a:rPr>
              <a:t>Katedra Teorii i Filozofii Prawa</a:t>
            </a:r>
          </a:p>
          <a:p>
            <a:pPr algn="r">
              <a:defRPr/>
            </a:pPr>
            <a:r>
              <a:rPr lang="pl-PL" sz="1900" dirty="0" err="1">
                <a:solidFill>
                  <a:srgbClr val="0070C0"/>
                </a:solidFill>
              </a:rPr>
              <a:t>maciej.pichlak@uwr.edu.pl</a:t>
            </a:r>
            <a:endParaRPr lang="pl-PL" sz="19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Analogia </a:t>
            </a:r>
            <a:r>
              <a:rPr lang="pl-PL" dirty="0" err="1"/>
              <a:t>legis</a:t>
            </a:r>
            <a:r>
              <a:rPr lang="pl-PL" dirty="0"/>
              <a:t> - struktura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/>
              <a:t>Stan rzeczy S2 nie został unormowany.</a:t>
            </a:r>
          </a:p>
          <a:p>
            <a:pPr>
              <a:buNone/>
            </a:pPr>
            <a:r>
              <a:rPr lang="pl-PL" dirty="0"/>
              <a:t>Istnieje stan rzeczy S1, który jest </a:t>
            </a:r>
            <a:r>
              <a:rPr lang="pl-PL" i="1" dirty="0"/>
              <a:t>w sposób istotny</a:t>
            </a:r>
          </a:p>
          <a:p>
            <a:pPr>
              <a:buNone/>
            </a:pPr>
            <a:r>
              <a:rPr lang="pl-PL" i="1" dirty="0"/>
              <a:t>podobny </a:t>
            </a:r>
            <a:r>
              <a:rPr lang="pl-PL" dirty="0"/>
              <a:t>do S2.</a:t>
            </a:r>
          </a:p>
          <a:p>
            <a:pPr>
              <a:buNone/>
            </a:pPr>
            <a:r>
              <a:rPr lang="pl-PL" dirty="0"/>
              <a:t>S1 jest unormowany przez normę N1, która wiąże z</a:t>
            </a:r>
          </a:p>
          <a:p>
            <a:pPr>
              <a:buNone/>
            </a:pPr>
            <a:r>
              <a:rPr lang="pl-PL" u="sng" dirty="0"/>
              <a:t>nim określone konsekwencje prawne.___________</a:t>
            </a:r>
          </a:p>
          <a:p>
            <a:pPr>
              <a:buNone/>
            </a:pPr>
            <a:r>
              <a:rPr lang="pl-PL" dirty="0"/>
              <a:t>Należy uznać obowiązywanie normy N2, która wiąże</a:t>
            </a:r>
          </a:p>
          <a:p>
            <a:pPr>
              <a:buNone/>
            </a:pPr>
            <a:r>
              <a:rPr lang="pl-PL" dirty="0"/>
              <a:t>z S2 takie same lub zbliżone konsekwencje prawne.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Analogia </a:t>
            </a:r>
            <a:r>
              <a:rPr lang="pl-PL" dirty="0" err="1"/>
              <a:t>legis</a:t>
            </a:r>
            <a:r>
              <a:rPr lang="pl-PL" dirty="0"/>
              <a:t> – istotne podobieństwo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/>
              <a:t>Kategoria raczej intuicyjna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Podstawowe kryterium: wspólne </a:t>
            </a:r>
            <a:r>
              <a:rPr lang="pl-PL" i="1" dirty="0" err="1"/>
              <a:t>ratio</a:t>
            </a:r>
            <a:r>
              <a:rPr lang="pl-PL" i="1" dirty="0"/>
              <a:t> </a:t>
            </a:r>
            <a:r>
              <a:rPr lang="pl-PL" i="1" dirty="0" err="1"/>
              <a:t>legis</a:t>
            </a:r>
            <a:endParaRPr lang="pl-PL" i="1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i="1" dirty="0" err="1"/>
              <a:t>Ubi</a:t>
            </a:r>
            <a:r>
              <a:rPr lang="pl-PL" i="1" dirty="0"/>
              <a:t> </a:t>
            </a:r>
            <a:r>
              <a:rPr lang="pl-PL" i="1" dirty="0" err="1"/>
              <a:t>eadem</a:t>
            </a:r>
            <a:r>
              <a:rPr lang="pl-PL" i="1" dirty="0"/>
              <a:t> </a:t>
            </a:r>
            <a:r>
              <a:rPr lang="pl-PL" i="1" dirty="0" err="1"/>
              <a:t>legis</a:t>
            </a:r>
            <a:r>
              <a:rPr lang="pl-PL" i="1" dirty="0"/>
              <a:t> </a:t>
            </a:r>
            <a:r>
              <a:rPr lang="pl-PL" i="1" dirty="0" err="1"/>
              <a:t>ratio</a:t>
            </a:r>
            <a:r>
              <a:rPr lang="pl-PL" i="1" dirty="0"/>
              <a:t>, </a:t>
            </a:r>
            <a:r>
              <a:rPr lang="pl-PL" i="1" dirty="0" err="1"/>
              <a:t>ibi</a:t>
            </a:r>
            <a:r>
              <a:rPr lang="pl-PL" i="1" dirty="0"/>
              <a:t> </a:t>
            </a:r>
            <a:r>
              <a:rPr lang="pl-PL" i="1" dirty="0" err="1"/>
              <a:t>eadem</a:t>
            </a:r>
            <a:r>
              <a:rPr lang="pl-PL" i="1" dirty="0"/>
              <a:t> </a:t>
            </a:r>
            <a:r>
              <a:rPr lang="pl-PL" i="1" dirty="0" err="1"/>
              <a:t>legis</a:t>
            </a:r>
            <a:r>
              <a:rPr lang="pl-PL" i="1" dirty="0"/>
              <a:t> </a:t>
            </a:r>
            <a:r>
              <a:rPr lang="pl-PL" i="1" dirty="0" err="1"/>
              <a:t>dispositio</a:t>
            </a:r>
            <a:r>
              <a:rPr lang="pl-PL" i="1" dirty="0"/>
              <a:t>.</a:t>
            </a:r>
          </a:p>
          <a:p>
            <a:pPr>
              <a:buNone/>
            </a:pPr>
            <a:endParaRPr lang="pl-PL" i="1" dirty="0"/>
          </a:p>
          <a:p>
            <a:pPr>
              <a:buNone/>
            </a:pPr>
            <a:r>
              <a:rPr lang="pl-PL" dirty="0"/>
              <a:t>Odmowa zastosowania analogii: </a:t>
            </a:r>
          </a:p>
          <a:p>
            <a:pPr>
              <a:buNone/>
            </a:pPr>
            <a:r>
              <a:rPr lang="pl-PL" dirty="0"/>
              <a:t>wnioskowanie </a:t>
            </a:r>
            <a:r>
              <a:rPr lang="pl-PL" i="1" dirty="0"/>
              <a:t>a </a:t>
            </a:r>
            <a:r>
              <a:rPr lang="pl-PL" i="1" dirty="0" err="1"/>
              <a:t>contrario</a:t>
            </a:r>
            <a:endParaRPr lang="pl-PL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 </a:t>
            </a:r>
            <a:r>
              <a:rPr lang="pl-PL" dirty="0" err="1"/>
              <a:t>contrario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Stan rzeczy S2 nie został unormowany.</a:t>
            </a:r>
          </a:p>
          <a:p>
            <a:pPr>
              <a:buNone/>
            </a:pPr>
            <a:r>
              <a:rPr lang="pl-PL" dirty="0"/>
              <a:t>Istnieje stan rzeczy S1, który jednak </a:t>
            </a:r>
            <a:r>
              <a:rPr lang="pl-PL" i="1" dirty="0"/>
              <a:t>nie jest tożsamy </a:t>
            </a:r>
            <a:r>
              <a:rPr lang="pl-PL" dirty="0"/>
              <a:t>z S2.</a:t>
            </a:r>
          </a:p>
          <a:p>
            <a:pPr>
              <a:buNone/>
            </a:pPr>
            <a:r>
              <a:rPr lang="pl-PL" dirty="0"/>
              <a:t>S1 jest unormowany przez normę N1, która </a:t>
            </a:r>
            <a:r>
              <a:rPr lang="pl-PL" u="sng" dirty="0"/>
              <a:t>wiąże z nim określone konsekwencje prawne.</a:t>
            </a:r>
          </a:p>
          <a:p>
            <a:pPr>
              <a:buNone/>
            </a:pPr>
            <a:r>
              <a:rPr lang="pl-PL" dirty="0"/>
              <a:t>Nie należy wiązać takich samych konsekwencji prawnych z S2.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Analogia czy a </a:t>
            </a:r>
            <a:r>
              <a:rPr lang="pl-PL" dirty="0" err="1"/>
              <a:t>contrario</a:t>
            </a:r>
            <a:r>
              <a:rPr lang="pl-PL" dirty="0"/>
              <a:t>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u="sng" dirty="0"/>
              <a:t>Kryterium ogólne:</a:t>
            </a:r>
            <a:r>
              <a:rPr lang="pl-PL" dirty="0"/>
              <a:t> istnienie wspólnego </a:t>
            </a:r>
            <a:r>
              <a:rPr lang="pl-PL" i="1" dirty="0" err="1"/>
              <a:t>ratio</a:t>
            </a:r>
            <a:r>
              <a:rPr lang="pl-PL" i="1" dirty="0"/>
              <a:t> </a:t>
            </a:r>
            <a:r>
              <a:rPr lang="pl-PL" i="1" dirty="0" err="1"/>
              <a:t>legis</a:t>
            </a:r>
            <a:endParaRPr lang="pl-PL" i="1" dirty="0"/>
          </a:p>
          <a:p>
            <a:pPr>
              <a:buNone/>
            </a:pPr>
            <a:endParaRPr lang="pl-PL" i="1" dirty="0"/>
          </a:p>
          <a:p>
            <a:pPr>
              <a:buNone/>
            </a:pPr>
            <a:r>
              <a:rPr lang="pl-PL" dirty="0">
                <a:solidFill>
                  <a:schemeClr val="tx2"/>
                </a:solidFill>
              </a:rPr>
              <a:t>Problem kradzieży impulsów telefonicznych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u="sng" dirty="0"/>
              <a:t>Specyficznie prawnicze kryteria </a:t>
            </a:r>
            <a:r>
              <a:rPr lang="pl-PL" dirty="0"/>
              <a:t>– analogia ograniczona:</a:t>
            </a:r>
          </a:p>
          <a:p>
            <a:r>
              <a:rPr lang="pl-PL" dirty="0"/>
              <a:t>Przez język normy prawnej (zwroty typu „wyłącznie” etc.);</a:t>
            </a:r>
          </a:p>
          <a:p>
            <a:r>
              <a:rPr lang="pl-PL" dirty="0"/>
              <a:t>W prawie karnym na niekorzyść oskarżonego;</a:t>
            </a:r>
          </a:p>
          <a:p>
            <a:r>
              <a:rPr lang="pl-PL" dirty="0"/>
              <a:t>W prawie podatkowym na niekorzyść podatnika;</a:t>
            </a:r>
          </a:p>
          <a:p>
            <a:r>
              <a:rPr lang="pl-PL" dirty="0"/>
              <a:t>Przy ograniczeniach podstawowych praw i wolności człowieka i obywatela;</a:t>
            </a:r>
          </a:p>
          <a:p>
            <a:r>
              <a:rPr lang="pl-PL" dirty="0"/>
              <a:t>Przy normach typu </a:t>
            </a:r>
            <a:r>
              <a:rPr lang="pl-PL" i="1" dirty="0" err="1"/>
              <a:t>lex</a:t>
            </a:r>
            <a:r>
              <a:rPr lang="pl-PL" i="1" dirty="0"/>
              <a:t> </a:t>
            </a:r>
            <a:r>
              <a:rPr lang="pl-PL" i="1" dirty="0" err="1"/>
              <a:t>specialis</a:t>
            </a:r>
            <a:r>
              <a:rPr lang="pl-PL" i="1" dirty="0"/>
              <a:t>;</a:t>
            </a:r>
          </a:p>
          <a:p>
            <a:r>
              <a:rPr lang="pl-PL" dirty="0"/>
              <a:t>Przy wyjątkach od zasad ogólnych.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Analogia </a:t>
            </a:r>
            <a:r>
              <a:rPr lang="pl-PL" dirty="0" err="1"/>
              <a:t>iuris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/>
              <a:t>Analogia z grupy norm, z których wynika wspólna zasada ogólna.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Istnieje stan rzeczy S1, który nie jest unormowany</a:t>
            </a:r>
          </a:p>
          <a:p>
            <a:pPr>
              <a:buNone/>
            </a:pPr>
            <a:r>
              <a:rPr lang="pl-PL" dirty="0"/>
              <a:t>Obowiązują normy N1, N2, N3..., które wspólnie wyrażają pewną zasadę ogólną</a:t>
            </a:r>
          </a:p>
          <a:p>
            <a:pPr>
              <a:buNone/>
            </a:pPr>
            <a:r>
              <a:rPr lang="pl-PL" u="sng" dirty="0"/>
              <a:t>Zasada ogólna nie jest wprost wyrażona w tekście</a:t>
            </a:r>
          </a:p>
          <a:p>
            <a:pPr>
              <a:buNone/>
            </a:pPr>
            <a:r>
              <a:rPr lang="pl-PL" dirty="0"/>
              <a:t>Należy uznać obowiązywanie normy </a:t>
            </a:r>
            <a:r>
              <a:rPr lang="pl-PL" dirty="0" err="1"/>
              <a:t>Nn</a:t>
            </a:r>
            <a:r>
              <a:rPr lang="pl-PL" dirty="0"/>
              <a:t>, która normuje S1 i także wyraża tę samą zasadę ogólną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Analogia </a:t>
            </a:r>
            <a:r>
              <a:rPr lang="pl-PL" dirty="0" err="1"/>
              <a:t>iuris</a:t>
            </a:r>
            <a:r>
              <a:rPr lang="pl-PL" dirty="0"/>
              <a:t>: przykłady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/>
              <a:t>zasada ochrony dobra dziecka w prawie rodzinnym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zasada zamkniętego systemu źródeł prawa w prawie konstytucyjnym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zasada formalizmu procesowego w postępowaniu cywilnym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(tzw. zasady prawa w ujęciu opisowym)</a:t>
            </a:r>
          </a:p>
          <a:p>
            <a:pPr>
              <a:buNone/>
            </a:pPr>
            <a:endParaRPr lang="pl-PL" i="1" dirty="0"/>
          </a:p>
          <a:p>
            <a:pPr>
              <a:buNone/>
            </a:pPr>
            <a:r>
              <a:rPr lang="pl-PL" i="1" dirty="0"/>
              <a:t>Uwaga! Szczególny sposób użycia terminu analogia </a:t>
            </a:r>
            <a:r>
              <a:rPr lang="pl-PL" i="1" dirty="0" err="1"/>
              <a:t>iuris</a:t>
            </a:r>
            <a:r>
              <a:rPr lang="pl-PL" i="1" dirty="0"/>
              <a:t> przez sądy.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 </a:t>
            </a:r>
            <a:r>
              <a:rPr lang="pl-PL" dirty="0" err="1"/>
              <a:t>fortiori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/>
              <a:t>Skoro obowiązuje norma N1, która posiada określone uzasadnienie (</a:t>
            </a:r>
            <a:r>
              <a:rPr lang="pl-PL" i="1" dirty="0" err="1"/>
              <a:t>ratio</a:t>
            </a:r>
            <a:r>
              <a:rPr lang="pl-PL" i="1" dirty="0"/>
              <a:t> </a:t>
            </a:r>
            <a:r>
              <a:rPr lang="pl-PL" i="1" dirty="0" err="1"/>
              <a:t>legis</a:t>
            </a:r>
            <a:r>
              <a:rPr lang="pl-PL" dirty="0"/>
              <a:t>), to tym bardziej należy uznać obowiązywanie normy N2, mającej silniejsze uzasadnienie.</a:t>
            </a:r>
          </a:p>
          <a:p>
            <a:pPr>
              <a:buNone/>
            </a:pPr>
            <a:endParaRPr lang="pl-PL" i="1" dirty="0"/>
          </a:p>
          <a:p>
            <a:pPr>
              <a:buNone/>
            </a:pPr>
            <a:r>
              <a:rPr lang="pl-PL" i="1" u="sng" dirty="0">
                <a:solidFill>
                  <a:schemeClr val="tx2"/>
                </a:solidFill>
              </a:rPr>
              <a:t>A </a:t>
            </a:r>
            <a:r>
              <a:rPr lang="pl-PL" i="1" u="sng" dirty="0" err="1">
                <a:solidFill>
                  <a:schemeClr val="tx2"/>
                </a:solidFill>
              </a:rPr>
              <a:t>maiori</a:t>
            </a:r>
            <a:r>
              <a:rPr lang="pl-PL" i="1" u="sng" dirty="0">
                <a:solidFill>
                  <a:schemeClr val="tx2"/>
                </a:solidFill>
              </a:rPr>
              <a:t> ad minus:</a:t>
            </a:r>
          </a:p>
          <a:p>
            <a:pPr>
              <a:buNone/>
            </a:pPr>
            <a:r>
              <a:rPr lang="pl-PL" dirty="0"/>
              <a:t>Skoro wolno czynić więcej, tym bardziej wolno czynić mniej.</a:t>
            </a:r>
          </a:p>
          <a:p>
            <a:pPr>
              <a:buNone/>
            </a:pPr>
            <a:r>
              <a:rPr lang="pl-PL" dirty="0"/>
              <a:t>Skoro nakazane jest czynić więcej, tym bardziej nakazane jest czynić mniej.</a:t>
            </a:r>
          </a:p>
          <a:p>
            <a:pPr>
              <a:buNone/>
            </a:pPr>
            <a:endParaRPr lang="pl-PL" i="1" dirty="0"/>
          </a:p>
          <a:p>
            <a:pPr>
              <a:buNone/>
            </a:pPr>
            <a:r>
              <a:rPr lang="pl-PL" i="1" u="sng" dirty="0">
                <a:solidFill>
                  <a:schemeClr val="tx2"/>
                </a:solidFill>
              </a:rPr>
              <a:t>A </a:t>
            </a:r>
            <a:r>
              <a:rPr lang="pl-PL" i="1" u="sng" dirty="0" err="1">
                <a:solidFill>
                  <a:schemeClr val="tx2"/>
                </a:solidFill>
              </a:rPr>
              <a:t>minori</a:t>
            </a:r>
            <a:r>
              <a:rPr lang="pl-PL" i="1" u="sng" dirty="0">
                <a:solidFill>
                  <a:schemeClr val="tx2"/>
                </a:solidFill>
              </a:rPr>
              <a:t> ad </a:t>
            </a:r>
            <a:r>
              <a:rPr lang="pl-PL" i="1" u="sng" dirty="0" err="1">
                <a:solidFill>
                  <a:schemeClr val="tx2"/>
                </a:solidFill>
              </a:rPr>
              <a:t>maius</a:t>
            </a:r>
            <a:r>
              <a:rPr lang="pl-PL" i="1" u="sng" dirty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pl-PL" dirty="0"/>
              <a:t>Skoro zakazane jest czynić mniej, tym bardziej zakazane jest czynić więcej.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Spory wokół logiki prawniczej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dirty="0"/>
              <a:t>Bóg obdarzył Jego Wysokość niezwykłą wiedzą oraz wspaniałymi przyrodzonymi talentami… Jego Wysokość nie był jednak szkolony w prawach swojego królestwa Anglii. Zaś sprawy, które dotyczą życia, dziedziczenia, dóbr i majątków jego poddanych nie powinny być rozstrzygane poprzez rozum naturalny, lecz przy pomocy sztucznego rozumu i osądu prawnego. Prawo bowiem jest sztuką wymagającą długich studiów i doświadczenia, nim człowiek posiądzie jej znajomość.</a:t>
            </a:r>
          </a:p>
          <a:p>
            <a:pPr algn="r">
              <a:buNone/>
            </a:pPr>
            <a:endParaRPr lang="pl-PL" dirty="0"/>
          </a:p>
          <a:p>
            <a:pPr algn="r">
              <a:buNone/>
            </a:pPr>
            <a:r>
              <a:rPr lang="pl-PL" dirty="0"/>
              <a:t>Sir Edward </a:t>
            </a:r>
            <a:r>
              <a:rPr lang="pl-PL" dirty="0" err="1"/>
              <a:t>Coke</a:t>
            </a:r>
            <a:r>
              <a:rPr lang="pl-PL" dirty="0"/>
              <a:t> do Króla Jakuba I, w 1607 r.</a:t>
            </a:r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r>
              <a:rPr lang="pl-PL" dirty="0"/>
              <a:t>Na początek zabijmy wszystkich prawników.</a:t>
            </a:r>
          </a:p>
          <a:p>
            <a:pPr algn="r">
              <a:buNone/>
            </a:pPr>
            <a:r>
              <a:rPr lang="pl-PL" dirty="0"/>
              <a:t>W. Szekspir, </a:t>
            </a:r>
            <a:r>
              <a:rPr lang="pl-PL" i="1" dirty="0"/>
              <a:t>Henryk VI</a:t>
            </a:r>
            <a:r>
              <a:rPr lang="pl-PL" dirty="0"/>
              <a:t>, ok. 1590 r.</a:t>
            </a:r>
            <a:endParaRPr lang="pl-PL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Formalizm </a:t>
            </a:r>
            <a:r>
              <a:rPr lang="pl-PL" dirty="0" err="1"/>
              <a:t>vs</a:t>
            </a:r>
            <a:r>
              <a:rPr lang="pl-PL" dirty="0"/>
              <a:t>. </a:t>
            </a:r>
            <a:r>
              <a:rPr lang="pl-PL" dirty="0" err="1"/>
              <a:t>antyformalizm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Formalizm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>
              <a:buNone/>
            </a:pPr>
            <a:r>
              <a:rPr lang="pl-PL" sz="2000" dirty="0"/>
              <a:t>„Naszym zdaniem jest tylko jedna logika: po prostu logika (…) próżno próbować badać logikę prawniczą w ścisłym tego słowa znaczeniu: taka nie istnieje.”</a:t>
            </a:r>
          </a:p>
          <a:p>
            <a:pPr>
              <a:buNone/>
            </a:pPr>
            <a:endParaRPr lang="pl-PL" sz="2000" dirty="0"/>
          </a:p>
          <a:p>
            <a:pPr algn="r">
              <a:buNone/>
            </a:pPr>
            <a:r>
              <a:rPr lang="pl-PL" sz="2000" dirty="0"/>
              <a:t>George (Jerzy) Kalinowski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err="1"/>
              <a:t>Antyformalizm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47455" cy="3951288"/>
          </a:xfrm>
        </p:spPr>
        <p:txBody>
          <a:bodyPr/>
          <a:lstStyle/>
          <a:p>
            <a:pPr algn="just">
              <a:buNone/>
            </a:pPr>
            <a:r>
              <a:rPr lang="pl-PL" sz="2000" dirty="0"/>
              <a:t>„Rozumowanie prawnicze ma prawie zawsze charakter sporny i dlatego w przeciwieństwie do czysto </a:t>
            </a:r>
            <a:r>
              <a:rPr lang="pl-PL" sz="2000" dirty="0" err="1"/>
              <a:t>formal-nego</a:t>
            </a:r>
            <a:r>
              <a:rPr lang="pl-PL" sz="2000" dirty="0"/>
              <a:t> rozumowania dedukcyjnego tylko bardzo rzadko może być uznane za </a:t>
            </a:r>
            <a:r>
              <a:rPr lang="pl-PL" sz="2000" i="1" dirty="0"/>
              <a:t>poprawne</a:t>
            </a:r>
            <a:r>
              <a:rPr lang="pl-PL" sz="2000" dirty="0"/>
              <a:t> lub </a:t>
            </a:r>
            <a:r>
              <a:rPr lang="pl-PL" sz="2000" i="1" dirty="0" err="1"/>
              <a:t>niepop-rawne</a:t>
            </a:r>
            <a:r>
              <a:rPr lang="pl-PL" sz="2000" dirty="0"/>
              <a:t> w sposób, by tak rzec, bezosobowy. Podmiot zobowiązany do podjęcia decyzji w kwestii prawnej (…) powinien przyjmować za nią odpowiedzialność.”</a:t>
            </a:r>
          </a:p>
          <a:p>
            <a:pPr algn="r">
              <a:buNone/>
            </a:pPr>
            <a:r>
              <a:rPr lang="pl-PL" sz="2000" dirty="0"/>
              <a:t>Chaim </a:t>
            </a:r>
            <a:r>
              <a:rPr lang="pl-PL" sz="2000" dirty="0" err="1"/>
              <a:t>Perelman</a:t>
            </a:r>
            <a:endParaRPr lang="pl-PL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pl-PL" i="1" dirty="0" err="1"/>
              <a:t>Ius</a:t>
            </a:r>
            <a:r>
              <a:rPr lang="pl-PL" i="1" dirty="0"/>
              <a:t> et lex</a:t>
            </a:r>
            <a:r>
              <a:rPr lang="pl-PL" dirty="0"/>
              <a:t>: </a:t>
            </a:r>
            <a:br>
              <a:rPr lang="pl-PL" dirty="0"/>
            </a:br>
            <a:r>
              <a:rPr lang="pl-PL" dirty="0"/>
              <a:t>Prawnik jako szef kuchni</a:t>
            </a:r>
          </a:p>
        </p:txBody>
      </p:sp>
      <p:pic>
        <p:nvPicPr>
          <p:cNvPr id="9" name="Picture 2" descr="Znalezione obrazy dla zapytania italian che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492004"/>
            <a:ext cx="6400800" cy="4376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rostokąt: zaokrąglone rogi 9"/>
          <p:cNvSpPr/>
          <p:nvPr/>
        </p:nvSpPr>
        <p:spPr>
          <a:xfrm>
            <a:off x="4996070" y="5682481"/>
            <a:ext cx="1192695" cy="63997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7024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Typy argumentów w ramach argumentacji prawniczej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Ogólne reguły argumentacji teoretycznej</a:t>
            </a:r>
          </a:p>
          <a:p>
            <a:r>
              <a:rPr lang="pl-PL" dirty="0"/>
              <a:t>Ogólne reguły argumentacji praktycznej</a:t>
            </a:r>
          </a:p>
          <a:p>
            <a:r>
              <a:rPr lang="pl-PL" dirty="0"/>
              <a:t>Reguły egzegezy</a:t>
            </a:r>
          </a:p>
          <a:p>
            <a:r>
              <a:rPr lang="pl-PL" dirty="0"/>
              <a:t>Argumenty dogmatyczne</a:t>
            </a:r>
          </a:p>
          <a:p>
            <a:r>
              <a:rPr lang="pl-PL" dirty="0"/>
              <a:t>Orzecznictwo</a:t>
            </a:r>
          </a:p>
          <a:p>
            <a:r>
              <a:rPr lang="pl-PL" dirty="0"/>
              <a:t>Szczególne prawnicze formy argumentów (topiki prawnicze)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Reguły egzegezy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Reguły „opracowywania” tekstów prawnych</a:t>
            </a:r>
          </a:p>
          <a:p>
            <a:pPr>
              <a:buNone/>
            </a:pPr>
            <a:r>
              <a:rPr lang="pl-PL" dirty="0"/>
              <a:t>(Ustalania, jakie normy obowiązują na podstawie wiążących aktów normatywnych)</a:t>
            </a:r>
          </a:p>
          <a:p>
            <a:pPr>
              <a:buNone/>
            </a:pPr>
            <a:endParaRPr lang="pl-PL" dirty="0"/>
          </a:p>
          <a:p>
            <a:pPr>
              <a:buFont typeface="Wingdings"/>
              <a:buChar char="à"/>
            </a:pPr>
            <a:r>
              <a:rPr lang="pl-PL" sz="2800" dirty="0">
                <a:sym typeface="Wingdings" pitchFamily="2" charset="2"/>
              </a:rPr>
              <a:t>reguły wykładni</a:t>
            </a:r>
          </a:p>
          <a:p>
            <a:pPr>
              <a:buFont typeface="Wingdings"/>
              <a:buChar char="à"/>
            </a:pPr>
            <a:r>
              <a:rPr lang="pl-PL" sz="2800" dirty="0">
                <a:sym typeface="Wingdings" pitchFamily="2" charset="2"/>
              </a:rPr>
              <a:t> reguły kolizyjne</a:t>
            </a:r>
          </a:p>
          <a:p>
            <a:pPr>
              <a:buFont typeface="Wingdings"/>
              <a:buChar char="à"/>
            </a:pPr>
            <a:r>
              <a:rPr lang="pl-PL" sz="2800" dirty="0">
                <a:sym typeface="Wingdings" pitchFamily="2" charset="2"/>
              </a:rPr>
              <a:t> reguły wnioskowań prawniczych (inferencyjne)</a:t>
            </a:r>
            <a:endParaRPr lang="pl-PL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Wnioskowania prawnicze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748680"/>
          </a:xfrm>
        </p:spPr>
        <p:txBody>
          <a:bodyPr/>
          <a:lstStyle/>
          <a:p>
            <a:pPr algn="ctr">
              <a:buNone/>
            </a:pPr>
            <a:r>
              <a:rPr lang="pl-PL" dirty="0"/>
              <a:t>wnioskowania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74245" y="3501008"/>
            <a:ext cx="19297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u="sng" dirty="0"/>
              <a:t>Logiczne</a:t>
            </a:r>
          </a:p>
          <a:p>
            <a:pPr algn="ctr">
              <a:buFontTx/>
              <a:buChar char="-"/>
            </a:pPr>
            <a:r>
              <a:rPr lang="pl-PL" i="1" dirty="0">
                <a:solidFill>
                  <a:schemeClr val="tx2"/>
                </a:solidFill>
              </a:rPr>
              <a:t>Racjonalność</a:t>
            </a:r>
            <a:br>
              <a:rPr lang="pl-PL" i="1" dirty="0">
                <a:solidFill>
                  <a:schemeClr val="tx2"/>
                </a:solidFill>
              </a:rPr>
            </a:br>
            <a:r>
              <a:rPr lang="pl-PL" i="1" dirty="0">
                <a:solidFill>
                  <a:schemeClr val="tx2"/>
                </a:solidFill>
              </a:rPr>
              <a:t>językowa</a:t>
            </a:r>
          </a:p>
          <a:p>
            <a:pPr algn="ctr">
              <a:buFontTx/>
              <a:buChar char="-"/>
            </a:pPr>
            <a:r>
              <a:rPr lang="pl-PL" i="1" dirty="0">
                <a:solidFill>
                  <a:schemeClr val="tx2"/>
                </a:solidFill>
              </a:rPr>
              <a:t>Logiczne stosunki </a:t>
            </a:r>
            <a:br>
              <a:rPr lang="pl-PL" i="1" dirty="0">
                <a:solidFill>
                  <a:schemeClr val="tx2"/>
                </a:solidFill>
              </a:rPr>
            </a:br>
            <a:r>
              <a:rPr lang="pl-PL" i="1" dirty="0">
                <a:solidFill>
                  <a:schemeClr val="tx2"/>
                </a:solidFill>
              </a:rPr>
              <a:t>między zakresami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347864" y="3501008"/>
            <a:ext cx="22441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u="sng" dirty="0"/>
              <a:t>Instrumentalne</a:t>
            </a:r>
          </a:p>
          <a:p>
            <a:pPr algn="ctr">
              <a:buFontTx/>
              <a:buChar char="-"/>
            </a:pPr>
            <a:r>
              <a:rPr lang="pl-PL" i="1" dirty="0">
                <a:solidFill>
                  <a:schemeClr val="tx2"/>
                </a:solidFill>
              </a:rPr>
              <a:t>Racjonalność</a:t>
            </a:r>
            <a:br>
              <a:rPr lang="pl-PL" i="1" dirty="0">
                <a:solidFill>
                  <a:schemeClr val="tx2"/>
                </a:solidFill>
              </a:rPr>
            </a:br>
            <a:r>
              <a:rPr lang="pl-PL" i="1" dirty="0">
                <a:solidFill>
                  <a:schemeClr val="tx2"/>
                </a:solidFill>
              </a:rPr>
              <a:t>instrumentalna</a:t>
            </a:r>
          </a:p>
          <a:p>
            <a:pPr algn="ctr">
              <a:buFontTx/>
              <a:buChar char="-"/>
            </a:pPr>
            <a:r>
              <a:rPr lang="pl-PL" i="1" dirty="0">
                <a:solidFill>
                  <a:schemeClr val="tx2"/>
                </a:solidFill>
              </a:rPr>
              <a:t>Relacje przyczynowo-</a:t>
            </a:r>
            <a:br>
              <a:rPr lang="pl-PL" i="1" dirty="0">
                <a:solidFill>
                  <a:schemeClr val="tx2"/>
                </a:solidFill>
              </a:rPr>
            </a:br>
            <a:r>
              <a:rPr lang="pl-PL" i="1" dirty="0">
                <a:solidFill>
                  <a:schemeClr val="tx2"/>
                </a:solidFill>
              </a:rPr>
              <a:t>skutkowe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370532" y="3501008"/>
            <a:ext cx="21060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u="sng" dirty="0"/>
              <a:t>Aksjologiczne</a:t>
            </a:r>
          </a:p>
          <a:p>
            <a:pPr algn="ctr">
              <a:buFontTx/>
              <a:buChar char="-"/>
            </a:pPr>
            <a:r>
              <a:rPr lang="pl-PL" i="1" dirty="0">
                <a:solidFill>
                  <a:schemeClr val="tx2"/>
                </a:solidFill>
              </a:rPr>
              <a:t>Racjonalność</a:t>
            </a:r>
            <a:br>
              <a:rPr lang="pl-PL" i="1" dirty="0">
                <a:solidFill>
                  <a:schemeClr val="tx2"/>
                </a:solidFill>
              </a:rPr>
            </a:br>
            <a:r>
              <a:rPr lang="pl-PL" i="1" dirty="0">
                <a:solidFill>
                  <a:schemeClr val="tx2"/>
                </a:solidFill>
              </a:rPr>
              <a:t>aksjologiczna</a:t>
            </a:r>
          </a:p>
          <a:p>
            <a:pPr algn="ctr">
              <a:buFontTx/>
              <a:buChar char="-"/>
            </a:pPr>
            <a:r>
              <a:rPr lang="pl-PL" i="1" dirty="0">
                <a:solidFill>
                  <a:schemeClr val="tx2"/>
                </a:solidFill>
              </a:rPr>
              <a:t>Relacje na poziomie</a:t>
            </a:r>
            <a:br>
              <a:rPr lang="pl-PL" i="1" dirty="0">
                <a:solidFill>
                  <a:schemeClr val="tx2"/>
                </a:solidFill>
              </a:rPr>
            </a:br>
            <a:r>
              <a:rPr lang="pl-PL" i="1" dirty="0" err="1">
                <a:solidFill>
                  <a:schemeClr val="tx2"/>
                </a:solidFill>
              </a:rPr>
              <a:t>ratio</a:t>
            </a:r>
            <a:r>
              <a:rPr lang="pl-PL" i="1" dirty="0">
                <a:solidFill>
                  <a:schemeClr val="tx2"/>
                </a:solidFill>
              </a:rPr>
              <a:t> </a:t>
            </a:r>
            <a:r>
              <a:rPr lang="pl-PL" i="1" dirty="0" err="1">
                <a:solidFill>
                  <a:schemeClr val="tx2"/>
                </a:solidFill>
              </a:rPr>
              <a:t>legis</a:t>
            </a:r>
            <a:endParaRPr lang="pl-PL" i="1" dirty="0">
              <a:solidFill>
                <a:schemeClr val="tx2"/>
              </a:solidFill>
            </a:endParaRPr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1763688" y="2708920"/>
            <a:ext cx="180020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5580112" y="2708920"/>
            <a:ext cx="1584176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>
            <a:endCxn id="5" idx="0"/>
          </p:cNvCxnSpPr>
          <p:nvPr/>
        </p:nvCxnSpPr>
        <p:spPr>
          <a:xfrm flipH="1">
            <a:off x="4469934" y="2708920"/>
            <a:ext cx="30058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Wnioskowanie aksjologiczne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/>
              <a:t>Oparte na założeniu o konsekwencji ocen prawodawcy</a:t>
            </a:r>
          </a:p>
          <a:p>
            <a:pPr>
              <a:buNone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Z podobieństwa (a </a:t>
            </a:r>
            <a:r>
              <a:rPr lang="pl-PL" dirty="0" err="1"/>
              <a:t>simili</a:t>
            </a:r>
            <a:r>
              <a:rPr lang="pl-PL" dirty="0"/>
              <a:t>)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dirty="0"/>
              <a:t>Analogia </a:t>
            </a:r>
            <a:r>
              <a:rPr lang="pl-PL" dirty="0" err="1"/>
              <a:t>legis</a:t>
            </a:r>
            <a:endParaRPr lang="pl-PL" dirty="0"/>
          </a:p>
          <a:p>
            <a:pPr marL="914400" lvl="1" indent="-514350">
              <a:buFont typeface="+mj-lt"/>
              <a:buAutoNum type="alphaLcParenR"/>
            </a:pPr>
            <a:r>
              <a:rPr lang="pl-PL" dirty="0"/>
              <a:t>Analogia </a:t>
            </a:r>
            <a:r>
              <a:rPr lang="pl-PL" dirty="0" err="1"/>
              <a:t>iuris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Z przeciwieństwa (a </a:t>
            </a:r>
            <a:r>
              <a:rPr lang="pl-PL" dirty="0" err="1"/>
              <a:t>contrario</a:t>
            </a:r>
            <a:r>
              <a:rPr lang="pl-PL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A </a:t>
            </a:r>
            <a:r>
              <a:rPr lang="pl-PL" dirty="0" err="1"/>
              <a:t>fortiori</a:t>
            </a:r>
            <a:endParaRPr lang="pl-PL" dirty="0"/>
          </a:p>
          <a:p>
            <a:pPr marL="914400" lvl="1" indent="-514350">
              <a:buFont typeface="+mj-lt"/>
              <a:buAutoNum type="alphaLcParenR"/>
            </a:pPr>
            <a:r>
              <a:rPr lang="pl-PL" dirty="0"/>
              <a:t>A </a:t>
            </a:r>
            <a:r>
              <a:rPr lang="pl-PL" dirty="0" err="1"/>
              <a:t>minori</a:t>
            </a:r>
            <a:r>
              <a:rPr lang="pl-PL" dirty="0"/>
              <a:t> ad </a:t>
            </a:r>
            <a:r>
              <a:rPr lang="pl-PL" dirty="0" err="1"/>
              <a:t>maius</a:t>
            </a:r>
            <a:endParaRPr lang="pl-PL" dirty="0"/>
          </a:p>
          <a:p>
            <a:pPr marL="914400" lvl="1" indent="-514350">
              <a:buFont typeface="+mj-lt"/>
              <a:buAutoNum type="alphaLcParenR"/>
            </a:pPr>
            <a:r>
              <a:rPr lang="pl-PL" dirty="0"/>
              <a:t>A </a:t>
            </a:r>
            <a:r>
              <a:rPr lang="pl-PL" dirty="0" err="1"/>
              <a:t>maiori</a:t>
            </a:r>
            <a:r>
              <a:rPr lang="pl-PL" dirty="0"/>
              <a:t> ad minus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Analogia </a:t>
            </a:r>
            <a:r>
              <a:rPr lang="pl-PL" dirty="0" err="1"/>
              <a:t>legis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Wnioskowanie przez analogię jako jeden z najpopularniejszych argumentów w prawie</a:t>
            </a:r>
          </a:p>
          <a:p>
            <a:pPr>
              <a:buNone/>
            </a:pPr>
            <a:r>
              <a:rPr lang="pl-PL" dirty="0"/>
              <a:t>Analogia </a:t>
            </a:r>
            <a:r>
              <a:rPr lang="pl-PL" dirty="0" err="1"/>
              <a:t>legis</a:t>
            </a:r>
            <a:r>
              <a:rPr lang="pl-PL" dirty="0"/>
              <a:t> stanowi szczególną odmianę tego argumentu, w którym podstawą wnioskowania jest konkretna norma prawna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i="1" dirty="0">
                <a:solidFill>
                  <a:schemeClr val="tx2"/>
                </a:solidFill>
              </a:rPr>
              <a:t>Doprowadzenie linii energetycznej do posesji.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750</Words>
  <Application>Microsoft Office PowerPoint</Application>
  <PresentationFormat>Pokaz na ekranie (4:3)</PresentationFormat>
  <Paragraphs>127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Motyw pakietu Office</vt:lpstr>
      <vt:lpstr>Podstawy logiki praktycznej</vt:lpstr>
      <vt:lpstr>Spory wokół logiki prawniczej</vt:lpstr>
      <vt:lpstr>Formalizm vs. antyformalizm</vt:lpstr>
      <vt:lpstr>Ius et lex:  Prawnik jako szef kuchni</vt:lpstr>
      <vt:lpstr>Typy argumentów w ramach argumentacji prawniczej</vt:lpstr>
      <vt:lpstr>Reguły egzegezy</vt:lpstr>
      <vt:lpstr>Wnioskowania prawnicze</vt:lpstr>
      <vt:lpstr>Wnioskowanie aksjologiczne</vt:lpstr>
      <vt:lpstr>Analogia legis</vt:lpstr>
      <vt:lpstr>Analogia legis - struktura</vt:lpstr>
      <vt:lpstr>Analogia legis – istotne podobieństwo</vt:lpstr>
      <vt:lpstr>A contrario</vt:lpstr>
      <vt:lpstr>Analogia czy a contrario?</vt:lpstr>
      <vt:lpstr>Analogia iuris</vt:lpstr>
      <vt:lpstr>Analogia iuris: przykłady</vt:lpstr>
      <vt:lpstr>A fortiori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Argumentacja prawnicza</dc:title>
  <dc:creator>pichlak</dc:creator>
  <cp:lastModifiedBy>Maciej Pichlak</cp:lastModifiedBy>
  <cp:revision>9</cp:revision>
  <dcterms:created xsi:type="dcterms:W3CDTF">2014-12-01T09:10:09Z</dcterms:created>
  <dcterms:modified xsi:type="dcterms:W3CDTF">2017-04-10T07:29:35Z</dcterms:modified>
</cp:coreProperties>
</file>