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6" r:id="rId12"/>
    <p:sldId id="267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4F7E-2C94-4472-A252-0C298600E217}" type="datetimeFigureOut">
              <a:rPr lang="pl-PL" smtClean="0"/>
              <a:t>2016-06-07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8E65-10CC-4300-BF49-2D5665A33FB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4F7E-2C94-4472-A252-0C298600E217}" type="datetimeFigureOut">
              <a:rPr lang="pl-PL" smtClean="0"/>
              <a:t>2016-06-07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8E65-10CC-4300-BF49-2D5665A33FB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4F7E-2C94-4472-A252-0C298600E217}" type="datetimeFigureOut">
              <a:rPr lang="pl-PL" smtClean="0"/>
              <a:t>2016-06-07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8E65-10CC-4300-BF49-2D5665A33FB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4F7E-2C94-4472-A252-0C298600E217}" type="datetimeFigureOut">
              <a:rPr lang="pl-PL" smtClean="0"/>
              <a:t>2016-06-07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8E65-10CC-4300-BF49-2D5665A33FB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4F7E-2C94-4472-A252-0C298600E217}" type="datetimeFigureOut">
              <a:rPr lang="pl-PL" smtClean="0"/>
              <a:t>2016-06-07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8E65-10CC-4300-BF49-2D5665A33FB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4F7E-2C94-4472-A252-0C298600E217}" type="datetimeFigureOut">
              <a:rPr lang="pl-PL" smtClean="0"/>
              <a:t>2016-06-07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8E65-10CC-4300-BF49-2D5665A33FB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4F7E-2C94-4472-A252-0C298600E217}" type="datetimeFigureOut">
              <a:rPr lang="pl-PL" smtClean="0"/>
              <a:t>2016-06-07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8E65-10CC-4300-BF49-2D5665A33FB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4F7E-2C94-4472-A252-0C298600E217}" type="datetimeFigureOut">
              <a:rPr lang="pl-PL" smtClean="0"/>
              <a:t>2016-06-07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8E65-10CC-4300-BF49-2D5665A33FB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4F7E-2C94-4472-A252-0C298600E217}" type="datetimeFigureOut">
              <a:rPr lang="pl-PL" smtClean="0"/>
              <a:t>2016-06-07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8E65-10CC-4300-BF49-2D5665A33FB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4F7E-2C94-4472-A252-0C298600E217}" type="datetimeFigureOut">
              <a:rPr lang="pl-PL" smtClean="0"/>
              <a:t>2016-06-07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8E65-10CC-4300-BF49-2D5665A33FB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4F7E-2C94-4472-A252-0C298600E217}" type="datetimeFigureOut">
              <a:rPr lang="pl-PL" smtClean="0"/>
              <a:t>2016-06-07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8E65-10CC-4300-BF49-2D5665A33FB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44F7E-2C94-4472-A252-0C298600E217}" type="datetimeFigureOut">
              <a:rPr lang="pl-PL" smtClean="0"/>
              <a:t>2016-06-07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08E65-10CC-4300-BF49-2D5665A33FB5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pPr eaLnBrk="1" hangingPunct="1"/>
            <a:r>
              <a:rPr lang="pl-PL" dirty="0" smtClean="0"/>
              <a:t>Podstawy logiki praktycznej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00113" y="2996952"/>
            <a:ext cx="7343775" cy="345623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>
                <a:solidFill>
                  <a:srgbClr val="0070C0"/>
                </a:solidFill>
              </a:rPr>
              <a:t>Wykład </a:t>
            </a:r>
            <a:r>
              <a:rPr lang="pl-PL" dirty="0" smtClean="0">
                <a:solidFill>
                  <a:srgbClr val="0070C0"/>
                </a:solidFill>
              </a:rPr>
              <a:t>7: </a:t>
            </a:r>
            <a:endParaRPr lang="pl-PL" dirty="0" smtClean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>
                <a:solidFill>
                  <a:srgbClr val="0070C0"/>
                </a:solidFill>
              </a:rPr>
              <a:t>Definiowanie</a:t>
            </a:r>
            <a:endParaRPr lang="pl-PL" dirty="0" smtClean="0">
              <a:solidFill>
                <a:srgbClr val="0070C0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2400" dirty="0" smtClean="0">
              <a:solidFill>
                <a:srgbClr val="0070C0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2400" dirty="0" smtClean="0">
              <a:solidFill>
                <a:srgbClr val="0070C0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900" dirty="0" smtClean="0">
                <a:solidFill>
                  <a:srgbClr val="0070C0"/>
                </a:solidFill>
              </a:rPr>
              <a:t>Dr Maciej Pichlak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900" dirty="0" smtClean="0">
                <a:solidFill>
                  <a:srgbClr val="0070C0"/>
                </a:solidFill>
              </a:rPr>
              <a:t>Uniwersytet Wrocławski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900" dirty="0" smtClean="0">
                <a:solidFill>
                  <a:srgbClr val="0070C0"/>
                </a:solidFill>
              </a:rPr>
              <a:t>Katedra Teorii i Filozofii Prawa</a:t>
            </a:r>
          </a:p>
          <a:p>
            <a:pPr algn="r">
              <a:defRPr/>
            </a:pPr>
            <a:r>
              <a:rPr lang="pl-PL" sz="1900" dirty="0" err="1" smtClean="0">
                <a:solidFill>
                  <a:srgbClr val="0070C0"/>
                </a:solidFill>
              </a:rPr>
              <a:t>maciej.pichlak@uwr.edu.pl</a:t>
            </a:r>
            <a:endParaRPr lang="pl-PL" sz="19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Błędy w definiowaniu </a:t>
            </a:r>
            <a:r>
              <a:rPr lang="pl-PL" dirty="0" err="1" smtClean="0"/>
              <a:t>cd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pl-PL" dirty="0" smtClean="0"/>
              <a:t>Czy poniższa definicja zawiera błąd?</a:t>
            </a:r>
          </a:p>
          <a:p>
            <a:pPr>
              <a:buFont typeface="Arial" charset="0"/>
              <a:buNone/>
            </a:pPr>
            <a:endParaRPr lang="pl-PL" dirty="0" smtClean="0"/>
          </a:p>
          <a:p>
            <a:pPr>
              <a:buFont typeface="Arial" charset="0"/>
              <a:buNone/>
            </a:pPr>
            <a:r>
              <a:rPr lang="pl-PL" i="1" dirty="0" smtClean="0">
                <a:solidFill>
                  <a:schemeClr val="tx2"/>
                </a:solidFill>
              </a:rPr>
              <a:t>Przywódca „Solidarności” w latach 80-tych XX w. znaczy tyle, co polski laureat pokojowej nagrody Nobla.</a:t>
            </a:r>
          </a:p>
          <a:p>
            <a:pPr>
              <a:buFont typeface="Arial" charset="0"/>
              <a:buNone/>
            </a:pPr>
            <a:endParaRPr lang="pl-PL" i="1" dirty="0" smtClean="0">
              <a:solidFill>
                <a:schemeClr val="tx2"/>
              </a:solidFill>
            </a:endParaRPr>
          </a:p>
          <a:p>
            <a:pPr>
              <a:buFont typeface="Arial" charset="0"/>
              <a:buNone/>
            </a:pPr>
            <a:r>
              <a:rPr lang="pl-PL" i="1" dirty="0" smtClean="0">
                <a:solidFill>
                  <a:schemeClr val="tx2"/>
                </a:solidFill>
              </a:rPr>
              <a:t>Człowiek jest to istota dwunożna nieopierzona.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Błędy w definiowaniu </a:t>
            </a:r>
            <a:r>
              <a:rPr lang="pl-PL" dirty="0" err="1" smtClean="0"/>
              <a:t>cd</a:t>
            </a:r>
            <a:r>
              <a:rPr lang="pl-PL" dirty="0" smtClean="0"/>
              <a:t>.</a:t>
            </a:r>
            <a:endParaRPr lang="pl-PL" dirty="0" smtClean="0"/>
          </a:p>
        </p:txBody>
      </p:sp>
      <p:sp>
        <p:nvSpPr>
          <p:cNvPr id="12291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pl-PL" dirty="0" smtClean="0"/>
              <a:t>Czy poniższa definicja zawiera błąd?</a:t>
            </a:r>
          </a:p>
          <a:p>
            <a:pPr>
              <a:buFont typeface="Arial" charset="0"/>
              <a:buNone/>
            </a:pPr>
            <a:endParaRPr lang="pl-PL" dirty="0" smtClean="0"/>
          </a:p>
          <a:p>
            <a:pPr>
              <a:buFont typeface="Arial" charset="0"/>
              <a:buNone/>
            </a:pPr>
            <a:r>
              <a:rPr lang="pl-PL" i="1" dirty="0" smtClean="0">
                <a:solidFill>
                  <a:schemeClr val="tx2"/>
                </a:solidFill>
              </a:rPr>
              <a:t>Przesłanką entymematyczną nazywamy pominięcie w argumencie jednej z przesłanek</a:t>
            </a:r>
          </a:p>
          <a:p>
            <a:pPr>
              <a:buFont typeface="Arial" charset="0"/>
              <a:buNone/>
            </a:pPr>
            <a:endParaRPr lang="pl-PL" i="1" dirty="0">
              <a:solidFill>
                <a:schemeClr val="tx2"/>
              </a:solidFill>
            </a:endParaRPr>
          </a:p>
          <a:p>
            <a:pPr>
              <a:buFont typeface="Arial" charset="0"/>
              <a:buNone/>
            </a:pPr>
            <a:r>
              <a:rPr lang="pl-PL" i="1" dirty="0" smtClean="0">
                <a:solidFill>
                  <a:schemeClr val="tx2"/>
                </a:solidFill>
              </a:rPr>
              <a:t>Ilekroć w danym akcie mowa jest o „rybie lądowej”, należy przez to rozumieć ślimaka winniczka.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Błędy w definicjach legalnych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4000" u="sng" dirty="0" smtClean="0"/>
              <a:t>Błąd pragmatyczny (definicja nie realizuje swoich zadań)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Definicję legalną formułuje się, jeżeli: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  1)   dane określenie jest wieloznaczne;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  2)   dane określenie jest nieostre, a jest pożądane ograniczenie jego nieostrości;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  3)   znaczenie danego określenia nie jest powszechnie zrozumiałe;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  4)   ze względu na dziedzinę regulowanych spraw istnieje potrzeba ustalenia nowego znaczenia danego określenia.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i="1" dirty="0" smtClean="0"/>
              <a:t>[§ 146 Zasad techniki prawodawczej]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4000" u="sng" dirty="0" smtClean="0"/>
              <a:t>Niepoprawne umiejscowienie definicji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i="1" dirty="0" smtClean="0"/>
              <a:t>[§ 149 i § 150 </a:t>
            </a:r>
            <a:r>
              <a:rPr lang="pl-PL" i="1" dirty="0" err="1" smtClean="0"/>
              <a:t>Ztp</a:t>
            </a:r>
            <a:r>
              <a:rPr lang="pl-PL" i="1" dirty="0" smtClean="0"/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Definicje</a:t>
            </a:r>
          </a:p>
        </p:txBody>
      </p:sp>
      <p:sp>
        <p:nvSpPr>
          <p:cNvPr id="4099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pl-PL" sz="2800" dirty="0" smtClean="0"/>
              <a:t>Wypowiedź objaśniająca znaczenie definiowanego wyrażenia w określonym języku</a:t>
            </a:r>
            <a:r>
              <a:rPr lang="pl-PL" sz="2800" dirty="0"/>
              <a:t> </a:t>
            </a:r>
            <a:r>
              <a:rPr lang="pl-PL" sz="2800" dirty="0" smtClean="0"/>
              <a:t>(definicja nominalna);</a:t>
            </a:r>
          </a:p>
          <a:p>
            <a:pPr eaLnBrk="1" hangingPunct="1">
              <a:buFont typeface="Arial" charset="0"/>
              <a:buNone/>
            </a:pPr>
            <a:r>
              <a:rPr lang="pl-PL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lub podająca istotną charakterystykę danego przedmiotu (definicja realna).</a:t>
            </a:r>
          </a:p>
        </p:txBody>
      </p:sp>
      <p:pic>
        <p:nvPicPr>
          <p:cNvPr id="4100" name="Picture 2" descr="2923_46ff_5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3929063"/>
            <a:ext cx="8731250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pole tekstowe 4"/>
          <p:cNvSpPr txBox="1">
            <a:spLocks noChangeArrowheads="1"/>
          </p:cNvSpPr>
          <p:nvPr/>
        </p:nvSpPr>
        <p:spPr bwMode="auto">
          <a:xfrm>
            <a:off x="5429250" y="6215063"/>
            <a:ext cx="3673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dirty="0">
                <a:latin typeface="Calibri" pitchFamily="34" charset="0"/>
              </a:rPr>
              <a:t>Marek Raczkowski. Źródło: „Przekrój”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l-PL" sz="4000" dirty="0" smtClean="0"/>
              <a:t>Zadania definicji nominalnych</a:t>
            </a:r>
          </a:p>
        </p:txBody>
      </p:sp>
      <p:sp>
        <p:nvSpPr>
          <p:cNvPr id="6147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smtClean="0"/>
              <a:t>Sprawozdawcza</a:t>
            </a:r>
          </a:p>
          <a:p>
            <a:pPr eaLnBrk="1" hangingPunct="1">
              <a:buFont typeface="Arial" charset="0"/>
              <a:buNone/>
            </a:pPr>
            <a:r>
              <a:rPr lang="pl-PL" sz="2800" smtClean="0"/>
              <a:t>	</a:t>
            </a:r>
          </a:p>
          <a:p>
            <a:pPr eaLnBrk="1" hangingPunct="1">
              <a:buFont typeface="Arial" charset="0"/>
              <a:buNone/>
            </a:pPr>
            <a:r>
              <a:rPr lang="pl-PL" sz="2800" smtClean="0"/>
              <a:t>	</a:t>
            </a:r>
            <a:r>
              <a:rPr lang="pl-PL" sz="2800" smtClean="0">
                <a:solidFill>
                  <a:schemeClr val="tx2"/>
                </a:solidFill>
              </a:rPr>
              <a:t>W dawnej polszczyźnie słowo „piwo” oznaczało każdy płyn przeznaczony do picia.</a:t>
            </a:r>
          </a:p>
          <a:p>
            <a:pPr eaLnBrk="1" hangingPunct="1">
              <a:buFont typeface="Arial" charset="0"/>
              <a:buNone/>
            </a:pPr>
            <a:r>
              <a:rPr lang="pl-PL" sz="2800" smtClean="0">
                <a:solidFill>
                  <a:schemeClr val="tx2"/>
                </a:solidFill>
              </a:rPr>
              <a:t>	</a:t>
            </a:r>
          </a:p>
          <a:p>
            <a:pPr eaLnBrk="1" hangingPunct="1">
              <a:buFont typeface="Arial" charset="0"/>
              <a:buNone/>
            </a:pPr>
            <a:r>
              <a:rPr lang="pl-PL" sz="2800" smtClean="0">
                <a:solidFill>
                  <a:schemeClr val="tx2"/>
                </a:solidFill>
              </a:rPr>
              <a:t>	Student jest to osoba ucząca się na uczelni wyższej.</a:t>
            </a:r>
          </a:p>
          <a:p>
            <a:pPr lvl="1" eaLnBrk="1" hangingPunct="1">
              <a:buFont typeface="Arial" charset="0"/>
              <a:buNone/>
            </a:pPr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Zadania definicji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Projektująca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l-PL" dirty="0" smtClean="0"/>
              <a:t>Konstrukcyjna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	</a:t>
            </a:r>
            <a:r>
              <a:rPr lang="pl-PL" sz="2400" dirty="0" smtClean="0">
                <a:solidFill>
                  <a:schemeClr val="tx2"/>
                </a:solidFill>
              </a:rPr>
              <a:t>Niech wyraz „mortadela” oznacza cytadelę więzienną o zaostrzonym rygorze, dla osób skazanych na karę śmierci.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400" dirty="0" smtClean="0">
                <a:solidFill>
                  <a:schemeClr val="tx2"/>
                </a:solidFill>
              </a:rPr>
              <a:t>	(Od łac. </a:t>
            </a:r>
            <a:r>
              <a:rPr lang="pl-PL" sz="2400" i="1" dirty="0" smtClean="0">
                <a:solidFill>
                  <a:schemeClr val="tx2"/>
                </a:solidFill>
              </a:rPr>
              <a:t>mors </a:t>
            </a:r>
            <a:r>
              <a:rPr lang="pl-PL" sz="2400" dirty="0" smtClean="0">
                <a:solidFill>
                  <a:schemeClr val="tx2"/>
                </a:solidFill>
              </a:rPr>
              <a:t>– śmierć)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l-PL" dirty="0" smtClean="0"/>
              <a:t>Regulująca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	</a:t>
            </a:r>
            <a:r>
              <a:rPr lang="pl-PL" sz="2400" dirty="0" smtClean="0">
                <a:solidFill>
                  <a:schemeClr val="tx2"/>
                </a:solidFill>
              </a:rPr>
              <a:t>Oferta oznacza oświadczenie drugiej stronie woli zawarcia umowy,  wraz z określeniem istotnych postanowień tej umowy.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i="1" dirty="0" smtClean="0"/>
              <a:t>Definicja legalna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l-PL" dirty="0" smtClean="0"/>
              <a:t>Budowa definicji</a:t>
            </a:r>
          </a:p>
        </p:txBody>
      </p:sp>
      <p:sp>
        <p:nvSpPr>
          <p:cNvPr id="5123" name="Symbol zastępczy zawartości 2"/>
          <p:cNvSpPr>
            <a:spLocks noGrp="1"/>
          </p:cNvSpPr>
          <p:nvPr>
            <p:ph idx="1"/>
          </p:nvPr>
        </p:nvSpPr>
        <p:spPr>
          <a:xfrm>
            <a:off x="1428750" y="2714625"/>
            <a:ext cx="7472363" cy="6429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smtClean="0"/>
              <a:t>równościowa			nierównościowa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rot="10800000" flipV="1">
            <a:off x="3257550" y="1785938"/>
            <a:ext cx="1571625" cy="785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5257800" y="1785938"/>
            <a:ext cx="1500188" cy="785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6" name="Symbol zastępczy zawartości 2"/>
          <p:cNvSpPr txBox="1">
            <a:spLocks/>
          </p:cNvSpPr>
          <p:nvPr/>
        </p:nvSpPr>
        <p:spPr bwMode="auto">
          <a:xfrm>
            <a:off x="357188" y="4214813"/>
            <a:ext cx="5214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pl-PL" sz="3200">
                <a:latin typeface="Calibri" pitchFamily="34" charset="0"/>
              </a:rPr>
              <a:t>klasyczna		nieklasyczna</a:t>
            </a:r>
          </a:p>
        </p:txBody>
      </p:sp>
      <p:cxnSp>
        <p:nvCxnSpPr>
          <p:cNvPr id="11" name="Łącznik prosty ze strzałką 10"/>
          <p:cNvCxnSpPr/>
          <p:nvPr/>
        </p:nvCxnSpPr>
        <p:spPr>
          <a:xfrm rot="5400000">
            <a:off x="1250157" y="3607594"/>
            <a:ext cx="785812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 rot="16200000" flipH="1">
            <a:off x="3000376" y="3643312"/>
            <a:ext cx="785812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9" name="Symbol zastępczy zawartości 2"/>
          <p:cNvSpPr txBox="1">
            <a:spLocks/>
          </p:cNvSpPr>
          <p:nvPr/>
        </p:nvSpPr>
        <p:spPr bwMode="auto">
          <a:xfrm>
            <a:off x="642938" y="5286375"/>
            <a:ext cx="799147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pl-PL" sz="3200">
                <a:solidFill>
                  <a:schemeClr val="tx2"/>
                </a:solidFill>
                <a:latin typeface="Calibri" pitchFamily="34" charset="0"/>
              </a:rPr>
              <a:t>Człowiek jest to istota obdarzona rozumem</a:t>
            </a:r>
          </a:p>
        </p:txBody>
      </p:sp>
      <p:sp>
        <p:nvSpPr>
          <p:cNvPr id="16" name="Prostokąt zaokrąglony 15"/>
          <p:cNvSpPr/>
          <p:nvPr/>
        </p:nvSpPr>
        <p:spPr>
          <a:xfrm>
            <a:off x="642910" y="5357826"/>
            <a:ext cx="1643074" cy="500066"/>
          </a:xfrm>
          <a:prstGeom prst="round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7" name="Prostokąt zaokrąglony 16"/>
          <p:cNvSpPr/>
          <p:nvPr/>
        </p:nvSpPr>
        <p:spPr>
          <a:xfrm>
            <a:off x="3357554" y="5357826"/>
            <a:ext cx="4572032" cy="500066"/>
          </a:xfrm>
          <a:prstGeom prst="round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8" name="pole tekstowe 17"/>
          <p:cNvSpPr txBox="1"/>
          <p:nvPr/>
        </p:nvSpPr>
        <p:spPr>
          <a:xfrm>
            <a:off x="500063" y="5929313"/>
            <a:ext cx="1779587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i="1" dirty="0">
                <a:solidFill>
                  <a:schemeClr val="accent3">
                    <a:lumMod val="75000"/>
                  </a:schemeClr>
                </a:solidFill>
                <a:latin typeface="+mn-lt"/>
                <a:cs typeface="+mn-cs"/>
              </a:rPr>
              <a:t>definiendum</a:t>
            </a:r>
          </a:p>
        </p:txBody>
      </p:sp>
      <p:sp>
        <p:nvSpPr>
          <p:cNvPr id="20" name="pole tekstowe 19"/>
          <p:cNvSpPr txBox="1"/>
          <p:nvPr/>
        </p:nvSpPr>
        <p:spPr>
          <a:xfrm>
            <a:off x="3643313" y="5929313"/>
            <a:ext cx="1311275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i="1" dirty="0">
                <a:solidFill>
                  <a:schemeClr val="accent3">
                    <a:lumMod val="75000"/>
                  </a:schemeClr>
                </a:solidFill>
                <a:latin typeface="+mn-lt"/>
                <a:cs typeface="+mn-cs"/>
              </a:rPr>
              <a:t>definiens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6" grpId="0"/>
      <p:bldP spid="5129" grpId="0"/>
      <p:bldP spid="18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Stylizacje definicji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Przedmiotowa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	</a:t>
            </a:r>
            <a:r>
              <a:rPr lang="pl-PL" dirty="0" smtClean="0">
                <a:solidFill>
                  <a:schemeClr val="tx2"/>
                </a:solidFill>
              </a:rPr>
              <a:t>Mienie jest to własność i inne prawa majątkowe (art. 44 </a:t>
            </a:r>
            <a:r>
              <a:rPr lang="pl-PL" dirty="0" err="1" smtClean="0">
                <a:solidFill>
                  <a:schemeClr val="tx2"/>
                </a:solidFill>
              </a:rPr>
              <a:t>kc</a:t>
            </a:r>
            <a:r>
              <a:rPr lang="pl-PL" dirty="0" smtClean="0">
                <a:solidFill>
                  <a:schemeClr val="tx2"/>
                </a:solidFill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Semantyczna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	</a:t>
            </a:r>
            <a:r>
              <a:rPr lang="pl-PL" dirty="0" smtClean="0">
                <a:solidFill>
                  <a:schemeClr val="tx2"/>
                </a:solidFill>
              </a:rPr>
              <a:t>„Mienie” oznacza własność i inne prawa majątkowe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Słownikowa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	</a:t>
            </a:r>
            <a:r>
              <a:rPr lang="pl-PL" dirty="0" smtClean="0">
                <a:solidFill>
                  <a:schemeClr val="tx2"/>
                </a:solidFill>
              </a:rPr>
              <a:t>„Mienie” znaczy tyle, co „własność i inne prawa majątkowe”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Inne sposoby formułowania definicji</a:t>
            </a:r>
          </a:p>
        </p:txBody>
      </p:sp>
      <p:sp>
        <p:nvSpPr>
          <p:cNvPr id="9219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</a:pPr>
            <a:r>
              <a:rPr lang="pl-PL" sz="2800" u="sng" smtClean="0"/>
              <a:t>Definicja nawiasowa</a:t>
            </a:r>
          </a:p>
          <a:p>
            <a:pPr eaLnBrk="1" hangingPunct="1">
              <a:buFont typeface="Arial" charset="0"/>
              <a:buNone/>
            </a:pPr>
            <a:endParaRPr lang="pl-PL" sz="1000" smtClean="0"/>
          </a:p>
          <a:p>
            <a:pPr eaLnBrk="1" hangingPunct="1">
              <a:buFont typeface="Arial" charset="0"/>
              <a:buNone/>
            </a:pPr>
            <a:r>
              <a:rPr lang="pl-PL" sz="2400" smtClean="0">
                <a:solidFill>
                  <a:schemeClr val="tx2"/>
                </a:solidFill>
              </a:rPr>
              <a:t>Z zastrzeżeniem wyjątków w ustawie przewidzianych, wola osoby dokonującej czynności prawnej może być wyrażona przez każde zachowanie się tej osoby, które ujawnia jej wolę w sposób dostateczny, w tym również przez ujawnienie tej woli w postaci elektronicznej (oświadczenie woli).  </a:t>
            </a:r>
            <a:r>
              <a:rPr lang="pl-PL" sz="2400" i="1" smtClean="0">
                <a:solidFill>
                  <a:schemeClr val="tx2"/>
                </a:solidFill>
              </a:rPr>
              <a:t>[Art. 60 kc]</a:t>
            </a:r>
          </a:p>
          <a:p>
            <a:pPr eaLnBrk="1" hangingPunct="1">
              <a:buFont typeface="Arial" charset="0"/>
              <a:buNone/>
            </a:pPr>
            <a:endParaRPr lang="pl-PL" sz="2400" smtClean="0">
              <a:solidFill>
                <a:schemeClr val="tx2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pl-PL" sz="2400" smtClean="0">
                <a:solidFill>
                  <a:schemeClr val="tx2"/>
                </a:solidFill>
              </a:rPr>
              <a:t>Nieruchomościami są części powierzchni ziemskiej stanowiące odrębny przedmiot własności (grunty), jak również budynki trwale z gruntem związane lub części takich budynków, jeżeli na mocy przepisów szczególnych stanowią odrębny od gruntu przedmiot własności.  </a:t>
            </a:r>
            <a:r>
              <a:rPr lang="pl-PL" sz="2400" i="1" smtClean="0">
                <a:solidFill>
                  <a:schemeClr val="tx2"/>
                </a:solidFill>
              </a:rPr>
              <a:t>[Art. 46 kc]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Inne sposoby…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4000" u="sng" dirty="0" smtClean="0"/>
              <a:t>Definicja agregatowa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l-PL" b="1" dirty="0" smtClean="0">
                <a:solidFill>
                  <a:schemeClr val="tx2"/>
                </a:solidFill>
              </a:rPr>
              <a:t>Art. 2. </a:t>
            </a:r>
            <a:r>
              <a:rPr lang="pl-PL" dirty="0" smtClean="0">
                <a:solidFill>
                  <a:schemeClr val="tx2"/>
                </a:solidFill>
              </a:rPr>
              <a:t>Ilekroć w dalszych przepisach jest mowa o:</a:t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1) terytorium kraju - rozumie się przez to terytorium Rzeczypospolitej Polskiej;</a:t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2) państwie członkowskim - rozumie się przez to państwo członkowskie Wspólnoty Europejskiej;</a:t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(…)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4000" u="sng" dirty="0" smtClean="0"/>
              <a:t>Definicja zakresowa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>
                <a:solidFill>
                  <a:schemeClr val="tx2"/>
                </a:solidFill>
              </a:rPr>
              <a:t>Źródłami powszechnie obowiązującego prawa Rzeczypospolitej Polskiej są: Konstytucja, ustawy, ratyfikowane umowy międzynarodowe oraz rozporządzenia. </a:t>
            </a:r>
            <a:r>
              <a:rPr lang="pl-PL" i="1" dirty="0" smtClean="0">
                <a:solidFill>
                  <a:schemeClr val="tx2"/>
                </a:solidFill>
              </a:rPr>
              <a:t>[Art. 87 ust. 1 KRP]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Błędy w definiowaniu</a:t>
            </a:r>
          </a:p>
        </p:txBody>
      </p:sp>
      <p:sp>
        <p:nvSpPr>
          <p:cNvPr id="11267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l-PL" dirty="0" smtClean="0"/>
              <a:t>Idem per idem (błędne koło)</a:t>
            </a:r>
          </a:p>
          <a:p>
            <a:pPr eaLnBrk="1" hangingPunct="1">
              <a:buFont typeface="Arial" charset="0"/>
              <a:buNone/>
            </a:pPr>
            <a:r>
              <a:rPr lang="pl-PL" sz="3000" i="1" dirty="0" smtClean="0">
                <a:solidFill>
                  <a:schemeClr val="tx2"/>
                </a:solidFill>
              </a:rPr>
              <a:t>Prawodawca jest to podmiot uznawany za prawodawcę.</a:t>
            </a:r>
          </a:p>
          <a:p>
            <a:pPr eaLnBrk="1" hangingPunct="1"/>
            <a:r>
              <a:rPr lang="pl-PL" dirty="0" smtClean="0"/>
              <a:t>Nieadekwatność zakresów</a:t>
            </a:r>
          </a:p>
          <a:p>
            <a:r>
              <a:rPr lang="pl-PL" dirty="0" smtClean="0"/>
              <a:t>Pragmatyczny</a:t>
            </a:r>
          </a:p>
          <a:p>
            <a:pPr lvl="1"/>
            <a:r>
              <a:rPr lang="pl-PL" dirty="0" smtClean="0"/>
              <a:t>Np. </a:t>
            </a:r>
            <a:r>
              <a:rPr lang="pl-PL" dirty="0" err="1"/>
              <a:t>i</a:t>
            </a:r>
            <a:r>
              <a:rPr lang="pl-PL" dirty="0" err="1" smtClean="0"/>
              <a:t>gnotum</a:t>
            </a:r>
            <a:r>
              <a:rPr lang="pl-PL" dirty="0" smtClean="0"/>
              <a:t> per </a:t>
            </a:r>
            <a:r>
              <a:rPr lang="pl-PL" dirty="0" err="1" smtClean="0"/>
              <a:t>ignotum</a:t>
            </a:r>
            <a:endParaRPr lang="pl-PL" dirty="0" smtClean="0"/>
          </a:p>
          <a:p>
            <a:pPr>
              <a:buNone/>
            </a:pPr>
            <a:r>
              <a:rPr lang="pl-PL" sz="2800" i="1" dirty="0" smtClean="0">
                <a:solidFill>
                  <a:schemeClr val="tx2"/>
                </a:solidFill>
              </a:rPr>
              <a:t>Alteracja to obniżenie lub podwyższenie chromatyczne dźwięku składowego skali diatonicznej.</a:t>
            </a:r>
          </a:p>
          <a:p>
            <a:pPr eaLnBrk="1" hangingPunct="1">
              <a:buFont typeface="Arial" charset="0"/>
              <a:buNone/>
            </a:pPr>
            <a:endParaRPr lang="pl-PL" dirty="0" smtClean="0"/>
          </a:p>
          <a:p>
            <a:pPr eaLnBrk="1" hangingPunct="1">
              <a:buFont typeface="Arial" charset="0"/>
              <a:buNone/>
            </a:pPr>
            <a:endParaRPr lang="pl-PL" dirty="0" smtClean="0"/>
          </a:p>
          <a:p>
            <a:pPr eaLnBrk="1" hangingPunct="1">
              <a:buFont typeface="Arial" charset="0"/>
              <a:buNone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322</Words>
  <Application>Microsoft Office PowerPoint</Application>
  <PresentationFormat>Pokaz na ekranie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Podstawy logiki praktycznej</vt:lpstr>
      <vt:lpstr>Definicje</vt:lpstr>
      <vt:lpstr>Zadania definicji nominalnych</vt:lpstr>
      <vt:lpstr>Zadania definicji</vt:lpstr>
      <vt:lpstr>Budowa definicji</vt:lpstr>
      <vt:lpstr>Stylizacje definicji</vt:lpstr>
      <vt:lpstr>Inne sposoby formułowania definicji</vt:lpstr>
      <vt:lpstr>Inne sposoby… cd.</vt:lpstr>
      <vt:lpstr>Błędy w definiowaniu</vt:lpstr>
      <vt:lpstr>Błędy w definiowaniu cd.</vt:lpstr>
      <vt:lpstr>Błędy w definiowaniu cd.</vt:lpstr>
      <vt:lpstr>Błędy w definicjach legalnych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logiki praktycznej</dc:title>
  <dc:creator>pichlak</dc:creator>
  <cp:lastModifiedBy>pichlak</cp:lastModifiedBy>
  <cp:revision>2</cp:revision>
  <dcterms:created xsi:type="dcterms:W3CDTF">2016-06-07T07:22:21Z</dcterms:created>
  <dcterms:modified xsi:type="dcterms:W3CDTF">2016-06-07T07:36:19Z</dcterms:modified>
</cp:coreProperties>
</file>