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4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3CE20-A8EB-48B8-910A-17A5FB89E941}" type="datetimeFigureOut">
              <a:rPr lang="pl-PL" smtClean="0"/>
              <a:pPr/>
              <a:t>20.11.2016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C1A3F-0BA2-4786-9478-4C5439370E5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16D0D5-81F3-44EE-827A-9E4FF346104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/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32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170BA3-D314-4232-B99B-0E213ECAF6CD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32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14DA2A-CCEB-4FDF-887D-A2A69C5942F6}" type="slidenum">
              <a:rPr lang="en-GB"/>
              <a:pPr/>
              <a:t>7</a:t>
            </a:fld>
            <a:endParaRPr lang="en-GB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950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endParaRPr lang="pl-PL"/>
          </a:p>
        </p:txBody>
      </p:sp>
      <p:sp>
        <p:nvSpPr>
          <p:cNvPr id="204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1"/>
            <a:ext cx="5484096" cy="411378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5AE04E-EB01-49A9-926D-0B542C0E3922}" type="slidenum">
              <a:rPr lang="en-GB"/>
              <a:pPr/>
              <a:t>9</a:t>
            </a:fld>
            <a:endParaRPr lang="en-GB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950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endParaRPr lang="pl-PL"/>
          </a:p>
        </p:txBody>
      </p:sp>
      <p:sp>
        <p:nvSpPr>
          <p:cNvPr id="266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1"/>
            <a:ext cx="5484096" cy="411378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6D73-9BC3-4CC1-B298-051962352C9E}" type="datetimeFigureOut">
              <a:rPr lang="pl-PL" smtClean="0"/>
              <a:pPr/>
              <a:t>20.11.2016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6D73-9BC3-4CC1-B298-051962352C9E}" type="datetimeFigureOut">
              <a:rPr lang="pl-PL" smtClean="0"/>
              <a:pPr/>
              <a:t>20.11.2016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6D73-9BC3-4CC1-B298-051962352C9E}" type="datetimeFigureOut">
              <a:rPr lang="pl-PL" smtClean="0"/>
              <a:pPr/>
              <a:t>20.11.2016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25280" cy="11406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>
          <a:xfrm>
            <a:off x="457200" y="6246813"/>
            <a:ext cx="2124075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idx="11"/>
          </p:nvPr>
        </p:nvSpPr>
        <p:spPr>
          <a:xfrm>
            <a:off x="3127375" y="6246813"/>
            <a:ext cx="2894013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2"/>
          </p:nvPr>
        </p:nvSpPr>
        <p:spPr>
          <a:xfrm>
            <a:off x="6556375" y="6246813"/>
            <a:ext cx="2125663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2223B-E0BA-401F-A026-C9415BB536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6D73-9BC3-4CC1-B298-051962352C9E}" type="datetimeFigureOut">
              <a:rPr lang="pl-PL" smtClean="0"/>
              <a:pPr/>
              <a:t>20.11.2016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6D73-9BC3-4CC1-B298-051962352C9E}" type="datetimeFigureOut">
              <a:rPr lang="pl-PL" smtClean="0"/>
              <a:pPr/>
              <a:t>20.11.2016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6D73-9BC3-4CC1-B298-051962352C9E}" type="datetimeFigureOut">
              <a:rPr lang="pl-PL" smtClean="0"/>
              <a:pPr/>
              <a:t>20.11.2016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6D73-9BC3-4CC1-B298-051962352C9E}" type="datetimeFigureOut">
              <a:rPr lang="pl-PL" smtClean="0"/>
              <a:pPr/>
              <a:t>20.11.2016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6D73-9BC3-4CC1-B298-051962352C9E}" type="datetimeFigureOut">
              <a:rPr lang="pl-PL" smtClean="0"/>
              <a:pPr/>
              <a:t>20.11.2016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6D73-9BC3-4CC1-B298-051962352C9E}" type="datetimeFigureOut">
              <a:rPr lang="pl-PL" smtClean="0"/>
              <a:pPr/>
              <a:t>20.11.2016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6D73-9BC3-4CC1-B298-051962352C9E}" type="datetimeFigureOut">
              <a:rPr lang="pl-PL" smtClean="0"/>
              <a:pPr/>
              <a:t>20.11.2016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6D73-9BC3-4CC1-B298-051962352C9E}" type="datetimeFigureOut">
              <a:rPr lang="pl-PL" smtClean="0"/>
              <a:pPr/>
              <a:t>20.11.2016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56D73-9BC3-4CC1-B298-051962352C9E}" type="datetimeFigureOut">
              <a:rPr lang="pl-PL" smtClean="0"/>
              <a:pPr/>
              <a:t>20.11.2016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Logika dla prawników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Wykład 2: Argumentacja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Warunki racjonalności dyskusji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Obok wymogu stosowania poprawnych schematów argumentowania (wnioskowania), w dyskusji zachodzi konieczność przestrzegania pewnych bardziej ogólnych zasad, aby można było uznać ją za racjonalną.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Ponieważ część z tych zasad ma jawnie etyczny charakter, można z tego wnioskować, że jedynie taka dyskusja, w której spełnione są pewne podstawowe wymogi etyczne, jest dyskusją racjonalną.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Różni autorzy formułowali własne propozycje listy warunków racjonalnej dyskusji.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200"/>
              <a:t>Reguły racjonalnej dyskusji </a:t>
            </a:r>
            <a:br>
              <a:rPr lang="pl-PL" sz="3200"/>
            </a:br>
            <a:r>
              <a:rPr lang="pl-PL" sz="3200"/>
              <a:t>wg Eemerena i Grootendorsta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571500" indent="-571500" eaLnBrk="1" fontAlgn="auto" hangingPunct="1">
              <a:spcAft>
                <a:spcPts val="0"/>
              </a:spcAft>
              <a:buFont typeface="Arial" pitchFamily="34" charset="0"/>
              <a:buAutoNum type="romanUcPeriod"/>
              <a:defRPr/>
            </a:pPr>
            <a:r>
              <a:rPr lang="pl-PL" sz="2200" dirty="0"/>
              <a:t>Konieczność określenia stanowisk oraz wspólnych założeń (co do wiedzy i wartości)</a:t>
            </a:r>
          </a:p>
          <a:p>
            <a:pPr marL="571500" indent="-571500" eaLnBrk="1" fontAlgn="auto" hangingPunct="1">
              <a:spcAft>
                <a:spcPts val="0"/>
              </a:spcAft>
              <a:buFont typeface="Arial" pitchFamily="34" charset="0"/>
              <a:buAutoNum type="romanUcPeriod"/>
              <a:defRPr/>
            </a:pPr>
            <a:r>
              <a:rPr lang="pl-PL" sz="2200" dirty="0"/>
              <a:t>Reguły dyskusji: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200" dirty="0"/>
              <a:t>1. Swobody wypowiedzi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i="1" dirty="0">
                <a:solidFill>
                  <a:schemeClr val="tx2"/>
                </a:solidFill>
              </a:rPr>
              <a:t>Stronom nie wolno przeszkadzać sobie wzajemnie w prezentacji ani kwestionowaniu stanowisk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200" i="1" dirty="0"/>
              <a:t>2. </a:t>
            </a:r>
            <a:r>
              <a:rPr lang="pl-PL" sz="2200" dirty="0"/>
              <a:t>Odpowiedzialności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i="1" dirty="0">
                <a:solidFill>
                  <a:schemeClr val="tx2"/>
                </a:solidFill>
              </a:rPr>
              <a:t>Każdy jest zobowiązany do obrony dowolnego wysuniętego przez siebie poglądu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200" dirty="0"/>
              <a:t>3. Uczciwości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i="1" dirty="0">
                <a:solidFill>
                  <a:schemeClr val="tx2"/>
                </a:solidFill>
              </a:rPr>
              <a:t>Atakować można tylko to stanowisko, które przeciwnik rzeczywiście zajmuje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200" dirty="0"/>
              <a:t>4. Odpowiedniości (meritum sprawy)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i="1" dirty="0">
                <a:solidFill>
                  <a:schemeClr val="tx2"/>
                </a:solidFill>
              </a:rPr>
              <a:t>Należy posługiwać się takimi argumentami, które rzeczywiście odnoszą się do bronionego stanowiska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Naruszenie reguł: sofizmat</a:t>
            </a:r>
          </a:p>
        </p:txBody>
      </p:sp>
      <p:pic>
        <p:nvPicPr>
          <p:cNvPr id="5" name="Obraz 4" descr="ad carotam_szkoł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04" y="1721693"/>
            <a:ext cx="9029700" cy="50196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Reguła swobody wypowiedzi: przykłady naruszeń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pl-PL" sz="2600" u="sng" dirty="0"/>
          </a:p>
          <a:p>
            <a:endParaRPr lang="pl-PL" sz="2000" i="1" dirty="0">
              <a:solidFill>
                <a:schemeClr val="tx2"/>
              </a:solidFill>
            </a:endParaRPr>
          </a:p>
          <a:p>
            <a:r>
              <a:rPr lang="pl-PL" sz="2000" i="1" dirty="0">
                <a:solidFill>
                  <a:schemeClr val="tx2"/>
                </a:solidFill>
              </a:rPr>
              <a:t>Panie profesorze, ciągle nie dostałem odpowiedzi na moje pytanie, a kwestia wydaje mi się naprawdę ważna.</a:t>
            </a:r>
            <a:endParaRPr lang="pl-PL" sz="2000" dirty="0">
              <a:solidFill>
                <a:schemeClr val="tx2"/>
              </a:solidFill>
            </a:endParaRPr>
          </a:p>
          <a:p>
            <a:r>
              <a:rPr lang="pl-PL" sz="2000" i="1" dirty="0">
                <a:solidFill>
                  <a:schemeClr val="tx2"/>
                </a:solidFill>
              </a:rPr>
              <a:t>Oczywiście może pan dalej to drążyć, ale proszę pamiętać, że na egzaminie to ja będę osobą pytającą.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i="1" dirty="0">
              <a:solidFill>
                <a:schemeClr val="tx2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i="1" dirty="0">
              <a:solidFill>
                <a:schemeClr val="tx2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i="1" dirty="0">
                <a:solidFill>
                  <a:schemeClr val="tx2"/>
                </a:solidFill>
              </a:rPr>
              <a:t>Kara śmierci powinna być przywrócona. Właściwie Kant już tu wszystko powiedział. I Platon też. Poczytaj. Naprawdę uważasz, że nie trzeba bronić społeczeństwa przed zbrodniarzami? Dziwne. Statystyki mówią jednak jasno. A jeszcze ten terroryzm. A gdyby terrorysta zabił kogoś z twoich bliskich. A widzisz, pewnie nie myślałeś wcześniej o takiej możliwości. Jeśli funkcją prawa jest chronienie społeczeństwa i jeśli kara śmierci chroni, to powinna być w prawie. Ja tylko stosuję dedukcję.</a:t>
            </a:r>
          </a:p>
          <a:p>
            <a:pPr>
              <a:buNone/>
            </a:pPr>
            <a:endParaRPr lang="pl-PL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racjonalna dyskus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92696"/>
            <a:ext cx="8425647" cy="5400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032448"/>
          </a:xfrm>
        </p:spPr>
        <p:txBody>
          <a:bodyPr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i="1" dirty="0">
              <a:solidFill>
                <a:schemeClr val="tx2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pl-PL" sz="2400" dirty="0">
                <a:solidFill>
                  <a:schemeClr val="tx2"/>
                </a:solidFill>
              </a:rPr>
              <a:t>Dlaczego twierdzę, że rządy na świecie sprawowane są przez grupę kosmitów udających ludzi? A czy potrafisz dowieść, że jest inaczej?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i="1" dirty="0">
              <a:solidFill>
                <a:schemeClr val="tx2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sz="2400" dirty="0">
                <a:solidFill>
                  <a:schemeClr val="tx2"/>
                </a:solidFill>
              </a:rPr>
              <a:t>Powiedział Pan ostatnio, że „obecna władza w Polsce coraz bardziej przypomina rządy totalitarne”. Naprawdę sądzi Pan, że aktualna sytuacja może być porównana do tego, co znamy choćby z reżimów totalitarnych XX wieku?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sz="2400" dirty="0">
                <a:solidFill>
                  <a:schemeClr val="tx2"/>
                </a:solidFill>
              </a:rPr>
              <a:t>Mówiąc o „rządach totalitarnych” miałem oczywiście na myśli  taki rząd, który popiera mniej niż połowa społeczeństwa. Tak właśnie dzieje się w naszym kraju.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>
              <a:solidFill>
                <a:schemeClr val="tx2"/>
              </a:solidFill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Reguła odpowiedzialności: </a:t>
            </a:r>
            <a:br>
              <a:rPr lang="pl-PL" dirty="0"/>
            </a:br>
            <a:r>
              <a:rPr lang="pl-PL" dirty="0"/>
              <a:t>przykłady naruszeń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72816"/>
            <a:ext cx="8445624" cy="43204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>
                <a:solidFill>
                  <a:schemeClr val="tx2"/>
                </a:solidFill>
              </a:rPr>
              <a:t>- Basia nie jest najmocniejszym punktem naszego zespołu.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>
                <a:solidFill>
                  <a:schemeClr val="tx2"/>
                </a:solidFill>
              </a:rPr>
              <a:t>- Twoja opinia, że Basia jest najsłabsza ze wszystkich, co najmniej ją obraża.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pl-PL" sz="2000" dirty="0">
                <a:solidFill>
                  <a:schemeClr val="tx2"/>
                </a:solidFill>
              </a:rPr>
              <a:t>Wiesz kochanie, odnoszę wrażenie, że z tym nowym oprogramowaniem jeszcze nie do końca sobie radzisz.</a:t>
            </a:r>
          </a:p>
          <a:p>
            <a:pPr>
              <a:buFontTx/>
              <a:buChar char="-"/>
            </a:pPr>
            <a:r>
              <a:rPr lang="pl-PL" sz="2000" dirty="0">
                <a:solidFill>
                  <a:schemeClr val="tx2"/>
                </a:solidFill>
              </a:rPr>
              <a:t>Więc uważasz, że nie radzę sobie w pracy? Może w ogóle masz mnie za głupią? Jak możesz tak mówić, ty łajdaku!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r>
              <a:rPr lang="pl-PL" sz="2000" dirty="0">
                <a:solidFill>
                  <a:schemeClr val="tx2"/>
                </a:solidFill>
              </a:rPr>
              <a:t>Powiedziałeś, że każdy człowiek w swoim życiu zmierza do szczęścia. Jest przy tym oczywiste, że każde życie ludzkie zmierza do śmierci. W takim razie, twoim zdaniem śmierć jest szczęściem. Trudno o większego pesymistę niż ty.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dirty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i="1" dirty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i="1" dirty="0">
              <a:solidFill>
                <a:schemeClr val="tx2"/>
              </a:solidFill>
            </a:endParaRPr>
          </a:p>
          <a:p>
            <a:pPr>
              <a:buNone/>
            </a:pPr>
            <a:endParaRPr lang="pl-PL" sz="20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Reguła uczciwości: </a:t>
            </a:r>
            <a:br>
              <a:rPr lang="pl-PL" dirty="0"/>
            </a:br>
            <a:r>
              <a:rPr lang="pl-PL" dirty="0"/>
              <a:t>przykłady naruszeń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Reguła odpowiedniości:</a:t>
            </a:r>
            <a:br>
              <a:rPr lang="pl-PL" dirty="0"/>
            </a:br>
            <a:r>
              <a:rPr lang="pl-PL" dirty="0"/>
              <a:t>przykłady naruszeń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chemeClr val="tx2"/>
                </a:solidFill>
              </a:rPr>
              <a:t>Panie pośle, na co Pana partia wydała tak dużą sumę pieniędzy?</a:t>
            </a:r>
          </a:p>
          <a:p>
            <a:r>
              <a:rPr lang="pl-PL" sz="2400" dirty="0">
                <a:solidFill>
                  <a:schemeClr val="tx2"/>
                </a:solidFill>
              </a:rPr>
              <a:t>Ma Pani rację, że sposób finansowania partii politycznych przyjęty w Polsce należałoby przemyśleć. Zdaniem naszego ugrupowania… </a:t>
            </a:r>
          </a:p>
          <a:p>
            <a:pPr>
              <a:buNone/>
            </a:pPr>
            <a:endParaRPr lang="pl-PL" sz="24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pl-PL" sz="2400" dirty="0">
                <a:solidFill>
                  <a:schemeClr val="tx2"/>
                </a:solidFill>
              </a:rPr>
              <a:t>Chciałby Pan ograniczać dopuszczalność stosowania metody </a:t>
            </a:r>
            <a:r>
              <a:rPr lang="pl-PL" sz="2400" i="1" dirty="0" err="1">
                <a:solidFill>
                  <a:schemeClr val="tx2"/>
                </a:solidFill>
              </a:rPr>
              <a:t>in</a:t>
            </a:r>
            <a:r>
              <a:rPr lang="pl-PL" sz="2400" i="1" dirty="0">
                <a:solidFill>
                  <a:schemeClr val="tx2"/>
                </a:solidFill>
              </a:rPr>
              <a:t> vitro</a:t>
            </a:r>
            <a:r>
              <a:rPr lang="pl-PL" sz="2400" dirty="0">
                <a:solidFill>
                  <a:schemeClr val="tx2"/>
                </a:solidFill>
              </a:rPr>
              <a:t>. Najwyraźniej chce Pan cofnąć bieg historii. Człowiek ma oczywiste prawo do korzystania z owoców nauki i techniki.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/>
              <a:t>5. uwzględniania milczących przesłanek</a:t>
            </a:r>
          </a:p>
          <a:p>
            <a:pPr>
              <a:buNone/>
            </a:pPr>
            <a:r>
              <a:rPr lang="pl-PL" i="1" dirty="0">
                <a:solidFill>
                  <a:schemeClr val="tx2"/>
                </a:solidFill>
              </a:rPr>
              <a:t>Każda ze stron ma obowiązek podtrzymania wszystkich przesłanek przyjętych przez nią milcząco. Nie wolno fałszywie przedstawiać przesłanek jako przyjętych milcząco przez stronę przeciwną.</a:t>
            </a:r>
          </a:p>
          <a:p>
            <a:pPr>
              <a:buNone/>
            </a:pPr>
            <a:r>
              <a:rPr lang="pl-PL" dirty="0"/>
              <a:t>6. wspólnego punktu wyjścia</a:t>
            </a:r>
          </a:p>
          <a:p>
            <a:pPr>
              <a:buNone/>
            </a:pPr>
            <a:r>
              <a:rPr lang="pl-PL" i="1" dirty="0">
                <a:solidFill>
                  <a:schemeClr val="tx2"/>
                </a:solidFill>
              </a:rPr>
              <a:t>Żadnej ze stron nie wolno fałszywie przedstawiać przesłanek jako należących do wspólnie przyjętych założeń, ani negować przesłanek należących do tych założeń</a:t>
            </a:r>
          </a:p>
          <a:p>
            <a:pPr>
              <a:buNone/>
            </a:pPr>
            <a:r>
              <a:rPr lang="pl-PL" dirty="0"/>
              <a:t>7. Wystarczającego uzasadnienia</a:t>
            </a:r>
          </a:p>
          <a:p>
            <a:pPr>
              <a:buNone/>
            </a:pPr>
            <a:r>
              <a:rPr lang="pl-PL" i="1" dirty="0">
                <a:solidFill>
                  <a:schemeClr val="tx2"/>
                </a:solidFill>
              </a:rPr>
              <a:t>Żadnego stanowiska nie można uznać za uzasadnione, jeśli jego obrona nie przebiegała w myśl właściwego i poprawnego schematu argumentacyjnego</a:t>
            </a:r>
          </a:p>
          <a:p>
            <a:pPr>
              <a:buNone/>
            </a:pPr>
            <a:r>
              <a:rPr lang="pl-PL" dirty="0"/>
              <a:t>8. Poprawności logicznej</a:t>
            </a:r>
          </a:p>
          <a:p>
            <a:pPr>
              <a:buNone/>
            </a:pPr>
            <a:r>
              <a:rPr lang="pl-PL" i="1" dirty="0">
                <a:solidFill>
                  <a:schemeClr val="tx2"/>
                </a:solidFill>
              </a:rPr>
              <a:t>Wolno stosować tylko argumenty logicznie poprawne</a:t>
            </a:r>
          </a:p>
          <a:p>
            <a:pPr>
              <a:buNone/>
            </a:pPr>
            <a:r>
              <a:rPr lang="pl-PL" dirty="0"/>
              <a:t>9. Akceptacji wyników</a:t>
            </a:r>
          </a:p>
          <a:p>
            <a:pPr>
              <a:buNone/>
            </a:pPr>
            <a:r>
              <a:rPr lang="pl-PL" i="1" dirty="0">
                <a:solidFill>
                  <a:schemeClr val="tx2"/>
                </a:solidFill>
              </a:rPr>
              <a:t>Nieudana obrona powinna skutkować odrzuceniem poglądu, zaś poprawna obrona – wycofaniem obiekcji względem poglądu</a:t>
            </a:r>
          </a:p>
          <a:p>
            <a:pPr>
              <a:buNone/>
            </a:pPr>
            <a:r>
              <a:rPr lang="pl-PL" dirty="0"/>
              <a:t>10. Jednoznaczności</a:t>
            </a:r>
          </a:p>
          <a:p>
            <a:pPr>
              <a:buNone/>
            </a:pPr>
            <a:r>
              <a:rPr lang="pl-PL" i="1" dirty="0">
                <a:solidFill>
                  <a:schemeClr val="tx2"/>
                </a:solidFill>
              </a:rPr>
              <a:t>Nie wolno używać sformułowań niejasnych lub wieloznacznych. Każda ze stron powinna ściśle i starannie interpretować sformułowania przeciwnika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79512" y="6165304"/>
            <a:ext cx="8778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Więcej: „Dyskusja krytyczna” w: K. Szymanek, </a:t>
            </a:r>
            <a:r>
              <a:rPr lang="pl-PL" i="1" dirty="0"/>
              <a:t>Sztuka argumentacji. Słownik terminologiczny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Falsyfikowalnoś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328010"/>
            <a:ext cx="8280920" cy="5197334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Ale czasem to wszystko i tak zawodzi…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9600" cy="1066800"/>
          </a:xfrm>
        </p:spPr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/>
              <a:t>Pojęcie</a:t>
            </a:r>
            <a:r>
              <a:rPr lang="pl-PL"/>
              <a:t> argumentu</a:t>
            </a:r>
            <a:endParaRPr 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646238"/>
            <a:ext cx="8229600" cy="4445000"/>
          </a:xfrm>
        </p:spPr>
        <p:txBody>
          <a:bodyPr lIns="0" tIns="0" rIns="0" bIns="0" anchor="ctr"/>
          <a:lstStyle/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pl-PL" sz="2200" dirty="0"/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2200" dirty="0"/>
              <a:t>Sens argumentu według </a:t>
            </a:r>
            <a:r>
              <a:rPr lang="pl-PL" sz="2200" dirty="0" err="1"/>
              <a:t>Monty</a:t>
            </a:r>
            <a:r>
              <a:rPr lang="pl-PL" sz="2200" dirty="0"/>
              <a:t> </a:t>
            </a:r>
            <a:r>
              <a:rPr lang="pl-PL" sz="2200" dirty="0" err="1"/>
              <a:t>Pythona</a:t>
            </a:r>
            <a:r>
              <a:rPr lang="pl-PL" sz="2200" dirty="0"/>
              <a:t>:</a:t>
            </a:r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2200" i="1" dirty="0"/>
              <a:t>Argument jest ciągiem logicznie powiązanych zdań celem uzasadnienia określonego twierdzenia.</a:t>
            </a:r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pl-PL" sz="2200" dirty="0"/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2200" dirty="0"/>
              <a:t>Wypowiedź, w ramach której prawdziwość pewnego sądu (konkluzja, wniosek) uzasadniana jest poprzez inne sądy uznane za prawdziwe (przesłanki) .</a:t>
            </a:r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pl-PL" sz="2200" dirty="0"/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2200" dirty="0"/>
              <a:t>Relacja </a:t>
            </a:r>
            <a:r>
              <a:rPr lang="pl-PL" sz="2200" b="1" dirty="0"/>
              <a:t>uzasadniania </a:t>
            </a:r>
            <a:r>
              <a:rPr lang="pl-PL" sz="2200" dirty="0"/>
              <a:t>lub </a:t>
            </a:r>
            <a:r>
              <a:rPr lang="pl-PL" sz="2200" b="1" dirty="0"/>
              <a:t>wynikania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Podział argumentów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/>
              <a:t>Argumenty dedukcyjne</a:t>
            </a:r>
          </a:p>
          <a:p>
            <a:pPr>
              <a:buNone/>
            </a:pPr>
            <a:r>
              <a:rPr lang="pl-PL" sz="2400" i="1" dirty="0"/>
              <a:t>	Argument, w którym wniosek wynika logicznie z (koniunkcji) przesłanek.</a:t>
            </a:r>
          </a:p>
          <a:p>
            <a:pPr>
              <a:buNone/>
            </a:pPr>
            <a:r>
              <a:rPr lang="pl-PL" sz="2400" i="1" dirty="0"/>
              <a:t>	Argument niezawodny</a:t>
            </a:r>
          </a:p>
          <a:p>
            <a:pPr>
              <a:buNone/>
            </a:pPr>
            <a:r>
              <a:rPr lang="pl-PL" sz="2400" i="1" dirty="0"/>
              <a:t>	Ocena formalna – możliwość błędu formalnego</a:t>
            </a:r>
          </a:p>
          <a:p>
            <a:pPr>
              <a:buNone/>
            </a:pPr>
            <a:endParaRPr lang="pl-PL" sz="2400" i="1" dirty="0"/>
          </a:p>
          <a:p>
            <a:pPr>
              <a:buNone/>
            </a:pPr>
            <a:endParaRPr lang="pl-PL" sz="2400" i="1" dirty="0"/>
          </a:p>
          <a:p>
            <a:r>
              <a:rPr lang="pl-PL" sz="2400" dirty="0"/>
              <a:t>Argumenty </a:t>
            </a:r>
            <a:r>
              <a:rPr lang="pl-PL" sz="2400" dirty="0" err="1"/>
              <a:t>niededukcyjne</a:t>
            </a:r>
            <a:endParaRPr lang="pl-PL" sz="2400" dirty="0"/>
          </a:p>
          <a:p>
            <a:pPr>
              <a:buNone/>
            </a:pPr>
            <a:r>
              <a:rPr lang="pl-PL" sz="2400" i="1" dirty="0"/>
              <a:t>	Związek pomiędzy przesłankami a wnioskiem jest innego rodzaju.</a:t>
            </a:r>
          </a:p>
          <a:p>
            <a:pPr>
              <a:buNone/>
            </a:pPr>
            <a:r>
              <a:rPr lang="pl-PL" sz="2400" i="1" dirty="0"/>
              <a:t>	Argument zawodny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Popularne argumenty </a:t>
            </a:r>
            <a:r>
              <a:rPr lang="pl-PL" dirty="0" err="1"/>
              <a:t>niededukcyjne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Abdukcja</a:t>
            </a:r>
          </a:p>
          <a:p>
            <a:r>
              <a:rPr lang="pl-PL" dirty="0"/>
              <a:t>Indukcja</a:t>
            </a:r>
          </a:p>
          <a:p>
            <a:r>
              <a:rPr lang="pl-PL" dirty="0"/>
              <a:t>Analogia</a:t>
            </a:r>
          </a:p>
          <a:p>
            <a:r>
              <a:rPr lang="pl-PL" i="1" dirty="0"/>
              <a:t>A </a:t>
            </a:r>
            <a:r>
              <a:rPr lang="pl-PL" i="1" dirty="0" err="1"/>
              <a:t>contrario</a:t>
            </a:r>
            <a:endParaRPr lang="pl-PL" i="1" dirty="0"/>
          </a:p>
          <a:p>
            <a:r>
              <a:rPr lang="pl-PL" dirty="0"/>
              <a:t>Z konsekwencji</a:t>
            </a:r>
          </a:p>
          <a:p>
            <a:r>
              <a:rPr lang="pl-PL" dirty="0"/>
              <a:t>Z autorytetu</a:t>
            </a:r>
          </a:p>
          <a:p>
            <a:r>
              <a:rPr lang="pl-PL" i="1" dirty="0"/>
              <a:t>Ad </a:t>
            </a:r>
            <a:r>
              <a:rPr lang="pl-PL" i="1" dirty="0" err="1"/>
              <a:t>hominem</a:t>
            </a:r>
            <a:endParaRPr lang="pl-PL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9600" cy="1066800"/>
          </a:xfrm>
        </p:spPr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3200"/>
              <a:t>Jak rozpoznać argument, kiedy się go widzi</a:t>
            </a:r>
            <a:r>
              <a:rPr lang="en-GB" sz="3200"/>
              <a:t>?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646238"/>
            <a:ext cx="8229600" cy="4445000"/>
          </a:xfrm>
        </p:spPr>
        <p:txBody>
          <a:bodyPr lIns="0" tIns="0" rIns="0" bIns="0" anchor="ctr"/>
          <a:lstStyle/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sz="2400" dirty="0"/>
              <a:t>1. </a:t>
            </a:r>
            <a:r>
              <a:rPr lang="en-GB" sz="2400" dirty="0" err="1"/>
              <a:t>Józek</a:t>
            </a:r>
            <a:r>
              <a:rPr lang="en-GB" sz="2400" dirty="0"/>
              <a:t> </a:t>
            </a:r>
            <a:r>
              <a:rPr lang="en-GB" sz="2400" dirty="0" err="1"/>
              <a:t>wszedł</a:t>
            </a:r>
            <a:r>
              <a:rPr lang="en-GB" sz="2400" dirty="0"/>
              <a:t> do </a:t>
            </a:r>
            <a:r>
              <a:rPr lang="en-GB" sz="2400" dirty="0" err="1"/>
              <a:t>sklepu</a:t>
            </a:r>
            <a:r>
              <a:rPr lang="en-GB" sz="2400" dirty="0"/>
              <a:t>, </a:t>
            </a:r>
            <a:r>
              <a:rPr lang="en-GB" sz="2400" dirty="0" err="1"/>
              <a:t>nie</a:t>
            </a:r>
            <a:r>
              <a:rPr lang="en-GB" sz="2400" dirty="0"/>
              <a:t> </a:t>
            </a:r>
            <a:r>
              <a:rPr lang="en-GB" sz="2400" dirty="0" err="1"/>
              <a:t>przepuszczając</a:t>
            </a:r>
            <a:r>
              <a:rPr lang="en-GB" sz="2400" dirty="0"/>
              <a:t> w </a:t>
            </a:r>
            <a:r>
              <a:rPr lang="en-GB" sz="2400" dirty="0" err="1"/>
              <a:t>drzwiach</a:t>
            </a:r>
            <a:r>
              <a:rPr lang="en-GB" sz="2400" dirty="0"/>
              <a:t> </a:t>
            </a:r>
            <a:r>
              <a:rPr lang="en-GB" sz="2400" dirty="0" err="1"/>
              <a:t>Mariolki</a:t>
            </a:r>
            <a:r>
              <a:rPr lang="en-GB" sz="2400" dirty="0"/>
              <a:t>. W </a:t>
            </a:r>
            <a:r>
              <a:rPr lang="en-GB" sz="2400" dirty="0" err="1"/>
              <a:t>środku</a:t>
            </a:r>
            <a:r>
              <a:rPr lang="en-GB" sz="2400" dirty="0"/>
              <a:t> </a:t>
            </a:r>
            <a:r>
              <a:rPr lang="en-GB" sz="2400" dirty="0" err="1"/>
              <a:t>od</a:t>
            </a:r>
            <a:r>
              <a:rPr lang="en-GB" sz="2400" dirty="0"/>
              <a:t> </a:t>
            </a:r>
            <a:r>
              <a:rPr lang="en-GB" sz="2400" dirty="0" err="1"/>
              <a:t>razu</a:t>
            </a:r>
            <a:r>
              <a:rPr lang="en-GB" sz="2400" dirty="0"/>
              <a:t> </a:t>
            </a:r>
            <a:r>
              <a:rPr lang="en-GB" sz="2400" dirty="0" err="1"/>
              <a:t>skierował</a:t>
            </a:r>
            <a:r>
              <a:rPr lang="en-GB" sz="2400" dirty="0"/>
              <a:t> </a:t>
            </a:r>
            <a:r>
              <a:rPr lang="en-GB" sz="2400" dirty="0" err="1"/>
              <a:t>się</a:t>
            </a:r>
            <a:r>
              <a:rPr lang="en-GB" sz="2400" dirty="0"/>
              <a:t> </a:t>
            </a:r>
            <a:r>
              <a:rPr lang="en-GB" sz="2400" dirty="0" err="1"/>
              <a:t>ku</a:t>
            </a:r>
            <a:r>
              <a:rPr lang="en-GB" sz="2400" dirty="0"/>
              <a:t> </a:t>
            </a:r>
            <a:r>
              <a:rPr lang="en-GB" sz="2400" dirty="0" err="1"/>
              <a:t>lodówce</a:t>
            </a:r>
            <a:r>
              <a:rPr lang="en-GB" sz="2400" dirty="0"/>
              <a:t> z </a:t>
            </a:r>
            <a:r>
              <a:rPr lang="en-GB" sz="2400" dirty="0" err="1"/>
              <a:t>piwem</a:t>
            </a:r>
            <a:r>
              <a:rPr lang="en-GB" sz="2400" dirty="0"/>
              <a:t>.</a:t>
            </a:r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en-GB" sz="2400" dirty="0"/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sz="2400" dirty="0"/>
              <a:t>2. </a:t>
            </a:r>
            <a:r>
              <a:rPr lang="en-GB" sz="2400" dirty="0" err="1"/>
              <a:t>Ponieważ</a:t>
            </a:r>
            <a:r>
              <a:rPr lang="en-GB" sz="2400" dirty="0"/>
              <a:t> </a:t>
            </a:r>
            <a:r>
              <a:rPr lang="en-GB" sz="2400" dirty="0" err="1"/>
              <a:t>Józkowi</a:t>
            </a:r>
            <a:r>
              <a:rPr lang="en-GB" sz="2400" dirty="0"/>
              <a:t> </a:t>
            </a:r>
            <a:r>
              <a:rPr lang="en-GB" sz="2400" dirty="0" err="1"/>
              <a:t>bardzo</a:t>
            </a:r>
            <a:r>
              <a:rPr lang="en-GB" sz="2400" dirty="0"/>
              <a:t> </a:t>
            </a:r>
            <a:r>
              <a:rPr lang="en-GB" sz="2400" dirty="0" err="1"/>
              <a:t>się</a:t>
            </a:r>
            <a:r>
              <a:rPr lang="en-GB" sz="2400" dirty="0"/>
              <a:t> </a:t>
            </a:r>
            <a:r>
              <a:rPr lang="en-GB" sz="2400" dirty="0" err="1"/>
              <a:t>spieszyło</a:t>
            </a:r>
            <a:r>
              <a:rPr lang="en-GB" sz="2400" dirty="0"/>
              <a:t>, </a:t>
            </a:r>
            <a:r>
              <a:rPr lang="en-GB" sz="2400" dirty="0" err="1"/>
              <a:t>więc</a:t>
            </a:r>
            <a:r>
              <a:rPr lang="en-GB" sz="2400" dirty="0"/>
              <a:t> </a:t>
            </a:r>
            <a:r>
              <a:rPr lang="en-GB" sz="2400" dirty="0" err="1"/>
              <a:t>zapewne</a:t>
            </a:r>
            <a:r>
              <a:rPr lang="en-GB" sz="2400" dirty="0"/>
              <a:t> </a:t>
            </a:r>
            <a:r>
              <a:rPr lang="en-GB" sz="2400" dirty="0" err="1"/>
              <a:t>miał</a:t>
            </a:r>
            <a:r>
              <a:rPr lang="en-GB" sz="2400" dirty="0"/>
              <a:t> </a:t>
            </a:r>
            <a:r>
              <a:rPr lang="en-GB" sz="2400" dirty="0" err="1"/>
              <a:t>wielką</a:t>
            </a:r>
            <a:r>
              <a:rPr lang="en-GB" sz="2400" dirty="0"/>
              <a:t> </a:t>
            </a:r>
            <a:r>
              <a:rPr lang="en-GB" sz="2400" dirty="0" err="1"/>
              <a:t>ochotę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piwo</a:t>
            </a:r>
            <a:r>
              <a:rPr lang="en-GB" sz="2400" dirty="0"/>
              <a:t>.</a:t>
            </a:r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en-GB" sz="2400" dirty="0"/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sz="2400" dirty="0"/>
              <a:t>3. </a:t>
            </a:r>
            <a:r>
              <a:rPr lang="en-GB" sz="2400" dirty="0" err="1"/>
              <a:t>Ostatecznie</a:t>
            </a:r>
            <a:r>
              <a:rPr lang="en-GB" sz="2400" dirty="0"/>
              <a:t>, </a:t>
            </a:r>
            <a:r>
              <a:rPr lang="en-GB" sz="2400" dirty="0" err="1"/>
              <a:t>piwo</a:t>
            </a:r>
            <a:r>
              <a:rPr lang="en-GB" sz="2400" dirty="0"/>
              <a:t> </a:t>
            </a:r>
            <a:r>
              <a:rPr lang="en-GB" sz="2400" dirty="0" err="1"/>
              <a:t>okazało</a:t>
            </a:r>
            <a:r>
              <a:rPr lang="en-GB" sz="2400" dirty="0"/>
              <a:t> </a:t>
            </a:r>
            <a:r>
              <a:rPr lang="en-GB" sz="2400" dirty="0" err="1"/>
              <a:t>się</a:t>
            </a:r>
            <a:r>
              <a:rPr lang="en-GB" sz="2400" dirty="0"/>
              <a:t> </a:t>
            </a:r>
            <a:r>
              <a:rPr lang="en-GB" sz="2400" dirty="0" err="1"/>
              <a:t>dla</a:t>
            </a:r>
            <a:r>
              <a:rPr lang="en-GB" sz="2400" dirty="0"/>
              <a:t> </a:t>
            </a:r>
            <a:r>
              <a:rPr lang="en-GB" sz="2400" dirty="0" err="1"/>
              <a:t>niego</a:t>
            </a:r>
            <a:r>
              <a:rPr lang="en-GB" sz="2400" dirty="0"/>
              <a:t> </a:t>
            </a:r>
            <a:r>
              <a:rPr lang="en-GB" sz="2400" dirty="0" err="1"/>
              <a:t>ważniejsze</a:t>
            </a:r>
            <a:r>
              <a:rPr lang="en-GB" sz="2400" dirty="0"/>
              <a:t> </a:t>
            </a:r>
            <a:r>
              <a:rPr lang="en-GB" sz="2400" dirty="0" err="1"/>
              <a:t>niż</a:t>
            </a:r>
            <a:r>
              <a:rPr lang="en-GB" sz="2400" dirty="0"/>
              <a:t> </a:t>
            </a:r>
            <a:r>
              <a:rPr lang="en-GB" sz="2400" dirty="0" err="1"/>
              <a:t>Mariolka</a:t>
            </a:r>
            <a:r>
              <a:rPr lang="en-GB" sz="2400" dirty="0"/>
              <a:t>. </a:t>
            </a:r>
            <a:r>
              <a:rPr lang="pl-PL" sz="2400" dirty="0"/>
              <a:t>Cóż, d</a:t>
            </a:r>
            <a:r>
              <a:rPr lang="en-GB" sz="2400" dirty="0" err="1"/>
              <a:t>ziś</a:t>
            </a:r>
            <a:r>
              <a:rPr lang="en-GB" sz="2400" dirty="0"/>
              <a:t> </a:t>
            </a:r>
            <a:r>
              <a:rPr lang="en-GB" sz="2400" dirty="0" err="1"/>
              <a:t>coraz</a:t>
            </a:r>
            <a:r>
              <a:rPr lang="en-GB" sz="2400" dirty="0"/>
              <a:t> </a:t>
            </a:r>
            <a:r>
              <a:rPr lang="en-GB" sz="2400" dirty="0" err="1"/>
              <a:t>trudniej</a:t>
            </a:r>
            <a:r>
              <a:rPr lang="en-GB" sz="2400" dirty="0"/>
              <a:t> o </a:t>
            </a:r>
            <a:r>
              <a:rPr lang="en-GB" sz="2400" dirty="0" err="1"/>
              <a:t>prawdziwego</a:t>
            </a:r>
            <a:r>
              <a:rPr lang="en-GB" sz="2400" dirty="0"/>
              <a:t> </a:t>
            </a:r>
            <a:r>
              <a:rPr lang="en-GB" sz="2400" dirty="0" err="1"/>
              <a:t>dżentelmena</a:t>
            </a:r>
            <a:r>
              <a:rPr lang="en-GB" sz="2400" dirty="0"/>
              <a:t>.</a:t>
            </a:r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en-GB" sz="2400" dirty="0"/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sz="2400" dirty="0"/>
              <a:t>4. </a:t>
            </a:r>
            <a:r>
              <a:rPr lang="en-GB" sz="2400" dirty="0" err="1"/>
              <a:t>Jeśli</a:t>
            </a:r>
            <a:r>
              <a:rPr lang="en-GB" sz="2400" dirty="0"/>
              <a:t> </a:t>
            </a:r>
            <a:r>
              <a:rPr lang="en-GB" sz="2400" dirty="0" err="1"/>
              <a:t>Józek</a:t>
            </a:r>
            <a:r>
              <a:rPr lang="en-GB" sz="2400" dirty="0"/>
              <a:t> </a:t>
            </a:r>
            <a:r>
              <a:rPr lang="en-GB" sz="2400" dirty="0" err="1"/>
              <a:t>nie</a:t>
            </a:r>
            <a:r>
              <a:rPr lang="en-GB" sz="2400" dirty="0"/>
              <a:t> </a:t>
            </a:r>
            <a:r>
              <a:rPr lang="en-GB" sz="2400" dirty="0" err="1"/>
              <a:t>zmieni</a:t>
            </a:r>
            <a:r>
              <a:rPr lang="en-GB" sz="2400" dirty="0"/>
              <a:t> </a:t>
            </a:r>
            <a:r>
              <a:rPr lang="en-GB" sz="2400" dirty="0" err="1"/>
              <a:t>swoich</a:t>
            </a:r>
            <a:r>
              <a:rPr lang="en-GB" sz="2400" dirty="0"/>
              <a:t> </a:t>
            </a:r>
            <a:r>
              <a:rPr lang="en-GB" sz="2400" dirty="0" err="1"/>
              <a:t>preferencji</a:t>
            </a:r>
            <a:r>
              <a:rPr lang="en-GB" sz="2400" dirty="0"/>
              <a:t>, to </a:t>
            </a:r>
            <a:r>
              <a:rPr lang="en-GB" sz="2400" dirty="0" err="1"/>
              <a:t>jego</a:t>
            </a:r>
            <a:r>
              <a:rPr lang="en-GB" sz="2400" dirty="0"/>
              <a:t> </a:t>
            </a:r>
            <a:r>
              <a:rPr lang="en-GB" sz="2400" dirty="0" err="1"/>
              <a:t>związek</a:t>
            </a:r>
            <a:r>
              <a:rPr lang="en-GB" sz="2400" dirty="0"/>
              <a:t> z </a:t>
            </a:r>
            <a:r>
              <a:rPr lang="en-GB" sz="2400" dirty="0" err="1"/>
              <a:t>Mariolką</a:t>
            </a:r>
            <a:r>
              <a:rPr lang="en-GB" sz="2400" dirty="0"/>
              <a:t> </a:t>
            </a:r>
            <a:r>
              <a:rPr lang="en-GB" sz="2400" dirty="0" err="1"/>
              <a:t>nie</a:t>
            </a:r>
            <a:r>
              <a:rPr lang="en-GB" sz="2400" dirty="0"/>
              <a:t> </a:t>
            </a:r>
            <a:r>
              <a:rPr lang="en-GB" sz="2400" dirty="0" err="1"/>
              <a:t>potrwa</a:t>
            </a:r>
            <a:r>
              <a:rPr lang="en-GB" sz="2400" dirty="0"/>
              <a:t> </a:t>
            </a:r>
            <a:r>
              <a:rPr lang="en-GB" sz="2400" dirty="0" err="1"/>
              <a:t>długo</a:t>
            </a:r>
            <a:r>
              <a:rPr lang="en-GB" sz="2400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Rekonstrukcja argumentu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/>
              <a:t>Jako że każdy człowiek jest śmiertelny, a Sokrates – możecie mi wierzyć – jest człowiekiem, więc także on jest śmiertelny.</a:t>
            </a:r>
          </a:p>
          <a:p>
            <a:pPr>
              <a:buNone/>
            </a:pPr>
            <a:endParaRPr lang="pl-PL" sz="2800" dirty="0"/>
          </a:p>
          <a:p>
            <a:pPr>
              <a:buNone/>
            </a:pPr>
            <a:r>
              <a:rPr lang="pl-PL" sz="2400" dirty="0"/>
              <a:t>P1: Każdy człowiek jest śmiertelny.</a:t>
            </a:r>
          </a:p>
          <a:p>
            <a:pPr>
              <a:buNone/>
            </a:pPr>
            <a:r>
              <a:rPr lang="pl-PL" sz="2400" u="sng" dirty="0"/>
              <a:t>P2: Sokrates jest człowiekiem.</a:t>
            </a:r>
          </a:p>
          <a:p>
            <a:pPr>
              <a:buNone/>
            </a:pPr>
            <a:r>
              <a:rPr lang="pl-PL" sz="2400" dirty="0"/>
              <a:t>W: Sokrates jest śmiertelny.</a:t>
            </a:r>
          </a:p>
        </p:txBody>
      </p:sp>
      <p:pic>
        <p:nvPicPr>
          <p:cNvPr id="4" name="Picture 2" descr="http://ksiazkowehistorie.blox.pl/resource/Smierc_Sokrat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904664"/>
            <a:ext cx="4022970" cy="2620680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1284020" y="4653136"/>
            <a:ext cx="13035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u="sng" dirty="0">
                <a:solidFill>
                  <a:schemeClr val="tx2"/>
                </a:solidFill>
              </a:rPr>
              <a:t>P1   P2</a:t>
            </a:r>
          </a:p>
          <a:p>
            <a:endParaRPr lang="pl-PL" sz="3200" u="sng" dirty="0">
              <a:solidFill>
                <a:schemeClr val="tx2"/>
              </a:solidFill>
            </a:endParaRPr>
          </a:p>
          <a:p>
            <a:pPr algn="ctr"/>
            <a:r>
              <a:rPr lang="pl-PL" sz="3200" dirty="0">
                <a:solidFill>
                  <a:schemeClr val="tx2"/>
                </a:solidFill>
              </a:rPr>
              <a:t>W</a:t>
            </a:r>
          </a:p>
        </p:txBody>
      </p:sp>
      <p:cxnSp>
        <p:nvCxnSpPr>
          <p:cNvPr id="7" name="Łącznik prosty ze strzałką 6"/>
          <p:cNvCxnSpPr/>
          <p:nvPr/>
        </p:nvCxnSpPr>
        <p:spPr>
          <a:xfrm>
            <a:off x="1954952" y="5142676"/>
            <a:ext cx="0" cy="43204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static.guim.co.uk/sys-images/BOOKS/Pix/pictures/2011/1/17/1295278375738/Sherlock-Holmes-007.jpg"/>
          <p:cNvPicPr>
            <a:picLocks noChangeAspect="1" noChangeArrowheads="1"/>
          </p:cNvPicPr>
          <p:nvPr/>
        </p:nvPicPr>
        <p:blipFill>
          <a:blip r:embed="rId2" cstate="print">
            <a:lum bright="71000"/>
          </a:blip>
          <a:srcRect/>
          <a:stretch>
            <a:fillRect/>
          </a:stretch>
        </p:blipFill>
        <p:spPr bwMode="auto">
          <a:xfrm>
            <a:off x="323528" y="1700808"/>
            <a:ext cx="8208912" cy="4925347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Rekonstrukcja argumentu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/>
              <a:t>[P1] Chociaż okno salonu jest otwarte, jednak na zewnątrz nie widać żadnych śladów, podczas gdy ziemia jest miękka po wczorajszym deszczu. </a:t>
            </a:r>
            <a:endParaRPr lang="en-US" sz="2000" dirty="0"/>
          </a:p>
          <a:p>
            <a:pPr>
              <a:buNone/>
            </a:pPr>
            <a:r>
              <a:rPr lang="pl-PL" sz="2000" dirty="0"/>
              <a:t>[P2] Klamra zamykająca pudełko nie była wyłamana, lecz otwarta za pomocą klucza, który leżał schowany za zegarem.</a:t>
            </a:r>
          </a:p>
          <a:p>
            <a:pPr>
              <a:buNone/>
            </a:pPr>
            <a:r>
              <a:rPr lang="pl-PL" sz="2000" dirty="0"/>
              <a:t>[P3]</a:t>
            </a:r>
            <a:r>
              <a:rPr lang="en-US" sz="2000" dirty="0"/>
              <a:t> </a:t>
            </a:r>
            <a:r>
              <a:rPr lang="pl-PL" sz="2000" dirty="0"/>
              <a:t>Nikt nie słyszał szczekania psa, więc pies nie zaszczekał</a:t>
            </a:r>
            <a:r>
              <a:rPr lang="en-US" sz="2000" dirty="0"/>
              <a:t>.</a:t>
            </a:r>
            <a:endParaRPr lang="pl-PL" sz="2000" dirty="0"/>
          </a:p>
          <a:p>
            <a:pPr>
              <a:buNone/>
            </a:pPr>
            <a:r>
              <a:rPr lang="pl-PL" sz="2000" dirty="0"/>
              <a:t>[W] Przestępstwo popełniła osoba mieszkająca w tym domu. </a:t>
            </a:r>
            <a:endParaRPr lang="en-US" sz="2000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467544" y="3356992"/>
            <a:ext cx="80648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395536" y="5013176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>
                <a:solidFill>
                  <a:schemeClr val="tx2"/>
                </a:solidFill>
              </a:rPr>
              <a:t>P1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866515" y="5013176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>
                <a:solidFill>
                  <a:schemeClr val="tx2"/>
                </a:solidFill>
              </a:rPr>
              <a:t>P3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714387" y="5013176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>
                <a:solidFill>
                  <a:schemeClr val="tx2"/>
                </a:solidFill>
              </a:rPr>
              <a:t>P2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734236" y="6074132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>
                <a:solidFill>
                  <a:schemeClr val="tx2"/>
                </a:solidFill>
              </a:rPr>
              <a:t>W</a:t>
            </a:r>
          </a:p>
        </p:txBody>
      </p:sp>
      <p:cxnSp>
        <p:nvCxnSpPr>
          <p:cNvPr id="11" name="Łącznik łamany 10"/>
          <p:cNvCxnSpPr>
            <a:stCxn id="6" idx="2"/>
            <a:endCxn id="9" idx="1"/>
          </p:cNvCxnSpPr>
          <p:nvPr/>
        </p:nvCxnSpPr>
        <p:spPr>
          <a:xfrm rot="16200000" flipH="1">
            <a:off x="803552" y="5405058"/>
            <a:ext cx="799346" cy="1062021"/>
          </a:xfrm>
          <a:prstGeom prst="bent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Kształt 14"/>
          <p:cNvCxnSpPr>
            <a:stCxn id="7" idx="2"/>
            <a:endCxn id="9" idx="3"/>
          </p:cNvCxnSpPr>
          <p:nvPr/>
        </p:nvCxnSpPr>
        <p:spPr>
          <a:xfrm rot="5400000">
            <a:off x="2290874" y="5483422"/>
            <a:ext cx="799346" cy="905294"/>
          </a:xfrm>
          <a:prstGeom prst="bent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>
            <a:stCxn id="8" idx="2"/>
            <a:endCxn id="9" idx="0"/>
          </p:cNvCxnSpPr>
          <p:nvPr/>
        </p:nvCxnSpPr>
        <p:spPr>
          <a:xfrm flipH="1">
            <a:off x="1986068" y="5536396"/>
            <a:ext cx="4998" cy="53773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0" y="5085184"/>
            <a:ext cx="1611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u="sng" dirty="0">
                <a:solidFill>
                  <a:schemeClr val="tx2"/>
                </a:solidFill>
              </a:rPr>
              <a:t>P1a + P1b +P1c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2915816" y="4593902"/>
            <a:ext cx="5421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>
                <a:solidFill>
                  <a:schemeClr val="tx2"/>
                </a:solidFill>
              </a:rPr>
              <a:t>P3a</a:t>
            </a:r>
          </a:p>
          <a:p>
            <a:pPr algn="ctr"/>
            <a:endParaRPr lang="pl-PL" dirty="0">
              <a:solidFill>
                <a:schemeClr val="tx2"/>
              </a:solidFill>
            </a:endParaRPr>
          </a:p>
          <a:p>
            <a:pPr algn="ctr"/>
            <a:r>
              <a:rPr lang="pl-PL" dirty="0">
                <a:solidFill>
                  <a:schemeClr val="tx2"/>
                </a:solidFill>
              </a:rPr>
              <a:t>P3b</a:t>
            </a:r>
          </a:p>
        </p:txBody>
      </p:sp>
      <p:cxnSp>
        <p:nvCxnSpPr>
          <p:cNvPr id="18" name="Łącznik prosty ze strzałką 17"/>
          <p:cNvCxnSpPr/>
          <p:nvPr/>
        </p:nvCxnSpPr>
        <p:spPr>
          <a:xfrm>
            <a:off x="3169920" y="4953942"/>
            <a:ext cx="0" cy="28803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/>
          <p:cNvSpPr txBox="1"/>
          <p:nvPr/>
        </p:nvSpPr>
        <p:spPr>
          <a:xfrm>
            <a:off x="1590193" y="5085184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u="sng" dirty="0">
                <a:solidFill>
                  <a:schemeClr val="tx2"/>
                </a:solidFill>
              </a:rPr>
              <a:t>P2a + P2b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13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Wypowiedź argumentacyjna i argument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000" dirty="0">
                <a:solidFill>
                  <a:schemeClr val="tx2"/>
                </a:solidFill>
              </a:rPr>
              <a:t>Nie wszystko, co nienaturalne, jest tym samym niemoralne, jak to usiłują wmówić wszem i wobec strażnicy naszych sumień z kościelnej kruchty. Piramidalna bzdura! Robimy przecież całą masę rzeczy nienaturalnych. Na przykład zażywamy lekarstwa, które niejednemu uratowały życie. Zażywanie lekarstw jest oczywiście czymś nienaturalnym. Ale czy ktokolwiek potrafi się w tym dopatrzyć czegoś niemoralnego?</a:t>
            </a:r>
          </a:p>
          <a:p>
            <a:pPr algn="r">
              <a:buNone/>
            </a:pPr>
            <a:r>
              <a:rPr lang="pl-PL" sz="2000" i="1" dirty="0">
                <a:solidFill>
                  <a:schemeClr val="tx2"/>
                </a:solidFill>
              </a:rPr>
              <a:t>Za: T. </a:t>
            </a:r>
            <a:r>
              <a:rPr lang="pl-PL" sz="2000" i="1" dirty="0" err="1">
                <a:solidFill>
                  <a:schemeClr val="tx2"/>
                </a:solidFill>
              </a:rPr>
              <a:t>Hołówka</a:t>
            </a:r>
            <a:r>
              <a:rPr lang="pl-PL" sz="2000" i="1" dirty="0">
                <a:solidFill>
                  <a:schemeClr val="tx2"/>
                </a:solidFill>
              </a:rPr>
              <a:t>, Kultura logiczna w przykładach, s. 71</a:t>
            </a:r>
          </a:p>
          <a:p>
            <a:pPr algn="r">
              <a:buNone/>
            </a:pPr>
            <a:endParaRPr lang="pl-PL" sz="2000" i="1" dirty="0"/>
          </a:p>
          <a:p>
            <a:pPr algn="r">
              <a:buNone/>
            </a:pPr>
            <a:endParaRPr lang="pl-PL" sz="2000" i="1" dirty="0"/>
          </a:p>
          <a:p>
            <a:pPr>
              <a:buNone/>
            </a:pPr>
            <a:r>
              <a:rPr lang="pl-PL" sz="2000" dirty="0"/>
              <a:t>Robimy wiele rzeczy nienaturalnych, na przykład zażywamy lekarstwa.</a:t>
            </a:r>
          </a:p>
          <a:p>
            <a:pPr>
              <a:buNone/>
            </a:pPr>
            <a:r>
              <a:rPr lang="pl-PL" sz="2000" dirty="0"/>
              <a:t>Zażywanie lekarstw jest czymś nienaturalnym.</a:t>
            </a:r>
          </a:p>
          <a:p>
            <a:pPr>
              <a:buNone/>
            </a:pPr>
            <a:r>
              <a:rPr lang="pl-PL" sz="2000" dirty="0"/>
              <a:t>Lekarstwa niejednemu uratowały życie.</a:t>
            </a:r>
          </a:p>
          <a:p>
            <a:pPr>
              <a:buNone/>
            </a:pPr>
            <a:r>
              <a:rPr lang="pl-PL" sz="2000" u="sng" dirty="0"/>
              <a:t>Zażywanie lekarstw nie jest niemoralne._______</a:t>
            </a:r>
          </a:p>
          <a:p>
            <a:pPr>
              <a:buNone/>
            </a:pPr>
            <a:r>
              <a:rPr lang="pl-PL" sz="2000" dirty="0"/>
              <a:t>Nie wszystko, co nienaturalne, jest tym samym niemoralne.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313953"/>
            <a:ext cx="8229600" cy="1067152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/>
              <a:t>Entymematy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6480" y="1646093"/>
            <a:ext cx="8229600" cy="4445746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500" i="1" dirty="0" err="1"/>
              <a:t>Czego</a:t>
            </a:r>
            <a:r>
              <a:rPr lang="en-GB" sz="2500" i="1" dirty="0"/>
              <a:t> </a:t>
            </a:r>
            <a:r>
              <a:rPr lang="en-GB" sz="2500" i="1" dirty="0" err="1"/>
              <a:t>tu</a:t>
            </a:r>
            <a:r>
              <a:rPr lang="en-GB" sz="2500" i="1" dirty="0"/>
              <a:t> </a:t>
            </a:r>
            <a:r>
              <a:rPr lang="en-GB" sz="2500" i="1" dirty="0" err="1"/>
              <a:t>brakuje</a:t>
            </a:r>
            <a:r>
              <a:rPr lang="en-GB" sz="2500" i="1" dirty="0"/>
              <a:t>?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sz="2500" dirty="0"/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500" dirty="0" err="1"/>
              <a:t>Teraz</a:t>
            </a:r>
            <a:r>
              <a:rPr lang="en-GB" sz="2500" dirty="0"/>
              <a:t> jest </a:t>
            </a:r>
            <a:r>
              <a:rPr lang="en-GB" sz="2500" dirty="0" err="1"/>
              <a:t>grudzień</a:t>
            </a:r>
            <a:r>
              <a:rPr lang="en-GB" sz="2500" dirty="0"/>
              <a:t>. </a:t>
            </a:r>
            <a:r>
              <a:rPr lang="en-GB" sz="2500" dirty="0" err="1"/>
              <a:t>Zatem</a:t>
            </a:r>
            <a:r>
              <a:rPr lang="en-GB" sz="2500" dirty="0"/>
              <a:t> </a:t>
            </a:r>
            <a:r>
              <a:rPr lang="en-GB" sz="2500" dirty="0" err="1"/>
              <a:t>wkrótce</a:t>
            </a:r>
            <a:r>
              <a:rPr lang="en-GB" sz="2500" dirty="0"/>
              <a:t> </a:t>
            </a:r>
            <a:r>
              <a:rPr lang="en-GB" sz="2500" dirty="0" err="1"/>
              <a:t>będzie</a:t>
            </a:r>
            <a:r>
              <a:rPr lang="en-GB" sz="2500" dirty="0"/>
              <a:t> </a:t>
            </a:r>
            <a:r>
              <a:rPr lang="en-GB" sz="2500" dirty="0" err="1"/>
              <a:t>styczeń</a:t>
            </a:r>
            <a:r>
              <a:rPr lang="en-GB" sz="2500" dirty="0"/>
              <a:t>.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sz="2500" dirty="0"/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500" dirty="0"/>
              <a:t>Po </a:t>
            </a:r>
            <a:r>
              <a:rPr lang="en-GB" sz="2500" dirty="0" err="1"/>
              <a:t>grudniu</a:t>
            </a:r>
            <a:r>
              <a:rPr lang="en-GB" sz="2500" dirty="0"/>
              <a:t> </a:t>
            </a:r>
            <a:r>
              <a:rPr lang="en-GB" sz="2500" dirty="0" err="1"/>
              <a:t>następuje</a:t>
            </a:r>
            <a:r>
              <a:rPr lang="en-GB" sz="2500" dirty="0"/>
              <a:t> </a:t>
            </a:r>
            <a:r>
              <a:rPr lang="en-GB" sz="2500" dirty="0" err="1"/>
              <a:t>styczeń</a:t>
            </a:r>
            <a:r>
              <a:rPr lang="en-GB" sz="2500" dirty="0"/>
              <a:t>. </a:t>
            </a:r>
            <a:r>
              <a:rPr lang="en-GB" sz="2500" dirty="0" err="1"/>
              <a:t>Zatem</a:t>
            </a:r>
            <a:r>
              <a:rPr lang="en-GB" sz="2500" dirty="0"/>
              <a:t> </a:t>
            </a:r>
            <a:r>
              <a:rPr lang="en-GB" sz="2500" dirty="0" err="1"/>
              <a:t>wkrótce</a:t>
            </a:r>
            <a:r>
              <a:rPr lang="en-GB" sz="2500" dirty="0"/>
              <a:t> </a:t>
            </a:r>
            <a:r>
              <a:rPr lang="en-GB" sz="2500" dirty="0" err="1"/>
              <a:t>będzie</a:t>
            </a:r>
            <a:r>
              <a:rPr lang="en-GB" sz="2500" dirty="0"/>
              <a:t> </a:t>
            </a:r>
            <a:r>
              <a:rPr lang="en-GB" sz="2500" dirty="0" err="1"/>
              <a:t>styczeń</a:t>
            </a:r>
            <a:r>
              <a:rPr lang="en-GB" sz="2500" dirty="0"/>
              <a:t>.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sz="2500" dirty="0"/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500" dirty="0" err="1"/>
              <a:t>Większy</a:t>
            </a:r>
            <a:r>
              <a:rPr lang="en-GB" sz="2500" dirty="0"/>
              <a:t> hamburger to </a:t>
            </a:r>
            <a:r>
              <a:rPr lang="en-GB" sz="2500" dirty="0" err="1"/>
              <a:t>lepszy</a:t>
            </a:r>
            <a:r>
              <a:rPr lang="en-GB" sz="2500" dirty="0"/>
              <a:t> hamburger. </a:t>
            </a:r>
            <a:r>
              <a:rPr lang="en-GB" sz="2500" dirty="0" err="1"/>
              <a:t>Hamburgery</a:t>
            </a:r>
            <a:r>
              <a:rPr lang="en-GB" sz="2500" dirty="0"/>
              <a:t> </a:t>
            </a:r>
            <a:r>
              <a:rPr lang="en-GB" sz="2500" dirty="0" err="1"/>
              <a:t>są</a:t>
            </a:r>
            <a:r>
              <a:rPr lang="en-GB" sz="2500" dirty="0"/>
              <a:t> </a:t>
            </a:r>
            <a:r>
              <a:rPr lang="en-GB" sz="2500" dirty="0" err="1"/>
              <a:t>większe</a:t>
            </a:r>
            <a:r>
              <a:rPr lang="en-GB" sz="2500" dirty="0"/>
              <a:t> w </a:t>
            </a:r>
            <a:r>
              <a:rPr lang="en-GB" sz="2500" dirty="0" err="1"/>
              <a:t>BurgerKing</a:t>
            </a:r>
            <a:r>
              <a:rPr lang="en-GB" sz="2500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Ocena argumentów: słabe i mocne argumenty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0" y="1927373"/>
            <a:ext cx="425881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/>
              <a:t>Przepis na silny argument</a:t>
            </a:r>
            <a:r>
              <a:rPr lang="en-US" sz="2800" dirty="0"/>
              <a:t>:</a:t>
            </a:r>
          </a:p>
          <a:p>
            <a:r>
              <a:rPr lang="pl-PL" sz="2800" dirty="0"/>
              <a:t>Wiarygodne przesłanki</a:t>
            </a:r>
            <a:r>
              <a:rPr lang="en-US" sz="2800" dirty="0"/>
              <a:t>;</a:t>
            </a:r>
          </a:p>
          <a:p>
            <a:r>
              <a:rPr lang="pl-PL" sz="2800" dirty="0"/>
              <a:t>wniosek wynika z przesłanek na podstawie akceptowanej zasady wynikania.</a:t>
            </a:r>
            <a:endParaRPr lang="en-US" sz="2800" dirty="0"/>
          </a:p>
        </p:txBody>
      </p:sp>
      <p:pic>
        <p:nvPicPr>
          <p:cNvPr id="1026" name="Picture 2" descr="http://jgordonduncan.files.wordpress.com/2010/02/davidandgolia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3846213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313953"/>
            <a:ext cx="8229600" cy="1067152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dirty="0"/>
              <a:t>Możliwe b</a:t>
            </a:r>
            <a:r>
              <a:rPr lang="en-GB" dirty="0" err="1"/>
              <a:t>łędy</a:t>
            </a:r>
            <a:r>
              <a:rPr lang="en-GB" dirty="0"/>
              <a:t> w</a:t>
            </a:r>
            <a:r>
              <a:rPr lang="pl-PL" dirty="0"/>
              <a:t> argumentacji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6480" y="1349422"/>
            <a:ext cx="8229600" cy="5040529"/>
          </a:xfrm>
          <a:prstGeom prst="rect">
            <a:avLst/>
          </a:prstGeom>
          <a:noFill/>
          <a:ln/>
        </p:spPr>
        <p:txBody>
          <a:bodyPr lIns="0" tIns="0" rIns="0" bIns="0" anchor="ctr">
            <a:normAutofit lnSpcReduction="10000"/>
          </a:bodyPr>
          <a:lstStyle/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dirty="0"/>
              <a:t>1. Błąd materialny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i="1" dirty="0"/>
              <a:t>	co najmniej jedna z przesłanek jest fałszywa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l-PL" sz="2000" i="1" dirty="0"/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dirty="0"/>
              <a:t>2. Błąd bezpodstawności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i="1" dirty="0"/>
              <a:t>	co najmniej jedna z przesłanek została przyjęta bez należytych podstaw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l-PL" sz="2000" i="1" dirty="0"/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dirty="0"/>
              <a:t>3. Błędne koło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i="1" dirty="0"/>
              <a:t>	Wniosek jest identyczny z jedną z przesłanek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l-PL" sz="2000" dirty="0"/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dirty="0">
                <a:solidFill>
                  <a:schemeClr val="tx2"/>
                </a:solidFill>
              </a:rPr>
              <a:t>		Jesteś głupi, a chcesz skończyć studia? To tylko dowodzi, jak jesteś głupi.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l-PL" sz="2000" dirty="0">
              <a:solidFill>
                <a:schemeClr val="tx2"/>
              </a:solidFill>
            </a:endParaRP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dirty="0">
                <a:solidFill>
                  <a:schemeClr val="tx2"/>
                </a:solidFill>
              </a:rPr>
              <a:t>		Oczywiście, że Elvis żyje. Tak twierdzi </a:t>
            </a:r>
            <a:r>
              <a:rPr lang="pl-PL" sz="2000" dirty="0" err="1">
                <a:solidFill>
                  <a:schemeClr val="tx2"/>
                </a:solidFill>
              </a:rPr>
              <a:t>Mickey</a:t>
            </a:r>
            <a:r>
              <a:rPr lang="pl-PL" sz="2000" dirty="0">
                <a:solidFill>
                  <a:schemeClr val="tx2"/>
                </a:solidFill>
              </a:rPr>
              <a:t> Monka, a on chyba wie najlepiej, bo bezpośrednio rozmawia z Elvisem.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l-PL" sz="2000" dirty="0"/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dirty="0"/>
              <a:t>4. Brak relacji wynikania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1205</Words>
  <Application>Microsoft Office PowerPoint</Application>
  <PresentationFormat>Pokaz na ekranie (4:3)</PresentationFormat>
  <Paragraphs>161</Paragraphs>
  <Slides>21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Motyw pakietu Office</vt:lpstr>
      <vt:lpstr>Logika dla prawników</vt:lpstr>
      <vt:lpstr>Pojęcie argumentu</vt:lpstr>
      <vt:lpstr>Jak rozpoznać argument, kiedy się go widzi?</vt:lpstr>
      <vt:lpstr>Rekonstrukcja argumentu</vt:lpstr>
      <vt:lpstr>Rekonstrukcja argumentu</vt:lpstr>
      <vt:lpstr>Wypowiedź argumentacyjna i argument</vt:lpstr>
      <vt:lpstr>Entymematy</vt:lpstr>
      <vt:lpstr>Ocena argumentów: słabe i mocne argumenty</vt:lpstr>
      <vt:lpstr>Możliwe błędy w argumentacji</vt:lpstr>
      <vt:lpstr>Warunki racjonalności dyskusji</vt:lpstr>
      <vt:lpstr>Reguły racjonalnej dyskusji  wg Eemerena i Grootendorsta</vt:lpstr>
      <vt:lpstr>Naruszenie reguł: sofizmat</vt:lpstr>
      <vt:lpstr>Reguła swobody wypowiedzi: przykłady naruszeń</vt:lpstr>
      <vt:lpstr>Prezentacja programu PowerPoint</vt:lpstr>
      <vt:lpstr>Reguła odpowiedzialności:  przykłady naruszeń</vt:lpstr>
      <vt:lpstr>Reguła uczciwości:  przykłady naruszeń</vt:lpstr>
      <vt:lpstr>Reguła odpowiedniości: przykłady naruszeń</vt:lpstr>
      <vt:lpstr>Prezentacja programu PowerPoint</vt:lpstr>
      <vt:lpstr>Ale czasem to wszystko i tak zawodzi…</vt:lpstr>
      <vt:lpstr>Podział argumentów</vt:lpstr>
      <vt:lpstr>Popularne argumenty niededukcyjne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dla prawników</dc:title>
  <dc:creator>pichlak</dc:creator>
  <cp:lastModifiedBy>Maciej Pichlak</cp:lastModifiedBy>
  <cp:revision>6</cp:revision>
  <dcterms:created xsi:type="dcterms:W3CDTF">2015-12-22T10:28:01Z</dcterms:created>
  <dcterms:modified xsi:type="dcterms:W3CDTF">2016-11-20T14:44:07Z</dcterms:modified>
</cp:coreProperties>
</file>