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51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07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51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038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71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101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85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51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37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11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0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03553-A89E-49A3-B2A7-441D4F7191A8}" type="datetimeFigureOut">
              <a:rPr lang="pl-PL" smtClean="0"/>
              <a:t>08.01.2017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4B13-B459-4606-BD2F-5F8D2CEF3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0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9133"/>
          </a:xfrm>
        </p:spPr>
        <p:txBody>
          <a:bodyPr/>
          <a:lstStyle/>
          <a:p>
            <a:pPr eaLnBrk="1" hangingPunct="1"/>
            <a:r>
              <a:rPr lang="pl-PL" dirty="0"/>
              <a:t>Logika dla prawników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114261"/>
            <a:ext cx="9143999" cy="333892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Wykład IV: Elementy logiki prawniczej</a:t>
            </a:r>
          </a:p>
          <a:p>
            <a:pPr algn="r">
              <a:defRPr/>
            </a:pPr>
            <a:endParaRPr lang="pl-PL" dirty="0"/>
          </a:p>
          <a:p>
            <a:pPr algn="r">
              <a:defRPr/>
            </a:pPr>
            <a:endParaRPr lang="pl-PL" dirty="0"/>
          </a:p>
          <a:p>
            <a:pPr algn="r">
              <a:defRPr/>
            </a:pPr>
            <a:endParaRPr lang="pl-PL" dirty="0"/>
          </a:p>
          <a:p>
            <a:pPr algn="r">
              <a:defRPr/>
            </a:pPr>
            <a:r>
              <a:rPr lang="pl-PL" sz="1800" dirty="0"/>
              <a:t>Dr Maciej Pichlak</a:t>
            </a:r>
          </a:p>
          <a:p>
            <a:pPr algn="r">
              <a:defRPr/>
            </a:pPr>
            <a:r>
              <a:rPr lang="pl-PL" sz="1800" dirty="0"/>
              <a:t>Uniwersytet Wrocławski</a:t>
            </a:r>
          </a:p>
          <a:p>
            <a:pPr algn="r">
              <a:defRPr/>
            </a:pPr>
            <a:r>
              <a:rPr lang="pl-PL" sz="1800" dirty="0"/>
              <a:t>Katedra Teorii i Filozofii Prawa</a:t>
            </a:r>
          </a:p>
          <a:p>
            <a:pPr algn="r">
              <a:defRPr/>
            </a:pPr>
            <a:r>
              <a:rPr lang="pl-PL" sz="1800" dirty="0"/>
              <a:t>maciej.pichlak@uwr.edu.pl</a:t>
            </a:r>
          </a:p>
        </p:txBody>
      </p:sp>
    </p:spTree>
    <p:extLst>
      <p:ext uri="{BB962C8B-B14F-4D97-AF65-F5344CB8AC3E}">
        <p14:creationId xmlns:p14="http://schemas.microsoft.com/office/powerpoint/2010/main" val="3063759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Analogia v. a </a:t>
            </a:r>
            <a:r>
              <a:rPr lang="pl-PL" dirty="0" err="1"/>
              <a:t>contrario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3600" u="sng" dirty="0"/>
              <a:t>Kodeks postępowania karnego: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Art. 206.   § 1. Do specjalistów stosuje się odpowiednio przepisy dotyczące biegłych, z wyjątkiem art. 194, 197, 200 i 202.</a:t>
            </a:r>
          </a:p>
          <a:p>
            <a:pPr>
              <a:buNone/>
            </a:pPr>
            <a:r>
              <a:rPr lang="pl-PL" dirty="0"/>
              <a:t>§ 2. W razie potrzeby można przesłuchiwać specjalistów w charakterze świadków.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6176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Analogia </a:t>
            </a:r>
            <a:r>
              <a:rPr lang="pl-PL" dirty="0" err="1"/>
              <a:t>iuris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Analogia z grupy norm, z których wynika wspólna zasada ogólna.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P1: Istnieje stan rzeczy S1, który nie jest unormowany.</a:t>
            </a:r>
          </a:p>
          <a:p>
            <a:pPr>
              <a:buNone/>
            </a:pPr>
            <a:r>
              <a:rPr lang="pl-PL" dirty="0"/>
              <a:t>P2: Obowiązują normy N</a:t>
            </a:r>
            <a:r>
              <a:rPr lang="pl-PL" baseline="-25000" dirty="0"/>
              <a:t>1</a:t>
            </a:r>
            <a:r>
              <a:rPr lang="pl-PL" dirty="0"/>
              <a:t>, N</a:t>
            </a:r>
            <a:r>
              <a:rPr lang="pl-PL" baseline="-25000" dirty="0"/>
              <a:t>2</a:t>
            </a:r>
            <a:r>
              <a:rPr lang="pl-PL" dirty="0"/>
              <a:t>..., N</a:t>
            </a:r>
            <a:r>
              <a:rPr lang="pl-PL" baseline="-25000" dirty="0"/>
              <a:t>n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P3: Najlepszym uzasadnieniem dla obowiązywania norm N</a:t>
            </a:r>
            <a:r>
              <a:rPr lang="pl-PL" baseline="-25000" dirty="0"/>
              <a:t>1</a:t>
            </a:r>
            <a:r>
              <a:rPr lang="pl-PL" dirty="0"/>
              <a:t>, N</a:t>
            </a:r>
            <a:r>
              <a:rPr lang="pl-PL" baseline="-25000" dirty="0"/>
              <a:t>2</a:t>
            </a:r>
            <a:r>
              <a:rPr lang="pl-PL" dirty="0"/>
              <a:t>..., </a:t>
            </a:r>
            <a:r>
              <a:rPr lang="pl-PL" dirty="0" err="1"/>
              <a:t>N</a:t>
            </a:r>
            <a:r>
              <a:rPr lang="pl-PL" baseline="-25000" dirty="0" err="1"/>
              <a:t>n</a:t>
            </a:r>
            <a:r>
              <a:rPr lang="pl-PL" dirty="0"/>
              <a:t> jest uznanie zasady ogólnej Z.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W: Należy uznać obowiązywanie normy N</a:t>
            </a:r>
            <a:r>
              <a:rPr lang="pl-PL" baseline="-25000" dirty="0"/>
              <a:t>n+1</a:t>
            </a:r>
            <a:r>
              <a:rPr lang="pl-PL" dirty="0"/>
              <a:t>, która normuje S1 i znajduje uzasadnienie w tej samej zasadzie ogólnej Z.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1579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Analogia </a:t>
            </a:r>
            <a:r>
              <a:rPr lang="pl-PL" dirty="0" err="1"/>
              <a:t>iuris</a:t>
            </a:r>
            <a:r>
              <a:rPr lang="pl-PL" dirty="0"/>
              <a:t>: przykłady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/>
              <a:t>zasada ochrony dobra dziecka w prawie rodzinnym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zasada zamkniętego systemu źródeł prawa w prawie konstytucyjnym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zasada formalizmu procesowego w postępowaniu cywilnym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(tzw. zasady prawa w ujęciu opisowym)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Zasady ogólne prawa UE (tradycje konstytucyjne wspólne dla państw członkowskich)</a:t>
            </a:r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i="1" dirty="0"/>
              <a:t>Uwaga! Szczególny sposób użycia terminu analogia </a:t>
            </a:r>
            <a:r>
              <a:rPr lang="pl-PL" i="1" dirty="0" err="1"/>
              <a:t>iuris</a:t>
            </a:r>
            <a:r>
              <a:rPr lang="pl-PL" i="1" dirty="0"/>
              <a:t> przez sądy.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8816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Modele analogii</a:t>
            </a:r>
            <a:r>
              <a:rPr lang="pl-PL" i="1" dirty="0"/>
              <a:t> </a:t>
            </a:r>
            <a:r>
              <a:rPr lang="pl-PL" i="1" dirty="0" err="1"/>
              <a:t>iuris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pl-PL" sz="3500" dirty="0"/>
              <a:t>Model indukcyjny </a:t>
            </a:r>
            <a:r>
              <a:rPr lang="pl-PL" sz="3500" dirty="0" err="1"/>
              <a:t>vs</a:t>
            </a:r>
            <a:r>
              <a:rPr lang="pl-PL" sz="3500" dirty="0"/>
              <a:t>. Model </a:t>
            </a:r>
            <a:r>
              <a:rPr lang="pl-PL" sz="3500" dirty="0" err="1"/>
              <a:t>abdukcyjny</a:t>
            </a:r>
            <a:endParaRPr lang="pl-PL" sz="3500" dirty="0"/>
          </a:p>
          <a:p>
            <a:pPr algn="ctr">
              <a:lnSpc>
                <a:spcPct val="150000"/>
              </a:lnSpc>
              <a:buNone/>
            </a:pPr>
            <a:endParaRPr lang="pl-PL" sz="3000" dirty="0"/>
          </a:p>
          <a:p>
            <a:pPr>
              <a:buNone/>
            </a:pPr>
            <a:r>
              <a:rPr lang="pl-PL" sz="2000" dirty="0">
                <a:solidFill>
                  <a:schemeClr val="tx2"/>
                </a:solidFill>
              </a:rPr>
              <a:t>Art. 87.1. Źródłami powszechnie obowiązującego prawa Rzeczypospolitej Polskiej są: Konstytucja, ustawy, ratyfikowane umowy międzynarodowe oraz rozporządzenia.</a:t>
            </a:r>
          </a:p>
          <a:p>
            <a:pPr>
              <a:buNone/>
            </a:pPr>
            <a:r>
              <a:rPr lang="pl-PL" sz="2000" dirty="0">
                <a:solidFill>
                  <a:schemeClr val="tx2"/>
                </a:solidFill>
              </a:rPr>
              <a:t>Art. 92.1. Rozporządzenia są wydawane przez organy wskazane w Konstytucji, na podstawie szczegółowego upoważnienia zawartego w ustawie i w celu jej wykonania. […]</a:t>
            </a:r>
          </a:p>
          <a:p>
            <a:pPr>
              <a:buNone/>
            </a:pPr>
            <a:r>
              <a:rPr lang="pl-PL" sz="2000" dirty="0">
                <a:solidFill>
                  <a:schemeClr val="tx2"/>
                </a:solidFill>
              </a:rPr>
              <a:t>Art. 93.1. Uchwały Rady Ministrów oraz zarządzenia Prezesa Rady Ministrów i ministrów mają charakter wewnętrzny i obowiązują tylko jednostki organizacyjnie podległe organowi wydającemu te akty.</a:t>
            </a:r>
          </a:p>
          <a:p>
            <a:pPr>
              <a:buNone/>
            </a:pPr>
            <a:endParaRPr lang="pl-PL" sz="2000" dirty="0">
              <a:solidFill>
                <a:schemeClr val="tx2"/>
              </a:solidFill>
            </a:endParaRPr>
          </a:p>
          <a:p>
            <a:pPr algn="r">
              <a:buNone/>
            </a:pPr>
            <a:r>
              <a:rPr lang="pl-PL" sz="2400" i="1" dirty="0">
                <a:solidFill>
                  <a:schemeClr val="tx2"/>
                </a:solidFill>
                <a:sym typeface="Wingdings" pitchFamily="2" charset="2"/>
              </a:rPr>
              <a:t> Zasada zamkniętego systemu źródeł prawa</a:t>
            </a:r>
            <a:endParaRPr lang="pl-PL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1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Spory wokół logiki prawniczej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/>
              <a:t>Bóg obdarzył Jego Wysokość niezwykłą wiedzą oraz wspaniałymi przyrodzonymi talentami… Jego Wysokość nie był jednak szkolony w prawach swojego królestwa Anglii. Zaś sprawy, które dotyczą życia, dziedziczenia, dóbr i majątków jego poddanych nie powinny być rozstrzygane poprzez rozum naturalny, lecz przy pomocy sztucznego rozumu i osądu prawnego. Prawo bowiem jest sztuką wymagającą długich studiów i doświadczenia, nim człowiek posiądzie jej znajomość.</a:t>
            </a:r>
          </a:p>
          <a:p>
            <a:pPr algn="r">
              <a:buNone/>
            </a:pPr>
            <a:endParaRPr lang="pl-PL" dirty="0"/>
          </a:p>
          <a:p>
            <a:pPr algn="r">
              <a:buNone/>
            </a:pPr>
            <a:r>
              <a:rPr lang="pl-PL" dirty="0"/>
              <a:t>Sir Edward </a:t>
            </a:r>
            <a:r>
              <a:rPr lang="pl-PL" dirty="0" err="1"/>
              <a:t>Coke</a:t>
            </a:r>
            <a:r>
              <a:rPr lang="pl-PL" dirty="0"/>
              <a:t> do Króla Jakuba I, w 1607 r.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Na początek zabijmy wszystkich prawników.</a:t>
            </a:r>
          </a:p>
          <a:p>
            <a:pPr algn="r">
              <a:buNone/>
            </a:pPr>
            <a:r>
              <a:rPr lang="pl-PL" dirty="0"/>
              <a:t>W. Szekspir, </a:t>
            </a:r>
            <a:r>
              <a:rPr lang="pl-PL" i="1" dirty="0"/>
              <a:t>Henryk VI</a:t>
            </a:r>
            <a:r>
              <a:rPr lang="pl-PL" dirty="0"/>
              <a:t>, ok. 1590 r.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420029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Formalizm </a:t>
            </a:r>
            <a:r>
              <a:rPr lang="pl-PL" dirty="0" err="1"/>
              <a:t>vs</a:t>
            </a:r>
            <a:r>
              <a:rPr lang="pl-PL" dirty="0"/>
              <a:t>. </a:t>
            </a:r>
            <a:r>
              <a:rPr lang="pl-PL" dirty="0" err="1"/>
              <a:t>antyformalizm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Formalizm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buNone/>
            </a:pPr>
            <a:r>
              <a:rPr lang="pl-PL" sz="2000" dirty="0"/>
              <a:t>„Naszym zdaniem jest tylko jedna logika: po prostu logika (…) próżno próbować badać logikę prawniczą w ścisłym tego słowa znaczeniu: taka nie istnieje.”</a:t>
            </a:r>
          </a:p>
          <a:p>
            <a:pPr>
              <a:buNone/>
            </a:pPr>
            <a:endParaRPr lang="pl-PL" sz="2000" dirty="0"/>
          </a:p>
          <a:p>
            <a:pPr algn="r">
              <a:buNone/>
            </a:pPr>
            <a:r>
              <a:rPr lang="pl-PL" sz="2000" dirty="0"/>
              <a:t>George (Jerzy) Kalinowski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err="1"/>
              <a:t>Antyformalizm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6169026" y="2174875"/>
            <a:ext cx="4247455" cy="3951288"/>
          </a:xfrm>
        </p:spPr>
        <p:txBody>
          <a:bodyPr/>
          <a:lstStyle/>
          <a:p>
            <a:pPr algn="just">
              <a:buNone/>
            </a:pPr>
            <a:r>
              <a:rPr lang="pl-PL" sz="2000" dirty="0"/>
              <a:t>„Rozumowanie prawnicze ma prawie zawsze charakter sporny i dlatego w przeciwieństwie do czysto </a:t>
            </a:r>
            <a:r>
              <a:rPr lang="pl-PL" sz="2000" dirty="0" err="1"/>
              <a:t>formal-nego</a:t>
            </a:r>
            <a:r>
              <a:rPr lang="pl-PL" sz="2000" dirty="0"/>
              <a:t> rozumowania dedukcyjnego tylko bardzo rzadko może być uznane za </a:t>
            </a:r>
            <a:r>
              <a:rPr lang="pl-PL" sz="2000" i="1" dirty="0"/>
              <a:t>poprawne</a:t>
            </a:r>
            <a:r>
              <a:rPr lang="pl-PL" sz="2000" dirty="0"/>
              <a:t> lub </a:t>
            </a:r>
            <a:r>
              <a:rPr lang="pl-PL" sz="2000" i="1" dirty="0" err="1"/>
              <a:t>niepop-rawne</a:t>
            </a:r>
            <a:r>
              <a:rPr lang="pl-PL" sz="2000" dirty="0"/>
              <a:t> w sposób, by tak rzec, bezosobowy. Podmiot zobowiązany do podjęcia decyzji w kwestii prawnej (…) powinien przyjmować za nią odpowiedzialność.”</a:t>
            </a:r>
          </a:p>
          <a:p>
            <a:pPr algn="r">
              <a:buNone/>
            </a:pPr>
            <a:r>
              <a:rPr lang="pl-PL" sz="2000" dirty="0"/>
              <a:t>Chaim </a:t>
            </a:r>
            <a:r>
              <a:rPr lang="pl-PL" sz="2000" dirty="0" err="1"/>
              <a:t>Perelman</a:t>
            </a:r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279576" y="6021289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i="1" dirty="0"/>
              <a:t>IUS </a:t>
            </a:r>
            <a:r>
              <a:rPr lang="pl-PL" sz="2400" dirty="0"/>
              <a:t>jako „prawo sędziowskie”</a:t>
            </a:r>
          </a:p>
        </p:txBody>
      </p:sp>
    </p:spTree>
    <p:extLst>
      <p:ext uri="{BB962C8B-B14F-4D97-AF65-F5344CB8AC3E}">
        <p14:creationId xmlns:p14="http://schemas.microsoft.com/office/powerpoint/2010/main" val="358384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jhi.pl/uploads/image/file/5106/wide_full_hd_kartka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0226" y="3501009"/>
            <a:ext cx="6437774" cy="335699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Obraz prawodawcy w argumentacji prawniczej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Założenie o racjonalności prawodawcy:</a:t>
            </a:r>
          </a:p>
          <a:p>
            <a:r>
              <a:rPr lang="pl-PL" dirty="0"/>
              <a:t>cały system prawny pochodzi od jednego autora;</a:t>
            </a:r>
          </a:p>
          <a:p>
            <a:r>
              <a:rPr lang="pl-PL" dirty="0"/>
              <a:t>autor ten odznacza się racjonalnością (w różnych wymiarach).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Prawodawca realny a racjonalny.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sz="2400" dirty="0"/>
              <a:t>Błąd hipostazy w odniesieniu do prawodawcy.</a:t>
            </a:r>
          </a:p>
        </p:txBody>
      </p:sp>
    </p:spTree>
    <p:extLst>
      <p:ext uri="{BB962C8B-B14F-4D97-AF65-F5344CB8AC3E}">
        <p14:creationId xmlns:p14="http://schemas.microsoft.com/office/powerpoint/2010/main" val="185192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Typy argumentów w ramach argumentacji prawniczej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Ogólne reguły argumentacji teoretycznej</a:t>
            </a:r>
          </a:p>
          <a:p>
            <a:r>
              <a:rPr lang="pl-PL" dirty="0"/>
              <a:t>Ogólne reguły argumentacji praktycznej</a:t>
            </a:r>
          </a:p>
          <a:p>
            <a:r>
              <a:rPr lang="pl-PL" dirty="0"/>
              <a:t>Reguły egzegezy</a:t>
            </a:r>
          </a:p>
          <a:p>
            <a:r>
              <a:rPr lang="pl-PL" dirty="0"/>
              <a:t>Argumenty dogmatyczne</a:t>
            </a:r>
          </a:p>
          <a:p>
            <a:r>
              <a:rPr lang="pl-PL" dirty="0"/>
              <a:t>Orzecznictwo</a:t>
            </a:r>
          </a:p>
          <a:p>
            <a:r>
              <a:rPr lang="pl-PL" dirty="0"/>
              <a:t>Szczególne prawnicze formy argumentów (topiki prawnicze)</a:t>
            </a:r>
          </a:p>
        </p:txBody>
      </p:sp>
    </p:spTree>
    <p:extLst>
      <p:ext uri="{BB962C8B-B14F-4D97-AF65-F5344CB8AC3E}">
        <p14:creationId xmlns:p14="http://schemas.microsoft.com/office/powerpoint/2010/main" val="3486007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Reguły egzegezy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Reguły „opracowywania” tekstów prawnych</a:t>
            </a:r>
          </a:p>
          <a:p>
            <a:pPr>
              <a:buNone/>
            </a:pPr>
            <a:r>
              <a:rPr lang="pl-PL" dirty="0"/>
              <a:t>(Ustalania, jakie normy obowiązują na podstawie wiążących aktów normatywnych)</a:t>
            </a:r>
          </a:p>
          <a:p>
            <a:pPr>
              <a:buNone/>
            </a:pPr>
            <a:endParaRPr lang="pl-PL" dirty="0"/>
          </a:p>
          <a:p>
            <a:pPr>
              <a:buFont typeface="Wingdings"/>
              <a:buChar char="à"/>
            </a:pPr>
            <a:r>
              <a:rPr lang="pl-PL" dirty="0">
                <a:sym typeface="Wingdings" pitchFamily="2" charset="2"/>
              </a:rPr>
              <a:t>reguły wykładni</a:t>
            </a:r>
          </a:p>
          <a:p>
            <a:pPr>
              <a:buFont typeface="Wingdings"/>
              <a:buChar char="à"/>
            </a:pPr>
            <a:r>
              <a:rPr lang="pl-PL" dirty="0">
                <a:sym typeface="Wingdings" pitchFamily="2" charset="2"/>
              </a:rPr>
              <a:t> reguły kolizyjne</a:t>
            </a:r>
          </a:p>
          <a:p>
            <a:pPr>
              <a:buFont typeface="Wingdings"/>
              <a:buChar char="à"/>
            </a:pPr>
            <a:r>
              <a:rPr lang="pl-PL" dirty="0">
                <a:sym typeface="Wingdings" pitchFamily="2" charset="2"/>
              </a:rPr>
              <a:t> reguły wnioskowań prawniczych (inferencyjne)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984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Przypadki rozumowania analogicznego w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i="1" dirty="0"/>
              <a:t>Analogia </a:t>
            </a:r>
            <a:r>
              <a:rPr lang="pl-PL" i="1" dirty="0" err="1"/>
              <a:t>legis</a:t>
            </a:r>
            <a:endParaRPr lang="pl-PL" i="1" dirty="0"/>
          </a:p>
          <a:p>
            <a:pPr>
              <a:lnSpc>
                <a:spcPct val="150000"/>
              </a:lnSpc>
            </a:pPr>
            <a:r>
              <a:rPr lang="pl-PL" i="1" dirty="0"/>
              <a:t>Analogia </a:t>
            </a:r>
            <a:r>
              <a:rPr lang="pl-PL" i="1" dirty="0" err="1"/>
              <a:t>iuris</a:t>
            </a:r>
            <a:endParaRPr lang="pl-PL" i="1" dirty="0"/>
          </a:p>
          <a:p>
            <a:pPr>
              <a:lnSpc>
                <a:spcPct val="110000"/>
              </a:lnSpc>
            </a:pPr>
            <a:r>
              <a:rPr lang="pl-PL" dirty="0"/>
              <a:t>Stosowanie precedensów</a:t>
            </a:r>
          </a:p>
          <a:p>
            <a:pPr marL="1431925" lvl="1">
              <a:tabLst>
                <a:tab pos="1708150" algn="l"/>
              </a:tabLst>
            </a:pPr>
            <a:r>
              <a:rPr lang="pl-PL" i="1" dirty="0"/>
              <a:t>analogia z faktów (model </a:t>
            </a:r>
            <a:r>
              <a:rPr lang="pl-PL" i="1" dirty="0" err="1"/>
              <a:t>common</a:t>
            </a:r>
            <a:r>
              <a:rPr lang="pl-PL" i="1" dirty="0"/>
              <a:t> law)</a:t>
            </a:r>
          </a:p>
          <a:p>
            <a:pPr marL="1431925" lvl="1">
              <a:tabLst>
                <a:tab pos="1708150" algn="l"/>
              </a:tabLst>
            </a:pPr>
            <a:r>
              <a:rPr lang="pl-PL" i="1" dirty="0"/>
              <a:t>analogia z prawa (model kontynentalny)</a:t>
            </a:r>
          </a:p>
          <a:p>
            <a:pPr>
              <a:lnSpc>
                <a:spcPct val="150000"/>
              </a:lnSpc>
            </a:pPr>
            <a:r>
              <a:rPr lang="pl-PL" dirty="0"/>
              <a:t>Odpowiednie stosowanie przepisów</a:t>
            </a:r>
          </a:p>
        </p:txBody>
      </p:sp>
    </p:spTree>
    <p:extLst>
      <p:ext uri="{BB962C8B-B14F-4D97-AF65-F5344CB8AC3E}">
        <p14:creationId xmlns:p14="http://schemas.microsoft.com/office/powerpoint/2010/main" val="319013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Analogia </a:t>
            </a:r>
            <a:r>
              <a:rPr lang="pl-PL" dirty="0" err="1"/>
              <a:t>legis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i="1" dirty="0">
                <a:solidFill>
                  <a:schemeClr val="accent1"/>
                </a:solidFill>
              </a:rPr>
              <a:t>Kazus linii energetycznej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P1. Stan rzeczy S2 nie został unormowany.</a:t>
            </a:r>
          </a:p>
          <a:p>
            <a:pPr>
              <a:buNone/>
            </a:pPr>
            <a:r>
              <a:rPr lang="pl-PL" dirty="0"/>
              <a:t>P2. Istnieje stan rzeczy S1, który jest </a:t>
            </a:r>
            <a:r>
              <a:rPr lang="pl-PL" i="1" dirty="0"/>
              <a:t>w sposób istotny podobny </a:t>
            </a:r>
            <a:r>
              <a:rPr lang="pl-PL" dirty="0"/>
              <a:t>do S2.</a:t>
            </a:r>
          </a:p>
          <a:p>
            <a:pPr>
              <a:buNone/>
            </a:pPr>
            <a:r>
              <a:rPr lang="pl-PL" dirty="0"/>
              <a:t>P3. S1 jest unormowany przez normę N1, która wiąże z nim określone konsekwencje prawne.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W: Należy uznać obowiązywanie normy N2, która wiąże z S2 takie same lub zbliżone konsekwencje prawne.</a:t>
            </a:r>
          </a:p>
        </p:txBody>
      </p:sp>
    </p:spTree>
    <p:extLst>
      <p:ext uri="{BB962C8B-B14F-4D97-AF65-F5344CB8AC3E}">
        <p14:creationId xmlns:p14="http://schemas.microsoft.com/office/powerpoint/2010/main" val="196747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Analogia czy a </a:t>
            </a:r>
            <a:r>
              <a:rPr lang="pl-PL" dirty="0" err="1"/>
              <a:t>contrario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u="sng" dirty="0"/>
              <a:t>Kryterium ogólne:</a:t>
            </a:r>
            <a:r>
              <a:rPr lang="pl-PL" dirty="0"/>
              <a:t> istnienie wspólnego </a:t>
            </a:r>
            <a:r>
              <a:rPr lang="pl-PL" i="1" dirty="0" err="1"/>
              <a:t>ratio</a:t>
            </a:r>
            <a:r>
              <a:rPr lang="pl-PL" i="1" dirty="0"/>
              <a:t> </a:t>
            </a:r>
            <a:r>
              <a:rPr lang="pl-PL" i="1" dirty="0" err="1"/>
              <a:t>legis</a:t>
            </a:r>
            <a:endParaRPr lang="pl-PL" i="1" dirty="0"/>
          </a:p>
          <a:p>
            <a:pPr>
              <a:buNone/>
            </a:pPr>
            <a:endParaRPr lang="pl-PL" i="1" dirty="0"/>
          </a:p>
          <a:p>
            <a:pPr>
              <a:buNone/>
            </a:pPr>
            <a:r>
              <a:rPr lang="pl-PL" dirty="0">
                <a:solidFill>
                  <a:schemeClr val="tx2"/>
                </a:solidFill>
              </a:rPr>
              <a:t>Problem kradzieży impulsów telefonicznych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u="sng" dirty="0"/>
              <a:t>Specyficznie prawnicze kryteria </a:t>
            </a:r>
            <a:r>
              <a:rPr lang="pl-PL" dirty="0"/>
              <a:t>– analogia ograniczona:</a:t>
            </a:r>
          </a:p>
          <a:p>
            <a:r>
              <a:rPr lang="pl-PL" dirty="0"/>
              <a:t>Przez język normy prawnej (zwroty typu „wyłącznie” etc.);</a:t>
            </a:r>
          </a:p>
          <a:p>
            <a:r>
              <a:rPr lang="pl-PL" dirty="0"/>
              <a:t>W prawie karnym na niekorzyść oskarżonego;</a:t>
            </a:r>
          </a:p>
          <a:p>
            <a:r>
              <a:rPr lang="pl-PL" dirty="0"/>
              <a:t>W prawie podatkowym na niekorzyść podatnika;</a:t>
            </a:r>
          </a:p>
          <a:p>
            <a:r>
              <a:rPr lang="pl-PL" dirty="0"/>
              <a:t>Przy ograniczeniach podstawowych praw i wolności człowieka i obywatela;</a:t>
            </a:r>
          </a:p>
          <a:p>
            <a:r>
              <a:rPr lang="pl-PL" dirty="0"/>
              <a:t>Przy normach typu </a:t>
            </a:r>
            <a:r>
              <a:rPr lang="pl-PL" i="1" dirty="0" err="1"/>
              <a:t>lex</a:t>
            </a:r>
            <a:r>
              <a:rPr lang="pl-PL" i="1" dirty="0"/>
              <a:t> </a:t>
            </a:r>
            <a:r>
              <a:rPr lang="pl-PL" i="1" dirty="0" err="1"/>
              <a:t>specialis</a:t>
            </a:r>
            <a:r>
              <a:rPr lang="pl-PL" i="1" dirty="0"/>
              <a:t>;</a:t>
            </a:r>
          </a:p>
          <a:p>
            <a:r>
              <a:rPr lang="pl-PL" dirty="0"/>
              <a:t>Przy wyjątkach od zasad ogólnych.</a:t>
            </a:r>
          </a:p>
        </p:txBody>
      </p:sp>
    </p:spTree>
    <p:extLst>
      <p:ext uri="{BB962C8B-B14F-4D97-AF65-F5344CB8AC3E}">
        <p14:creationId xmlns:p14="http://schemas.microsoft.com/office/powerpoint/2010/main" val="450714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731</Words>
  <Application>Microsoft Office PowerPoint</Application>
  <PresentationFormat>Panoramiczny</PresentationFormat>
  <Paragraphs>110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Motyw pakietu Office</vt:lpstr>
      <vt:lpstr>Logika dla prawników</vt:lpstr>
      <vt:lpstr>Spory wokół logiki prawniczej</vt:lpstr>
      <vt:lpstr>Formalizm vs. antyformalizm</vt:lpstr>
      <vt:lpstr>Obraz prawodawcy w argumentacji prawniczej</vt:lpstr>
      <vt:lpstr>Typy argumentów w ramach argumentacji prawniczej</vt:lpstr>
      <vt:lpstr>Reguły egzegezy</vt:lpstr>
      <vt:lpstr>Przypadki rozumowania analogicznego w prawie</vt:lpstr>
      <vt:lpstr>Analogia legis</vt:lpstr>
      <vt:lpstr>Analogia czy a contrario?</vt:lpstr>
      <vt:lpstr>Analogia v. a contrario</vt:lpstr>
      <vt:lpstr>Analogia iuris</vt:lpstr>
      <vt:lpstr>Analogia iuris: przykłady</vt:lpstr>
      <vt:lpstr>Modele analogii iuris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Maciej Pichlak</dc:creator>
  <cp:lastModifiedBy>Maciej Pichlak</cp:lastModifiedBy>
  <cp:revision>1</cp:revision>
  <dcterms:created xsi:type="dcterms:W3CDTF">2017-01-08T14:08:04Z</dcterms:created>
  <dcterms:modified xsi:type="dcterms:W3CDTF">2017-01-08T14:11:43Z</dcterms:modified>
</cp:coreProperties>
</file>