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3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308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3CE20-A8EB-48B8-910A-17A5FB89E941}" type="datetimeFigureOut">
              <a:rPr lang="pl-PL" smtClean="0"/>
              <a:pPr/>
              <a:t>2016-01-19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C1A3F-0BA2-4786-9478-4C5439370E5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16D0D5-81F3-44EE-827A-9E4FF346104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mtClean="0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3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1307DA-5382-44C1-8DEC-7AC92D427610}" type="slidenum">
              <a:rPr lang="en-GB"/>
              <a:pPr/>
              <a:t>6</a:t>
            </a:fld>
            <a:endParaRPr lang="en-GB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95325"/>
            <a:ext cx="4573587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41AD7-B409-4B5B-BFE7-709C15993B8A}" type="slidenum">
              <a:rPr lang="pl-PL" smtClean="0"/>
              <a:pPr/>
              <a:t>29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6D73-9BC3-4CC1-B298-051962352C9E}" type="datetimeFigureOut">
              <a:rPr lang="pl-PL" smtClean="0"/>
              <a:pPr/>
              <a:t>2016-01-19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6F51-2C1F-4D91-B376-9943654883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6D73-9BC3-4CC1-B298-051962352C9E}" type="datetimeFigureOut">
              <a:rPr lang="pl-PL" smtClean="0"/>
              <a:pPr/>
              <a:t>2016-01-19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6F51-2C1F-4D91-B376-9943654883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6D73-9BC3-4CC1-B298-051962352C9E}" type="datetimeFigureOut">
              <a:rPr lang="pl-PL" smtClean="0"/>
              <a:pPr/>
              <a:t>2016-01-19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6F51-2C1F-4D91-B376-9943654883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06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4075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94013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>
          <a:xfrm>
            <a:off x="6556375" y="6246813"/>
            <a:ext cx="2125663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2223B-E0BA-401F-A026-C9415BB536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6D73-9BC3-4CC1-B298-051962352C9E}" type="datetimeFigureOut">
              <a:rPr lang="pl-PL" smtClean="0"/>
              <a:pPr/>
              <a:t>2016-01-19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6F51-2C1F-4D91-B376-9943654883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6D73-9BC3-4CC1-B298-051962352C9E}" type="datetimeFigureOut">
              <a:rPr lang="pl-PL" smtClean="0"/>
              <a:pPr/>
              <a:t>2016-01-19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6F51-2C1F-4D91-B376-9943654883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6D73-9BC3-4CC1-B298-051962352C9E}" type="datetimeFigureOut">
              <a:rPr lang="pl-PL" smtClean="0"/>
              <a:pPr/>
              <a:t>2016-01-19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6F51-2C1F-4D91-B376-9943654883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6D73-9BC3-4CC1-B298-051962352C9E}" type="datetimeFigureOut">
              <a:rPr lang="pl-PL" smtClean="0"/>
              <a:pPr/>
              <a:t>2016-01-19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6F51-2C1F-4D91-B376-9943654883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6D73-9BC3-4CC1-B298-051962352C9E}" type="datetimeFigureOut">
              <a:rPr lang="pl-PL" smtClean="0"/>
              <a:pPr/>
              <a:t>2016-01-19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6F51-2C1F-4D91-B376-9943654883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6D73-9BC3-4CC1-B298-051962352C9E}" type="datetimeFigureOut">
              <a:rPr lang="pl-PL" smtClean="0"/>
              <a:pPr/>
              <a:t>2016-01-19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6F51-2C1F-4D91-B376-9943654883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6D73-9BC3-4CC1-B298-051962352C9E}" type="datetimeFigureOut">
              <a:rPr lang="pl-PL" smtClean="0"/>
              <a:pPr/>
              <a:t>2016-01-19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6F51-2C1F-4D91-B376-9943654883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6D73-9BC3-4CC1-B298-051962352C9E}" type="datetimeFigureOut">
              <a:rPr lang="pl-PL" smtClean="0"/>
              <a:pPr/>
              <a:t>2016-01-19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6F51-2C1F-4D91-B376-9943654883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56D73-9BC3-4CC1-B298-051962352C9E}" type="datetimeFigureOut">
              <a:rPr lang="pl-PL" smtClean="0"/>
              <a:pPr/>
              <a:t>2016-01-19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B6F51-2C1F-4D91-B376-99436548830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Logika dla prawników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Wykład 3: </a:t>
            </a:r>
          </a:p>
          <a:p>
            <a:r>
              <a:rPr lang="pl-PL" dirty="0" smtClean="0"/>
              <a:t>Argumenty </a:t>
            </a:r>
            <a:r>
              <a:rPr lang="pl-PL" dirty="0" err="1" smtClean="0"/>
              <a:t>cd</a:t>
            </a:r>
            <a:r>
              <a:rPr lang="pl-PL" dirty="0" smtClean="0"/>
              <a:t>.</a:t>
            </a:r>
          </a:p>
          <a:p>
            <a:r>
              <a:rPr lang="pl-PL" dirty="0" smtClean="0"/>
              <a:t>Język i relacje między zdaniami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Ocena abdukcji </a:t>
            </a:r>
            <a:r>
              <a:rPr lang="pl-PL" dirty="0" err="1" smtClean="0"/>
              <a:t>cd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l-PL" sz="2400" dirty="0"/>
              <a:t>Przy abdukcji zakładamy zazwyczaj, że zaobserwowana korelacja nie jest dziełem przypadku. Możliwe błędy w tym zakresie:</a:t>
            </a:r>
          </a:p>
          <a:p>
            <a:pPr>
              <a:buNone/>
            </a:pPr>
            <a:endParaRPr lang="pl-PL" sz="2400" i="1" dirty="0" smtClean="0"/>
          </a:p>
          <a:p>
            <a:pPr>
              <a:buNone/>
            </a:pPr>
            <a:r>
              <a:rPr lang="pl-PL" sz="2400" i="1" dirty="0" smtClean="0"/>
              <a:t>Post </a:t>
            </a:r>
            <a:r>
              <a:rPr lang="pl-PL" sz="2400" i="1" dirty="0"/>
              <a:t>hoc ergo </a:t>
            </a:r>
            <a:r>
              <a:rPr lang="pl-PL" sz="2400" i="1" dirty="0" err="1"/>
              <a:t>propter</a:t>
            </a:r>
            <a:r>
              <a:rPr lang="pl-PL" sz="2400" i="1" dirty="0"/>
              <a:t> hoc</a:t>
            </a:r>
          </a:p>
          <a:p>
            <a:pPr>
              <a:buNone/>
            </a:pPr>
            <a:r>
              <a:rPr lang="pl-PL" sz="2400" dirty="0" smtClean="0">
                <a:solidFill>
                  <a:schemeClr val="tx2"/>
                </a:solidFill>
              </a:rPr>
              <a:t>Wschód </a:t>
            </a:r>
            <a:r>
              <a:rPr lang="pl-PL" sz="2400" dirty="0">
                <a:solidFill>
                  <a:schemeClr val="tx2"/>
                </a:solidFill>
              </a:rPr>
              <a:t>słońca zawsze jest po tym, jak w wiosce pieją koguty. Zatem pianie kogutów sprawia, że słońce wschodzi.</a:t>
            </a:r>
          </a:p>
          <a:p>
            <a:pPr>
              <a:buNone/>
            </a:pPr>
            <a:endParaRPr lang="pl-PL" sz="2400" dirty="0"/>
          </a:p>
          <a:p>
            <a:pPr>
              <a:buNone/>
            </a:pPr>
            <a:r>
              <a:rPr lang="pl-PL" sz="2400" i="1" dirty="0"/>
              <a:t>Cum hoc ergo </a:t>
            </a:r>
            <a:r>
              <a:rPr lang="pl-PL" sz="2400" i="1" dirty="0" err="1"/>
              <a:t>propter</a:t>
            </a:r>
            <a:r>
              <a:rPr lang="pl-PL" sz="2400" i="1" dirty="0"/>
              <a:t> hoc</a:t>
            </a:r>
          </a:p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400" dirty="0" err="1" smtClean="0">
                <a:solidFill>
                  <a:schemeClr val="tx2"/>
                </a:solidFill>
              </a:rPr>
              <a:t>Większość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kradzieży</a:t>
            </a:r>
            <a:r>
              <a:rPr lang="en-GB" sz="2400" dirty="0">
                <a:solidFill>
                  <a:schemeClr val="tx2"/>
                </a:solidFill>
              </a:rPr>
              <a:t> w </a:t>
            </a:r>
            <a:r>
              <a:rPr lang="en-GB" sz="2400" dirty="0" err="1">
                <a:solidFill>
                  <a:schemeClr val="tx2"/>
                </a:solidFill>
              </a:rPr>
              <a:t>naszej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dzielnicy</a:t>
            </a:r>
            <a:r>
              <a:rPr lang="en-GB" sz="2400" dirty="0">
                <a:solidFill>
                  <a:schemeClr val="tx2"/>
                </a:solidFill>
              </a:rPr>
              <a:t> jest </a:t>
            </a:r>
            <a:r>
              <a:rPr lang="en-GB" sz="2400" dirty="0" err="1">
                <a:solidFill>
                  <a:schemeClr val="tx2"/>
                </a:solidFill>
              </a:rPr>
              <a:t>dziełem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biednych</a:t>
            </a:r>
            <a:r>
              <a:rPr lang="en-GB" sz="2400" dirty="0">
                <a:solidFill>
                  <a:schemeClr val="tx2"/>
                </a:solidFill>
              </a:rPr>
              <a:t>, </a:t>
            </a:r>
            <a:r>
              <a:rPr lang="en-GB" sz="2400" dirty="0" err="1">
                <a:solidFill>
                  <a:schemeClr val="tx2"/>
                </a:solidFill>
              </a:rPr>
              <a:t>bezrobotnych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imigrantów</a:t>
            </a:r>
            <a:r>
              <a:rPr lang="en-GB" sz="2400" dirty="0">
                <a:solidFill>
                  <a:schemeClr val="tx2"/>
                </a:solidFill>
              </a:rPr>
              <a:t> z </a:t>
            </a:r>
            <a:r>
              <a:rPr lang="en-GB" sz="2400" dirty="0" err="1">
                <a:solidFill>
                  <a:schemeClr val="tx2"/>
                </a:solidFill>
              </a:rPr>
              <a:t>Afryki</a:t>
            </a:r>
            <a:r>
              <a:rPr lang="en-GB" sz="2400" dirty="0">
                <a:solidFill>
                  <a:schemeClr val="tx2"/>
                </a:solidFill>
              </a:rPr>
              <a:t>. </a:t>
            </a:r>
            <a:r>
              <a:rPr lang="en-GB" sz="2400" dirty="0" err="1">
                <a:solidFill>
                  <a:schemeClr val="tx2"/>
                </a:solidFill>
              </a:rPr>
              <a:t>Nie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da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się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ukryć</a:t>
            </a:r>
            <a:r>
              <a:rPr lang="en-GB" sz="2400" dirty="0">
                <a:solidFill>
                  <a:schemeClr val="tx2"/>
                </a:solidFill>
              </a:rPr>
              <a:t>, </a:t>
            </a:r>
            <a:r>
              <a:rPr lang="en-GB" sz="2400" dirty="0" err="1">
                <a:solidFill>
                  <a:schemeClr val="tx2"/>
                </a:solidFill>
              </a:rPr>
              <a:t>że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Afrykanie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po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prostu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mają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złodziejstwo</a:t>
            </a:r>
            <a:r>
              <a:rPr lang="en-GB" sz="2400" dirty="0">
                <a:solidFill>
                  <a:schemeClr val="tx2"/>
                </a:solidFill>
              </a:rPr>
              <a:t> w </a:t>
            </a:r>
            <a:r>
              <a:rPr lang="en-GB" sz="2400" dirty="0" err="1">
                <a:solidFill>
                  <a:schemeClr val="tx2"/>
                </a:solidFill>
              </a:rPr>
              <a:t>swej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naturze</a:t>
            </a:r>
            <a:r>
              <a:rPr lang="en-GB" sz="2400" dirty="0">
                <a:solidFill>
                  <a:schemeClr val="tx2"/>
                </a:solidFill>
              </a:rPr>
              <a:t>.</a:t>
            </a:r>
          </a:p>
          <a:p>
            <a:pPr>
              <a:buNone/>
            </a:pP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Przykład: „kult cargo”</a:t>
            </a:r>
            <a:endParaRPr lang="pl-PL" dirty="0"/>
          </a:p>
        </p:txBody>
      </p:sp>
      <p:pic>
        <p:nvPicPr>
          <p:cNvPr id="27652" name="Picture 4" descr="http://szokblog.pl/ShareImages/1344878600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200800" cy="4789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 abdukcji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51520" y="1495325"/>
            <a:ext cx="864096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400" dirty="0" smtClean="0">
                <a:solidFill>
                  <a:schemeClr val="tx2"/>
                </a:solidFill>
              </a:rPr>
              <a:t>Widzimy, że Trybunał Konstytucyjny w swoich wyrokach często uznaje uchwalane przez Parlament ustawy za niezgodne z konstytucją. Gdy pytamy o przyczyny tej sytuacji, wniosek nasuwa się sam: pomiędzy Trybunałem a Parlamentem trwa widocznie ciągła walka o władzę, w której sędziowie próbują udowodnić swoją wyższość.</a:t>
            </a:r>
            <a:endParaRPr lang="pl-PL" sz="2400" dirty="0">
              <a:solidFill>
                <a:schemeClr val="tx2"/>
              </a:solidFill>
            </a:endParaRPr>
          </a:p>
        </p:txBody>
      </p:sp>
      <p:pic>
        <p:nvPicPr>
          <p:cNvPr id="4" name="Obraz 3" descr="abdukcja_kołpa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75720"/>
            <a:ext cx="91440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Część druga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6000" dirty="0" smtClean="0"/>
              <a:t>JĘZYK</a:t>
            </a:r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forceiran.com/Portals/0/productimages/37_070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996952"/>
            <a:ext cx="5616624" cy="3744416"/>
          </a:xfrm>
          <a:prstGeom prst="rect">
            <a:avLst/>
          </a:prstGeom>
          <a:noFill/>
        </p:spPr>
      </p:pic>
      <p:sp>
        <p:nvSpPr>
          <p:cNvPr id="30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Pojęcie języka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pl-PL" sz="2400" dirty="0" smtClean="0"/>
              <a:t>„Język jest to system obejmujący wyznaczony przez pewne  reguły zbiór znaków słownych, znaków, z którymi odpowiednie reguły nakazują wiązać myśli określonego typu, a inne reguły określają dopuszczalny sposób wiązania tych znaków w wyrażenia złożone.”</a:t>
            </a:r>
          </a:p>
          <a:p>
            <a:pPr algn="r">
              <a:buFont typeface="Arial" charset="0"/>
              <a:buNone/>
            </a:pPr>
            <a:r>
              <a:rPr lang="pl-PL" sz="2400" dirty="0" smtClean="0"/>
              <a:t>Z. Ziembiński, </a:t>
            </a:r>
            <a:r>
              <a:rPr lang="pl-PL" sz="2400" i="1" dirty="0" smtClean="0"/>
              <a:t>Logika praktyczna</a:t>
            </a:r>
          </a:p>
          <a:p>
            <a:pPr algn="r">
              <a:buFont typeface="Arial" charset="0"/>
              <a:buNone/>
            </a:pPr>
            <a:endParaRPr lang="pl-PL" sz="2400" i="1" dirty="0" smtClean="0"/>
          </a:p>
          <a:p>
            <a:pPr algn="r">
              <a:buFont typeface="Arial" charset="0"/>
              <a:buNone/>
            </a:pPr>
            <a:endParaRPr lang="pl-PL" sz="2400" i="1" dirty="0" smtClean="0"/>
          </a:p>
          <a:p>
            <a:pPr>
              <a:buFont typeface="Arial" charset="0"/>
              <a:buNone/>
            </a:pPr>
            <a:r>
              <a:rPr lang="pl-PL" sz="2400" dirty="0" smtClean="0"/>
              <a:t>Techniczne ujęcie języka – </a:t>
            </a:r>
          </a:p>
          <a:p>
            <a:pPr>
              <a:buFont typeface="Arial" charset="0"/>
              <a:buNone/>
            </a:pPr>
            <a:r>
              <a:rPr lang="pl-PL" sz="2400" dirty="0" smtClean="0"/>
              <a:t>język jako „skrzynka z narzędziami”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Kategorie syntaktyczne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pl-PL" sz="2400" smtClean="0"/>
              <a:t>Wyrażenie, wyróżniane ze względu na swoją rolę w budowaniu bardziej złożonych wyrażeń. Wyrażenia należą do tej samej kategorii syntaktycznej, jeżeli w poprawnie zbudowanym wyrażeniu złożonym jedne z nich można zastępować drugimi, a składność tego wyrażenia złożonego będzie zachowana.</a:t>
            </a:r>
          </a:p>
          <a:p>
            <a:pPr algn="ctr">
              <a:buFont typeface="Arial" charset="0"/>
              <a:buNone/>
            </a:pPr>
            <a:endParaRPr lang="pl-PL" sz="2400" i="1" smtClean="0"/>
          </a:p>
          <a:p>
            <a:pPr>
              <a:buFont typeface="Arial" charset="0"/>
              <a:buNone/>
            </a:pPr>
            <a:r>
              <a:rPr lang="pl-PL" sz="2400" i="1" smtClean="0"/>
              <a:t>Podstawowe kategorie syntaktyczne:</a:t>
            </a:r>
          </a:p>
          <a:p>
            <a:pPr>
              <a:buFontTx/>
              <a:buChar char="-"/>
            </a:pPr>
            <a:r>
              <a:rPr lang="pl-PL" sz="2400" i="1" smtClean="0"/>
              <a:t>Nazwy </a:t>
            </a:r>
            <a:r>
              <a:rPr lang="pl-PL" sz="2400" i="1" smtClean="0">
                <a:solidFill>
                  <a:srgbClr val="0070C0"/>
                </a:solidFill>
              </a:rPr>
              <a:t>(niedźwiedź, stary)</a:t>
            </a:r>
          </a:p>
          <a:p>
            <a:pPr>
              <a:buFontTx/>
              <a:buChar char="-"/>
            </a:pPr>
            <a:r>
              <a:rPr lang="pl-PL" sz="2400" i="1" smtClean="0"/>
              <a:t>Funktory </a:t>
            </a:r>
            <a:r>
              <a:rPr lang="pl-PL" sz="2400" i="1" smtClean="0">
                <a:solidFill>
                  <a:srgbClr val="00B050"/>
                </a:solidFill>
              </a:rPr>
              <a:t>(jest, mocno, śpi, stary)</a:t>
            </a:r>
          </a:p>
          <a:p>
            <a:pPr>
              <a:buFontTx/>
              <a:buChar char="-"/>
            </a:pPr>
            <a:r>
              <a:rPr lang="pl-PL" sz="2400" i="1" smtClean="0"/>
              <a:t>Zdania (</a:t>
            </a:r>
            <a:r>
              <a:rPr lang="pl-PL" sz="2400" i="1" smtClean="0">
                <a:solidFill>
                  <a:srgbClr val="0070C0"/>
                </a:solidFill>
              </a:rPr>
              <a:t>Niedźwiedź</a:t>
            </a:r>
            <a:r>
              <a:rPr lang="pl-PL" sz="2400" i="1" smtClean="0"/>
              <a:t> </a:t>
            </a:r>
            <a:r>
              <a:rPr lang="pl-PL" sz="2400" i="1" smtClean="0">
                <a:solidFill>
                  <a:srgbClr val="00B050"/>
                </a:solidFill>
              </a:rPr>
              <a:t>jest</a:t>
            </a:r>
            <a:r>
              <a:rPr lang="pl-PL" sz="2400" i="1" smtClean="0"/>
              <a:t> </a:t>
            </a:r>
            <a:r>
              <a:rPr lang="pl-PL" sz="2400" i="1" smtClean="0">
                <a:solidFill>
                  <a:srgbClr val="0070C0"/>
                </a:solidFill>
              </a:rPr>
              <a:t>stary</a:t>
            </a:r>
            <a:r>
              <a:rPr lang="pl-PL" sz="2400" i="1" smtClean="0"/>
              <a:t>. </a:t>
            </a:r>
            <a:r>
              <a:rPr lang="pl-PL" sz="2400" i="1" smtClean="0">
                <a:solidFill>
                  <a:srgbClr val="00B050"/>
                </a:solidFill>
              </a:rPr>
              <a:t>Stary </a:t>
            </a:r>
            <a:r>
              <a:rPr lang="pl-PL" sz="2400" i="1" smtClean="0">
                <a:solidFill>
                  <a:srgbClr val="0070C0"/>
                </a:solidFill>
              </a:rPr>
              <a:t>niedźwiedź</a:t>
            </a:r>
            <a:r>
              <a:rPr lang="pl-PL" sz="2400" i="1" smtClean="0"/>
              <a:t> </a:t>
            </a:r>
            <a:r>
              <a:rPr lang="pl-PL" sz="2400" i="1" smtClean="0">
                <a:solidFill>
                  <a:srgbClr val="00B050"/>
                </a:solidFill>
              </a:rPr>
              <a:t>mocno śpi</a:t>
            </a:r>
            <a:r>
              <a:rPr lang="pl-PL" sz="2400" i="1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1331640" y="5517232"/>
            <a:ext cx="6480720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zaokrąglony 5"/>
          <p:cNvSpPr/>
          <p:nvPr/>
        </p:nvSpPr>
        <p:spPr>
          <a:xfrm>
            <a:off x="2339752" y="4941168"/>
            <a:ext cx="3744416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2339752" y="3789040"/>
            <a:ext cx="5904656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zaokrąglony 3"/>
          <p:cNvSpPr/>
          <p:nvPr/>
        </p:nvSpPr>
        <p:spPr>
          <a:xfrm>
            <a:off x="899592" y="3789040"/>
            <a:ext cx="792088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1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Nazwy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l-PL" dirty="0" smtClean="0"/>
              <a:t>Nazwą jest wyraz lub wyrażenie, które może pełnić rolę podmiotu albo orzecznika w zdaniu o budowie </a:t>
            </a:r>
            <a:r>
              <a:rPr lang="pl-PL" i="1" dirty="0" smtClean="0"/>
              <a:t>A jest B.</a:t>
            </a:r>
          </a:p>
          <a:p>
            <a:pPr>
              <a:buFont typeface="Arial" charset="0"/>
              <a:buNone/>
            </a:pPr>
            <a:endParaRPr lang="pl-PL" i="1" dirty="0" smtClean="0"/>
          </a:p>
          <a:p>
            <a:pPr algn="ctr">
              <a:buFont typeface="Arial" charset="0"/>
              <a:buNone/>
            </a:pPr>
            <a:r>
              <a:rPr lang="pl-PL" i="1" dirty="0" smtClean="0">
                <a:solidFill>
                  <a:srgbClr val="0070C0"/>
                </a:solidFill>
              </a:rPr>
              <a:t>Pies jest najlepszym przyjacielem człowieka.</a:t>
            </a:r>
          </a:p>
          <a:p>
            <a:pPr algn="ctr">
              <a:buFont typeface="Arial" charset="0"/>
              <a:buNone/>
            </a:pPr>
            <a:endParaRPr lang="pl-PL" i="1" dirty="0" smtClean="0">
              <a:solidFill>
                <a:srgbClr val="0070C0"/>
              </a:solidFill>
            </a:endParaRPr>
          </a:p>
          <a:p>
            <a:pPr algn="ctr">
              <a:buFont typeface="Arial" charset="0"/>
              <a:buNone/>
            </a:pPr>
            <a:r>
              <a:rPr lang="pl-PL" i="1" dirty="0" smtClean="0">
                <a:solidFill>
                  <a:srgbClr val="0070C0"/>
                </a:solidFill>
              </a:rPr>
              <a:t>Rzeczpospolita Polska jest </a:t>
            </a:r>
          </a:p>
          <a:p>
            <a:pPr algn="ctr">
              <a:buFont typeface="Arial" charset="0"/>
              <a:buNone/>
            </a:pPr>
            <a:r>
              <a:rPr lang="pl-PL" i="1" dirty="0" smtClean="0">
                <a:solidFill>
                  <a:srgbClr val="0070C0"/>
                </a:solidFill>
              </a:rPr>
              <a:t>demokratycznym państwem prawnym.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4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Zdanie w sensie logicznym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pl-PL" sz="2400" u="sng" dirty="0" smtClean="0"/>
              <a:t>Zdaniem w sensie logicznym </a:t>
            </a:r>
            <a:r>
              <a:rPr lang="pl-PL" sz="2400" dirty="0" smtClean="0"/>
              <a:t>jest zdanie wyrażające </a:t>
            </a:r>
            <a:r>
              <a:rPr lang="pl-PL" sz="2400" u="sng" dirty="0" smtClean="0"/>
              <a:t>sąd logiczny </a:t>
            </a:r>
            <a:r>
              <a:rPr lang="pl-PL" sz="2400" dirty="0" smtClean="0"/>
              <a:t>– orzekające coś o (szeroko pojętej) rzeczywistości.</a:t>
            </a:r>
          </a:p>
          <a:p>
            <a:pPr>
              <a:buFont typeface="Arial" charset="0"/>
              <a:buNone/>
            </a:pPr>
            <a:endParaRPr lang="pl-PL" sz="2400" dirty="0" smtClean="0"/>
          </a:p>
          <a:p>
            <a:pPr>
              <a:buFont typeface="Arial" charset="0"/>
              <a:buNone/>
            </a:pPr>
            <a:r>
              <a:rPr lang="pl-PL" sz="2400" dirty="0" smtClean="0"/>
              <a:t>Zdanie w sensie logicznym posiada </a:t>
            </a:r>
            <a:r>
              <a:rPr lang="pl-PL" sz="2400" u="sng" dirty="0" smtClean="0"/>
              <a:t>wartość logiczną </a:t>
            </a:r>
            <a:r>
              <a:rPr lang="pl-PL" sz="2400" dirty="0" smtClean="0"/>
              <a:t>prawdy albo fałszu.</a:t>
            </a:r>
          </a:p>
          <a:p>
            <a:pPr>
              <a:buFont typeface="Arial" charset="0"/>
              <a:buNone/>
            </a:pPr>
            <a:endParaRPr lang="pl-PL" sz="2400" dirty="0" smtClean="0"/>
          </a:p>
          <a:p>
            <a:pPr>
              <a:buFont typeface="Arial" charset="0"/>
              <a:buNone/>
            </a:pPr>
            <a:r>
              <a:rPr lang="pl-PL" sz="2400" i="1" dirty="0" smtClean="0"/>
              <a:t>Zdania syntetyczne </a:t>
            </a:r>
            <a:endParaRPr lang="pl-PL" sz="2400" i="1" dirty="0" smtClean="0">
              <a:solidFill>
                <a:schemeClr val="tx2"/>
              </a:solidFill>
            </a:endParaRPr>
          </a:p>
          <a:p>
            <a:pPr>
              <a:buFont typeface="Arial" charset="0"/>
              <a:buNone/>
            </a:pPr>
            <a:r>
              <a:rPr lang="pl-PL" sz="2400" i="1" dirty="0" smtClean="0">
                <a:solidFill>
                  <a:schemeClr val="tx2"/>
                </a:solidFill>
              </a:rPr>
              <a:t>	- Wrocław leży nad Odrą. </a:t>
            </a:r>
          </a:p>
          <a:p>
            <a:pPr>
              <a:buFont typeface="Arial" charset="0"/>
              <a:buNone/>
            </a:pPr>
            <a:r>
              <a:rPr lang="pl-PL" sz="2400" i="1" dirty="0" smtClean="0">
                <a:solidFill>
                  <a:schemeClr val="tx2"/>
                </a:solidFill>
              </a:rPr>
              <a:t>	- </a:t>
            </a:r>
            <a:r>
              <a:rPr lang="pl-PL" sz="2400" i="1" dirty="0" err="1" smtClean="0">
                <a:solidFill>
                  <a:schemeClr val="tx2"/>
                </a:solidFill>
              </a:rPr>
              <a:t>Dżyngis</a:t>
            </a:r>
            <a:r>
              <a:rPr lang="pl-PL" sz="2400" i="1" dirty="0" smtClean="0">
                <a:solidFill>
                  <a:schemeClr val="tx2"/>
                </a:solidFill>
              </a:rPr>
              <a:t> Chan jest prezydentem Polski.</a:t>
            </a:r>
          </a:p>
          <a:p>
            <a:pPr>
              <a:buFont typeface="Arial" charset="0"/>
              <a:buNone/>
            </a:pPr>
            <a:r>
              <a:rPr lang="pl-PL" sz="2400" i="1" dirty="0" smtClean="0"/>
              <a:t>Zdania analityczne </a:t>
            </a:r>
          </a:p>
          <a:p>
            <a:pPr>
              <a:buFont typeface="Arial" charset="0"/>
              <a:buNone/>
            </a:pPr>
            <a:r>
              <a:rPr lang="pl-PL" sz="2400" i="1" dirty="0" smtClean="0">
                <a:solidFill>
                  <a:schemeClr val="tx2"/>
                </a:solidFill>
              </a:rPr>
              <a:t>	Trójkąt ma trzy kąty.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Czy może istnieć zdanie, które nie jest prawdziwe ani fałszywe?</a:t>
            </a: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dirty="0" err="1" smtClean="0"/>
              <a:t>Dżyngis</a:t>
            </a:r>
            <a:r>
              <a:rPr lang="pl-PL" sz="2400" dirty="0" smtClean="0"/>
              <a:t> Chan jest najlepszym prezydentem Polski.</a:t>
            </a:r>
          </a:p>
          <a:p>
            <a:pPr>
              <a:buNone/>
            </a:pPr>
            <a:r>
              <a:rPr lang="pl-PL" sz="2400" dirty="0" smtClean="0"/>
              <a:t>		</a:t>
            </a:r>
            <a:r>
              <a:rPr lang="pl-PL" sz="2400" i="1" dirty="0" smtClean="0">
                <a:solidFill>
                  <a:srgbClr val="0070C0"/>
                </a:solidFill>
              </a:rPr>
              <a:t>→ </a:t>
            </a:r>
            <a:r>
              <a:rPr lang="pl-PL" sz="2400" i="1" dirty="0" err="1" smtClean="0">
                <a:solidFill>
                  <a:srgbClr val="0070C0"/>
                </a:solidFill>
              </a:rPr>
              <a:t>Dżyngis</a:t>
            </a:r>
            <a:r>
              <a:rPr lang="pl-PL" sz="2400" i="1" dirty="0" smtClean="0">
                <a:solidFill>
                  <a:srgbClr val="0070C0"/>
                </a:solidFill>
              </a:rPr>
              <a:t> Chan jest prezydentem Polski</a:t>
            </a:r>
            <a:endParaRPr lang="pl-PL" sz="2400" i="1" dirty="0">
              <a:solidFill>
                <a:srgbClr val="0070C0"/>
              </a:solidFill>
            </a:endParaRP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Obecny król Francji jest łysy.</a:t>
            </a:r>
          </a:p>
          <a:p>
            <a:pPr>
              <a:buNone/>
            </a:pPr>
            <a:r>
              <a:rPr lang="pl-PL" sz="2400" dirty="0" smtClean="0"/>
              <a:t>		</a:t>
            </a:r>
            <a:r>
              <a:rPr lang="pl-PL" sz="2400" i="1" dirty="0" smtClean="0">
                <a:solidFill>
                  <a:srgbClr val="0070C0"/>
                </a:solidFill>
              </a:rPr>
              <a:t> → Istnieje obecny król Francji</a:t>
            </a:r>
            <a:endParaRPr lang="pl-PL" sz="2400" dirty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dirty="0" err="1" smtClean="0"/>
              <a:t>Presupozycja</a:t>
            </a:r>
            <a:r>
              <a:rPr lang="pl-PL" sz="2400" dirty="0" smtClean="0"/>
              <a:t> zdania: zdanie, od którego prawdziwości zależy sensowność tego zdania.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Sprawdzanie </a:t>
            </a:r>
            <a:r>
              <a:rPr lang="pl-PL" sz="4000" dirty="0" err="1" smtClean="0"/>
              <a:t>presupozycji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400" u="sng" dirty="0" smtClean="0"/>
              <a:t>Test negacji: </a:t>
            </a:r>
          </a:p>
          <a:p>
            <a:pPr>
              <a:buNone/>
            </a:pPr>
            <a:r>
              <a:rPr lang="pl-PL" sz="2400" dirty="0" smtClean="0"/>
              <a:t>Zdanie A </a:t>
            </a:r>
            <a:r>
              <a:rPr lang="pl-PL" sz="2400" dirty="0" err="1" smtClean="0"/>
              <a:t>presuponuje</a:t>
            </a:r>
            <a:r>
              <a:rPr lang="pl-PL" sz="2400" dirty="0" smtClean="0"/>
              <a:t> zdanie X, jeśli zdanie przeczące (</a:t>
            </a:r>
            <a:r>
              <a:rPr lang="pl-PL" sz="2400" i="1" dirty="0" smtClean="0"/>
              <a:t>Nieprawda, że A</a:t>
            </a:r>
            <a:r>
              <a:rPr lang="pl-PL" sz="2400" dirty="0" smtClean="0"/>
              <a:t>) również </a:t>
            </a:r>
            <a:r>
              <a:rPr lang="pl-PL" sz="2400" dirty="0" err="1" smtClean="0"/>
              <a:t>presuponuje</a:t>
            </a:r>
            <a:r>
              <a:rPr lang="pl-PL" sz="2400" dirty="0" smtClean="0"/>
              <a:t> X.</a:t>
            </a:r>
          </a:p>
          <a:p>
            <a:pPr>
              <a:buNone/>
            </a:pPr>
            <a:r>
              <a:rPr lang="pl-PL" sz="2400" i="1" dirty="0" smtClean="0"/>
              <a:t>Mój pies nasikał dyrektorowi na buty.</a:t>
            </a:r>
          </a:p>
          <a:p>
            <a:pPr>
              <a:buNone/>
            </a:pPr>
            <a:r>
              <a:rPr lang="pl-PL" sz="2400" i="1" dirty="0" smtClean="0"/>
              <a:t>		</a:t>
            </a:r>
            <a:r>
              <a:rPr lang="pl-PL" sz="2400" i="1" dirty="0" smtClean="0">
                <a:solidFill>
                  <a:srgbClr val="0070C0"/>
                </a:solidFill>
              </a:rPr>
              <a:t> → Mam psa.</a:t>
            </a:r>
          </a:p>
          <a:p>
            <a:pPr>
              <a:buNone/>
            </a:pPr>
            <a:endParaRPr lang="pl-PL" sz="2400" b="1" i="1" dirty="0" smtClean="0"/>
          </a:p>
          <a:p>
            <a:pPr>
              <a:buNone/>
            </a:pPr>
            <a:r>
              <a:rPr lang="pl-PL" sz="2400" u="sng" dirty="0" smtClean="0"/>
              <a:t>Test modalny:</a:t>
            </a:r>
          </a:p>
          <a:p>
            <a:pPr>
              <a:buNone/>
            </a:pPr>
            <a:r>
              <a:rPr lang="pl-PL" sz="2400" dirty="0" smtClean="0"/>
              <a:t>Zdanie A </a:t>
            </a:r>
            <a:r>
              <a:rPr lang="pl-PL" sz="2400" dirty="0" err="1" smtClean="0"/>
              <a:t>presuponuje</a:t>
            </a:r>
            <a:r>
              <a:rPr lang="pl-PL" sz="2400" dirty="0" smtClean="0"/>
              <a:t> zdanie X, jeśli zdanie </a:t>
            </a:r>
            <a:r>
              <a:rPr lang="pl-PL" sz="2400" i="1" dirty="0" smtClean="0"/>
              <a:t>Możliwe, że A </a:t>
            </a:r>
            <a:r>
              <a:rPr lang="pl-PL" sz="2400" dirty="0" smtClean="0"/>
              <a:t>również </a:t>
            </a:r>
            <a:r>
              <a:rPr lang="pl-PL" sz="2400" dirty="0" err="1" smtClean="0"/>
              <a:t>presuponuje</a:t>
            </a:r>
            <a:r>
              <a:rPr lang="pl-PL" sz="2400" dirty="0" smtClean="0"/>
              <a:t> X.</a:t>
            </a:r>
          </a:p>
          <a:p>
            <a:pPr>
              <a:buNone/>
            </a:pPr>
            <a:r>
              <a:rPr lang="pl-PL" sz="2400" i="1" dirty="0" smtClean="0"/>
              <a:t>Pies, którego kupiłem od Jolki, nasikał dyrektorowi na buty.</a:t>
            </a:r>
          </a:p>
          <a:p>
            <a:pPr>
              <a:buNone/>
            </a:pPr>
            <a:r>
              <a:rPr lang="pl-PL" sz="2400" i="1" dirty="0" smtClean="0"/>
              <a:t>		</a:t>
            </a:r>
            <a:r>
              <a:rPr lang="pl-PL" sz="2400" i="1" dirty="0" smtClean="0">
                <a:solidFill>
                  <a:srgbClr val="0070C0"/>
                </a:solidFill>
              </a:rPr>
              <a:t> → Kupiłem psa od Jolki.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4325"/>
            <a:ext cx="8229600" cy="1066800"/>
          </a:xfrm>
        </p:spPr>
        <p:txBody>
          <a:bodyPr/>
          <a:lstStyle/>
          <a:p>
            <a:pPr eaLnBrk="1" hangingPunct="1">
              <a:lnSpc>
                <a:spcPct val="93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mtClean="0"/>
              <a:t>Pojęcie</a:t>
            </a:r>
            <a:r>
              <a:rPr lang="pl-PL" smtClean="0"/>
              <a:t> argumentu</a:t>
            </a:r>
            <a:endParaRPr lang="en-GB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46238"/>
            <a:ext cx="8229600" cy="4445000"/>
          </a:xfrm>
        </p:spPr>
        <p:txBody>
          <a:bodyPr lIns="0" tIns="0" rIns="0" bIns="0" anchor="ctr"/>
          <a:lstStyle/>
          <a:p>
            <a:pPr marL="0" indent="0" eaLnBrk="1" hangingPunct="1">
              <a:lnSpc>
                <a:spcPct val="93000"/>
              </a:lnSpc>
              <a:buFont typeface="Arial" charset="0"/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pl-PL" sz="2200" dirty="0" smtClean="0"/>
          </a:p>
          <a:p>
            <a:pPr marL="0" indent="0" eaLnBrk="1" hangingPunct="1">
              <a:lnSpc>
                <a:spcPct val="93000"/>
              </a:lnSpc>
              <a:buFont typeface="Arial" charset="0"/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pl-PL" sz="2200" dirty="0" smtClean="0"/>
              <a:t>Sens argumentu według </a:t>
            </a:r>
            <a:r>
              <a:rPr lang="pl-PL" sz="2200" dirty="0" err="1" smtClean="0"/>
              <a:t>Monty</a:t>
            </a:r>
            <a:r>
              <a:rPr lang="pl-PL" sz="2200" dirty="0" smtClean="0"/>
              <a:t> </a:t>
            </a:r>
            <a:r>
              <a:rPr lang="pl-PL" sz="2200" dirty="0" err="1" smtClean="0"/>
              <a:t>Pythona</a:t>
            </a:r>
            <a:r>
              <a:rPr lang="pl-PL" sz="2200" dirty="0" smtClean="0"/>
              <a:t>:</a:t>
            </a:r>
          </a:p>
          <a:p>
            <a:pPr marL="0" indent="0" eaLnBrk="1" hangingPunct="1">
              <a:lnSpc>
                <a:spcPct val="93000"/>
              </a:lnSpc>
              <a:buFont typeface="Arial" charset="0"/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pl-PL" sz="2200" i="1" dirty="0" smtClean="0"/>
              <a:t>Argument jest ciągiem logicznie powiązanych zdań celem uzasadnienia określonego twierdzenia.</a:t>
            </a:r>
          </a:p>
          <a:p>
            <a:pPr marL="0" indent="0" eaLnBrk="1" hangingPunct="1">
              <a:lnSpc>
                <a:spcPct val="93000"/>
              </a:lnSpc>
              <a:buFont typeface="Arial" charset="0"/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pl-PL" sz="2200" dirty="0" smtClean="0"/>
          </a:p>
          <a:p>
            <a:pPr marL="0" indent="0" eaLnBrk="1" hangingPunct="1">
              <a:lnSpc>
                <a:spcPct val="93000"/>
              </a:lnSpc>
              <a:buFont typeface="Arial" charset="0"/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pl-PL" sz="2200" dirty="0" smtClean="0"/>
              <a:t>Wypowiedź, w ramach której prawdziwość pewnego sądu (konkluzja, wniosek) uzasadniana jest poprzez inne sądy uznane za prawdziwe (przesłanki) .</a:t>
            </a:r>
          </a:p>
          <a:p>
            <a:pPr marL="0" indent="0" eaLnBrk="1" hangingPunct="1">
              <a:lnSpc>
                <a:spcPct val="93000"/>
              </a:lnSpc>
              <a:buFont typeface="Arial" charset="0"/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pl-PL" sz="2200" dirty="0" smtClean="0"/>
          </a:p>
          <a:p>
            <a:pPr marL="0" indent="0" eaLnBrk="1" hangingPunct="1">
              <a:lnSpc>
                <a:spcPct val="93000"/>
              </a:lnSpc>
              <a:buFont typeface="Arial" charset="0"/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pl-PL" sz="2200" dirty="0" smtClean="0"/>
              <a:t>Relacja </a:t>
            </a:r>
            <a:r>
              <a:rPr lang="pl-PL" sz="2200" b="1" dirty="0" smtClean="0"/>
              <a:t>uzasadniania </a:t>
            </a:r>
            <a:r>
              <a:rPr lang="pl-PL" sz="2200" dirty="0" smtClean="0"/>
              <a:t>lub </a:t>
            </a:r>
            <a:r>
              <a:rPr lang="pl-PL" sz="2200" b="1" dirty="0" smtClean="0"/>
              <a:t>wynikania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Poziomy języka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400" dirty="0" smtClean="0"/>
              <a:t>Język pierwszego stopnia</a:t>
            </a:r>
          </a:p>
          <a:p>
            <a:pPr>
              <a:buNone/>
            </a:pPr>
            <a:r>
              <a:rPr lang="pl-PL" sz="2400" dirty="0" smtClean="0"/>
              <a:t>		</a:t>
            </a:r>
            <a:r>
              <a:rPr lang="pl-PL" sz="2400" i="1" dirty="0" smtClean="0">
                <a:solidFill>
                  <a:srgbClr val="0070C0"/>
                </a:solidFill>
              </a:rPr>
              <a:t>W Polsce dopuszczalna jest kara śmierci</a:t>
            </a:r>
          </a:p>
          <a:p>
            <a:r>
              <a:rPr lang="pl-PL" sz="2400" dirty="0" smtClean="0"/>
              <a:t>Język drugiego stopnia</a:t>
            </a:r>
          </a:p>
          <a:p>
            <a:pPr>
              <a:buNone/>
            </a:pPr>
            <a:r>
              <a:rPr lang="pl-PL" sz="2400" dirty="0" smtClean="0">
                <a:solidFill>
                  <a:srgbClr val="0070C0"/>
                </a:solidFill>
              </a:rPr>
              <a:t>		</a:t>
            </a:r>
            <a:r>
              <a:rPr lang="pl-PL" sz="2400" i="1" dirty="0" smtClean="0">
                <a:solidFill>
                  <a:srgbClr val="0070C0"/>
                </a:solidFill>
              </a:rPr>
              <a:t>Zdanie „W Polsce dopuszczalna jest kara śmierci” jest fałszywe.</a:t>
            </a:r>
          </a:p>
          <a:p>
            <a:pPr>
              <a:buNone/>
            </a:pPr>
            <a:r>
              <a:rPr lang="pl-PL" sz="2400" dirty="0" smtClean="0">
                <a:solidFill>
                  <a:srgbClr val="0070C0"/>
                </a:solidFill>
              </a:rPr>
              <a:t>		</a:t>
            </a:r>
            <a:r>
              <a:rPr lang="pl-PL" sz="2400" i="1" dirty="0" smtClean="0">
                <a:solidFill>
                  <a:srgbClr val="0070C0"/>
                </a:solidFill>
              </a:rPr>
              <a:t>„Kara główna” znaczy w języku polskim tyle, co „kara śmierci”.</a:t>
            </a:r>
          </a:p>
          <a:p>
            <a:pPr>
              <a:buNone/>
            </a:pPr>
            <a:endParaRPr lang="pl-PL" sz="2400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pl-PL" sz="2400" dirty="0" smtClean="0"/>
              <a:t>Paradoks kłamcy: </a:t>
            </a:r>
          </a:p>
          <a:p>
            <a:pPr algn="ctr">
              <a:buNone/>
            </a:pPr>
            <a:r>
              <a:rPr lang="pl-PL" sz="2400" dirty="0" smtClean="0"/>
              <a:t>Jaka jest wartość logiczna zdania</a:t>
            </a:r>
          </a:p>
          <a:p>
            <a:pPr algn="ctr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„TO ZDANIE JEST FAŁSZYWE”</a:t>
            </a:r>
            <a:endParaRPr lang="pl-PL" sz="2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ichlak\Dropbox\_PRACA\Dydaktyka\Logika\Raczkowski\raczk_polecenia niejas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5184576" cy="5875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Relacje między zdaniami</a:t>
            </a:r>
          </a:p>
        </p:txBody>
      </p:sp>
      <p:pic>
        <p:nvPicPr>
          <p:cNvPr id="13315" name="Picture 2" descr="9000_3dae_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190625"/>
            <a:ext cx="6786562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7508875" y="1785938"/>
            <a:ext cx="461963" cy="3587750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+mn-lt"/>
                <a:cs typeface="+mn-cs"/>
              </a:rPr>
              <a:t>Marek Raczkowski. Źródło: „Przekrój”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Podstawowe rodzaje relacji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3701008"/>
          </a:xfrm>
        </p:spPr>
        <p:txBody>
          <a:bodyPr/>
          <a:lstStyle/>
          <a:p>
            <a:r>
              <a:rPr lang="pl-PL" dirty="0" smtClean="0"/>
              <a:t>Wynikanie</a:t>
            </a:r>
          </a:p>
          <a:p>
            <a:r>
              <a:rPr lang="pl-PL" dirty="0" smtClean="0"/>
              <a:t>Równoważność</a:t>
            </a:r>
          </a:p>
          <a:p>
            <a:r>
              <a:rPr lang="pl-PL" dirty="0" smtClean="0"/>
              <a:t>Sprzeczność</a:t>
            </a:r>
          </a:p>
          <a:p>
            <a:r>
              <a:rPr lang="pl-PL" dirty="0" smtClean="0"/>
              <a:t>Przeciwieństwo</a:t>
            </a:r>
          </a:p>
          <a:p>
            <a:r>
              <a:rPr lang="pl-PL" dirty="0" smtClean="0"/>
              <a:t>Niezależność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Relacje analityczne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 smtClean="0">
                <a:solidFill>
                  <a:schemeClr val="tx2"/>
                </a:solidFill>
              </a:rPr>
              <a:t>Monika jest biologiczną matką Augustyna.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dirty="0" smtClean="0">
                <a:solidFill>
                  <a:schemeClr val="tx2"/>
                </a:solidFill>
              </a:rPr>
              <a:t>Augustyn jest biologicznym synem Moniki.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dirty="0" smtClean="0">
                <a:solidFill>
                  <a:schemeClr val="tx2"/>
                </a:solidFill>
              </a:rPr>
              <a:t>Monika jest krewną Augustyna.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dirty="0" smtClean="0">
                <a:solidFill>
                  <a:schemeClr val="tx2"/>
                </a:solidFill>
              </a:rPr>
              <a:t>Monika jest starsza od Augustyna.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 smtClean="0">
                <a:solidFill>
                  <a:schemeClr val="tx2"/>
                </a:solidFill>
              </a:rPr>
              <a:t>Sąd uznał, że oskarżony Józef K. dopuścił się zarzucanych mu czynów.</a:t>
            </a:r>
          </a:p>
          <a:p>
            <a:pPr lvl="1">
              <a:defRPr/>
            </a:pPr>
            <a:r>
              <a:rPr lang="pl-PL" dirty="0" smtClean="0">
                <a:solidFill>
                  <a:schemeClr val="tx2"/>
                </a:solidFill>
              </a:rPr>
              <a:t>Józef K. dokonał zarzucanych mu czynów.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Relacje logiczne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pl-PL" dirty="0" smtClean="0">
                <a:solidFill>
                  <a:schemeClr val="tx2"/>
                </a:solidFill>
              </a:rPr>
              <a:t>Jeśli zabił Pan ofiarę, to był Pan wczoraj w mieście.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l-PL" dirty="0" smtClean="0">
                <a:solidFill>
                  <a:schemeClr val="tx2"/>
                </a:solidFill>
              </a:rPr>
              <a:t>Jeśli nie było Pana wczoraj w mieście, to nie zabił Pan ofiary.</a:t>
            </a:r>
          </a:p>
          <a:p>
            <a:pPr>
              <a:buNone/>
              <a:defRPr/>
            </a:pPr>
            <a:endParaRPr lang="pl-PL" dirty="0" smtClean="0">
              <a:solidFill>
                <a:schemeClr val="tx2"/>
              </a:solidFill>
            </a:endParaRPr>
          </a:p>
          <a:p>
            <a:pPr>
              <a:buNone/>
              <a:defRPr/>
            </a:pPr>
            <a:r>
              <a:rPr lang="pl-PL" dirty="0" smtClean="0">
                <a:solidFill>
                  <a:schemeClr val="tx2"/>
                </a:solidFill>
              </a:rPr>
              <a:t>		( p → q )  →  ( ~q → ~p )</a:t>
            </a:r>
          </a:p>
          <a:p>
            <a:pPr>
              <a:buNone/>
              <a:defRPr/>
            </a:pPr>
            <a:endParaRPr lang="pl-PL" dirty="0" smtClean="0">
              <a:solidFill>
                <a:schemeClr val="tx2"/>
              </a:solidFill>
            </a:endParaRPr>
          </a:p>
          <a:p>
            <a:pPr>
              <a:buNone/>
              <a:defRPr/>
            </a:pPr>
            <a:r>
              <a:rPr lang="pl-PL" dirty="0" smtClean="0">
                <a:solidFill>
                  <a:schemeClr val="tx2"/>
                </a:solidFill>
              </a:rPr>
              <a:t>Każdy sędzia jest prawnikiem.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l-PL" dirty="0" smtClean="0">
                <a:solidFill>
                  <a:schemeClr val="tx2"/>
                </a:solidFill>
              </a:rPr>
              <a:t>Nieprawda, że istnieje sędzia, który nie jest prawnikiem.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Wynikanie pragmatyczne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implikatury</a:t>
            </a:r>
            <a:r>
              <a:rPr lang="pl-PL" dirty="0" smtClean="0"/>
              <a:t> konwersacyjne)</a:t>
            </a:r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6053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l-PL" sz="2400" dirty="0" smtClean="0"/>
              <a:t>Czasem wypowiedź zawiera „sugestię”, której jednak nie wynika z niej logicznie ani analitycznie.</a:t>
            </a:r>
          </a:p>
          <a:p>
            <a:pPr eaLnBrk="1" hangingPunct="1">
              <a:buFont typeface="Arial" charset="0"/>
              <a:buNone/>
            </a:pPr>
            <a:endParaRPr lang="pl-PL" sz="2400" dirty="0" smtClean="0"/>
          </a:p>
          <a:p>
            <a:pPr eaLnBrk="1" hangingPunct="1">
              <a:buFont typeface="Arial" charset="0"/>
              <a:buNone/>
            </a:pPr>
            <a:r>
              <a:rPr lang="pl-PL" sz="2400" dirty="0" smtClean="0"/>
              <a:t>A: Wczoraj wykładowca przyszedł na zajęcia trzeźwy.</a:t>
            </a:r>
          </a:p>
          <a:p>
            <a:pPr eaLnBrk="1" hangingPunct="1">
              <a:buFont typeface="Arial" charset="0"/>
              <a:buNone/>
            </a:pPr>
            <a:r>
              <a:rPr lang="pl-PL" sz="2400" dirty="0" smtClean="0"/>
              <a:t>		</a:t>
            </a:r>
            <a:r>
              <a:rPr lang="pl-PL" sz="2400" i="1" dirty="0" smtClean="0">
                <a:solidFill>
                  <a:srgbClr val="0070C0"/>
                </a:solidFill>
              </a:rPr>
              <a:t> → B: Wykładowca zwykle przychodzi pijany</a:t>
            </a:r>
          </a:p>
          <a:p>
            <a:pPr eaLnBrk="1" hangingPunct="1">
              <a:buFont typeface="Arial" charset="0"/>
              <a:buNone/>
            </a:pPr>
            <a:endParaRPr lang="pl-PL" sz="2400" dirty="0" smtClean="0"/>
          </a:p>
          <a:p>
            <a:pPr eaLnBrk="1" hangingPunct="1">
              <a:buFont typeface="Arial" charset="0"/>
              <a:buNone/>
            </a:pPr>
            <a:r>
              <a:rPr lang="pl-PL" sz="2400" dirty="0" smtClean="0"/>
              <a:t>Taka „sugestia” może być uznana za </a:t>
            </a:r>
            <a:r>
              <a:rPr lang="pl-PL" sz="2400" dirty="0" err="1" smtClean="0"/>
              <a:t>implikaturę</a:t>
            </a:r>
            <a:r>
              <a:rPr lang="pl-PL" sz="2400" dirty="0" smtClean="0"/>
              <a:t> konwersacyjną.</a:t>
            </a:r>
          </a:p>
          <a:p>
            <a:pPr eaLnBrk="1" hangingPunct="1">
              <a:buFont typeface="Arial" charset="0"/>
              <a:buNone/>
            </a:pPr>
            <a:endParaRPr lang="pl-PL" sz="2400" dirty="0" smtClean="0"/>
          </a:p>
          <a:p>
            <a:pPr eaLnBrk="1" hangingPunct="1">
              <a:buFont typeface="Arial" charset="0"/>
              <a:buNone/>
            </a:pPr>
            <a:r>
              <a:rPr lang="pl-PL" sz="2400" dirty="0" err="1" smtClean="0"/>
              <a:t>Implikatury</a:t>
            </a:r>
            <a:r>
              <a:rPr lang="pl-PL" sz="2400" dirty="0" smtClean="0"/>
              <a:t> powstają wskutek założenia, iż nadawca wypowiedzi stosuje się do zasad racjonalnej współpracy.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Reguły konwersacyjne Grice’a</a:t>
            </a:r>
          </a:p>
        </p:txBody>
      </p:sp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endParaRPr lang="pl-PL" dirty="0" smtClean="0"/>
          </a:p>
          <a:p>
            <a:pPr eaLnBrk="1" hangingPunct="1">
              <a:buFont typeface="Arial" charset="0"/>
              <a:buNone/>
            </a:pPr>
            <a:r>
              <a:rPr lang="pl-PL" dirty="0" smtClean="0"/>
              <a:t>Ogólna zasada kooperacji:</a:t>
            </a:r>
          </a:p>
          <a:p>
            <a:pPr eaLnBrk="1" hangingPunct="1">
              <a:buFont typeface="Arial" charset="0"/>
              <a:buNone/>
            </a:pPr>
            <a:r>
              <a:rPr lang="pl-PL" i="1" dirty="0" smtClean="0">
                <a:solidFill>
                  <a:srgbClr val="0070C0"/>
                </a:solidFill>
              </a:rPr>
              <a:t>Wnoś swoją wypowiedzią taki wkład, jakiego oczekuje się na danym etapie z punktu widzenia celu wymiany zdań, w której uczestniczysz.</a:t>
            </a:r>
          </a:p>
          <a:p>
            <a:pPr eaLnBrk="1" hangingPunct="1">
              <a:buFont typeface="Arial" charset="0"/>
              <a:buNone/>
            </a:pPr>
            <a:endParaRPr lang="pl-PL" dirty="0" smtClean="0"/>
          </a:p>
          <a:p>
            <a:endParaRPr lang="pl-PL" dirty="0" smtClean="0"/>
          </a:p>
          <a:p>
            <a:pPr>
              <a:buNone/>
            </a:pPr>
            <a:r>
              <a:rPr lang="pl-PL" sz="2600" dirty="0" smtClean="0">
                <a:solidFill>
                  <a:srgbClr val="7030A0"/>
                </a:solidFill>
              </a:rPr>
              <a:t>Dygresja </a:t>
            </a:r>
            <a:r>
              <a:rPr lang="pl-PL" sz="2600" dirty="0" smtClean="0">
                <a:solidFill>
                  <a:srgbClr val="7030A0"/>
                </a:solidFill>
                <a:sym typeface="Wingdings" pitchFamily="2" charset="2"/>
              </a:rPr>
              <a:t> </a:t>
            </a:r>
            <a:endParaRPr lang="pl-PL" sz="26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pl-PL" sz="2600" dirty="0" smtClean="0">
                <a:solidFill>
                  <a:srgbClr val="7030A0"/>
                </a:solidFill>
              </a:rPr>
              <a:t>O różnicach między mężczyznami a kobietami w tym względzie zob.: http://www.youtube.com/watch?v=Wl7gep9f16M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pl-PL" sz="4000" smtClean="0"/>
              <a:t>Maksymy szczegółowe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4525962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r>
              <a:rPr lang="pl-PL" sz="2200" b="1" dirty="0" smtClean="0"/>
              <a:t>1. Maksyma jakości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pl-PL" sz="2200" i="1" dirty="0" smtClean="0"/>
              <a:t>Staraj się mówić prawdę (nie wnoś wypowiedzi fałszywych, ani takich, dla których nie masz dostatecznego uzasadnienia).</a:t>
            </a:r>
            <a:endParaRPr lang="pl-PL" sz="2200" dirty="0" smtClean="0"/>
          </a:p>
          <a:p>
            <a:pPr>
              <a:buNone/>
            </a:pPr>
            <a:r>
              <a:rPr lang="pl-PL" sz="2000" dirty="0" smtClean="0">
                <a:solidFill>
                  <a:srgbClr val="0070C0"/>
                </a:solidFill>
              </a:rPr>
              <a:t>A: Powziąłem informację, na razie nie potwierdzoną, że Krysia okrada nasz zakład pracy.</a:t>
            </a:r>
          </a:p>
          <a:p>
            <a:pPr>
              <a:buNone/>
            </a:pPr>
            <a:r>
              <a:rPr lang="pl-PL" sz="2000" dirty="0" smtClean="0">
                <a:solidFill>
                  <a:srgbClr val="0070C0"/>
                </a:solidFill>
              </a:rPr>
              <a:t>B: Tak, ja natomiast powzięłam informację, że szefowa księgowości jest kosmitką.</a:t>
            </a:r>
            <a:r>
              <a:rPr lang="pl-PL" sz="2400" dirty="0" smtClean="0"/>
              <a:t>  </a:t>
            </a:r>
            <a:endParaRPr lang="pl-PL" sz="2200" dirty="0" smtClean="0"/>
          </a:p>
          <a:p>
            <a:pPr marL="514350" indent="-514350" eaLnBrk="1" hangingPunct="1">
              <a:buFont typeface="Arial" charset="0"/>
              <a:buNone/>
            </a:pPr>
            <a:endParaRPr lang="pl-PL" sz="2200" b="1" dirty="0" smtClean="0"/>
          </a:p>
          <a:p>
            <a:pPr marL="514350" indent="-514350" eaLnBrk="1" hangingPunct="1">
              <a:buFont typeface="Arial" charset="0"/>
              <a:buNone/>
            </a:pPr>
            <a:r>
              <a:rPr lang="pl-PL" sz="2200" b="1" dirty="0" smtClean="0"/>
              <a:t>2. Maksyma ilości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pl-PL" sz="2200" i="1" dirty="0" smtClean="0"/>
              <a:t>Unikaj przekazywania zbyt małej lub zbyt dużej ilości informacji, niż jest to wymagane.</a:t>
            </a:r>
            <a:endParaRPr lang="pl-PL" sz="2200" i="1" dirty="0" smtClean="0">
              <a:solidFill>
                <a:srgbClr val="0070C0"/>
              </a:solidFill>
            </a:endParaRPr>
          </a:p>
          <a:p>
            <a:pPr marL="514350" indent="-514350" eaLnBrk="1" hangingPunct="1">
              <a:buFont typeface="Arial" charset="0"/>
              <a:buNone/>
            </a:pPr>
            <a:r>
              <a:rPr lang="pl-PL" sz="2200" dirty="0" smtClean="0">
                <a:solidFill>
                  <a:srgbClr val="0070C0"/>
                </a:solidFill>
              </a:rPr>
              <a:t>Marian ma  troje dzieci.</a:t>
            </a:r>
          </a:p>
          <a:p>
            <a:pPr marL="514350" indent="-514350" eaLnBrk="1" hangingPunct="1">
              <a:buFont typeface="Arial" charset="0"/>
              <a:buNone/>
            </a:pPr>
            <a:endParaRPr lang="pl-PL" sz="2200" dirty="0" smtClean="0"/>
          </a:p>
          <a:p>
            <a:pPr marL="514350" indent="-514350" eaLnBrk="1" hangingPunct="1">
              <a:buFont typeface="Arial" charset="0"/>
              <a:buNone/>
            </a:pPr>
            <a:endParaRPr lang="pl-PL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4000" smtClean="0"/>
              <a:t>Maksymy szczegółowe cd.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200" b="1" dirty="0" smtClean="0"/>
              <a:t>3. Maksyma istotności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200" i="1" dirty="0" smtClean="0"/>
              <a:t>Niech twój wkład w konwersację będzie istotny.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l-PL" sz="2200" dirty="0" smtClean="0">
                <a:solidFill>
                  <a:srgbClr val="0070C0"/>
                </a:solidFill>
              </a:rPr>
              <a:t>Kochanie, nie wiesz, gdzie jest moja piła łańcuchowa?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l-PL" sz="2200" dirty="0" smtClean="0">
                <a:solidFill>
                  <a:srgbClr val="0070C0"/>
                </a:solidFill>
              </a:rPr>
              <a:t>Z pokoju dzieci dochodzą jakieś dziwne dźwięki.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2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200" b="1" dirty="0" smtClean="0"/>
              <a:t>4. Maksyma sposobu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200" i="1" dirty="0" smtClean="0"/>
              <a:t>Bądź zrozumiały (unikaj niejasności, wieloznaczności, nieuporządkowania)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200" dirty="0" smtClean="0">
                <a:solidFill>
                  <a:srgbClr val="0070C0"/>
                </a:solidFill>
              </a:rPr>
              <a:t>a) Józek dowiedział się, że Heniek uwodzi jego żonę i dał mu po mordzie.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200" dirty="0" smtClean="0">
                <a:solidFill>
                  <a:srgbClr val="0070C0"/>
                </a:solidFill>
              </a:rPr>
              <a:t>b) Orkiestra zagrała coś, co z pewnością miało być Marszem Mendelssohna.</a:t>
            </a:r>
            <a:endParaRPr lang="pl-PL" sz="2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Ocena argumentów: słabe i mocne argumenty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0" y="1927373"/>
            <a:ext cx="425881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/>
              <a:t>Przepis na silny argument</a:t>
            </a:r>
            <a:r>
              <a:rPr lang="en-US" sz="2800" dirty="0" smtClean="0"/>
              <a:t>:</a:t>
            </a:r>
          </a:p>
          <a:p>
            <a:r>
              <a:rPr lang="pl-PL" sz="2800" dirty="0" smtClean="0"/>
              <a:t>Wiarygodne przesłanki</a:t>
            </a:r>
            <a:r>
              <a:rPr lang="en-US" sz="2800" dirty="0" smtClean="0"/>
              <a:t>;</a:t>
            </a:r>
          </a:p>
          <a:p>
            <a:r>
              <a:rPr lang="pl-PL" sz="2800" dirty="0" smtClean="0"/>
              <a:t>wniosek wynika z przesłanek na podstawie akceptowanej zasady wynikania.</a:t>
            </a:r>
            <a:endParaRPr lang="en-US" sz="2800" dirty="0" smtClean="0"/>
          </a:p>
        </p:txBody>
      </p:sp>
      <p:pic>
        <p:nvPicPr>
          <p:cNvPr id="1026" name="Picture 2" descr="http://jgordonduncan.files.wordpress.com/2010/02/davidandgoli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846213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Uchylanie </a:t>
            </a:r>
            <a:r>
              <a:rPr lang="pl-PL" dirty="0" err="1" smtClean="0"/>
              <a:t>implikatur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solidFill>
                  <a:schemeClr val="tx2"/>
                </a:solidFill>
              </a:rPr>
              <a:t>A: Gucio chce pożyczyć ode mnie sporo pieniędzy, ale trochę się tego obawiam.</a:t>
            </a:r>
          </a:p>
          <a:p>
            <a:pPr>
              <a:buNone/>
            </a:pPr>
            <a:r>
              <a:rPr lang="pl-PL" dirty="0" smtClean="0">
                <a:solidFill>
                  <a:schemeClr val="tx2"/>
                </a:solidFill>
              </a:rPr>
              <a:t>B: Wiesz, znam go od lat i jeszcze nigdy się na nim nie zawiodłem. </a:t>
            </a:r>
          </a:p>
          <a:p>
            <a:pPr>
              <a:buNone/>
            </a:pPr>
            <a:r>
              <a:rPr lang="pl-PL" dirty="0" smtClean="0">
                <a:solidFill>
                  <a:schemeClr val="tx2"/>
                </a:solidFill>
              </a:rPr>
              <a:t>	Słyszałem jednak, że jeśli chodzi o pożyczanie pieniędzy, nie można mu ufać.</a:t>
            </a:r>
            <a:endParaRPr lang="pl-PL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Sytuacja przestrzegania maksym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(P1) N powiedział, że </a:t>
            </a:r>
            <a:r>
              <a:rPr lang="pl-PL" i="1" dirty="0" smtClean="0"/>
              <a:t>p.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(P2) Nie istnieją powody, aby sądzić, że N nie przestrzega ogólnej zasady współpracy, jak i maksym szczegółowych.</a:t>
            </a:r>
          </a:p>
          <a:p>
            <a:pPr>
              <a:buNone/>
            </a:pPr>
            <a:r>
              <a:rPr lang="pl-PL" dirty="0" smtClean="0"/>
              <a:t>(P3) Aby N mógł powiedzieć, że </a:t>
            </a:r>
            <a:r>
              <a:rPr lang="pl-PL" i="1" dirty="0" smtClean="0"/>
              <a:t>p</a:t>
            </a:r>
            <a:r>
              <a:rPr lang="pl-PL" dirty="0" smtClean="0"/>
              <a:t> i być uznanym za przestrzegającego odpowiedniej maksymy (maksym), musi uznawać </a:t>
            </a:r>
            <a:r>
              <a:rPr lang="pl-PL" i="1" dirty="0" smtClean="0"/>
              <a:t>q</a:t>
            </a:r>
            <a:r>
              <a:rPr lang="pl-PL" dirty="0" smtClean="0"/>
              <a:t>.</a:t>
            </a:r>
          </a:p>
          <a:p>
            <a:pPr>
              <a:buNone/>
            </a:pPr>
            <a:r>
              <a:rPr lang="pl-PL" dirty="0" smtClean="0"/>
              <a:t>_______________________________</a:t>
            </a:r>
          </a:p>
          <a:p>
            <a:pPr>
              <a:buNone/>
            </a:pPr>
            <a:r>
              <a:rPr lang="pl-PL" dirty="0" smtClean="0"/>
              <a:t>(W) A zatem N chce zakomunikować </a:t>
            </a:r>
            <a:r>
              <a:rPr lang="pl-PL" i="1" dirty="0" smtClean="0"/>
              <a:t>q</a:t>
            </a:r>
            <a:r>
              <a:rPr lang="pl-PL" dirty="0" smtClean="0"/>
              <a:t>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pl-PL" dirty="0" smtClean="0">
                <a:solidFill>
                  <a:srgbClr val="0070C0"/>
                </a:solidFill>
              </a:rPr>
              <a:t>1) Skończył  się nam chleb. Ale sklep powinien być jeszcze otwarty.</a:t>
            </a:r>
          </a:p>
          <a:p>
            <a:pPr>
              <a:buNone/>
              <a:defRPr/>
            </a:pPr>
            <a:endParaRPr lang="pl-PL" dirty="0" smtClean="0">
              <a:solidFill>
                <a:srgbClr val="0070C0"/>
              </a:solidFill>
            </a:endParaRPr>
          </a:p>
          <a:p>
            <a:pPr>
              <a:buNone/>
              <a:defRPr/>
            </a:pPr>
            <a:r>
              <a:rPr lang="pl-PL" dirty="0" smtClean="0">
                <a:solidFill>
                  <a:srgbClr val="0070C0"/>
                </a:solidFill>
              </a:rPr>
              <a:t>2) Rysiek wpadł pod samochód i podarł sobie spodnie.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Ekstrapolacja maksym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(P1) N powiedział, że </a:t>
            </a:r>
            <a:r>
              <a:rPr lang="pl-PL" i="1" dirty="0" smtClean="0"/>
              <a:t>p.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(P2) Wypowiedź N jawnie narusza którąś ze szczegółowych maksym konwersacyjnych.</a:t>
            </a:r>
          </a:p>
          <a:p>
            <a:pPr>
              <a:buNone/>
            </a:pPr>
            <a:r>
              <a:rPr lang="pl-PL" dirty="0" smtClean="0"/>
              <a:t>(P3) Nie istnieją powody, aby sądzić, że N nie przestrzega ogólnej zasady współpracy.</a:t>
            </a:r>
          </a:p>
          <a:p>
            <a:pPr>
              <a:buNone/>
            </a:pPr>
            <a:r>
              <a:rPr lang="pl-PL" dirty="0" smtClean="0"/>
              <a:t>(P4) Aby N mógł powiedzieć, że </a:t>
            </a:r>
            <a:r>
              <a:rPr lang="pl-PL" i="1" dirty="0" smtClean="0"/>
              <a:t>p</a:t>
            </a:r>
            <a:r>
              <a:rPr lang="pl-PL" dirty="0" smtClean="0"/>
              <a:t> i być uznanym za przestrzegającego zasady współpracy, musi uznawać </a:t>
            </a:r>
            <a:r>
              <a:rPr lang="pl-PL" i="1" dirty="0" smtClean="0"/>
              <a:t>q</a:t>
            </a:r>
            <a:r>
              <a:rPr lang="pl-PL" dirty="0" smtClean="0"/>
              <a:t>.</a:t>
            </a:r>
          </a:p>
          <a:p>
            <a:pPr>
              <a:buNone/>
            </a:pPr>
            <a:r>
              <a:rPr lang="pl-PL" dirty="0" smtClean="0"/>
              <a:t>___________________________________</a:t>
            </a:r>
          </a:p>
          <a:p>
            <a:pPr>
              <a:buNone/>
            </a:pPr>
            <a:r>
              <a:rPr lang="pl-PL" dirty="0" smtClean="0"/>
              <a:t>(W) A zatem N chce zakomunikować </a:t>
            </a:r>
            <a:r>
              <a:rPr lang="pl-PL" i="1" dirty="0" smtClean="0"/>
              <a:t>q</a:t>
            </a:r>
            <a:r>
              <a:rPr lang="pl-PL" dirty="0" smtClean="0"/>
              <a:t>.  Zauważmy zatem, że nawet lekceważenie maksym szczegółowych opiera się na założeniu o przestrzeganiu zasady współpracy.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Przykłady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None/>
            </a:pPr>
            <a:endParaRPr lang="pl-PL" sz="2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pl-PL" sz="2400" dirty="0" smtClean="0">
                <a:solidFill>
                  <a:srgbClr val="0070C0"/>
                </a:solidFill>
              </a:rPr>
              <a:t>A: Jak ci się podoba nowa dziewczyna Tomka?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 smtClean="0">
                <a:solidFill>
                  <a:srgbClr val="0070C0"/>
                </a:solidFill>
              </a:rPr>
              <a:t>B: Wiesz, to musi być kobieta o bardzo interesującym wnętrzu.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s.umk.pl/%7Educh/Wyklady/img/05k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751" y="923933"/>
            <a:ext cx="2363713" cy="2865107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Szczególne przypadki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pl-PL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pl-PL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pl-PL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pl-PL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pl-PL" sz="2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pl-PL" sz="2400" dirty="0" smtClean="0">
                <a:solidFill>
                  <a:srgbClr val="0070C0"/>
                </a:solidFill>
              </a:rPr>
              <a:t>A</a:t>
            </a:r>
            <a:r>
              <a:rPr lang="pl-PL" sz="2400" dirty="0" smtClean="0">
                <a:solidFill>
                  <a:srgbClr val="0070C0"/>
                </a:solidFill>
              </a:rPr>
              <a:t>: Czy świadek widział, jak oskarżeni Gerwazy S. i Protazy K. bili ofiarę?</a:t>
            </a:r>
          </a:p>
          <a:p>
            <a:pPr>
              <a:buNone/>
            </a:pPr>
            <a:r>
              <a:rPr lang="pl-PL" sz="2400" dirty="0" smtClean="0">
                <a:solidFill>
                  <a:srgbClr val="0070C0"/>
                </a:solidFill>
              </a:rPr>
              <a:t>B: Widziałem, jak Protazy ją bił</a:t>
            </a: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dirty="0" smtClean="0">
                <a:solidFill>
                  <a:srgbClr val="0070C0"/>
                </a:solidFill>
              </a:rPr>
              <a:t>„Wybór </a:t>
            </a:r>
            <a:r>
              <a:rPr lang="pl-PL" sz="2400" dirty="0" err="1" smtClean="0">
                <a:solidFill>
                  <a:srgbClr val="0070C0"/>
                </a:solidFill>
              </a:rPr>
              <a:t>Angeli</a:t>
            </a:r>
            <a:r>
              <a:rPr lang="pl-PL" sz="2400" dirty="0" smtClean="0">
                <a:solidFill>
                  <a:srgbClr val="0070C0"/>
                </a:solidFill>
              </a:rPr>
              <a:t> Merkel na urząd kanclerza nie był kwestią czystego przypadku.”</a:t>
            </a:r>
            <a:endParaRPr lang="pl-PL" sz="2400" dirty="0" smtClean="0"/>
          </a:p>
          <a:p>
            <a:pPr>
              <a:buNone/>
            </a:pPr>
            <a:endParaRPr lang="pl-PL" sz="2400" dirty="0"/>
          </a:p>
        </p:txBody>
      </p:sp>
      <p:pic>
        <p:nvPicPr>
          <p:cNvPr id="1026" name="Picture 2" descr="http://www.kulturaswiecka.pl/sites/default/files/Boy_Foto-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800200" cy="2841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Podział argumentów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400" dirty="0" smtClean="0"/>
              <a:t>Argumenty dedukcyjne</a:t>
            </a:r>
          </a:p>
          <a:p>
            <a:pPr>
              <a:buNone/>
            </a:pPr>
            <a:r>
              <a:rPr lang="pl-PL" sz="2400" i="1" dirty="0" smtClean="0"/>
              <a:t>	Argument, w którym wniosek wynika logicznie z (koniunkcji) przesłanek.</a:t>
            </a:r>
          </a:p>
          <a:p>
            <a:pPr>
              <a:buNone/>
            </a:pPr>
            <a:r>
              <a:rPr lang="pl-PL" sz="2400" i="1" dirty="0" smtClean="0"/>
              <a:t>	Argument niezawodny</a:t>
            </a:r>
          </a:p>
          <a:p>
            <a:pPr>
              <a:buNone/>
            </a:pPr>
            <a:r>
              <a:rPr lang="pl-PL" sz="2400" i="1" dirty="0" smtClean="0"/>
              <a:t>	Ocena formalna – możliwość błędu formalnego</a:t>
            </a:r>
          </a:p>
          <a:p>
            <a:pPr>
              <a:buNone/>
            </a:pPr>
            <a:endParaRPr lang="pl-PL" sz="2400" i="1" dirty="0" smtClean="0"/>
          </a:p>
          <a:p>
            <a:pPr>
              <a:buNone/>
            </a:pPr>
            <a:endParaRPr lang="pl-PL" sz="2400" i="1" dirty="0" smtClean="0"/>
          </a:p>
          <a:p>
            <a:r>
              <a:rPr lang="pl-PL" sz="2400" dirty="0" smtClean="0"/>
              <a:t>Argumenty </a:t>
            </a:r>
            <a:r>
              <a:rPr lang="pl-PL" sz="2400" dirty="0" err="1" smtClean="0"/>
              <a:t>niededukcyjne</a:t>
            </a:r>
            <a:endParaRPr lang="pl-PL" sz="2400" dirty="0" smtClean="0"/>
          </a:p>
          <a:p>
            <a:pPr>
              <a:buNone/>
            </a:pPr>
            <a:r>
              <a:rPr lang="pl-PL" sz="2400" i="1" dirty="0" smtClean="0"/>
              <a:t>	Związek pomiędzy przesłankami a wnioskiem jest innego rodzaju.</a:t>
            </a:r>
          </a:p>
          <a:p>
            <a:pPr>
              <a:buNone/>
            </a:pPr>
            <a:r>
              <a:rPr lang="pl-PL" sz="2400" i="1" dirty="0" smtClean="0"/>
              <a:t>	Argument zawodny</a:t>
            </a:r>
            <a:endParaRPr lang="pl-PL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Popularne argumenty </a:t>
            </a:r>
            <a:r>
              <a:rPr lang="pl-PL" dirty="0" err="1" smtClean="0"/>
              <a:t>niededukcyjne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Abdukcja</a:t>
            </a:r>
          </a:p>
          <a:p>
            <a:r>
              <a:rPr lang="pl-PL" dirty="0" smtClean="0"/>
              <a:t>Indukcja</a:t>
            </a:r>
          </a:p>
          <a:p>
            <a:r>
              <a:rPr lang="pl-PL" dirty="0" smtClean="0"/>
              <a:t>Analogia</a:t>
            </a:r>
          </a:p>
          <a:p>
            <a:r>
              <a:rPr lang="pl-PL" i="1" dirty="0" smtClean="0"/>
              <a:t>A </a:t>
            </a:r>
            <a:r>
              <a:rPr lang="pl-PL" i="1" dirty="0" err="1" smtClean="0"/>
              <a:t>contrario</a:t>
            </a:r>
            <a:endParaRPr lang="pl-PL" i="1" dirty="0" smtClean="0"/>
          </a:p>
          <a:p>
            <a:r>
              <a:rPr lang="pl-PL" dirty="0" smtClean="0"/>
              <a:t>Z konsekwencji</a:t>
            </a:r>
          </a:p>
          <a:p>
            <a:r>
              <a:rPr lang="pl-PL" dirty="0" smtClean="0"/>
              <a:t>Z autorytetu</a:t>
            </a:r>
          </a:p>
          <a:p>
            <a:r>
              <a:rPr lang="pl-PL" i="1" dirty="0" smtClean="0"/>
              <a:t>Ad </a:t>
            </a:r>
            <a:r>
              <a:rPr lang="pl-PL" i="1" dirty="0" err="1" smtClean="0"/>
              <a:t>hominem</a:t>
            </a:r>
            <a:endParaRPr lang="pl-PL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313954"/>
            <a:ext cx="8229600" cy="1064272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pl-PL" dirty="0" smtClean="0"/>
              <a:t>Abdukcja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6480" y="1646094"/>
            <a:ext cx="8229600" cy="4444307"/>
          </a:xfrm>
          <a:prstGeom prst="rect">
            <a:avLst/>
          </a:prstGeom>
          <a:noFill/>
          <a:ln/>
        </p:spPr>
        <p:txBody>
          <a:bodyPr lIns="0" tIns="0" rIns="0" bIns="0" anchor="ctr">
            <a:normAutofit fontScale="92500" lnSpcReduction="10000"/>
          </a:bodyPr>
          <a:lstStyle/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pl-PL" sz="2400" dirty="0" smtClean="0"/>
              <a:t>Argument zmierzający do zaproponowania najbardziej </a:t>
            </a:r>
            <a:r>
              <a:rPr lang="pl-PL" sz="2400" dirty="0" err="1"/>
              <a:t>p</a:t>
            </a:r>
            <a:r>
              <a:rPr lang="pl-PL" sz="2400" dirty="0" err="1" smtClean="0"/>
              <a:t>rawdopobnego</a:t>
            </a:r>
            <a:r>
              <a:rPr lang="pl-PL" sz="2400" dirty="0" smtClean="0"/>
              <a:t> wyjaśnienia danego </a:t>
            </a:r>
            <a:r>
              <a:rPr lang="pl-PL" sz="2400" dirty="0"/>
              <a:t>zjawiska.</a:t>
            </a:r>
          </a:p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200" dirty="0">
              <a:solidFill>
                <a:schemeClr val="tx2"/>
              </a:solidFill>
            </a:endParaRPr>
          </a:p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pl-PL" sz="2200" i="1" dirty="0" smtClean="0">
                <a:solidFill>
                  <a:schemeClr val="tx2"/>
                </a:solidFill>
              </a:rPr>
              <a:t>Kamień rzucony swobodnie zawsze w końcu spadnie na ziemię, niezależnie od tego, w której części globu jesteśmy . Zatem jakaś siła musi przyciągać go w kierunku środka kuli ziemskiej</a:t>
            </a:r>
            <a:r>
              <a:rPr lang="en-GB" sz="2200" i="1" dirty="0" smtClean="0">
                <a:solidFill>
                  <a:schemeClr val="tx2"/>
                </a:solidFill>
              </a:rPr>
              <a:t>.</a:t>
            </a:r>
            <a:endParaRPr lang="pl-PL" sz="2200" i="1" dirty="0">
              <a:solidFill>
                <a:schemeClr val="tx2"/>
              </a:solidFill>
            </a:endParaRPr>
          </a:p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pl-PL" sz="2200" dirty="0" smtClean="0">
              <a:solidFill>
                <a:schemeClr val="tx2"/>
              </a:solidFill>
            </a:endParaRPr>
          </a:p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pl-PL" sz="2200" i="1" dirty="0" smtClean="0">
                <a:solidFill>
                  <a:schemeClr val="tx2"/>
                </a:solidFill>
              </a:rPr>
              <a:t>Dlaczego </a:t>
            </a:r>
            <a:r>
              <a:rPr lang="pl-PL" sz="2200" i="1" dirty="0">
                <a:solidFill>
                  <a:schemeClr val="tx2"/>
                </a:solidFill>
              </a:rPr>
              <a:t>Kodeks Hammurabiego we wstępie i zakończeniu odwołuje się do boskiego autorytetu autora? Bowiem władza symboliczna miała rekompensować brak realnej władzy do egzekwowania ustanowionych praw</a:t>
            </a:r>
            <a:r>
              <a:rPr lang="pl-PL" sz="2200" i="1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pl-PL" sz="2200" i="1" dirty="0" smtClean="0">
              <a:solidFill>
                <a:schemeClr val="tx2"/>
              </a:solidFill>
            </a:endParaRPr>
          </a:p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pl-PL" sz="2200" dirty="0" smtClean="0"/>
              <a:t>Zachodzi zjawisko C</a:t>
            </a:r>
          </a:p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pl-PL" sz="2200" u="sng" dirty="0" smtClean="0"/>
              <a:t>H wydaje się najbardziej wiarygodnym wyjaśnieniem C</a:t>
            </a:r>
          </a:p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pl-PL" sz="2200" dirty="0" smtClean="0"/>
              <a:t>Należy  przyjąć, że H.</a:t>
            </a:r>
            <a:endParaRPr lang="en-GB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img3.wikia.nocookie.net/__cb20130427021229/epicrapbattlesofhistory/images/2/20/Dr-house-wallpaper-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772816"/>
            <a:ext cx="5766792" cy="4325094"/>
          </a:xfrm>
          <a:prstGeom prst="rect">
            <a:avLst/>
          </a:prstGeom>
          <a:noFill/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Pamiętaj </a:t>
            </a:r>
            <a:r>
              <a:rPr lang="pl-PL" dirty="0" err="1" smtClean="0"/>
              <a:t>abdukcjonisto</a:t>
            </a:r>
            <a:r>
              <a:rPr lang="pl-PL" dirty="0" smtClean="0"/>
              <a:t> młody…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6672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Hipoteza powinna być:</a:t>
            </a:r>
          </a:p>
          <a:p>
            <a:r>
              <a:rPr lang="pl-PL" dirty="0" smtClean="0"/>
              <a:t>możliwa do weryfikacji</a:t>
            </a:r>
          </a:p>
          <a:p>
            <a:r>
              <a:rPr lang="pl-PL" dirty="0" smtClean="0"/>
              <a:t>bardziej wiarygodna od alternatyw</a:t>
            </a:r>
          </a:p>
          <a:p>
            <a:r>
              <a:rPr lang="pl-PL" dirty="0" smtClean="0"/>
              <a:t>spójna z wszystkimi faktami</a:t>
            </a:r>
          </a:p>
          <a:p>
            <a:r>
              <a:rPr lang="pl-PL" dirty="0" smtClean="0"/>
              <a:t>unikająca przypadkowych korelacji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Ocena abdukcji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600" dirty="0" smtClean="0"/>
              <a:t>Nieuwzględnienie alternatywnych hipotez</a:t>
            </a:r>
          </a:p>
          <a:p>
            <a:endParaRPr lang="pl-PL" sz="2600" dirty="0" smtClean="0"/>
          </a:p>
          <a:p>
            <a:r>
              <a:rPr lang="pl-PL" sz="2600" dirty="0" smtClean="0"/>
              <a:t>Aprioryzm</a:t>
            </a:r>
          </a:p>
          <a:p>
            <a:pPr>
              <a:buNone/>
            </a:pPr>
            <a:endParaRPr lang="pl-PL" sz="2600" dirty="0" smtClean="0"/>
          </a:p>
          <a:p>
            <a:pPr>
              <a:buNone/>
            </a:pPr>
            <a:r>
              <a:rPr lang="pl-PL" sz="2600" i="1" dirty="0" smtClean="0">
                <a:solidFill>
                  <a:schemeClr val="tx2"/>
                </a:solidFill>
              </a:rPr>
              <a:t>Dlaczego po tylu latach wciąż nie udało się dojść prawdy w sprawie zamachu na prezydenta </a:t>
            </a:r>
            <a:r>
              <a:rPr lang="pl-PL" sz="2600" i="1" dirty="0" err="1" smtClean="0">
                <a:solidFill>
                  <a:schemeClr val="tx2"/>
                </a:solidFill>
              </a:rPr>
              <a:t>Keneddy’ego</a:t>
            </a:r>
            <a:r>
              <a:rPr lang="pl-PL" sz="2600" i="1" dirty="0" smtClean="0">
                <a:solidFill>
                  <a:schemeClr val="tx2"/>
                </a:solidFill>
              </a:rPr>
              <a:t>? Wyjaśnienie jest proste: za zabójstwem tym muszą stać najważniejsze i najbardziej wpływowe osoby w państwie, które postarały się o usunięcie wszelkich dowodów swojej winy.</a:t>
            </a:r>
            <a:endParaRPr lang="pl-PL" sz="2600" i="1" dirty="0">
              <a:solidFill>
                <a:schemeClr val="tx2"/>
              </a:solidFill>
            </a:endParaRPr>
          </a:p>
          <a:p>
            <a:pPr>
              <a:buNone/>
            </a:pPr>
            <a:endParaRPr lang="pl-PL" sz="2600" dirty="0"/>
          </a:p>
          <a:p>
            <a:pPr>
              <a:buNone/>
            </a:pPr>
            <a:endParaRPr lang="pl-PL" sz="2600" i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400" i="1" dirty="0" smtClean="0">
                <a:solidFill>
                  <a:schemeClr val="tx2"/>
                </a:solidFill>
              </a:rPr>
              <a:t>Kształt cyklonów, galaktyki, struktura DNA, a nawet układ włosów na czubku głowy – spiralny kształt wszystkich tych obiektów nie może być dziełem przypadku. Musi istnieć jakaś niewidzialna, tajemnicza siła, która w ten sposób dała nam klucz do rozwikłania zagadki Wszechświata.</a:t>
            </a:r>
            <a:endParaRPr lang="pl-PL" sz="2400" dirty="0"/>
          </a:p>
        </p:txBody>
      </p:sp>
      <p:sp>
        <p:nvSpPr>
          <p:cNvPr id="1026" name="AutoShape 2" descr="Znalezione obrazy dla zapytania galakty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8" name="Picture 4" descr="http://home.elka.pw.edu.pl/%7Ekleszczu/g/menu_dir/gwiazdy_dir/galaktyki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1"/>
            <a:ext cx="3837496" cy="3168353"/>
          </a:xfrm>
          <a:prstGeom prst="rect">
            <a:avLst/>
          </a:prstGeom>
          <a:noFill/>
        </p:spPr>
      </p:pic>
      <p:pic>
        <p:nvPicPr>
          <p:cNvPr id="1030" name="Picture 6" descr="http://zmianynaziemi.pl/sites/default/files/cyklon_ae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6288" y="2996952"/>
            <a:ext cx="4494729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1294</Words>
  <Application>Microsoft Office PowerPoint</Application>
  <PresentationFormat>Pokaz na ekranie (4:3)</PresentationFormat>
  <Paragraphs>229</Paragraphs>
  <Slides>35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6" baseType="lpstr">
      <vt:lpstr>Motyw pakietu Office</vt:lpstr>
      <vt:lpstr>Logika dla prawników</vt:lpstr>
      <vt:lpstr>Pojęcie argumentu</vt:lpstr>
      <vt:lpstr>Ocena argumentów: słabe i mocne argumenty</vt:lpstr>
      <vt:lpstr>Podział argumentów</vt:lpstr>
      <vt:lpstr>Popularne argumenty niededukcyjne</vt:lpstr>
      <vt:lpstr>Abdukcja</vt:lpstr>
      <vt:lpstr>Pamiętaj abdukcjonisto młody…</vt:lpstr>
      <vt:lpstr>Ocena abdukcji</vt:lpstr>
      <vt:lpstr>Slajd 9</vt:lpstr>
      <vt:lpstr>Ocena abdukcji cd.</vt:lpstr>
      <vt:lpstr>Przykład: „kult cargo”</vt:lpstr>
      <vt:lpstr>Przykłady abdukcji</vt:lpstr>
      <vt:lpstr>Część druga</vt:lpstr>
      <vt:lpstr>Pojęcie języka</vt:lpstr>
      <vt:lpstr>Kategorie syntaktyczne</vt:lpstr>
      <vt:lpstr>Nazwy</vt:lpstr>
      <vt:lpstr>Zdanie w sensie logicznym</vt:lpstr>
      <vt:lpstr>Slajd 18</vt:lpstr>
      <vt:lpstr>Sprawdzanie presupozycji</vt:lpstr>
      <vt:lpstr>Poziomy języka</vt:lpstr>
      <vt:lpstr>Slajd 21</vt:lpstr>
      <vt:lpstr>Relacje między zdaniami</vt:lpstr>
      <vt:lpstr>Podstawowe rodzaje relacji</vt:lpstr>
      <vt:lpstr>Relacje analityczne</vt:lpstr>
      <vt:lpstr>Relacje logiczne</vt:lpstr>
      <vt:lpstr>Wynikanie pragmatyczne (implikatury konwersacyjne)</vt:lpstr>
      <vt:lpstr>Reguły konwersacyjne Grice’a</vt:lpstr>
      <vt:lpstr>Maksymy szczegółowe</vt:lpstr>
      <vt:lpstr>Maksymy szczegółowe cd.</vt:lpstr>
      <vt:lpstr>Uchylanie implikatur</vt:lpstr>
      <vt:lpstr>Sytuacja przestrzegania maksym</vt:lpstr>
      <vt:lpstr>Przykłady</vt:lpstr>
      <vt:lpstr>Ekstrapolacja maksym</vt:lpstr>
      <vt:lpstr>Przykłady</vt:lpstr>
      <vt:lpstr>Szczególne przypadki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Logika dla prawników</dc:title>
  <dc:creator>pichlak</dc:creator>
  <cp:lastModifiedBy>pichlak</cp:lastModifiedBy>
  <cp:revision>9</cp:revision>
  <dcterms:created xsi:type="dcterms:W3CDTF">2015-12-22T10:28:01Z</dcterms:created>
  <dcterms:modified xsi:type="dcterms:W3CDTF">2016-01-19T11:00:28Z</dcterms:modified>
</cp:coreProperties>
</file>