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4" r:id="rId7"/>
    <p:sldId id="266" r:id="rId8"/>
    <p:sldId id="267" r:id="rId9"/>
    <p:sldId id="268" r:id="rId10"/>
    <p:sldId id="270" r:id="rId11"/>
    <p:sldId id="271" r:id="rId12"/>
    <p:sldId id="272" r:id="rId13"/>
    <p:sldId id="274" r:id="rId14"/>
    <p:sldId id="275" r:id="rId15"/>
    <p:sldId id="278" r:id="rId16"/>
    <p:sldId id="279" r:id="rId17"/>
    <p:sldId id="280" r:id="rId18"/>
    <p:sldId id="281" r:id="rId19"/>
    <p:sldId id="282" r:id="rId20"/>
    <p:sldId id="283" r:id="rId21"/>
    <p:sldId id="284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D52D1-4D64-4A6B-B5DD-D17FB1704599}" type="datetimeFigureOut">
              <a:rPr lang="pl-PL" smtClean="0"/>
              <a:pPr/>
              <a:t>24.10.2016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B042F-1F9F-45EF-B748-9C77172A416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Logika dla Prawników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Nazwy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4. Ze względu na określoność desygnatu</a:t>
            </a: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428728" y="2428868"/>
            <a:ext cx="128588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5143504" y="2500306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500034" y="3357562"/>
            <a:ext cx="2857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Konkretne</a:t>
            </a:r>
          </a:p>
          <a:p>
            <a:r>
              <a:rPr lang="pl-PL" dirty="0" smtClean="0"/>
              <a:t>(odnoszą się do desygnatów możliwych do fizycznego </a:t>
            </a:r>
            <a:r>
              <a:rPr lang="pl-PL" dirty="0" smtClean="0"/>
              <a:t>sprecyzowania jako ciało fizyczne , przynajmniej w wyobraźni)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Prawnik</a:t>
            </a:r>
          </a:p>
          <a:p>
            <a:r>
              <a:rPr lang="pl-PL" dirty="0" smtClean="0"/>
              <a:t>Zebra</a:t>
            </a:r>
          </a:p>
          <a:p>
            <a:r>
              <a:rPr lang="pl-PL" dirty="0" smtClean="0"/>
              <a:t>Harpia</a:t>
            </a:r>
          </a:p>
          <a:p>
            <a:r>
              <a:rPr lang="pl-PL" dirty="0" smtClean="0"/>
              <a:t>Jednorożec</a:t>
            </a:r>
          </a:p>
          <a:p>
            <a:r>
              <a:rPr lang="pl-PL" dirty="0" smtClean="0"/>
              <a:t>Anglik z grupy drugiej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5643570" y="3214686"/>
            <a:ext cx="32147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Abstrakcyjne</a:t>
            </a:r>
          </a:p>
          <a:p>
            <a:r>
              <a:rPr lang="pl-PL" dirty="0" smtClean="0"/>
              <a:t>(odnoszą się do desygnatów, które </a:t>
            </a:r>
            <a:r>
              <a:rPr lang="pl-PL" dirty="0" smtClean="0"/>
              <a:t>są pewną konstrukcją myślową, nie do wyobrażenia jako konkretne ciało)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Miłość</a:t>
            </a:r>
          </a:p>
          <a:p>
            <a:r>
              <a:rPr lang="pl-PL" dirty="0" smtClean="0"/>
              <a:t>Głód</a:t>
            </a:r>
          </a:p>
          <a:p>
            <a:r>
              <a:rPr lang="pl-PL" dirty="0" smtClean="0"/>
              <a:t>Huragan </a:t>
            </a:r>
          </a:p>
          <a:p>
            <a:r>
              <a:rPr lang="pl-PL" dirty="0" smtClean="0"/>
              <a:t>Prawodawca</a:t>
            </a:r>
          </a:p>
          <a:p>
            <a:r>
              <a:rPr lang="pl-PL" dirty="0" smtClean="0"/>
              <a:t>Typowy Anglik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5. Ze względu na ostrość nazwy</a:t>
            </a:r>
          </a:p>
          <a:p>
            <a:pPr algn="ctr">
              <a:buNone/>
            </a:pP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357290" y="2285992"/>
            <a:ext cx="107157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6357950" y="2357430"/>
            <a:ext cx="128588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785786" y="3214686"/>
            <a:ext cx="32861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Ostre</a:t>
            </a:r>
          </a:p>
          <a:p>
            <a:r>
              <a:rPr lang="pl-PL" dirty="0" smtClean="0"/>
              <a:t>(o wyraźnie określonej treści. Wiadomo, czy coś zalicza się do zakresu tej nazwy, czy nie)</a:t>
            </a:r>
          </a:p>
          <a:p>
            <a:endParaRPr lang="pl-PL" dirty="0"/>
          </a:p>
          <a:p>
            <a:r>
              <a:rPr lang="pl-PL" dirty="0" smtClean="0"/>
              <a:t>Koń</a:t>
            </a:r>
          </a:p>
          <a:p>
            <a:r>
              <a:rPr lang="pl-PL" dirty="0" smtClean="0"/>
              <a:t>Trójkąt równoramienny</a:t>
            </a:r>
          </a:p>
          <a:p>
            <a:r>
              <a:rPr lang="pl-PL" dirty="0" smtClean="0"/>
              <a:t>Szafa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857752" y="3143248"/>
            <a:ext cx="371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Nieostre</a:t>
            </a:r>
          </a:p>
          <a:p>
            <a:r>
              <a:rPr lang="pl-PL" dirty="0" smtClean="0"/>
              <a:t>(o niewyraźnych granicach treści, występuje sytuacja „cienia semantycznego”, niepewności)</a:t>
            </a:r>
          </a:p>
          <a:p>
            <a:endParaRPr lang="pl-PL" dirty="0"/>
          </a:p>
          <a:p>
            <a:r>
              <a:rPr lang="pl-PL" dirty="0" smtClean="0"/>
              <a:t>Zielony</a:t>
            </a:r>
          </a:p>
          <a:p>
            <a:r>
              <a:rPr lang="pl-PL" dirty="0" smtClean="0"/>
              <a:t>Pies rasowy</a:t>
            </a:r>
          </a:p>
          <a:p>
            <a:r>
              <a:rPr lang="pl-PL" dirty="0" smtClean="0"/>
              <a:t>Długie włosy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6. Ze względu na ilość desygnatów</a:t>
            </a: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285852" y="2214554"/>
            <a:ext cx="107157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5643570" y="2357430"/>
            <a:ext cx="107157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142844" y="3214686"/>
            <a:ext cx="27860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Puste</a:t>
            </a:r>
          </a:p>
          <a:p>
            <a:r>
              <a:rPr lang="pl-PL" dirty="0" smtClean="0"/>
              <a:t>(w rzeczywistości nie ma desygnatów)</a:t>
            </a:r>
          </a:p>
          <a:p>
            <a:endParaRPr lang="pl-PL" dirty="0"/>
          </a:p>
          <a:p>
            <a:r>
              <a:rPr lang="pl-PL" dirty="0" err="1" smtClean="0"/>
              <a:t>Hobbit</a:t>
            </a:r>
            <a:endParaRPr lang="pl-PL" dirty="0" smtClean="0"/>
          </a:p>
          <a:p>
            <a:r>
              <a:rPr lang="pl-PL" dirty="0" smtClean="0"/>
              <a:t>Jednorożec</a:t>
            </a:r>
            <a:endParaRPr lang="pl-PL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5857884" y="3214686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Niepuste</a:t>
            </a:r>
            <a:endParaRPr lang="pl-PL" b="1" dirty="0"/>
          </a:p>
        </p:txBody>
      </p:sp>
      <p:cxnSp>
        <p:nvCxnSpPr>
          <p:cNvPr id="11" name="Łącznik prosty ze strzałką 10"/>
          <p:cNvCxnSpPr/>
          <p:nvPr/>
        </p:nvCxnSpPr>
        <p:spPr>
          <a:xfrm rot="10800000" flipV="1">
            <a:off x="4786314" y="3786190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6715140" y="3786190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/>
          <p:cNvSpPr txBox="1"/>
          <p:nvPr/>
        </p:nvSpPr>
        <p:spPr>
          <a:xfrm>
            <a:off x="3428992" y="4500570"/>
            <a:ext cx="2857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Jednostkowe</a:t>
            </a:r>
          </a:p>
          <a:p>
            <a:r>
              <a:rPr lang="pl-PL" dirty="0" smtClean="0"/>
              <a:t>(mają tylko jeden desygnat)</a:t>
            </a:r>
          </a:p>
          <a:p>
            <a:endParaRPr lang="pl-PL" dirty="0"/>
          </a:p>
          <a:p>
            <a:r>
              <a:rPr lang="pl-PL" dirty="0" smtClean="0"/>
              <a:t>Stolica Polski</a:t>
            </a:r>
          </a:p>
          <a:p>
            <a:r>
              <a:rPr lang="pl-PL" dirty="0" smtClean="0"/>
              <a:t>Najmniejsze państwo świata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6643702" y="4500570"/>
            <a:ext cx="2286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Ogólne</a:t>
            </a:r>
          </a:p>
          <a:p>
            <a:r>
              <a:rPr lang="pl-PL" dirty="0" smtClean="0"/>
              <a:t>(mają więcej, niż jeden desygnat)</a:t>
            </a:r>
          </a:p>
          <a:p>
            <a:endParaRPr lang="pl-PL" dirty="0"/>
          </a:p>
          <a:p>
            <a:r>
              <a:rPr lang="pl-PL" dirty="0" smtClean="0"/>
              <a:t>Działka</a:t>
            </a:r>
          </a:p>
          <a:p>
            <a:r>
              <a:rPr lang="pl-PL" dirty="0" smtClean="0"/>
              <a:t>Komin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7. Ze względu na strukturę desygnatu</a:t>
            </a: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928794" y="2285992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6072198" y="2357430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00034" y="3214686"/>
            <a:ext cx="3286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Zbiorowe</a:t>
            </a:r>
          </a:p>
          <a:p>
            <a:r>
              <a:rPr lang="pl-PL" dirty="0" smtClean="0"/>
              <a:t>(mają charakter agregatu rzeczy)</a:t>
            </a:r>
          </a:p>
          <a:p>
            <a:endParaRPr lang="pl-PL" dirty="0"/>
          </a:p>
          <a:p>
            <a:r>
              <a:rPr lang="pl-PL" dirty="0" smtClean="0"/>
              <a:t>Las</a:t>
            </a:r>
          </a:p>
          <a:p>
            <a:r>
              <a:rPr lang="pl-PL" dirty="0" smtClean="0"/>
              <a:t>Biblioteka</a:t>
            </a:r>
          </a:p>
          <a:p>
            <a:r>
              <a:rPr lang="pl-PL" dirty="0" smtClean="0"/>
              <a:t>Kolekcja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000628" y="3214686"/>
            <a:ext cx="3857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/>
              <a:t>Niezbiorowe</a:t>
            </a:r>
            <a:endParaRPr lang="pl-PL" b="1" dirty="0" smtClean="0"/>
          </a:p>
          <a:p>
            <a:r>
              <a:rPr lang="pl-PL" dirty="0" smtClean="0"/>
              <a:t>(desygnatami są pojedyncze rzeczy)</a:t>
            </a:r>
          </a:p>
          <a:p>
            <a:endParaRPr lang="pl-PL" dirty="0"/>
          </a:p>
          <a:p>
            <a:r>
              <a:rPr lang="pl-PL" dirty="0" smtClean="0"/>
              <a:t>Drzewo</a:t>
            </a:r>
          </a:p>
          <a:p>
            <a:r>
              <a:rPr lang="pl-PL" dirty="0" smtClean="0"/>
              <a:t>Książka</a:t>
            </a:r>
          </a:p>
          <a:p>
            <a:r>
              <a:rPr lang="pl-PL" dirty="0" smtClean="0"/>
              <a:t>Biblioteka Uniwersytecka ul. </a:t>
            </a:r>
            <a:r>
              <a:rPr lang="pl-PL" dirty="0" smtClean="0"/>
              <a:t>Szajnochy (jako budynek)</a:t>
            </a:r>
            <a:endParaRPr lang="pl-PL" dirty="0" smtClean="0"/>
          </a:p>
          <a:p>
            <a:endParaRPr lang="pl-PL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Nazwy równoznaczne i równoważne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Nazwy równoznaczne – mają dokładnie tę samą treść i te </a:t>
            </a:r>
            <a:r>
              <a:rPr lang="pl-PL" dirty="0"/>
              <a:t>s</a:t>
            </a:r>
            <a:r>
              <a:rPr lang="pl-PL" dirty="0" smtClean="0"/>
              <a:t>ame desygnaty</a:t>
            </a:r>
          </a:p>
          <a:p>
            <a:pPr marL="0" indent="0">
              <a:buNone/>
            </a:pPr>
            <a:r>
              <a:rPr lang="pl-PL" b="1" dirty="0" smtClean="0"/>
              <a:t>Samochód – Auto </a:t>
            </a:r>
            <a:r>
              <a:rPr lang="pl-PL" b="1" i="1" dirty="0" smtClean="0"/>
              <a:t>(pojazd mechaniczny z silnikiem, czterema kołami, napędzany paliwem)</a:t>
            </a:r>
          </a:p>
          <a:p>
            <a:pPr marL="0" indent="0">
              <a:buNone/>
            </a:pPr>
            <a:endParaRPr lang="pl-PL" b="1" i="1" dirty="0"/>
          </a:p>
          <a:p>
            <a:pPr marL="0" indent="0"/>
            <a:r>
              <a:rPr lang="pl-PL" dirty="0" smtClean="0"/>
              <a:t> Nazwy równoważne – mają różną treść, ale te same desygnaty</a:t>
            </a:r>
          </a:p>
          <a:p>
            <a:pPr marL="0" indent="0">
              <a:buNone/>
            </a:pPr>
            <a:r>
              <a:rPr lang="pl-PL" b="1" dirty="0" smtClean="0"/>
              <a:t>Andrzej Duda – Prezydent Polski </a:t>
            </a:r>
            <a:r>
              <a:rPr lang="pl-PL" b="1" i="1" dirty="0" smtClean="0"/>
              <a:t>(indywidualna osoba – </a:t>
            </a:r>
            <a:r>
              <a:rPr lang="pl-PL" b="1" i="1" dirty="0" err="1" smtClean="0"/>
              <a:t>osoba</a:t>
            </a:r>
            <a:r>
              <a:rPr lang="pl-PL" b="1" i="1" dirty="0" smtClean="0"/>
              <a:t> aktualnie pełniąca daną funkcję)</a:t>
            </a:r>
            <a:endParaRPr lang="pl-PL" b="1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Stosunki między zakresami nazw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Zakres nazwy - zbiór </a:t>
            </a:r>
            <a:r>
              <a:rPr lang="pl-PL" dirty="0"/>
              <a:t>wszystkich </a:t>
            </a:r>
            <a:r>
              <a:rPr lang="pl-PL" dirty="0" smtClean="0"/>
              <a:t>desygnatów </a:t>
            </a:r>
            <a:r>
              <a:rPr lang="pl-PL" dirty="0"/>
              <a:t>danej nazwy.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1428728" y="3714752"/>
            <a:ext cx="58579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rot="5400000">
            <a:off x="1214414" y="371475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5400000">
            <a:off x="7108049" y="367903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 rot="5400000">
            <a:off x="2464579" y="375047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wias klamrowy otwierający 11"/>
          <p:cNvSpPr/>
          <p:nvPr/>
        </p:nvSpPr>
        <p:spPr>
          <a:xfrm rot="16200000">
            <a:off x="1785918" y="3786190"/>
            <a:ext cx="500066" cy="1214446"/>
          </a:xfrm>
          <a:prstGeom prst="leftBrace">
            <a:avLst>
              <a:gd name="adj1" fmla="val 2308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Nawias klamrowy otwierający 13"/>
          <p:cNvSpPr/>
          <p:nvPr/>
        </p:nvSpPr>
        <p:spPr>
          <a:xfrm rot="16200000">
            <a:off x="4679159" y="2107397"/>
            <a:ext cx="571504" cy="464347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1071538" y="4929198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KAWA</a:t>
            </a:r>
          </a:p>
          <a:p>
            <a:pPr algn="ctr"/>
            <a:r>
              <a:rPr lang="pl-PL" dirty="0" smtClean="0"/>
              <a:t>(klasa pozytywna)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3500430" y="492919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NIE-KAWA</a:t>
            </a:r>
          </a:p>
          <a:p>
            <a:pPr algn="ctr"/>
            <a:r>
              <a:rPr lang="pl-PL" dirty="0" smtClean="0"/>
              <a:t>(klasa negatywna)</a:t>
            </a:r>
            <a:endParaRPr lang="pl-PL" dirty="0"/>
          </a:p>
        </p:txBody>
      </p:sp>
      <p:sp>
        <p:nvSpPr>
          <p:cNvPr id="17" name="Nawias klamrowy otwierający 16"/>
          <p:cNvSpPr/>
          <p:nvPr/>
        </p:nvSpPr>
        <p:spPr>
          <a:xfrm rot="5400000">
            <a:off x="4107653" y="321447"/>
            <a:ext cx="500066" cy="5857916"/>
          </a:xfrm>
          <a:prstGeom prst="leftBrace">
            <a:avLst>
              <a:gd name="adj1" fmla="val 3244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3428992" y="271462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Klasa uniwersalna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zamienności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58204" cy="11144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/>
              <a:t>Wszystkie</a:t>
            </a:r>
            <a:r>
              <a:rPr lang="pl-PL" dirty="0"/>
              <a:t> desygnaty nazwy S </a:t>
            </a:r>
            <a:r>
              <a:rPr lang="pl-PL" b="1" dirty="0"/>
              <a:t>są desygnatami</a:t>
            </a:r>
            <a:r>
              <a:rPr lang="pl-PL" dirty="0"/>
              <a:t> nazwy P oraz wszystkie</a:t>
            </a:r>
          </a:p>
          <a:p>
            <a:pPr>
              <a:buNone/>
            </a:pPr>
            <a:r>
              <a:rPr lang="pl-PL" dirty="0"/>
              <a:t>desygnaty nazwy P są desygnatami nazwy S. </a:t>
            </a:r>
            <a:r>
              <a:rPr lang="pl-PL" b="1" dirty="0" smtClean="0"/>
              <a:t>Oprócz desygnatów </a:t>
            </a:r>
            <a:r>
              <a:rPr lang="pl-PL" b="1" dirty="0"/>
              <a:t>nazw S</a:t>
            </a:r>
          </a:p>
          <a:p>
            <a:pPr>
              <a:buNone/>
            </a:pPr>
            <a:r>
              <a:rPr lang="pl-PL" b="1" dirty="0"/>
              <a:t>i P istnieją inne przedmioty.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1214414" y="4929198"/>
            <a:ext cx="65008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rot="5400000">
            <a:off x="1071538" y="492919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5400000">
            <a:off x="7536677" y="496491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wias klamrowy zamykający 9"/>
          <p:cNvSpPr/>
          <p:nvPr/>
        </p:nvSpPr>
        <p:spPr>
          <a:xfrm rot="16200000">
            <a:off x="3893339" y="4036223"/>
            <a:ext cx="428628" cy="13573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Nawias klamrowy zamykający 10"/>
          <p:cNvSpPr/>
          <p:nvPr/>
        </p:nvSpPr>
        <p:spPr>
          <a:xfrm rot="5400000">
            <a:off x="3929058" y="4429132"/>
            <a:ext cx="357190" cy="13573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3357554" y="385762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S - Samochód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3214678" y="557214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P - Auto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Stosunek nadrzędności i podrzędności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57493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 smtClean="0"/>
              <a:t>Nadrzędność: </a:t>
            </a:r>
            <a:r>
              <a:rPr lang="pl-PL" dirty="0"/>
              <a:t>Istnieją </a:t>
            </a:r>
            <a:r>
              <a:rPr lang="pl-PL" dirty="0" smtClean="0"/>
              <a:t>zarówno </a:t>
            </a:r>
            <a:r>
              <a:rPr lang="pl-PL" dirty="0"/>
              <a:t>desygnaty nazwy S, </a:t>
            </a:r>
            <a:r>
              <a:rPr lang="pl-PL" dirty="0" smtClean="0"/>
              <a:t>które </a:t>
            </a:r>
            <a:r>
              <a:rPr lang="pl-PL" dirty="0"/>
              <a:t>są desygnatami nazwy </a:t>
            </a:r>
            <a:r>
              <a:rPr lang="pl-PL" dirty="0" smtClean="0"/>
              <a:t>P, jak </a:t>
            </a:r>
            <a:r>
              <a:rPr lang="pl-PL" dirty="0"/>
              <a:t>i desygnaty nazwy S, </a:t>
            </a:r>
            <a:r>
              <a:rPr lang="pl-PL" dirty="0" smtClean="0"/>
              <a:t>które </a:t>
            </a:r>
            <a:r>
              <a:rPr lang="pl-PL" dirty="0"/>
              <a:t>nie są desygnatami nazwy P. </a:t>
            </a:r>
            <a:r>
              <a:rPr lang="pl-PL" dirty="0" smtClean="0"/>
              <a:t>Wszystkie desygnat </a:t>
            </a:r>
            <a:r>
              <a:rPr lang="pl-PL" dirty="0"/>
              <a:t>nazwy P są desygnatami nazwy S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b="1" dirty="0" smtClean="0"/>
              <a:t>Podrzędność</a:t>
            </a:r>
            <a:r>
              <a:rPr lang="pl-PL" dirty="0" smtClean="0"/>
              <a:t> - Wszystkie </a:t>
            </a:r>
            <a:r>
              <a:rPr lang="pl-PL" dirty="0"/>
              <a:t>desygnaty nazwy </a:t>
            </a:r>
            <a:r>
              <a:rPr lang="pl-PL" dirty="0" smtClean="0"/>
              <a:t>P </a:t>
            </a:r>
            <a:r>
              <a:rPr lang="pl-PL" dirty="0"/>
              <a:t>są desygnatami nazwy </a:t>
            </a:r>
            <a:r>
              <a:rPr lang="pl-PL" dirty="0" smtClean="0"/>
              <a:t>S. </a:t>
            </a:r>
            <a:r>
              <a:rPr lang="pl-PL" dirty="0"/>
              <a:t>Istnieją </a:t>
            </a:r>
            <a:r>
              <a:rPr lang="pl-PL" dirty="0" smtClean="0"/>
              <a:t>zarówno desygnaty </a:t>
            </a:r>
            <a:r>
              <a:rPr lang="pl-PL" dirty="0"/>
              <a:t>nazwy </a:t>
            </a:r>
            <a:r>
              <a:rPr lang="pl-PL" dirty="0" smtClean="0"/>
              <a:t>S, które </a:t>
            </a:r>
            <a:r>
              <a:rPr lang="pl-PL" dirty="0"/>
              <a:t>są desygnatami nazwy </a:t>
            </a:r>
            <a:r>
              <a:rPr lang="pl-PL" dirty="0" smtClean="0"/>
              <a:t>P, </a:t>
            </a:r>
            <a:r>
              <a:rPr lang="pl-PL" dirty="0"/>
              <a:t>jak i </a:t>
            </a:r>
            <a:r>
              <a:rPr lang="pl-PL" dirty="0" smtClean="0"/>
              <a:t>desygnaty nazwy S, które </a:t>
            </a:r>
            <a:r>
              <a:rPr lang="pl-PL" dirty="0"/>
              <a:t>nie są desygnatami nazwy </a:t>
            </a:r>
            <a:r>
              <a:rPr lang="pl-PL" dirty="0" smtClean="0"/>
              <a:t>P.</a:t>
            </a:r>
          </a:p>
          <a:p>
            <a:endParaRPr lang="pl-PL" dirty="0"/>
          </a:p>
          <a:p>
            <a:r>
              <a:rPr lang="pl-PL" dirty="0" smtClean="0"/>
              <a:t>Istnieją również inne </a:t>
            </a:r>
            <a:r>
              <a:rPr lang="pl-PL" dirty="0" smtClean="0"/>
              <a:t>przedmioty</a:t>
            </a:r>
            <a:endParaRPr lang="pl-PL" dirty="0" smtClean="0"/>
          </a:p>
          <a:p>
            <a:endParaRPr lang="pl-PL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2000232" y="5214950"/>
            <a:ext cx="51435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rot="5400000">
            <a:off x="1857356" y="521495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5400000">
            <a:off x="7037405" y="5249875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wias klamrowy otwierający 11"/>
          <p:cNvSpPr/>
          <p:nvPr/>
        </p:nvSpPr>
        <p:spPr>
          <a:xfrm rot="5400000">
            <a:off x="2678893" y="4107661"/>
            <a:ext cx="428628" cy="17859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Nawias klamrowy zamykający 12"/>
          <p:cNvSpPr/>
          <p:nvPr/>
        </p:nvSpPr>
        <p:spPr>
          <a:xfrm rot="5400000">
            <a:off x="3000364" y="4214818"/>
            <a:ext cx="642942" cy="264320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2285984" y="4357694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 – owczarek (podrzędne do S)</a:t>
            </a:r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071670" y="585789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S – pies (nadrzędne do P)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niezależności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Istnieją </a:t>
            </a:r>
            <a:r>
              <a:rPr lang="pl-PL" dirty="0" smtClean="0"/>
              <a:t>zarówno </a:t>
            </a:r>
            <a:r>
              <a:rPr lang="pl-PL" dirty="0"/>
              <a:t>desygnaty nazwy S, </a:t>
            </a:r>
            <a:r>
              <a:rPr lang="pl-PL" dirty="0" smtClean="0"/>
              <a:t>które </a:t>
            </a:r>
            <a:r>
              <a:rPr lang="pl-PL" dirty="0"/>
              <a:t>są desygnatami nazwy P, </a:t>
            </a:r>
            <a:r>
              <a:rPr lang="pl-PL" dirty="0" smtClean="0"/>
              <a:t>jak i </a:t>
            </a:r>
            <a:r>
              <a:rPr lang="pl-PL" dirty="0"/>
              <a:t>desygnaty nazwy S, </a:t>
            </a:r>
            <a:r>
              <a:rPr lang="pl-PL" dirty="0" smtClean="0"/>
              <a:t>które </a:t>
            </a:r>
            <a:r>
              <a:rPr lang="pl-PL" dirty="0"/>
              <a:t>nie są desygnatami nazwy P. </a:t>
            </a:r>
            <a:endParaRPr lang="pl-PL" dirty="0" smtClean="0"/>
          </a:p>
          <a:p>
            <a:r>
              <a:rPr lang="pl-PL" dirty="0" smtClean="0"/>
              <a:t>Istnieją desygnaty nazwy </a:t>
            </a:r>
            <a:r>
              <a:rPr lang="pl-PL" dirty="0"/>
              <a:t>P, </a:t>
            </a:r>
            <a:r>
              <a:rPr lang="pl-PL" dirty="0" smtClean="0"/>
              <a:t>które </a:t>
            </a:r>
            <a:r>
              <a:rPr lang="pl-PL" dirty="0"/>
              <a:t>są desygnatami nazwy S, jak </a:t>
            </a:r>
            <a:r>
              <a:rPr lang="pl-PL" dirty="0" smtClean="0"/>
              <a:t>również desygnaty nazwy </a:t>
            </a:r>
            <a:r>
              <a:rPr lang="pl-PL" dirty="0"/>
              <a:t>P, </a:t>
            </a:r>
            <a:r>
              <a:rPr lang="pl-PL" dirty="0" smtClean="0"/>
              <a:t>które </a:t>
            </a:r>
            <a:r>
              <a:rPr lang="pl-PL" dirty="0"/>
              <a:t>nie są desygnatami nazwy S. </a:t>
            </a:r>
            <a:endParaRPr lang="pl-PL" dirty="0" smtClean="0"/>
          </a:p>
          <a:p>
            <a:r>
              <a:rPr lang="pl-PL" dirty="0" smtClean="0"/>
              <a:t>Oprócz desygnatów </a:t>
            </a:r>
            <a:r>
              <a:rPr lang="pl-PL" dirty="0"/>
              <a:t>nazw </a:t>
            </a:r>
            <a:r>
              <a:rPr lang="pl-PL" dirty="0" smtClean="0"/>
              <a:t>S i </a:t>
            </a:r>
            <a:r>
              <a:rPr lang="pl-PL" dirty="0"/>
              <a:t>P istnieją inne przedmioty.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1357290" y="5072074"/>
            <a:ext cx="61436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rot="5400000">
            <a:off x="1250927" y="510699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5400000">
            <a:off x="7358082" y="507207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wias klamrowy otwierający 9"/>
          <p:cNvSpPr/>
          <p:nvPr/>
        </p:nvSpPr>
        <p:spPr>
          <a:xfrm rot="5400000">
            <a:off x="3393273" y="3679033"/>
            <a:ext cx="357190" cy="24288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Nawias klamrowy zamykający 10"/>
          <p:cNvSpPr/>
          <p:nvPr/>
        </p:nvSpPr>
        <p:spPr>
          <a:xfrm rot="5400000">
            <a:off x="5107785" y="4179099"/>
            <a:ext cx="428628" cy="22145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2714612" y="428625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S - ojciec</a:t>
            </a:r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4500562" y="557214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 - policjant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przeciwieństwa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Nie istnieje desygnat nazwy S, </a:t>
            </a:r>
            <a:r>
              <a:rPr lang="pl-PL" dirty="0" smtClean="0"/>
              <a:t>który </a:t>
            </a:r>
            <a:r>
              <a:rPr lang="pl-PL" dirty="0"/>
              <a:t>byłby jednocześnie desygnatem </a:t>
            </a:r>
            <a:r>
              <a:rPr lang="pl-PL" dirty="0" smtClean="0"/>
              <a:t>nazwy P.</a:t>
            </a:r>
          </a:p>
          <a:p>
            <a:r>
              <a:rPr lang="pl-PL" dirty="0" smtClean="0"/>
              <a:t>Nie </a:t>
            </a:r>
            <a:r>
              <a:rPr lang="pl-PL" dirty="0"/>
              <a:t>istnieje desygnat nazwy P, </a:t>
            </a:r>
            <a:r>
              <a:rPr lang="pl-PL" dirty="0" smtClean="0"/>
              <a:t>który </a:t>
            </a:r>
            <a:r>
              <a:rPr lang="pl-PL" dirty="0"/>
              <a:t>byłby desygnatem </a:t>
            </a:r>
            <a:r>
              <a:rPr lang="pl-PL" dirty="0" smtClean="0"/>
              <a:t>nazwy S.</a:t>
            </a:r>
            <a:endParaRPr lang="pl-PL" dirty="0"/>
          </a:p>
          <a:p>
            <a:r>
              <a:rPr lang="pl-PL" dirty="0" smtClean="0"/>
              <a:t>Oprócz desygnatów </a:t>
            </a:r>
            <a:r>
              <a:rPr lang="pl-PL" dirty="0"/>
              <a:t>nazw S i P istnieją inne przedmioty w świecie.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1500166" y="5357826"/>
            <a:ext cx="57864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rot="5400000">
            <a:off x="1393803" y="539275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5400000">
            <a:off x="7143768" y="535782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wias klamrowy zamykający 9"/>
          <p:cNvSpPr/>
          <p:nvPr/>
        </p:nvSpPr>
        <p:spPr>
          <a:xfrm rot="16200000">
            <a:off x="2536017" y="3893347"/>
            <a:ext cx="642942" cy="22860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Nawias klamrowy zamykający 10"/>
          <p:cNvSpPr/>
          <p:nvPr/>
        </p:nvSpPr>
        <p:spPr>
          <a:xfrm rot="5400000">
            <a:off x="5464975" y="4393413"/>
            <a:ext cx="428628" cy="23574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000232" y="421481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P - pies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4786314" y="592933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S - papryka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nazwa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/>
              <a:t>Nazwą </a:t>
            </a:r>
            <a:r>
              <a:rPr lang="pl-PL" dirty="0"/>
              <a:t>jest każde wyrażenie, </a:t>
            </a:r>
            <a:r>
              <a:rPr lang="pl-PL" dirty="0" smtClean="0"/>
              <a:t>które </a:t>
            </a:r>
            <a:r>
              <a:rPr lang="pl-PL" dirty="0"/>
              <a:t>w danym języku może pełnić w </a:t>
            </a:r>
            <a:r>
              <a:rPr lang="pl-PL" dirty="0" smtClean="0"/>
              <a:t>zdaniu funkcję </a:t>
            </a:r>
            <a:r>
              <a:rPr lang="pl-PL" dirty="0"/>
              <a:t>podmiotu lub </a:t>
            </a:r>
            <a:r>
              <a:rPr lang="pl-PL" dirty="0" smtClean="0"/>
              <a:t>orzecznika</a:t>
            </a:r>
          </a:p>
          <a:p>
            <a:endParaRPr lang="pl-PL" dirty="0"/>
          </a:p>
          <a:p>
            <a:pPr>
              <a:buFont typeface="Wingdings" pitchFamily="2" charset="2"/>
              <a:buChar char="Ø"/>
            </a:pPr>
            <a:r>
              <a:rPr lang="pl-PL" dirty="0"/>
              <a:t>rzeczowniki (np. </a:t>
            </a:r>
            <a:r>
              <a:rPr lang="pl-PL" dirty="0" smtClean="0"/>
              <a:t>„kot</a:t>
            </a:r>
            <a:r>
              <a:rPr lang="pl-PL" dirty="0"/>
              <a:t>”), 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Rzeczownik + przydawka </a:t>
            </a:r>
            <a:r>
              <a:rPr lang="pl-PL" dirty="0"/>
              <a:t>(np. „student, </a:t>
            </a:r>
            <a:r>
              <a:rPr lang="pl-PL" dirty="0" smtClean="0"/>
              <a:t>który nie zaliczył semestru”),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zaimki </a:t>
            </a:r>
            <a:r>
              <a:rPr lang="pl-PL" dirty="0"/>
              <a:t>(np. „ten”, „on</a:t>
            </a:r>
            <a:r>
              <a:rPr lang="pl-PL" dirty="0" smtClean="0"/>
              <a:t>”),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liczebniki (np</a:t>
            </a:r>
            <a:r>
              <a:rPr lang="pl-PL" dirty="0"/>
              <a:t>. „pierwszy”), 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przymiotniki </a:t>
            </a:r>
            <a:r>
              <a:rPr lang="pl-PL" dirty="0"/>
              <a:t>(np. „zielony”), 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przymiotniki używane </a:t>
            </a:r>
            <a:r>
              <a:rPr lang="pl-PL" dirty="0"/>
              <a:t>rzeczownikowo (np. „czerwień</a:t>
            </a:r>
            <a:r>
              <a:rPr lang="pl-PL" dirty="0" smtClean="0"/>
              <a:t>”),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imiesłowy („nieopierzony kurczak”).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sprzeczności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Nie istnieje desygnat nazwy S, </a:t>
            </a:r>
            <a:r>
              <a:rPr lang="pl-PL" dirty="0" smtClean="0"/>
              <a:t>który </a:t>
            </a:r>
            <a:r>
              <a:rPr lang="pl-PL" dirty="0"/>
              <a:t>byłby jednocześnie desygnatem </a:t>
            </a:r>
            <a:r>
              <a:rPr lang="pl-PL" dirty="0" smtClean="0"/>
              <a:t>nazwy P.</a:t>
            </a:r>
            <a:endParaRPr lang="pl-PL" dirty="0"/>
          </a:p>
          <a:p>
            <a:r>
              <a:rPr lang="pl-PL" dirty="0" smtClean="0"/>
              <a:t>Nie </a:t>
            </a:r>
            <a:r>
              <a:rPr lang="pl-PL" dirty="0"/>
              <a:t>istnieje desygnat nazwy P, </a:t>
            </a:r>
            <a:r>
              <a:rPr lang="pl-PL" dirty="0" smtClean="0"/>
              <a:t>który </a:t>
            </a:r>
            <a:r>
              <a:rPr lang="pl-PL" dirty="0"/>
              <a:t>byłby desygnatem nazwy S.</a:t>
            </a:r>
          </a:p>
          <a:p>
            <a:r>
              <a:rPr lang="pl-PL" dirty="0" smtClean="0"/>
              <a:t>Oprócz desygnatów </a:t>
            </a:r>
            <a:r>
              <a:rPr lang="pl-PL" dirty="0"/>
              <a:t>nazw S i P </a:t>
            </a:r>
            <a:r>
              <a:rPr lang="pl-PL" b="1" dirty="0"/>
              <a:t>nie istnieją </a:t>
            </a:r>
            <a:r>
              <a:rPr lang="pl-PL" dirty="0"/>
              <a:t>w świecie inne przedmioty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1500166" y="5286388"/>
            <a:ext cx="59293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rot="5400000">
            <a:off x="1285852" y="528638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5400000">
            <a:off x="7250925" y="5250669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wias klamrowy otwierający 9"/>
          <p:cNvSpPr/>
          <p:nvPr/>
        </p:nvSpPr>
        <p:spPr>
          <a:xfrm rot="5400000">
            <a:off x="2893207" y="3464719"/>
            <a:ext cx="428628" cy="32147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Nawias klamrowy zamykający 10"/>
          <p:cNvSpPr/>
          <p:nvPr/>
        </p:nvSpPr>
        <p:spPr>
          <a:xfrm rot="5400000">
            <a:off x="5857884" y="4143380"/>
            <a:ext cx="428628" cy="27146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214546" y="442913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 - jedzenie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5286380" y="578645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 – nie-jedzenie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</a:t>
            </a:r>
            <a:r>
              <a:rPr lang="pl-PL" dirty="0" err="1" smtClean="0"/>
              <a:t>podprzeciwieństwa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86056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Istnieją desygnaty nazwy S, </a:t>
            </a:r>
            <a:r>
              <a:rPr lang="pl-PL" dirty="0" smtClean="0"/>
              <a:t>które </a:t>
            </a:r>
            <a:r>
              <a:rPr lang="pl-PL" dirty="0"/>
              <a:t>są desygnatami nazwy </a:t>
            </a:r>
            <a:r>
              <a:rPr lang="pl-PL" dirty="0" smtClean="0"/>
              <a:t>P.</a:t>
            </a:r>
            <a:endParaRPr lang="pl-PL" dirty="0"/>
          </a:p>
          <a:p>
            <a:r>
              <a:rPr lang="pl-PL" dirty="0" smtClean="0"/>
              <a:t>Istnieją desygnaty </a:t>
            </a:r>
            <a:r>
              <a:rPr lang="pl-PL" dirty="0"/>
              <a:t>nazwy S, </a:t>
            </a:r>
            <a:r>
              <a:rPr lang="pl-PL" dirty="0" smtClean="0"/>
              <a:t>które </a:t>
            </a:r>
            <a:r>
              <a:rPr lang="pl-PL" dirty="0"/>
              <a:t>nie są desygnatami nazwy P. </a:t>
            </a:r>
            <a:endParaRPr lang="pl-PL" dirty="0" smtClean="0"/>
          </a:p>
          <a:p>
            <a:r>
              <a:rPr lang="pl-PL" dirty="0" smtClean="0"/>
              <a:t>Istnieją desygnaty nazwy </a:t>
            </a:r>
            <a:r>
              <a:rPr lang="pl-PL" dirty="0"/>
              <a:t>P, </a:t>
            </a:r>
            <a:r>
              <a:rPr lang="pl-PL" dirty="0" smtClean="0"/>
              <a:t>które </a:t>
            </a:r>
            <a:r>
              <a:rPr lang="pl-PL" dirty="0"/>
              <a:t>są desygnatami nazwy S, </a:t>
            </a:r>
            <a:endParaRPr lang="pl-PL" dirty="0" smtClean="0"/>
          </a:p>
          <a:p>
            <a:r>
              <a:rPr lang="pl-PL" dirty="0" smtClean="0"/>
              <a:t>Istnieją desygnaty nazwy </a:t>
            </a:r>
            <a:r>
              <a:rPr lang="pl-PL" dirty="0"/>
              <a:t>P, </a:t>
            </a:r>
            <a:r>
              <a:rPr lang="pl-PL" dirty="0" smtClean="0"/>
              <a:t>które </a:t>
            </a:r>
            <a:r>
              <a:rPr lang="pl-PL" dirty="0"/>
              <a:t>nie są desygnatami nazwy S. </a:t>
            </a:r>
            <a:endParaRPr lang="pl-PL" dirty="0" smtClean="0"/>
          </a:p>
          <a:p>
            <a:r>
              <a:rPr lang="pl-PL" dirty="0" smtClean="0"/>
              <a:t>Oprócz desygnatów nazw S </a:t>
            </a:r>
            <a:r>
              <a:rPr lang="pl-PL" dirty="0"/>
              <a:t>i P </a:t>
            </a:r>
            <a:r>
              <a:rPr lang="pl-PL" b="1" dirty="0"/>
              <a:t>nie istnieją </a:t>
            </a:r>
            <a:r>
              <a:rPr lang="pl-PL" dirty="0"/>
              <a:t>inne przedmioty.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1500166" y="5357826"/>
            <a:ext cx="61436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rot="5400000">
            <a:off x="1393009" y="532210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5400000">
            <a:off x="7500958" y="535782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wias klamrowy zamykający 9"/>
          <p:cNvSpPr/>
          <p:nvPr/>
        </p:nvSpPr>
        <p:spPr>
          <a:xfrm rot="16200000">
            <a:off x="2571736" y="3500438"/>
            <a:ext cx="785818" cy="29289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Nawias klamrowy zamykający 10"/>
          <p:cNvSpPr/>
          <p:nvPr/>
        </p:nvSpPr>
        <p:spPr>
          <a:xfrm rot="5400000">
            <a:off x="5393537" y="3821909"/>
            <a:ext cx="714380" cy="378621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285984" y="421481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Nie-ustawa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5072066" y="600076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Akt prawny</a:t>
            </a:r>
            <a:endParaRPr lang="pl-PL" dirty="0"/>
          </a:p>
        </p:txBody>
      </p:sp>
      <p:cxnSp>
        <p:nvCxnSpPr>
          <p:cNvPr id="15" name="Łącznik prosty ze strzałką 14"/>
          <p:cNvCxnSpPr/>
          <p:nvPr/>
        </p:nvCxnSpPr>
        <p:spPr>
          <a:xfrm rot="10800000" flipV="1">
            <a:off x="4214810" y="4857760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5000628" y="45720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Rozporządzenie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 czego składa się nazwa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Budowa</a:t>
            </a:r>
            <a:r>
              <a:rPr lang="pl-PL" dirty="0" smtClean="0"/>
              <a:t>  </a:t>
            </a:r>
            <a:r>
              <a:rPr lang="pl-PL" altLang="ja-JP" dirty="0" smtClean="0"/>
              <a:t>– znaki i dźwięki używane do wyrażenia nazwy np.</a:t>
            </a:r>
            <a:r>
              <a:rPr lang="ja-JP" altLang="en-US" dirty="0" smtClean="0"/>
              <a:t>猫</a:t>
            </a:r>
            <a:r>
              <a:rPr lang="pl-PL" altLang="ja-JP" dirty="0" smtClean="0"/>
              <a:t> [</a:t>
            </a:r>
            <a:r>
              <a:rPr lang="pl-PL" altLang="ja-JP" i="1" dirty="0" err="1" smtClean="0"/>
              <a:t>neko</a:t>
            </a:r>
            <a:r>
              <a:rPr lang="pl-PL" altLang="ja-JP" dirty="0" smtClean="0"/>
              <a:t>] </a:t>
            </a:r>
            <a:endParaRPr lang="pl-PL" dirty="0" smtClean="0"/>
          </a:p>
          <a:p>
            <a:r>
              <a:rPr lang="pl-PL" b="1" dirty="0" smtClean="0"/>
              <a:t>Konotacja</a:t>
            </a:r>
            <a:r>
              <a:rPr lang="pl-PL" dirty="0" smtClean="0"/>
              <a:t> - </a:t>
            </a:r>
            <a:r>
              <a:rPr lang="pl-PL" dirty="0"/>
              <a:t>to relacja między </a:t>
            </a:r>
            <a:r>
              <a:rPr lang="pl-PL" b="1" dirty="0"/>
              <a:t>nazwą</a:t>
            </a:r>
            <a:r>
              <a:rPr lang="pl-PL" dirty="0"/>
              <a:t> a jej </a:t>
            </a:r>
            <a:r>
              <a:rPr lang="pl-PL" b="1" dirty="0"/>
              <a:t>znaczeniem</a:t>
            </a:r>
            <a:r>
              <a:rPr lang="pl-PL" dirty="0" smtClean="0"/>
              <a:t>. Tzn. kiedy mówimy do </a:t>
            </a:r>
            <a:r>
              <a:rPr lang="pl-PL" dirty="0"/>
              <a:t>J</a:t>
            </a:r>
            <a:r>
              <a:rPr lang="pl-PL" dirty="0" smtClean="0"/>
              <a:t>apończyka „</a:t>
            </a:r>
            <a:r>
              <a:rPr lang="pl-PL" dirty="0" err="1" smtClean="0"/>
              <a:t>neko</a:t>
            </a:r>
            <a:r>
              <a:rPr lang="pl-PL" dirty="0" smtClean="0"/>
              <a:t>”, a on myśli o kocie. </a:t>
            </a:r>
          </a:p>
          <a:p>
            <a:r>
              <a:rPr lang="pl-PL" b="1" dirty="0" smtClean="0"/>
              <a:t>Denotacja </a:t>
            </a:r>
            <a:r>
              <a:rPr lang="pl-PL" dirty="0" smtClean="0"/>
              <a:t>– </a:t>
            </a:r>
            <a:r>
              <a:rPr lang="pl-PL" dirty="0"/>
              <a:t>to relacja między </a:t>
            </a:r>
            <a:r>
              <a:rPr lang="pl-PL" b="1" dirty="0"/>
              <a:t>nazwą</a:t>
            </a:r>
            <a:r>
              <a:rPr lang="pl-PL" dirty="0"/>
              <a:t> a </a:t>
            </a:r>
            <a:r>
              <a:rPr lang="pl-PL" b="1" dirty="0" smtClean="0"/>
              <a:t>desygnatem</a:t>
            </a:r>
            <a:r>
              <a:rPr lang="pl-PL" dirty="0" smtClean="0"/>
              <a:t>, czyli tą rzeczą, którą nazwa określa. </a:t>
            </a:r>
            <a:endParaRPr lang="pl-PL" dirty="0"/>
          </a:p>
        </p:txBody>
      </p:sp>
      <p:pic>
        <p:nvPicPr>
          <p:cNvPr id="4" name="Obraz 3" descr="Sina zi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4214818"/>
            <a:ext cx="2928958" cy="21129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UWAGA!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Różne nazwy mające różne znaczenia mogą mieć to samo odniesienie przedmiotowe!</a:t>
            </a:r>
          </a:p>
          <a:p>
            <a:r>
              <a:rPr lang="pl-PL" dirty="0" smtClean="0"/>
              <a:t>Mówiąc o tej samej rzeczy można używać zupełnie odmiennych określeń, mając na myśli coś zupełnie innego.</a:t>
            </a:r>
          </a:p>
          <a:p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Jaki słodki maluszek!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Co za rozpieszczony bachor…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Użycie nazwy (supozycja)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Supozycja prosta – wskazanie na konkretny przedmiot</a:t>
            </a:r>
          </a:p>
          <a:p>
            <a:pPr marL="514350" indent="-514350">
              <a:buNone/>
            </a:pPr>
            <a:r>
              <a:rPr lang="pl-PL" b="1" i="1" dirty="0" smtClean="0"/>
              <a:t>Pan da trzy…</a:t>
            </a:r>
          </a:p>
          <a:p>
            <a:pPr marL="514350" indent="-514350">
              <a:buNone/>
            </a:pPr>
            <a:endParaRPr lang="pl-PL" i="1" dirty="0"/>
          </a:p>
          <a:p>
            <a:pPr marL="514350" indent="-514350">
              <a:buNone/>
            </a:pPr>
            <a:r>
              <a:rPr lang="pl-PL" dirty="0" smtClean="0"/>
              <a:t>2. Supozycja formalna – wskazuje na zbiór </a:t>
            </a:r>
            <a:r>
              <a:rPr lang="pl-PL" dirty="0" smtClean="0"/>
              <a:t>przedmiotów danego rodzaju.</a:t>
            </a:r>
            <a:endParaRPr lang="pl-PL" dirty="0" smtClean="0"/>
          </a:p>
          <a:p>
            <a:pPr marL="514350" indent="-514350">
              <a:buNone/>
            </a:pPr>
            <a:r>
              <a:rPr lang="pl-PL" b="1" i="1" dirty="0" smtClean="0"/>
              <a:t>Trzy to ocena pozytywna.</a:t>
            </a:r>
          </a:p>
          <a:p>
            <a:pPr marL="514350" indent="-514350">
              <a:buNone/>
            </a:pPr>
            <a:endParaRPr lang="pl-PL" b="1" i="1" dirty="0" smtClean="0"/>
          </a:p>
          <a:p>
            <a:pPr marL="514350" indent="-514350">
              <a:buNone/>
            </a:pPr>
            <a:r>
              <a:rPr lang="pl-PL" dirty="0" smtClean="0"/>
              <a:t>3. Supozycja materialna – nie odnosi się do przedmiotu lecz do siebie samej.</a:t>
            </a:r>
          </a:p>
          <a:p>
            <a:pPr marL="514350" indent="-514350">
              <a:buNone/>
            </a:pPr>
            <a:r>
              <a:rPr lang="pl-PL" b="1" i="1" dirty="0" smtClean="0"/>
              <a:t>Wyraz „trzy” to liczebnik.</a:t>
            </a:r>
            <a:endParaRPr lang="pl-PL" b="1" i="1" dirty="0"/>
          </a:p>
          <a:p>
            <a:pPr marL="514350" indent="-514350">
              <a:buNone/>
            </a:pPr>
            <a:endParaRPr lang="pl-PL" b="1" i="1" dirty="0" smtClean="0"/>
          </a:p>
          <a:p>
            <a:pPr marL="514350" indent="-514350">
              <a:buNone/>
            </a:pPr>
            <a:endParaRPr lang="pl-PL" i="1" dirty="0"/>
          </a:p>
          <a:p>
            <a:pPr marL="514350" indent="-514350">
              <a:buNone/>
            </a:pPr>
            <a:endParaRPr lang="pl-PL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Treść nazwy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Treścią nazwy nazywamy zespół cech, przypisany </a:t>
            </a:r>
            <a:r>
              <a:rPr lang="pl-PL" dirty="0"/>
              <a:t>wszystkim desygnatom danej </a:t>
            </a:r>
            <a:r>
              <a:rPr lang="pl-PL" dirty="0" smtClean="0"/>
              <a:t>nazwy.</a:t>
            </a: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428728" y="3429000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5929322" y="3357562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785786" y="4214818"/>
            <a:ext cx="264320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Cechy konstytutywne:</a:t>
            </a:r>
          </a:p>
          <a:p>
            <a:r>
              <a:rPr lang="pl-PL" dirty="0" smtClean="0"/>
              <a:t>Cechy jednoznacznie charakteryzujące  desygnaty nazwy. Cechy podstawowe.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572132" y="4143380"/>
            <a:ext cx="27860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Cechy uzupełniające/ konsekutywne</a:t>
            </a:r>
            <a:r>
              <a:rPr lang="pl-PL" dirty="0" smtClean="0"/>
              <a:t>:</a:t>
            </a:r>
          </a:p>
          <a:p>
            <a:r>
              <a:rPr lang="pl-PL" dirty="0" smtClean="0"/>
              <a:t>Cechy dodatkowe, których wymienienie nie jest konieczne, a co najwyżej przydatne.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Podział nazw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AutoNum type="arabicPeriod"/>
            </a:pPr>
            <a:r>
              <a:rPr lang="pl-PL" dirty="0" smtClean="0"/>
              <a:t>Ze względu na budowę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None/>
            </a:pP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571604" y="2428868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5500694" y="2428868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00034" y="3286124"/>
            <a:ext cx="2571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Nazwy proste</a:t>
            </a:r>
          </a:p>
          <a:p>
            <a:r>
              <a:rPr lang="pl-PL" b="1" dirty="0" smtClean="0"/>
              <a:t>(jednowyrazowe)</a:t>
            </a:r>
          </a:p>
          <a:p>
            <a:endParaRPr lang="pl-PL" dirty="0"/>
          </a:p>
          <a:p>
            <a:r>
              <a:rPr lang="pl-PL" dirty="0" smtClean="0"/>
              <a:t>Pies</a:t>
            </a:r>
          </a:p>
          <a:p>
            <a:r>
              <a:rPr lang="pl-PL" dirty="0" smtClean="0"/>
              <a:t>Zieleń</a:t>
            </a:r>
          </a:p>
          <a:p>
            <a:r>
              <a:rPr lang="pl-PL" dirty="0" smtClean="0"/>
              <a:t>Tadeusz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286380" y="3286124"/>
            <a:ext cx="3214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Nazwy złożone</a:t>
            </a:r>
          </a:p>
          <a:p>
            <a:r>
              <a:rPr lang="pl-PL" b="1" dirty="0" smtClean="0"/>
              <a:t>(wielowyrazowe)</a:t>
            </a:r>
          </a:p>
          <a:p>
            <a:endParaRPr lang="pl-PL" dirty="0"/>
          </a:p>
          <a:p>
            <a:r>
              <a:rPr lang="pl-PL" dirty="0" smtClean="0"/>
              <a:t>Pan Tadeusz</a:t>
            </a:r>
          </a:p>
          <a:p>
            <a:r>
              <a:rPr lang="pl-PL" dirty="0" smtClean="0"/>
              <a:t>Dzięcioł Zielony</a:t>
            </a:r>
          </a:p>
          <a:p>
            <a:r>
              <a:rPr lang="pl-PL" dirty="0" smtClean="0"/>
              <a:t>Coś, co kot zostawił w kuwecie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2. Ze względu na treść (ostrość) nazwy</a:t>
            </a: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000100" y="2285992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rot="5400000">
            <a:off x="4037009" y="2820983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357950" y="2357430"/>
            <a:ext cx="164307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285720" y="3429000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Jednoznaczne</a:t>
            </a:r>
          </a:p>
          <a:p>
            <a:r>
              <a:rPr lang="pl-PL" dirty="0" smtClean="0"/>
              <a:t>(jedna treść)</a:t>
            </a:r>
          </a:p>
          <a:p>
            <a:endParaRPr lang="pl-PL" dirty="0"/>
          </a:p>
          <a:p>
            <a:r>
              <a:rPr lang="pl-PL" dirty="0" smtClean="0"/>
              <a:t>Owczarek </a:t>
            </a:r>
            <a:r>
              <a:rPr lang="pl-PL" dirty="0" smtClean="0"/>
              <a:t>podhalański</a:t>
            </a:r>
          </a:p>
          <a:p>
            <a:r>
              <a:rPr lang="pl-PL" dirty="0" smtClean="0"/>
              <a:t>Biurko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714744" y="3429000"/>
            <a:ext cx="23574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Wieloznaczne</a:t>
            </a:r>
          </a:p>
          <a:p>
            <a:r>
              <a:rPr lang="pl-PL" dirty="0" smtClean="0"/>
              <a:t>(wiele treści)</a:t>
            </a:r>
          </a:p>
          <a:p>
            <a:endParaRPr lang="pl-PL" dirty="0"/>
          </a:p>
          <a:p>
            <a:r>
              <a:rPr lang="pl-PL" dirty="0" smtClean="0"/>
              <a:t>Zamek</a:t>
            </a:r>
          </a:p>
          <a:p>
            <a:r>
              <a:rPr lang="pl-PL" dirty="0" smtClean="0"/>
              <a:t>Pantofelek</a:t>
            </a:r>
          </a:p>
          <a:p>
            <a:r>
              <a:rPr lang="pl-PL" dirty="0" smtClean="0"/>
              <a:t>Grafik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6215074" y="3357562"/>
            <a:ext cx="26432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Równoznaczne</a:t>
            </a:r>
          </a:p>
          <a:p>
            <a:r>
              <a:rPr lang="pl-PL" dirty="0" smtClean="0"/>
              <a:t>(wiele nazw z tą samą treścią)</a:t>
            </a:r>
          </a:p>
          <a:p>
            <a:endParaRPr lang="pl-PL" dirty="0"/>
          </a:p>
          <a:p>
            <a:r>
              <a:rPr lang="pl-PL" dirty="0" smtClean="0"/>
              <a:t>Samochód – Auto</a:t>
            </a:r>
          </a:p>
          <a:p>
            <a:r>
              <a:rPr lang="pl-PL" dirty="0" smtClean="0"/>
              <a:t>Pieniądze – Forsa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3. Ze względu na stosunek do desygnatu</a:t>
            </a:r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rot="10800000" flipV="1">
            <a:off x="1571604" y="2357430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5429256" y="2285992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642910" y="3214686"/>
            <a:ext cx="30718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Indywidualne</a:t>
            </a:r>
          </a:p>
          <a:p>
            <a:r>
              <a:rPr lang="pl-PL" dirty="0" smtClean="0"/>
              <a:t>(wiążą się z desygnatem bezpośrednio, z nadania. Zwykle nazwy własne)</a:t>
            </a:r>
          </a:p>
          <a:p>
            <a:endParaRPr lang="pl-PL" dirty="0"/>
          </a:p>
          <a:p>
            <a:r>
              <a:rPr lang="pl-PL" dirty="0" smtClean="0"/>
              <a:t>Janek Wiśniewski</a:t>
            </a:r>
          </a:p>
          <a:p>
            <a:r>
              <a:rPr lang="pl-PL" dirty="0" smtClean="0"/>
              <a:t>Afryka</a:t>
            </a:r>
          </a:p>
          <a:p>
            <a:r>
              <a:rPr lang="pl-PL" dirty="0" err="1" smtClean="0"/>
              <a:t>Pimpuś</a:t>
            </a:r>
            <a:endParaRPr lang="pl-PL" dirty="0" smtClean="0"/>
          </a:p>
          <a:p>
            <a:r>
              <a:rPr lang="pl-PL" dirty="0" smtClean="0"/>
              <a:t>Warszawa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500694" y="3214686"/>
            <a:ext cx="27146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Generalne</a:t>
            </a:r>
          </a:p>
          <a:p>
            <a:r>
              <a:rPr lang="pl-PL" dirty="0" smtClean="0"/>
              <a:t>(wskazują na desygnat pośrednio, bo kojarzą się z jego cechami)</a:t>
            </a:r>
          </a:p>
          <a:p>
            <a:endParaRPr lang="pl-PL" dirty="0"/>
          </a:p>
          <a:p>
            <a:r>
              <a:rPr lang="pl-PL" dirty="0" smtClean="0"/>
              <a:t>Rudy student z grupy 3</a:t>
            </a:r>
          </a:p>
          <a:p>
            <a:r>
              <a:rPr lang="pl-PL" dirty="0" smtClean="0"/>
              <a:t>Kontynent z lwami</a:t>
            </a:r>
          </a:p>
          <a:p>
            <a:r>
              <a:rPr lang="pl-PL" dirty="0" smtClean="0"/>
              <a:t>Pies Doroty</a:t>
            </a:r>
          </a:p>
          <a:p>
            <a:r>
              <a:rPr lang="pl-PL" dirty="0" smtClean="0"/>
              <a:t>Stolica Polski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1035</Words>
  <Application>Microsoft Office PowerPoint</Application>
  <PresentationFormat>Pokaz na ekranie (4:3)</PresentationFormat>
  <Paragraphs>199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Logika dla Prawników</vt:lpstr>
      <vt:lpstr>Czym jest nazwa</vt:lpstr>
      <vt:lpstr>Z czego składa się nazwa</vt:lpstr>
      <vt:lpstr>UWAGA!</vt:lpstr>
      <vt:lpstr>Użycie nazwy (supozycja)</vt:lpstr>
      <vt:lpstr>Treść nazwy</vt:lpstr>
      <vt:lpstr>Podział nazw</vt:lpstr>
      <vt:lpstr>Slajd 8</vt:lpstr>
      <vt:lpstr>Slajd 9</vt:lpstr>
      <vt:lpstr>Slajd 10</vt:lpstr>
      <vt:lpstr>Slajd 11</vt:lpstr>
      <vt:lpstr>Slajd 12</vt:lpstr>
      <vt:lpstr>Slajd 13</vt:lpstr>
      <vt:lpstr>Nazwy równoznaczne i równoważne</vt:lpstr>
      <vt:lpstr>Stosunki między zakresami nazw</vt:lpstr>
      <vt:lpstr>Stosunek zamienności</vt:lpstr>
      <vt:lpstr>Stosunek nadrzędności i podrzędności</vt:lpstr>
      <vt:lpstr>Stosunek niezależności</vt:lpstr>
      <vt:lpstr>Stosunek przeciwieństwa</vt:lpstr>
      <vt:lpstr>Stosunek sprzeczności</vt:lpstr>
      <vt:lpstr>Stosunek podprzeciwieństwa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dla Prawników</dc:title>
  <dc:creator>Ewa Niemiec</dc:creator>
  <cp:lastModifiedBy>Ewa Niemiec</cp:lastModifiedBy>
  <cp:revision>2</cp:revision>
  <dcterms:created xsi:type="dcterms:W3CDTF">2016-10-10T16:16:59Z</dcterms:created>
  <dcterms:modified xsi:type="dcterms:W3CDTF">2016-10-24T17:26:27Z</dcterms:modified>
</cp:coreProperties>
</file>