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5" r:id="rId5"/>
    <p:sldId id="261" r:id="rId6"/>
    <p:sldId id="257" r:id="rId7"/>
    <p:sldId id="259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19.10.2016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19.10.2016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19.10.2016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19.10.2016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19.10.2016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19.10.2016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19.10.2016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Logika dla prawników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Definicje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Kontekstowa – wyjaśnienie znaczenia terminu poprzez umieszczenie definiendum w takim otoczeniu językowym, że znaczenie wynika z samego kontekstu.</a:t>
            </a:r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„</a:t>
            </a:r>
            <a:r>
              <a:rPr lang="pl-PL" i="1" dirty="0" smtClean="0"/>
              <a:t>Podmiot B ma immunitet, jeżeli jest on zwolniony od podległości kompetencji podmiotu A, podczas gdy inne podmioty kompetencji tej podlegają.”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Określ rodzaj definicji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Słowo „nie” oznacza brak zgody na coś.</a:t>
            </a:r>
          </a:p>
          <a:p>
            <a:r>
              <a:rPr lang="pl-PL" dirty="0" smtClean="0"/>
              <a:t>Wyrażenie „wciskać kit” znaczy tyle, co wyrażenie „robić komuś wodę z mózgu”.</a:t>
            </a:r>
          </a:p>
          <a:p>
            <a:r>
              <a:rPr lang="pl-PL" dirty="0" smtClean="0"/>
              <a:t>Zegarek to przyrząd służący do mierzenia czasu</a:t>
            </a:r>
          </a:p>
          <a:p>
            <a:r>
              <a:rPr lang="pl-PL" dirty="0" smtClean="0"/>
              <a:t>Budynek – należy przez to rozumieć taki obiekt budowlany, który jest trwale związany z gruntem, wydzielony z przestrzeni za pomocą przegród budowlanych oraz posiada fundamenty i dach (użyte w ustawie)</a:t>
            </a:r>
          </a:p>
          <a:p>
            <a:r>
              <a:rPr lang="pl-PL" dirty="0" smtClean="0"/>
              <a:t>Miłość jest wtedy, kiedy dwoje ludzi bardzo się kocha.</a:t>
            </a:r>
          </a:p>
          <a:p>
            <a:r>
              <a:rPr lang="pl-PL" dirty="0" smtClean="0"/>
              <a:t>Definicja projektująca - Służy stworzeniu od nowa (</a:t>
            </a:r>
            <a:r>
              <a:rPr lang="pl-PL" b="1" i="1" dirty="0" smtClean="0"/>
              <a:t>konstrukcyjna</a:t>
            </a:r>
            <a:r>
              <a:rPr lang="pl-PL" dirty="0" smtClean="0"/>
              <a:t>) albo zmianie lub doprecyzowaniu  znaczenia istniejącego (</a:t>
            </a:r>
            <a:r>
              <a:rPr lang="pl-PL" b="1" i="1" dirty="0" smtClean="0"/>
              <a:t>regulująca</a:t>
            </a:r>
            <a:r>
              <a:rPr lang="pl-PL" dirty="0" smtClean="0"/>
              <a:t>) wyrażenia.</a:t>
            </a:r>
          </a:p>
          <a:p>
            <a:r>
              <a:rPr lang="pl-PL" dirty="0" smtClean="0"/>
              <a:t>Definicja projektująca to Operacyjna Nawiasowa Kontekstowa i Aksjomatyczna.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Określ stylizację i zmień na dwie pozostałe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Ontologia jest to dział filozofii zajmujący się problematyką związaną z pojęciami bytu.</a:t>
            </a:r>
          </a:p>
          <a:p>
            <a:r>
              <a:rPr lang="pl-PL" dirty="0" smtClean="0"/>
              <a:t>Wyrażenie „spadaj stąd” znaczy tyle, co wyrażenie „odejdź stąd szybko”.</a:t>
            </a:r>
          </a:p>
          <a:p>
            <a:r>
              <a:rPr lang="pl-PL" dirty="0" smtClean="0"/>
              <a:t>Wyrażenie „fanatyk” oznacza osobę ślepo oddana jakiejś idei, ideologii.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Błędy w definicjach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err="1" smtClean="0"/>
              <a:t>Ignotum</a:t>
            </a:r>
            <a:r>
              <a:rPr lang="pl-PL" dirty="0" smtClean="0"/>
              <a:t> per </a:t>
            </a:r>
            <a:r>
              <a:rPr lang="pl-PL" dirty="0" err="1" smtClean="0"/>
              <a:t>ignotum</a:t>
            </a:r>
            <a:r>
              <a:rPr lang="pl-PL" dirty="0" smtClean="0"/>
              <a:t> – nieznane przez nieznane.</a:t>
            </a:r>
          </a:p>
          <a:p>
            <a:pPr marL="514350" indent="-514350">
              <a:buAutoNum type="arabicPeriod"/>
            </a:pPr>
            <a:endParaRPr lang="pl-PL" dirty="0" smtClean="0"/>
          </a:p>
          <a:p>
            <a:pPr marL="0" indent="0">
              <a:buNone/>
            </a:pPr>
            <a:r>
              <a:rPr lang="pl-PL" i="1" dirty="0" smtClean="0"/>
              <a:t> </a:t>
            </a:r>
            <a:r>
              <a:rPr lang="pl-PL" i="1" dirty="0" err="1" smtClean="0"/>
              <a:t>Transcendentalia</a:t>
            </a:r>
            <a:r>
              <a:rPr lang="pl-PL" i="1" dirty="0" smtClean="0"/>
              <a:t> oznaczają byt </a:t>
            </a:r>
            <a:r>
              <a:rPr lang="pl-PL" i="1" dirty="0" err="1" smtClean="0"/>
              <a:t>ponadkategorialny</a:t>
            </a:r>
            <a:r>
              <a:rPr lang="pl-PL" i="1" dirty="0" smtClean="0"/>
              <a:t> wiążąc to określenie w pełni z ontologią.</a:t>
            </a:r>
            <a:endParaRPr lang="pl-PL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Idem per idem – błędne koło (to, co ma być wyjaśnione pokrywa się z tym, co ma wyjaśniać)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Róż to jest kolor różowy (błędne koło bezpośrednie)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Legalny to znaczy praworządny, tylko bez elementu aksjologicznego.</a:t>
            </a:r>
          </a:p>
          <a:p>
            <a:pPr>
              <a:buNone/>
            </a:pPr>
            <a:r>
              <a:rPr lang="pl-PL" dirty="0" smtClean="0"/>
              <a:t>Praworządny to znaczy legalny, tylko z elementem aksjologicznym.</a:t>
            </a:r>
          </a:p>
          <a:p>
            <a:pPr>
              <a:buNone/>
            </a:pPr>
            <a:r>
              <a:rPr lang="pl-PL" dirty="0" smtClean="0"/>
              <a:t>(błędne koło pośrednie)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3. Błąd nieadekwatności – definicja jest za wąska, za szeroka, lub oba </a:t>
            </a:r>
            <a:r>
              <a:rPr lang="pl-PL" dirty="0" err="1" smtClean="0"/>
              <a:t>jednoczesnie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4. Błąd wykluczania się zakresów – w ogóle definicja nie mówi o tym, o czym powinna.</a:t>
            </a:r>
          </a:p>
          <a:p>
            <a:endParaRPr lang="pl-PL" dirty="0" smtClean="0"/>
          </a:p>
          <a:p>
            <a:pPr>
              <a:buNone/>
            </a:pPr>
            <a:r>
              <a:rPr lang="pl-PL" i="1" dirty="0" smtClean="0"/>
              <a:t>Kultura to rodzaj wódki.</a:t>
            </a:r>
            <a:endParaRPr lang="pl-PL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5. Błąd przesunięcia kategorialnego.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Miłość to ludzie, którzy się kochają.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Ustawa to akt prawny.</a:t>
            </a:r>
          </a:p>
          <a:p>
            <a:r>
              <a:rPr lang="pl-PL" dirty="0" smtClean="0"/>
              <a:t>Prawo cywilne to wyroki w sprawach ze stosunków cywilnych.</a:t>
            </a:r>
          </a:p>
          <a:p>
            <a:r>
              <a:rPr lang="pl-PL" dirty="0" smtClean="0"/>
              <a:t>„Modalność” znaczy tyle, co „odnoszący się do stopnia pewności sądu”.</a:t>
            </a:r>
          </a:p>
          <a:p>
            <a:r>
              <a:rPr lang="pl-PL" dirty="0" smtClean="0"/>
              <a:t>Podmiot prawa, to rzecz o </a:t>
            </a:r>
            <a:r>
              <a:rPr lang="pl-PL" smtClean="0"/>
              <a:t>której statusie mówi prawo.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definicje - legalnie nad wisla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428736"/>
            <a:ext cx="4631441" cy="4823029"/>
          </a:xfrm>
        </p:spPr>
      </p:pic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Precyzja języka jest ważna, zwłaszcza w przypadku prawa. </a:t>
            </a:r>
          </a:p>
          <a:p>
            <a:endParaRPr lang="pl-PL" dirty="0" smtClean="0"/>
          </a:p>
          <a:p>
            <a:r>
              <a:rPr lang="pl-PL" dirty="0" smtClean="0"/>
              <a:t>Definicje to wypowiedzi porządkujące, służące wyjaśnieniu znaczenia wyrazu, pojęcia lub całego wyrażenia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definicji</a:t>
            </a:r>
            <a:endParaRPr lang="pl-PL" dirty="0"/>
          </a:p>
        </p:txBody>
      </p:sp>
      <p:cxnSp>
        <p:nvCxnSpPr>
          <p:cNvPr id="7" name="Łącznik prosty ze strzałką 6"/>
          <p:cNvCxnSpPr/>
          <p:nvPr/>
        </p:nvCxnSpPr>
        <p:spPr>
          <a:xfrm rot="10800000" flipV="1">
            <a:off x="2000232" y="1500174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rot="5400000">
            <a:off x="3465505" y="2106603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5357818" y="1500174"/>
            <a:ext cx="92869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285720" y="2357430"/>
            <a:ext cx="2571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Do czego się odnosi</a:t>
            </a:r>
          </a:p>
          <a:p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Realna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Nominalna </a:t>
            </a:r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2428860" y="278605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Budowa</a:t>
            </a:r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5500694" y="221455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Zadania</a:t>
            </a:r>
            <a:endParaRPr lang="pl-PL" dirty="0"/>
          </a:p>
        </p:txBody>
      </p:sp>
      <p:cxnSp>
        <p:nvCxnSpPr>
          <p:cNvPr id="17" name="Łącznik prosty ze strzałką 16"/>
          <p:cNvCxnSpPr/>
          <p:nvPr/>
        </p:nvCxnSpPr>
        <p:spPr>
          <a:xfrm rot="10800000" flipV="1">
            <a:off x="2928926" y="3286124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4143372" y="3286124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/>
          <p:cNvSpPr txBox="1"/>
          <p:nvPr/>
        </p:nvSpPr>
        <p:spPr>
          <a:xfrm>
            <a:off x="1928794" y="3857628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Równościowa</a:t>
            </a:r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Klasyczna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Nieklasyczna </a:t>
            </a:r>
            <a:endParaRPr lang="pl-PL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3786182" y="3857628"/>
            <a:ext cx="19288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Nierównościowa</a:t>
            </a:r>
          </a:p>
          <a:p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Operacyjna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Nawiasowa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Kontekstowa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Aksjomatyczna</a:t>
            </a:r>
            <a:endParaRPr lang="pl-PL" dirty="0"/>
          </a:p>
        </p:txBody>
      </p:sp>
      <p:cxnSp>
        <p:nvCxnSpPr>
          <p:cNvPr id="23" name="Łącznik prosty ze strzałką 22"/>
          <p:cNvCxnSpPr/>
          <p:nvPr/>
        </p:nvCxnSpPr>
        <p:spPr>
          <a:xfrm rot="5400000">
            <a:off x="6286512" y="3071810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>
            <a:off x="7143768" y="2786058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ole tekstowe 25"/>
          <p:cNvSpPr txBox="1"/>
          <p:nvPr/>
        </p:nvSpPr>
        <p:spPr>
          <a:xfrm>
            <a:off x="5715008" y="357187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Sprawozdawcza</a:t>
            </a:r>
            <a:endParaRPr lang="pl-PL" dirty="0"/>
          </a:p>
        </p:txBody>
      </p:sp>
      <p:sp>
        <p:nvSpPr>
          <p:cNvPr id="27" name="pole tekstowe 26"/>
          <p:cNvSpPr txBox="1"/>
          <p:nvPr/>
        </p:nvSpPr>
        <p:spPr>
          <a:xfrm>
            <a:off x="7500958" y="3571876"/>
            <a:ext cx="1643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Projektująca</a:t>
            </a:r>
          </a:p>
          <a:p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Konstrukcyjna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Regulująca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Definicja sprawozdawcza i projektująca 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Definicja sprawozdawcza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Służy wyjaśnieniu istniejącego już wyrażenia. Niczego nie tworzy.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Definicja projektująca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/>
              <a:t>Służy stworzeniu od nowa (</a:t>
            </a:r>
            <a:r>
              <a:rPr lang="pl-PL" b="1" i="1" dirty="0" smtClean="0"/>
              <a:t>konstrukcyjna</a:t>
            </a:r>
            <a:r>
              <a:rPr lang="pl-PL" dirty="0" smtClean="0"/>
              <a:t>) albo zmianie lub doprecyzowaniu  znaczenia istniejącego (</a:t>
            </a:r>
            <a:r>
              <a:rPr lang="pl-PL" b="1" i="1" dirty="0" smtClean="0"/>
              <a:t>regulująca</a:t>
            </a:r>
            <a:r>
              <a:rPr lang="pl-PL" dirty="0" smtClean="0"/>
              <a:t>) wyrażenia.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Definicja realna i nominalna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Definicja realna – odnosi się do definiowanego przedmiotu.</a:t>
            </a:r>
          </a:p>
          <a:p>
            <a:pPr>
              <a:buNone/>
            </a:pPr>
            <a:r>
              <a:rPr lang="pl-PL" i="1" dirty="0" smtClean="0"/>
              <a:t>Długopis to przyrząd służący do pisania.</a:t>
            </a:r>
          </a:p>
          <a:p>
            <a:pPr>
              <a:buNone/>
            </a:pPr>
            <a:endParaRPr lang="pl-PL" i="1" dirty="0" smtClean="0"/>
          </a:p>
          <a:p>
            <a:r>
              <a:rPr lang="pl-PL" dirty="0" smtClean="0"/>
              <a:t>Definicja nominalna – odnosi się do wyrażenia</a:t>
            </a:r>
            <a:r>
              <a:rPr lang="pl-PL" i="1" dirty="0" smtClean="0"/>
              <a:t>.</a:t>
            </a:r>
          </a:p>
          <a:p>
            <a:pPr>
              <a:buNone/>
            </a:pPr>
            <a:r>
              <a:rPr lang="pl-PL" i="1" dirty="0" smtClean="0"/>
              <a:t>Słowo „indosant” oznacza osobę przenoszącą weksel poprzez indos.</a:t>
            </a:r>
            <a:endParaRPr lang="pl-PL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 czego składa się definicja?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b="1" dirty="0" smtClean="0"/>
              <a:t>Logika</a:t>
            </a:r>
            <a:r>
              <a:rPr lang="pl-PL" sz="2400" dirty="0" smtClean="0"/>
              <a:t> jest to </a:t>
            </a:r>
            <a:r>
              <a:rPr lang="pl-PL" sz="2400" i="1" dirty="0" smtClean="0"/>
              <a:t>nauka o regułach poprawnego rozumowania</a:t>
            </a:r>
            <a:endParaRPr lang="pl-PL" sz="2400" i="1" dirty="0"/>
          </a:p>
        </p:txBody>
      </p:sp>
      <p:sp>
        <p:nvSpPr>
          <p:cNvPr id="5" name="Nawias klamrowy zamykający 4"/>
          <p:cNvSpPr/>
          <p:nvPr/>
        </p:nvSpPr>
        <p:spPr>
          <a:xfrm rot="5400000">
            <a:off x="714348" y="1785926"/>
            <a:ext cx="428628" cy="857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Nawias klamrowy otwierający 6"/>
          <p:cNvSpPr/>
          <p:nvPr/>
        </p:nvSpPr>
        <p:spPr>
          <a:xfrm rot="16200000">
            <a:off x="1535885" y="1821645"/>
            <a:ext cx="428628" cy="7858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Nawias klamrowy zamykający 7"/>
          <p:cNvSpPr/>
          <p:nvPr/>
        </p:nvSpPr>
        <p:spPr>
          <a:xfrm rot="5400000">
            <a:off x="4786314" y="-642966"/>
            <a:ext cx="428628" cy="57150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214282" y="285749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 smtClean="0"/>
              <a:t>definiendum</a:t>
            </a:r>
            <a:endParaRPr lang="pl-PL" b="1" i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1357290" y="242886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łącznik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4429124" y="292893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definiens</a:t>
            </a:r>
            <a:endParaRPr lang="pl-PL" i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500034" y="3929066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UWAGA: Jeśli mamy do czynienia z taką strukturą, jest to definicja </a:t>
            </a:r>
            <a:r>
              <a:rPr lang="pl-PL" b="1" dirty="0" smtClean="0"/>
              <a:t>równościowa</a:t>
            </a:r>
            <a:endParaRPr lang="pl-PL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Definicja równościowa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72006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 smtClean="0"/>
              <a:t>W postaci klasycznej </a:t>
            </a:r>
            <a:r>
              <a:rPr lang="pl-PL" dirty="0" smtClean="0"/>
              <a:t>– definiens zawiera opis przedmiotu, na który składa się </a:t>
            </a:r>
            <a:r>
              <a:rPr lang="pl-PL" b="1" dirty="0" smtClean="0"/>
              <a:t>rodzaj </a:t>
            </a:r>
            <a:r>
              <a:rPr lang="pl-PL" dirty="0" smtClean="0"/>
              <a:t>(</a:t>
            </a:r>
            <a:r>
              <a:rPr lang="pl-PL" dirty="0" err="1" smtClean="0"/>
              <a:t>genus</a:t>
            </a:r>
            <a:r>
              <a:rPr lang="pl-PL" dirty="0" smtClean="0"/>
              <a:t>) i </a:t>
            </a:r>
            <a:r>
              <a:rPr lang="pl-PL" b="1" dirty="0" smtClean="0"/>
              <a:t>różnica gatunkowa </a:t>
            </a:r>
            <a:r>
              <a:rPr lang="pl-PL" dirty="0" smtClean="0"/>
              <a:t>(</a:t>
            </a:r>
            <a:r>
              <a:rPr lang="pl-PL" i="1" dirty="0" smtClean="0"/>
              <a:t>differentia </a:t>
            </a:r>
            <a:r>
              <a:rPr lang="pl-PL" i="1" dirty="0" err="1" smtClean="0"/>
              <a:t>specifica</a:t>
            </a:r>
            <a:r>
              <a:rPr lang="pl-PL" i="1" dirty="0" smtClean="0"/>
              <a:t>)</a:t>
            </a:r>
          </a:p>
          <a:p>
            <a:endParaRPr lang="pl-PL" i="1" dirty="0" smtClean="0"/>
          </a:p>
          <a:p>
            <a:pPr>
              <a:buNone/>
            </a:pPr>
            <a:r>
              <a:rPr lang="pl-PL" i="1" dirty="0" smtClean="0"/>
              <a:t>Nos to część ciała służąca do wąchania.</a:t>
            </a:r>
          </a:p>
          <a:p>
            <a:pPr>
              <a:buNone/>
            </a:pPr>
            <a:endParaRPr lang="pl-PL" i="1" dirty="0" smtClean="0"/>
          </a:p>
          <a:p>
            <a:endParaRPr lang="pl-PL" i="1" dirty="0" smtClean="0"/>
          </a:p>
          <a:p>
            <a:r>
              <a:rPr lang="pl-PL" b="1" dirty="0" smtClean="0"/>
              <a:t>W postaci nieklasycznej </a:t>
            </a:r>
            <a:r>
              <a:rPr lang="pl-PL" dirty="0" smtClean="0"/>
              <a:t>– definiens to wyliczenie pojęć, które w sumie składają się na które składa się definiendum.</a:t>
            </a:r>
          </a:p>
          <a:p>
            <a:endParaRPr lang="pl-PL" dirty="0" smtClean="0"/>
          </a:p>
          <a:p>
            <a:pPr marL="0" indent="0">
              <a:buNone/>
            </a:pPr>
            <a:r>
              <a:rPr lang="pl-PL" i="1" dirty="0" smtClean="0"/>
              <a:t>Antarktyka to Antarktyda, otaczający ją Ocean Południowy oraz położone na nim wyspy.</a:t>
            </a:r>
          </a:p>
          <a:p>
            <a:endParaRPr lang="pl-PL" b="1" dirty="0"/>
          </a:p>
        </p:txBody>
      </p:sp>
      <p:sp>
        <p:nvSpPr>
          <p:cNvPr id="4" name="Nawias klamrowy zamykający 3"/>
          <p:cNvSpPr/>
          <p:nvPr/>
        </p:nvSpPr>
        <p:spPr>
          <a:xfrm rot="5400000">
            <a:off x="1964513" y="2821777"/>
            <a:ext cx="285752" cy="135732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Nawias klamrowy zamykający 4"/>
          <p:cNvSpPr/>
          <p:nvPr/>
        </p:nvSpPr>
        <p:spPr>
          <a:xfrm rot="5400000">
            <a:off x="4036215" y="2178835"/>
            <a:ext cx="357190" cy="27146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428728" y="357187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rodzaj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214678" y="364331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Różnica gatunkowa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62000" contrast="-82000"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Stylizacje: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pl-PL" b="1" dirty="0" smtClean="0"/>
              <a:t>Słownikowa</a:t>
            </a:r>
            <a:r>
              <a:rPr lang="pl-PL" dirty="0" smtClean="0"/>
              <a:t> -  definiendum i definiens są w supozycji materialnej, tzn. w formie wyrażeń. Łącznik brzmi „znaczy”.</a:t>
            </a:r>
          </a:p>
          <a:p>
            <a:pPr marL="514350" indent="-51435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i="1" dirty="0" smtClean="0"/>
              <a:t>Wyraz „tarantowaty” znaczy tyle, co wyrażenie „o umaszczeniu jednolitym w plamki”</a:t>
            </a:r>
          </a:p>
          <a:p>
            <a:pPr marL="0" indent="0">
              <a:buNone/>
            </a:pPr>
            <a:endParaRPr lang="pl-PL" i="1" dirty="0" smtClean="0"/>
          </a:p>
          <a:p>
            <a:pPr>
              <a:buNone/>
            </a:pPr>
            <a:r>
              <a:rPr lang="pl-PL" i="1" dirty="0" smtClean="0"/>
              <a:t>2. </a:t>
            </a:r>
            <a:r>
              <a:rPr lang="pl-PL" b="1" dirty="0" smtClean="0"/>
              <a:t>Semantyczna -</a:t>
            </a:r>
            <a:r>
              <a:rPr lang="pl-PL" i="1" dirty="0" smtClean="0"/>
              <a:t> </a:t>
            </a:r>
            <a:r>
              <a:rPr lang="pl-PL" dirty="0" smtClean="0"/>
              <a:t>definiendum występuje supozycji materialnej, ale definiens już nie. Łącznik brzmi „oznacza”</a:t>
            </a:r>
          </a:p>
          <a:p>
            <a:pPr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i="1" dirty="0" smtClean="0"/>
              <a:t>Wyrażenie „tarantowaty” oznacza umaszczenie jednolite w plamki.</a:t>
            </a:r>
          </a:p>
          <a:p>
            <a:pPr marL="0" indent="0">
              <a:buNone/>
            </a:pPr>
            <a:endParaRPr lang="pl-PL" i="1" dirty="0" smtClean="0"/>
          </a:p>
          <a:p>
            <a:pPr marL="0" indent="0">
              <a:buNone/>
            </a:pPr>
            <a:r>
              <a:rPr lang="pl-PL" i="1" dirty="0" smtClean="0"/>
              <a:t>3. </a:t>
            </a:r>
            <a:r>
              <a:rPr lang="pl-PL" b="1" dirty="0" smtClean="0"/>
              <a:t>Przedmiotowa – </a:t>
            </a:r>
            <a:r>
              <a:rPr lang="pl-PL" dirty="0" smtClean="0"/>
              <a:t>ani definiendum, ani definiens nie są w supozycji materialnej. Łącznik dowolny.</a:t>
            </a:r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i="1" dirty="0" smtClean="0"/>
              <a:t>Tarantowaty, czyli o maści jednolitej w plamki</a:t>
            </a:r>
            <a:r>
              <a:rPr lang="pl-PL" b="1" i="1" dirty="0" smtClean="0"/>
              <a:t>.</a:t>
            </a:r>
            <a:endParaRPr lang="pl-PL" b="1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i="1" dirty="0" smtClean="0"/>
          </a:p>
          <a:p>
            <a:pPr>
              <a:buNone/>
            </a:pPr>
            <a:endParaRPr lang="pl-PL" i="1" dirty="0" smtClean="0"/>
          </a:p>
          <a:p>
            <a:pPr marL="514350" indent="-514350">
              <a:buAutoNum type="arabicPeriod"/>
            </a:pPr>
            <a:endParaRPr lang="pl-PL" dirty="0" smtClean="0"/>
          </a:p>
          <a:p>
            <a:pPr marL="514350" indent="-514350">
              <a:buAutoNum type="arabicPeriod"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Definicja nierównościowa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 smtClean="0"/>
              <a:t>Operacyjna</a:t>
            </a:r>
            <a:r>
              <a:rPr lang="pl-PL" dirty="0" smtClean="0"/>
              <a:t> – opis, jak coś powstaje:</a:t>
            </a:r>
          </a:p>
          <a:p>
            <a:pPr marL="0" indent="0">
              <a:buNone/>
            </a:pPr>
            <a:r>
              <a:rPr lang="pl-PL" i="1" dirty="0" smtClean="0"/>
              <a:t>„Odgrzej mleko do temperatury 60-70 stopni. Spień lekko za pomocą </a:t>
            </a:r>
            <a:r>
              <a:rPr lang="pl-PL" i="1" dirty="0" err="1" smtClean="0"/>
              <a:t>spieniacza</a:t>
            </a:r>
            <a:r>
              <a:rPr lang="pl-PL" i="1" dirty="0" smtClean="0"/>
              <a:t> i przełóż do szklanki. Zaparz podwójne espresso i wlej po ściance szklanki.”</a:t>
            </a:r>
          </a:p>
          <a:p>
            <a:pPr marL="0" indent="0">
              <a:buNone/>
            </a:pPr>
            <a:endParaRPr lang="pl-PL" i="1" dirty="0" smtClean="0"/>
          </a:p>
          <a:p>
            <a:pPr marL="0" indent="0"/>
            <a:r>
              <a:rPr lang="pl-PL" i="1" dirty="0" smtClean="0"/>
              <a:t> </a:t>
            </a:r>
            <a:r>
              <a:rPr lang="pl-PL" b="1" dirty="0" smtClean="0"/>
              <a:t>Nawiasowa </a:t>
            </a:r>
            <a:r>
              <a:rPr lang="pl-PL" dirty="0" smtClean="0"/>
              <a:t>– zaznaczenie w nawiasie definiowanego terminu, podczas opisu.</a:t>
            </a:r>
          </a:p>
          <a:p>
            <a:pPr marL="0" indent="0">
              <a:buNone/>
            </a:pPr>
            <a:r>
              <a:rPr lang="pl-PL" i="1" dirty="0" smtClean="0"/>
              <a:t>„Nieruchomościami są części powierzchni ziemskiej stanowiące odrębny przedmiot własności (grunty), jak również budynki trwale z gruntem związane lub części takich budynków, jeżeli na mocy przepisów szczególnych stanowią odrębny od gruntu przedmiot własności.”</a:t>
            </a:r>
            <a:endParaRPr lang="pl-PL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778</Words>
  <PresentationFormat>Pokaz na ekranie (4:3)</PresentationFormat>
  <Paragraphs>113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Logika dla prawników</vt:lpstr>
      <vt:lpstr>Slajd 2</vt:lpstr>
      <vt:lpstr>Rodzaje definicji</vt:lpstr>
      <vt:lpstr>Definicja sprawozdawcza i projektująca </vt:lpstr>
      <vt:lpstr>Definicja realna i nominalna</vt:lpstr>
      <vt:lpstr>Z czego składa się definicja?</vt:lpstr>
      <vt:lpstr>Definicja równościowa</vt:lpstr>
      <vt:lpstr>Stylizacje:</vt:lpstr>
      <vt:lpstr>Definicja nierównościowa</vt:lpstr>
      <vt:lpstr>Slajd 10</vt:lpstr>
      <vt:lpstr>Określ rodzaj definicji</vt:lpstr>
      <vt:lpstr>Określ stylizację i zmień na dwie pozostałe </vt:lpstr>
      <vt:lpstr>Błędy w definicjach</vt:lpstr>
      <vt:lpstr>Slajd 14</vt:lpstr>
      <vt:lpstr>Slajd 15</vt:lpstr>
      <vt:lpstr>Slajd 16</vt:lpstr>
      <vt:lpstr>Slajd 17</vt:lpstr>
      <vt:lpstr>Slajd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dla prawników</dc:title>
  <dc:creator>Atha Maris</dc:creator>
  <cp:lastModifiedBy>Ewa Niemiec</cp:lastModifiedBy>
  <cp:revision>7</cp:revision>
  <dcterms:created xsi:type="dcterms:W3CDTF">2016-10-17T19:50:43Z</dcterms:created>
  <dcterms:modified xsi:type="dcterms:W3CDTF">2016-10-19T06:50:40Z</dcterms:modified>
</cp:coreProperties>
</file>