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F63DF-6EB0-4CB9-88D2-3754A0F3EC6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71832-F3DB-4557-A14A-87EA637181A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64739-3EA3-437F-AA59-B30B3295CF81}" type="datetimeFigureOut">
              <a:rPr lang="pl-PL" smtClean="0"/>
              <a:pPr/>
              <a:t>04.12.2016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D36C-1E97-4F02-9FC6-7483A6ED48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Logika dla prawników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Podział logiczny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Podział według cechy specyfikacyjnej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Podział ze względu na przyjętą (ostrą!) cechę (tzw. </a:t>
            </a:r>
            <a:r>
              <a:rPr lang="pl-PL" b="1" dirty="0" smtClean="0"/>
              <a:t>zasadę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8596" y="2928934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Pracownik</a:t>
            </a:r>
            <a:endParaRPr lang="pl-PL" sz="3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3929066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Pracownik, który przepracował mniej, niż 10 lat</a:t>
            </a:r>
            <a:endParaRPr lang="pl-PL" sz="2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214678" y="392906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Pracownik, który przepracował między 10 a 20 lat</a:t>
            </a:r>
            <a:endParaRPr lang="pl-PL" sz="2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215074" y="3857628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Pracownik, który przepracował powyżej 20 lat</a:t>
            </a:r>
            <a:endParaRPr lang="pl-PL" sz="2400" dirty="0"/>
          </a:p>
        </p:txBody>
      </p:sp>
      <p:cxnSp>
        <p:nvCxnSpPr>
          <p:cNvPr id="10" name="Łącznik prosty ze strzałką 9"/>
          <p:cNvCxnSpPr/>
          <p:nvPr/>
        </p:nvCxnSpPr>
        <p:spPr>
          <a:xfrm rot="10800000" flipV="1">
            <a:off x="1571604" y="3500438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5" idx="2"/>
            <a:endCxn id="7" idx="0"/>
          </p:cNvCxnSpPr>
          <p:nvPr/>
        </p:nvCxnSpPr>
        <p:spPr>
          <a:xfrm rot="5400000">
            <a:off x="4591547" y="3734314"/>
            <a:ext cx="353801" cy="35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5929322" y="3357562"/>
            <a:ext cx="178595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285720" y="550070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/>
              <a:t>Determinanda</a:t>
            </a:r>
            <a:r>
              <a:rPr lang="pl-PL" b="1" dirty="0" smtClean="0"/>
              <a:t>- </a:t>
            </a:r>
            <a:r>
              <a:rPr lang="pl-PL" dirty="0" smtClean="0"/>
              <a:t>ogólna </a:t>
            </a:r>
            <a:r>
              <a:rPr lang="pl-PL" dirty="0"/>
              <a:t>cechę, ze względu na </a:t>
            </a:r>
            <a:r>
              <a:rPr lang="pl-PL" dirty="0" smtClean="0"/>
              <a:t>którą </a:t>
            </a:r>
            <a:r>
              <a:rPr lang="pl-PL" dirty="0"/>
              <a:t>zostaje przeprowadzony </a:t>
            </a:r>
            <a:r>
              <a:rPr lang="pl-PL" dirty="0" smtClean="0"/>
              <a:t>podział </a:t>
            </a:r>
          </a:p>
          <a:p>
            <a:r>
              <a:rPr lang="pl-PL" b="1" dirty="0" smtClean="0"/>
              <a:t>Determinanty -  </a:t>
            </a:r>
            <a:r>
              <a:rPr lang="pl-PL" dirty="0" smtClean="0"/>
              <a:t>wyróżnione </a:t>
            </a:r>
            <a:r>
              <a:rPr lang="pl-PL" dirty="0"/>
              <a:t>odmiany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 z pracownikami, którzy przepracowali dokładnie 10 lat?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podziałów według specyfikacji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Podział naturalny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Wyróżnienie na podstawie cech wspólnych.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Podział sztuczny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Przedmioty w tym samym członie nie mają poza tym cech wspólnych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71472" y="385762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Zwierzęta</a:t>
            </a:r>
            <a:endParaRPr lang="pl-PL" sz="2400" dirty="0"/>
          </a:p>
        </p:txBody>
      </p:sp>
      <p:cxnSp>
        <p:nvCxnSpPr>
          <p:cNvPr id="10" name="Łącznik prosty ze strzałką 9"/>
          <p:cNvCxnSpPr/>
          <p:nvPr/>
        </p:nvCxnSpPr>
        <p:spPr>
          <a:xfrm rot="10800000" flipV="1">
            <a:off x="714348" y="4429132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214282" y="500063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Kręgowce</a:t>
            </a:r>
            <a:endParaRPr lang="pl-PL" sz="2400" dirty="0"/>
          </a:p>
        </p:txBody>
      </p:sp>
      <p:cxnSp>
        <p:nvCxnSpPr>
          <p:cNvPr id="16" name="Łącznik prosty ze strzałką 15"/>
          <p:cNvCxnSpPr/>
          <p:nvPr/>
        </p:nvCxnSpPr>
        <p:spPr>
          <a:xfrm>
            <a:off x="3000364" y="442913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2643174" y="500063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Bezkręgowce</a:t>
            </a:r>
            <a:endParaRPr lang="pl-PL" sz="24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4857752" y="385762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Miasta</a:t>
            </a:r>
            <a:endParaRPr lang="pl-PL" sz="2400" dirty="0"/>
          </a:p>
        </p:txBody>
      </p:sp>
      <p:cxnSp>
        <p:nvCxnSpPr>
          <p:cNvPr id="20" name="Łącznik prosty ze strzałką 19"/>
          <p:cNvCxnSpPr/>
          <p:nvPr/>
        </p:nvCxnSpPr>
        <p:spPr>
          <a:xfrm rot="10800000" flipV="1">
            <a:off x="5715008" y="450057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rot="16200000" flipH="1">
            <a:off x="7072330" y="450057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4714876" y="500063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Poniżej 100 </a:t>
            </a:r>
            <a:r>
              <a:rPr lang="pl-PL" dirty="0" err="1" smtClean="0"/>
              <a:t>tys</a:t>
            </a:r>
            <a:r>
              <a:rPr lang="pl-PL" dirty="0" smtClean="0"/>
              <a:t> mieszkańców</a:t>
            </a:r>
            <a:endParaRPr lang="pl-PL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6786578" y="5072074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Posiadające 100 </a:t>
            </a:r>
            <a:r>
              <a:rPr lang="pl-PL" dirty="0" err="1" smtClean="0"/>
              <a:t>tys</a:t>
            </a:r>
            <a:r>
              <a:rPr lang="pl-PL" dirty="0" smtClean="0"/>
              <a:t> mieszkańców lub więcej.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Klasyfikacja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Podział logiczny wielostopniowy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14282" y="2714620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Organizmy żywe</a:t>
            </a:r>
            <a:endParaRPr lang="pl-PL" sz="2800" dirty="0"/>
          </a:p>
        </p:txBody>
      </p:sp>
      <p:cxnSp>
        <p:nvCxnSpPr>
          <p:cNvPr id="11" name="Łącznik prosty ze strzałką 10"/>
          <p:cNvCxnSpPr/>
          <p:nvPr/>
        </p:nvCxnSpPr>
        <p:spPr>
          <a:xfrm rot="10800000" flipV="1">
            <a:off x="928662" y="3357562"/>
            <a:ext cx="214314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rot="5400000">
            <a:off x="4393405" y="367903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5643570" y="3357562"/>
            <a:ext cx="250033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285720" y="400050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Rośliny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3214678" y="407194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Zwierzęta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572264" y="40719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smtClean="0"/>
              <a:t>Grzyby</a:t>
            </a:r>
            <a:endParaRPr lang="pl-PL" dirty="0"/>
          </a:p>
        </p:txBody>
      </p:sp>
      <p:cxnSp>
        <p:nvCxnSpPr>
          <p:cNvPr id="26" name="Łącznik prosty ze strzałką 25"/>
          <p:cNvCxnSpPr/>
          <p:nvPr/>
        </p:nvCxnSpPr>
        <p:spPr>
          <a:xfrm rot="10800000" flipV="1">
            <a:off x="3143240" y="4643446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4929190" y="4643446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1857356" y="52863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Bezkręgowce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5072066" y="528638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Kręgowce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Czasem dokonanie podziału logicznego jest niemożliwe ze względu na brak ostrego kryterium. Stosuje się kryterium nieostre, przyporządkowując elementy do konstrukcji idealnych.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14282" y="3643314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Koncepcje prawa</a:t>
            </a:r>
            <a:endParaRPr lang="pl-PL" sz="2800" b="1" dirty="0"/>
          </a:p>
        </p:txBody>
      </p:sp>
      <p:cxnSp>
        <p:nvCxnSpPr>
          <p:cNvPr id="6" name="Łącznik prosty ze strzałką 5"/>
          <p:cNvCxnSpPr/>
          <p:nvPr/>
        </p:nvCxnSpPr>
        <p:spPr>
          <a:xfrm rot="10800000" flipV="1">
            <a:off x="2071670" y="4286256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rot="5400000">
            <a:off x="4214810" y="464344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643570" y="4286256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428596" y="492919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Koncepcje prawa natury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000364" y="514351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Koncepcje pozytywistyczne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072198" y="485776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Koncepcje realistyczne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logiczny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zabieg myślowy, polegający </a:t>
            </a:r>
            <a:r>
              <a:rPr lang="pl-PL" dirty="0" smtClean="0"/>
              <a:t>na wskazaniu </a:t>
            </a:r>
            <a:r>
              <a:rPr lang="pl-PL" dirty="0"/>
              <a:t>nazw podrzędnych w stosunku do nazwy dzielonej, tak </a:t>
            </a:r>
            <a:r>
              <a:rPr lang="pl-PL" dirty="0" smtClean="0"/>
              <a:t>dobranych, by </a:t>
            </a:r>
            <a:r>
              <a:rPr lang="pl-PL" b="1" dirty="0"/>
              <a:t>każdy</a:t>
            </a:r>
            <a:r>
              <a:rPr lang="pl-PL" dirty="0"/>
              <a:t> desygnat dzielonej nazwy był jednocześnie </a:t>
            </a:r>
            <a:r>
              <a:rPr lang="pl-PL" dirty="0" smtClean="0"/>
              <a:t>desygnatem </a:t>
            </a:r>
            <a:r>
              <a:rPr lang="pl-PL" b="1" dirty="0" smtClean="0"/>
              <a:t>jednej </a:t>
            </a:r>
            <a:r>
              <a:rPr lang="pl-PL" b="1" dirty="0"/>
              <a:t>i tylko jednej </a:t>
            </a:r>
            <a:r>
              <a:rPr lang="pl-PL" dirty="0"/>
              <a:t>nazwy podrzędnej.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Całość dzielona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1785918" y="2214554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4071934" y="271462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786446" y="2285992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214282" y="307181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Człon podziału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3286116" y="321468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Człon podziału</a:t>
            </a:r>
          </a:p>
          <a:p>
            <a:pPr algn="ctr"/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643570" y="314324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Człon podziału</a:t>
            </a:r>
          </a:p>
          <a:p>
            <a:pPr algn="ctr"/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928662" y="4143380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Całość dzielona </a:t>
            </a:r>
            <a:r>
              <a:rPr lang="pl-PL" sz="2400" dirty="0" smtClean="0"/>
              <a:t>– nazwa wyższego rzędu, w której skład wchodzą nazwy będące członami podziału.</a:t>
            </a:r>
          </a:p>
          <a:p>
            <a:endParaRPr lang="pl-PL" sz="2400" dirty="0"/>
          </a:p>
          <a:p>
            <a:r>
              <a:rPr lang="pl-PL" sz="2400" b="1" dirty="0" smtClean="0"/>
              <a:t>Człony podziału </a:t>
            </a:r>
            <a:r>
              <a:rPr lang="pl-PL" sz="2400" dirty="0" smtClean="0"/>
              <a:t>– nazwy „niższego rzędu” wchodzące w skład całości dzielonej. Suma ich zakresów stanowi pełen zakres całości dzielonej.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logiczny a fizyczny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Podział logiczny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900113">
              <a:buNone/>
              <a:tabLst>
                <a:tab pos="900113" algn="l"/>
              </a:tabLst>
            </a:pPr>
            <a:r>
              <a:rPr lang="pl-PL" b="1" dirty="0" smtClean="0"/>
              <a:t>Człowiek</a:t>
            </a:r>
            <a:endParaRPr lang="pl-PL" b="1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Podział fizyczny (na partycje)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Człowiek</a:t>
            </a:r>
            <a:endParaRPr lang="pl-PL" b="1" dirty="0"/>
          </a:p>
        </p:txBody>
      </p:sp>
      <p:cxnSp>
        <p:nvCxnSpPr>
          <p:cNvPr id="9" name="Łącznik prosty ze strzałką 8"/>
          <p:cNvCxnSpPr/>
          <p:nvPr/>
        </p:nvCxnSpPr>
        <p:spPr>
          <a:xfrm rot="10800000" flipV="1">
            <a:off x="1142976" y="271462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0" y="3286124"/>
            <a:ext cx="2071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kobieta</a:t>
            </a:r>
            <a:endParaRPr lang="pl-PL" sz="2000" dirty="0"/>
          </a:p>
        </p:txBody>
      </p:sp>
      <p:cxnSp>
        <p:nvCxnSpPr>
          <p:cNvPr id="12" name="Łącznik prosty ze strzałką 11"/>
          <p:cNvCxnSpPr/>
          <p:nvPr/>
        </p:nvCxnSpPr>
        <p:spPr>
          <a:xfrm rot="16200000" flipH="1">
            <a:off x="2500298" y="2714620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2357422" y="328612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mężczyzna</a:t>
            </a:r>
            <a:endParaRPr lang="pl-PL" sz="2000" dirty="0"/>
          </a:p>
        </p:txBody>
      </p:sp>
      <p:cxnSp>
        <p:nvCxnSpPr>
          <p:cNvPr id="18" name="Łącznik prosty ze strzałką 17"/>
          <p:cNvCxnSpPr/>
          <p:nvPr/>
        </p:nvCxnSpPr>
        <p:spPr>
          <a:xfrm rot="10800000" flipV="1">
            <a:off x="5214942" y="2643182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rot="5400000">
            <a:off x="6286512" y="307181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7286644" y="2714620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4429124" y="350043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Głowa</a:t>
            </a: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5857884" y="371475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T</a:t>
            </a:r>
            <a:r>
              <a:rPr lang="pl-PL" dirty="0" smtClean="0"/>
              <a:t>ułów</a:t>
            </a:r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7429520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Kończyny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nak zakazu 10"/>
          <p:cNvSpPr/>
          <p:nvPr/>
        </p:nvSpPr>
        <p:spPr>
          <a:xfrm>
            <a:off x="1214414" y="2285992"/>
            <a:ext cx="6715172" cy="3500462"/>
          </a:xfrm>
          <a:prstGeom prst="noSmok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podziału logicznego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1) Według jednej, ostrej zasady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7158" y="271462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Ubiór</a:t>
            </a:r>
            <a:endParaRPr lang="pl-PL" sz="36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57158" y="3929066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Wygodny</a:t>
            </a:r>
            <a:endParaRPr lang="pl-PL" sz="32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000628" y="3929066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Elegancki</a:t>
            </a:r>
            <a:endParaRPr lang="pl-PL" sz="3200" dirty="0"/>
          </a:p>
        </p:txBody>
      </p:sp>
      <p:cxnSp>
        <p:nvCxnSpPr>
          <p:cNvPr id="8" name="Łącznik prosty ze strzałką 7"/>
          <p:cNvCxnSpPr/>
          <p:nvPr/>
        </p:nvCxnSpPr>
        <p:spPr>
          <a:xfrm rot="10800000" flipV="1">
            <a:off x="3071802" y="3357562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857752" y="3429000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nak zakazu 10"/>
          <p:cNvSpPr/>
          <p:nvPr/>
        </p:nvSpPr>
        <p:spPr>
          <a:xfrm>
            <a:off x="1071538" y="2071678"/>
            <a:ext cx="7000924" cy="4000528"/>
          </a:xfrm>
          <a:prstGeom prst="noSmok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2) Zupełny (wyczerpujący)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14282" y="3071810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Ludzie</a:t>
            </a:r>
            <a:endParaRPr lang="pl-PL" sz="3600" b="1" dirty="0"/>
          </a:p>
        </p:txBody>
      </p:sp>
      <p:cxnSp>
        <p:nvCxnSpPr>
          <p:cNvPr id="6" name="Łącznik prosty ze strzałką 5"/>
          <p:cNvCxnSpPr/>
          <p:nvPr/>
        </p:nvCxnSpPr>
        <p:spPr>
          <a:xfrm rot="10800000" flipV="1">
            <a:off x="2786050" y="3714752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5000628" y="3714752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000100" y="450057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Czarnoskórzy</a:t>
            </a:r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715008" y="4500570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Białoskórzy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nak zakazu 13"/>
          <p:cNvSpPr/>
          <p:nvPr/>
        </p:nvSpPr>
        <p:spPr>
          <a:xfrm>
            <a:off x="857224" y="2857496"/>
            <a:ext cx="7715304" cy="3143272"/>
          </a:xfrm>
          <a:prstGeom prst="noSmok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3) Rozłączny (przynależność do jednego członu wyklucza przynależność do innego członu)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0" y="3357562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Samochód</a:t>
            </a:r>
            <a:endParaRPr lang="pl-PL" sz="3600" b="1" dirty="0"/>
          </a:p>
        </p:txBody>
      </p:sp>
      <p:cxnSp>
        <p:nvCxnSpPr>
          <p:cNvPr id="6" name="Łącznik prosty ze strzałką 5"/>
          <p:cNvCxnSpPr/>
          <p:nvPr/>
        </p:nvCxnSpPr>
        <p:spPr>
          <a:xfrm rot="10800000" flipV="1">
            <a:off x="2000232" y="4143380"/>
            <a:ext cx="171451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rot="5400000">
            <a:off x="4321967" y="453628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643570" y="4214818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500034" y="485776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Osobowy</a:t>
            </a:r>
            <a:endParaRPr lang="pl-PL" sz="32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928926" y="5072074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Ciężarowy</a:t>
            </a:r>
            <a:endParaRPr lang="pl-PL" sz="32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643670" y="4857760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Sportowy</a:t>
            </a:r>
            <a:endParaRPr lang="pl-PL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nak zakazu 12"/>
          <p:cNvSpPr/>
          <p:nvPr/>
        </p:nvSpPr>
        <p:spPr>
          <a:xfrm>
            <a:off x="357158" y="4357694"/>
            <a:ext cx="3786214" cy="2286016"/>
          </a:xfrm>
          <a:prstGeom prst="noSmok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podziału logicznego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Podział logiczny tworzymy zwykle w jakimś celu.</a:t>
            </a:r>
          </a:p>
          <a:p>
            <a:pPr>
              <a:buNone/>
            </a:pPr>
            <a:r>
              <a:rPr lang="pl-PL" dirty="0" smtClean="0"/>
              <a:t>Podział musi być użyteczny.</a:t>
            </a:r>
          </a:p>
          <a:p>
            <a:pPr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 smtClean="0"/>
              <a:t>Podział studentów ze względu na prawo do stypendium naukowego.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14282" y="464344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Studenci</a:t>
            </a:r>
            <a:endParaRPr lang="pl-PL" b="1" dirty="0"/>
          </a:p>
        </p:txBody>
      </p:sp>
      <p:cxnSp>
        <p:nvCxnSpPr>
          <p:cNvPr id="6" name="Łącznik prosty ze strzałką 5"/>
          <p:cNvCxnSpPr/>
          <p:nvPr/>
        </p:nvCxnSpPr>
        <p:spPr>
          <a:xfrm rot="10800000" flipV="1">
            <a:off x="1428728" y="5072074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2643174" y="507207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357158" y="557214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Studenci płci męskiej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000232" y="557214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Studenci płci żeńskiej (studentki)</a:t>
            </a:r>
            <a:endParaRPr lang="pl-PL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357818" y="478632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Studenci</a:t>
            </a:r>
            <a:endParaRPr lang="pl-PL" b="1" dirty="0"/>
          </a:p>
        </p:txBody>
      </p:sp>
      <p:cxnSp>
        <p:nvCxnSpPr>
          <p:cNvPr id="16" name="Łącznik prosty ze strzałką 15"/>
          <p:cNvCxnSpPr/>
          <p:nvPr/>
        </p:nvCxnSpPr>
        <p:spPr>
          <a:xfrm rot="10800000" flipV="1">
            <a:off x="6000760" y="528638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7215206" y="5357826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5000628" y="571501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Ze średnią poniżej 4,0</a:t>
            </a:r>
            <a:endParaRPr lang="pl-PL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7072330" y="5786454"/>
            <a:ext cx="2071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Ze średnią wyższą lub równą 4,0</a:t>
            </a:r>
            <a:endParaRPr 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dychotomiczny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podział według cech </a:t>
            </a:r>
            <a:r>
              <a:rPr lang="pl-PL" dirty="0" smtClean="0"/>
              <a:t>sprzecznych</a:t>
            </a:r>
          </a:p>
          <a:p>
            <a:endParaRPr lang="pl-PL" dirty="0"/>
          </a:p>
          <a:p>
            <a:pPr algn="ctr">
              <a:buNone/>
            </a:pPr>
            <a:r>
              <a:rPr lang="pl-PL" dirty="0" smtClean="0"/>
              <a:t>Ptak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2143108" y="3357562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5214942" y="3357562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214414" y="400050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Latający</a:t>
            </a:r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929190" y="407194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Nielatający</a:t>
            </a:r>
            <a:endParaRPr lang="pl-PL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355</Words>
  <Application>Microsoft Office PowerPoint</Application>
  <PresentationFormat>Pokaz na ekranie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Logika dla prawników</vt:lpstr>
      <vt:lpstr>Podział logiczny</vt:lpstr>
      <vt:lpstr>Slajd 3</vt:lpstr>
      <vt:lpstr>Podział logiczny a fizyczny</vt:lpstr>
      <vt:lpstr>Zasady podziału logicznego</vt:lpstr>
      <vt:lpstr>Slajd 6</vt:lpstr>
      <vt:lpstr>Slajd 7</vt:lpstr>
      <vt:lpstr>Cel podziału logicznego</vt:lpstr>
      <vt:lpstr>Podział dychotomiczny</vt:lpstr>
      <vt:lpstr>Podział według cechy specyfikacyjnej</vt:lpstr>
      <vt:lpstr>Slajd 11</vt:lpstr>
      <vt:lpstr>Typy podziałów według specyfikacji</vt:lpstr>
      <vt:lpstr>Klasyfikacja</vt:lpstr>
      <vt:lpstr>Typologia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Ewa Niemiec</dc:creator>
  <cp:lastModifiedBy>Ewa Niemiec</cp:lastModifiedBy>
  <cp:revision>2</cp:revision>
  <dcterms:created xsi:type="dcterms:W3CDTF">2016-11-08T18:51:28Z</dcterms:created>
  <dcterms:modified xsi:type="dcterms:W3CDTF">2016-12-04T19:55:10Z</dcterms:modified>
</cp:coreProperties>
</file>