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308" r:id="rId21"/>
    <p:sldId id="279" r:id="rId22"/>
    <p:sldId id="305" r:id="rId23"/>
    <p:sldId id="306" r:id="rId24"/>
    <p:sldId id="307" r:id="rId25"/>
    <p:sldId id="277" r:id="rId26"/>
    <p:sldId id="278" r:id="rId27"/>
    <p:sldId id="280" r:id="rId28"/>
    <p:sldId id="281" r:id="rId29"/>
    <p:sldId id="282" r:id="rId30"/>
    <p:sldId id="283" r:id="rId31"/>
    <p:sldId id="285" r:id="rId32"/>
    <p:sldId id="309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37" autoAdjust="0"/>
    <p:restoredTop sz="94660"/>
  </p:normalViewPr>
  <p:slideViewPr>
    <p:cSldViewPr>
      <p:cViewPr varScale="1">
        <p:scale>
          <a:sx n="65" d="100"/>
          <a:sy n="65" d="100"/>
        </p:scale>
        <p:origin x="-15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846ED-CE71-4223-8798-5896B2394584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E398-11BB-4D98-99DC-1463A9861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Logika dla prawników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Zdanie w sensie logicznym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 logiczny zdań złożonych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Pozwala nam przedstawić w sposób „matematyczny” wnioskowanie złożone ze zdań prostych.</a:t>
            </a:r>
          </a:p>
          <a:p>
            <a:endParaRPr lang="pl-PL" dirty="0"/>
          </a:p>
          <a:p>
            <a:pPr algn="ctr">
              <a:buNone/>
            </a:pPr>
            <a:r>
              <a:rPr lang="pl-PL" dirty="0" smtClean="0"/>
              <a:t>Jeśli jest zimno i pada śnieg to jest zima.</a:t>
            </a:r>
          </a:p>
          <a:p>
            <a:pPr algn="ctr">
              <a:buNone/>
            </a:pPr>
            <a:r>
              <a:rPr lang="pl-PL" dirty="0" smtClean="0"/>
              <a:t>p – „jest zimno”</a:t>
            </a:r>
          </a:p>
          <a:p>
            <a:pPr algn="ctr">
              <a:buNone/>
            </a:pPr>
            <a:r>
              <a:rPr lang="pl-PL" dirty="0" smtClean="0"/>
              <a:t>q – „pada śnieg” </a:t>
            </a:r>
          </a:p>
          <a:p>
            <a:pPr algn="ctr">
              <a:buNone/>
            </a:pPr>
            <a:r>
              <a:rPr lang="pl-PL" dirty="0" err="1" smtClean="0"/>
              <a:t>r</a:t>
            </a:r>
            <a:r>
              <a:rPr lang="pl-PL" dirty="0" smtClean="0"/>
              <a:t>- „jest zima”</a:t>
            </a:r>
          </a:p>
          <a:p>
            <a:pPr algn="ctr">
              <a:buNone/>
            </a:pPr>
            <a:r>
              <a:rPr lang="pl-PL" b="1" dirty="0" smtClean="0"/>
              <a:t>(p ˄ q) -&gt; </a:t>
            </a:r>
            <a:r>
              <a:rPr lang="pl-PL" b="1" dirty="0" err="1" smtClean="0"/>
              <a:t>r</a:t>
            </a:r>
            <a:endParaRPr lang="pl-PL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Funktory 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„Graficzne” oznaczenie używanych w zdaniach spójników.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Pozwalają „obliczyć” wartość logiczną zdania </a:t>
            </a:r>
            <a:r>
              <a:rPr lang="pl-PL" dirty="0" smtClean="0"/>
              <a:t>złożonego, w </a:t>
            </a:r>
            <a:r>
              <a:rPr lang="pl-PL" dirty="0"/>
              <a:t>zależności od wartości logicznej zdań </a:t>
            </a:r>
            <a:r>
              <a:rPr lang="pl-PL" dirty="0" smtClean="0"/>
              <a:t>składowych</a:t>
            </a:r>
          </a:p>
          <a:p>
            <a:endParaRPr lang="pl-PL" dirty="0"/>
          </a:p>
          <a:p>
            <a:r>
              <a:rPr lang="pl-PL" dirty="0" smtClean="0"/>
              <a:t>Za pomocą tabel prawdziwościowych wskazują zależności prawdy i fałszu.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Negacja („nieprawdą jest”)</a:t>
            </a:r>
            <a:endParaRPr lang="pl-PL" dirty="0"/>
          </a:p>
        </p:txBody>
      </p:sp>
      <p:pic>
        <p:nvPicPr>
          <p:cNvPr id="6" name="Symbol zastępczy zawartości 5" descr="negcj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428736"/>
            <a:ext cx="3467738" cy="2357454"/>
          </a:xfrm>
        </p:spPr>
      </p:pic>
      <p:sp>
        <p:nvSpPr>
          <p:cNvPr id="7" name="pole tekstowe 6"/>
          <p:cNvSpPr txBox="1"/>
          <p:nvPr/>
        </p:nvSpPr>
        <p:spPr>
          <a:xfrm>
            <a:off x="500034" y="3714752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Negację zdania p uważa się za prawdziwą, gdy zdanie p jest </a:t>
            </a:r>
            <a:r>
              <a:rPr lang="pl-PL" sz="2800" dirty="0" smtClean="0"/>
              <a:t>fałszywe, zaś </a:t>
            </a:r>
            <a:r>
              <a:rPr lang="pl-PL" sz="2800" dirty="0"/>
              <a:t>za fałszywą, gdy zdanie p jest prawdziwe</a:t>
            </a:r>
            <a:r>
              <a:rPr lang="pl-PL" sz="2800" i="1" dirty="0" smtClean="0"/>
              <a:t>.</a:t>
            </a:r>
          </a:p>
          <a:p>
            <a:endParaRPr lang="pl-PL" sz="2800" dirty="0" smtClean="0"/>
          </a:p>
          <a:p>
            <a:r>
              <a:rPr lang="pl-PL" sz="2800" dirty="0" smtClean="0"/>
              <a:t>„Śnieg jest fioletowy” – p</a:t>
            </a:r>
          </a:p>
          <a:p>
            <a:r>
              <a:rPr lang="pl-PL" sz="2800" dirty="0" smtClean="0"/>
              <a:t>„Nieprawdą jest, że śnieg jest fioletowy” - ~p</a:t>
            </a:r>
            <a:endParaRPr lang="pl-PL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Koniunkcja („i”)</a:t>
            </a:r>
            <a:endParaRPr lang="pl-PL" dirty="0"/>
          </a:p>
        </p:txBody>
      </p:sp>
      <p:pic>
        <p:nvPicPr>
          <p:cNvPr id="4" name="Symbol zastępczy zawartości 3" descr="koniunkcj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785794"/>
            <a:ext cx="4696054" cy="3050170"/>
          </a:xfrm>
        </p:spPr>
      </p:pic>
      <p:sp>
        <p:nvSpPr>
          <p:cNvPr id="5" name="pole tekstowe 4"/>
          <p:cNvSpPr txBox="1"/>
          <p:nvPr/>
        </p:nvSpPr>
        <p:spPr>
          <a:xfrm>
            <a:off x="428596" y="3643314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Koniunkcja jest prawdziwa tylko wtedy, gdy oba jej człony są prawdziwe</a:t>
            </a:r>
            <a:r>
              <a:rPr lang="pl-PL" sz="2800" dirty="0" smtClean="0"/>
              <a:t>.</a:t>
            </a:r>
          </a:p>
          <a:p>
            <a:endParaRPr lang="pl-PL" sz="2800" dirty="0" smtClean="0"/>
          </a:p>
          <a:p>
            <a:r>
              <a:rPr lang="pl-PL" sz="2800" dirty="0" smtClean="0"/>
              <a:t>„</a:t>
            </a:r>
            <a:r>
              <a:rPr lang="pl-PL" sz="2800" dirty="0" smtClean="0">
                <a:solidFill>
                  <a:srgbClr val="FF0000"/>
                </a:solidFill>
              </a:rPr>
              <a:t>Kwadrat ma cztery boki i cztery kąty proste</a:t>
            </a:r>
            <a:r>
              <a:rPr lang="pl-PL" sz="2800" dirty="0" smtClean="0"/>
              <a:t>”</a:t>
            </a:r>
          </a:p>
          <a:p>
            <a:r>
              <a:rPr lang="pl-PL" sz="2800" dirty="0" smtClean="0"/>
              <a:t>„Kwadrat ma cztery boki i siedem kątów prostych”</a:t>
            </a:r>
          </a:p>
          <a:p>
            <a:r>
              <a:rPr lang="pl-PL" sz="2800" dirty="0" smtClean="0"/>
              <a:t>„Kwadrat ma dwa boki i cztery kąty proste”</a:t>
            </a:r>
            <a:endParaRPr lang="pl-PL" sz="2800" dirty="0"/>
          </a:p>
          <a:p>
            <a:r>
              <a:rPr lang="pl-PL" sz="2800" dirty="0" smtClean="0"/>
              <a:t>„Kwadrat ma dwa boki i siedem kątów prostych”</a:t>
            </a:r>
            <a:endParaRPr lang="pl-PL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Alternatywa zwykła (lub)</a:t>
            </a:r>
            <a:endParaRPr lang="pl-PL" dirty="0"/>
          </a:p>
        </p:txBody>
      </p:sp>
      <p:pic>
        <p:nvPicPr>
          <p:cNvPr id="4" name="Symbol zastępczy zawartości 3" descr="alt zwy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785794"/>
            <a:ext cx="4981806" cy="3235771"/>
          </a:xfrm>
        </p:spPr>
      </p:pic>
      <p:sp>
        <p:nvSpPr>
          <p:cNvPr id="5" name="pole tekstowe 4"/>
          <p:cNvSpPr txBox="1"/>
          <p:nvPr/>
        </p:nvSpPr>
        <p:spPr>
          <a:xfrm>
            <a:off x="357158" y="4071942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Alternatywa zwykła jest prawdziwa, jeśli przynajmniej jeden </a:t>
            </a:r>
            <a:r>
              <a:rPr lang="pl-PL" sz="2400" dirty="0" smtClean="0"/>
              <a:t>jej człon </a:t>
            </a:r>
            <a:r>
              <a:rPr lang="pl-PL" sz="2400" dirty="0"/>
              <a:t>jest prawdziwy. Jest fałszywa tylko w jednym przypadku, </a:t>
            </a:r>
            <a:r>
              <a:rPr lang="pl-PL" sz="2400" dirty="0" smtClean="0"/>
              <a:t>gdy dwa </a:t>
            </a:r>
            <a:r>
              <a:rPr lang="pl-PL" sz="2400" dirty="0"/>
              <a:t>jej człony są fałszywe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 smtClean="0"/>
              <a:t>„</a:t>
            </a:r>
            <a:r>
              <a:rPr lang="pl-PL" sz="2400" b="1" dirty="0" smtClean="0"/>
              <a:t>Za udział w konkursie dostaną państwo rabat lub nagrodę niespodziankę</a:t>
            </a:r>
            <a:r>
              <a:rPr lang="pl-PL" sz="2400" dirty="0" smtClean="0"/>
              <a:t>” – jedno, drugie, albo oba na raz.</a:t>
            </a: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Alternatywa rozłączna (albo)</a:t>
            </a:r>
            <a:endParaRPr lang="pl-PL" dirty="0"/>
          </a:p>
        </p:txBody>
      </p:sp>
      <p:pic>
        <p:nvPicPr>
          <p:cNvPr id="4" name="Symbol zastępczy zawartości 3" descr="alt rozł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714356"/>
            <a:ext cx="5067723" cy="3334464"/>
          </a:xfrm>
        </p:spPr>
      </p:pic>
      <p:sp>
        <p:nvSpPr>
          <p:cNvPr id="5" name="pole tekstowe 4"/>
          <p:cNvSpPr txBox="1"/>
          <p:nvPr/>
        </p:nvSpPr>
        <p:spPr>
          <a:xfrm>
            <a:off x="428596" y="3929066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Alternatywa zwykła jest prawdziwa, jeśli przynajmniej jeden jej</a:t>
            </a:r>
          </a:p>
          <a:p>
            <a:r>
              <a:rPr lang="pl-PL" sz="2400" dirty="0"/>
              <a:t>człon jest prawdziwy. Jest fałszywa tylko w jednym przypadku, gdy</a:t>
            </a:r>
          </a:p>
          <a:p>
            <a:r>
              <a:rPr lang="pl-PL" sz="2400" dirty="0"/>
              <a:t>dwa jej człony są fałszywe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b="1" dirty="0" smtClean="0"/>
              <a:t>„Można mieć jedną sowę albo jednego kota, albo jedna ropuchę” </a:t>
            </a:r>
            <a:r>
              <a:rPr lang="pl-PL" sz="2400" dirty="0" smtClean="0"/>
              <a:t>– posiadanie sowy wyklucza już posiadanie kota i ropuchy.</a:t>
            </a:r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Dysjunkcja („bądź”)</a:t>
            </a:r>
            <a:endParaRPr lang="pl-PL" dirty="0"/>
          </a:p>
        </p:txBody>
      </p:sp>
      <p:pic>
        <p:nvPicPr>
          <p:cNvPr id="4" name="Symbol zastępczy zawartości 3" descr="dysjunkcj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857232"/>
            <a:ext cx="5038955" cy="3288408"/>
          </a:xfrm>
        </p:spPr>
      </p:pic>
      <p:sp>
        <p:nvSpPr>
          <p:cNvPr id="5" name="pole tekstowe 4"/>
          <p:cNvSpPr txBox="1"/>
          <p:nvPr/>
        </p:nvSpPr>
        <p:spPr>
          <a:xfrm>
            <a:off x="285720" y="4000504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Dysjunkcja jest prawdziwa, gdy przynajmniej jeden jej człon jest </a:t>
            </a:r>
            <a:r>
              <a:rPr lang="pl-PL" sz="2400" dirty="0" smtClean="0"/>
              <a:t>fałszywy, a </a:t>
            </a:r>
            <a:r>
              <a:rPr lang="pl-PL" sz="2400" dirty="0"/>
              <a:t>fałszywa tylko w jednym przypadku, gdy oba jej człony </a:t>
            </a:r>
            <a:r>
              <a:rPr lang="pl-PL" sz="2400" dirty="0" smtClean="0"/>
              <a:t>są prawdziwe.</a:t>
            </a:r>
          </a:p>
          <a:p>
            <a:endParaRPr lang="pl-PL" sz="2400" dirty="0"/>
          </a:p>
          <a:p>
            <a:r>
              <a:rPr lang="pl-PL" sz="2400" b="1" dirty="0" smtClean="0"/>
              <a:t>„Wynegocjujemy całą </a:t>
            </a:r>
            <a:r>
              <a:rPr lang="pl-PL" sz="2400" b="1" dirty="0"/>
              <a:t>należną nam kwotę bądź</a:t>
            </a:r>
          </a:p>
          <a:p>
            <a:r>
              <a:rPr lang="pl-PL" sz="2400" b="1" dirty="0"/>
              <a:t>tylko jej część</a:t>
            </a:r>
            <a:r>
              <a:rPr lang="pl-PL" sz="2400" b="1" dirty="0" smtClean="0"/>
              <a:t>” </a:t>
            </a:r>
            <a:r>
              <a:rPr lang="pl-PL" sz="2400" dirty="0" smtClean="0"/>
              <a:t>– jeśli wynegocjujemy całą, to już nie dostaniemy części (dodatkowo</a:t>
            </a:r>
            <a:r>
              <a:rPr lang="pl-PL" sz="2400" dirty="0" smtClean="0"/>
              <a:t>). Ale możemy nie wynegocjować nic.</a:t>
            </a:r>
            <a:endParaRPr lang="pl-PL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Binegacja</a:t>
            </a:r>
            <a:r>
              <a:rPr lang="pl-PL" dirty="0" smtClean="0"/>
              <a:t> („</a:t>
            </a:r>
            <a:r>
              <a:rPr lang="pl-PL" dirty="0" err="1" smtClean="0"/>
              <a:t>ani…ani</a:t>
            </a:r>
            <a:r>
              <a:rPr lang="pl-PL" dirty="0" smtClean="0"/>
              <a:t>”)</a:t>
            </a:r>
            <a:endParaRPr lang="pl-PL" dirty="0"/>
          </a:p>
        </p:txBody>
      </p:sp>
      <p:pic>
        <p:nvPicPr>
          <p:cNvPr id="4" name="Symbol zastępczy zawartości 3" descr="bineg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785794"/>
            <a:ext cx="5319943" cy="3500420"/>
          </a:xfrm>
        </p:spPr>
      </p:pic>
      <p:sp>
        <p:nvSpPr>
          <p:cNvPr id="5" name="pole tekstowe 4"/>
          <p:cNvSpPr txBox="1"/>
          <p:nvPr/>
        </p:nvSpPr>
        <p:spPr>
          <a:xfrm>
            <a:off x="357158" y="4000504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/>
              <a:t>Binegacja</a:t>
            </a:r>
            <a:r>
              <a:rPr lang="pl-PL" sz="2800" dirty="0"/>
              <a:t> jest prawdziwa tylko wtedy, gdy oba jej człony są </a:t>
            </a:r>
            <a:r>
              <a:rPr lang="pl-PL" sz="2800" dirty="0" smtClean="0"/>
              <a:t>fałszywe, a </a:t>
            </a:r>
            <a:r>
              <a:rPr lang="pl-PL" sz="2800" dirty="0"/>
              <a:t>fałszywa, jeśli przynajmniej jeden jej człon jest prawdziwy</a:t>
            </a:r>
            <a:r>
              <a:rPr lang="pl-PL" sz="2800" dirty="0" smtClean="0"/>
              <a:t>.</a:t>
            </a:r>
          </a:p>
          <a:p>
            <a:r>
              <a:rPr lang="pl-PL" sz="2800" b="1" dirty="0" smtClean="0"/>
              <a:t>Uwaga – </a:t>
            </a:r>
            <a:r>
              <a:rPr lang="pl-PL" sz="2800" b="1" dirty="0" err="1" smtClean="0"/>
              <a:t>binegacja</a:t>
            </a:r>
            <a:r>
              <a:rPr lang="pl-PL" sz="2800" b="1" dirty="0" smtClean="0"/>
              <a:t> odwraca wartość logiczną użytych w niej zdań</a:t>
            </a:r>
            <a:endParaRPr lang="pl-PL" sz="2800" b="1" dirty="0"/>
          </a:p>
          <a:p>
            <a:r>
              <a:rPr lang="pl-PL" sz="2800" b="1" dirty="0" smtClean="0"/>
              <a:t>„Ten tekst nie był ani mądry, ani zabawny”</a:t>
            </a:r>
            <a:endParaRPr lang="pl-PL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Równoważność („zawsze i tylko wtedy”/ „</a:t>
            </a:r>
            <a:r>
              <a:rPr lang="pl-PL" sz="3600" dirty="0" err="1" smtClean="0"/>
              <a:t>wtedy</a:t>
            </a:r>
            <a:r>
              <a:rPr lang="pl-PL" sz="3600" dirty="0" smtClean="0"/>
              <a:t> i tylko wtedy”)</a:t>
            </a:r>
            <a:endParaRPr lang="pl-PL" sz="3600" dirty="0"/>
          </a:p>
        </p:txBody>
      </p:sp>
      <p:pic>
        <p:nvPicPr>
          <p:cNvPr id="4" name="Symbol zastępczy zawartości 3" descr="równoważność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785794"/>
            <a:ext cx="5591415" cy="3610757"/>
          </a:xfrm>
        </p:spPr>
      </p:pic>
      <p:sp>
        <p:nvSpPr>
          <p:cNvPr id="5" name="pole tekstowe 4"/>
          <p:cNvSpPr txBox="1"/>
          <p:nvPr/>
        </p:nvSpPr>
        <p:spPr>
          <a:xfrm>
            <a:off x="500034" y="4000504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Równoważność </a:t>
            </a:r>
            <a:r>
              <a:rPr lang="pl-PL" sz="2400" dirty="0"/>
              <a:t>jest prawdziwa, jeśli jej człony mają tę samą </a:t>
            </a:r>
            <a:r>
              <a:rPr lang="pl-PL" sz="2400" dirty="0" smtClean="0"/>
              <a:t>wartość logiczna</a:t>
            </a:r>
            <a:r>
              <a:rPr lang="pl-PL" sz="2400" dirty="0"/>
              <a:t>, a fałszywa gdy jej człony mają rożną wartość logiczną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b="1" dirty="0" smtClean="0"/>
              <a:t>„Zawsze i tylko wtedy, gdy świadek zostanie pouczony o odpowiedzialności karnej za fałszywe zeznania, można ukarać go za zeznawanie nieprawdy.” </a:t>
            </a:r>
            <a:endParaRPr lang="pl-PL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Implikacja („jeśli… to”)</a:t>
            </a:r>
            <a:endParaRPr lang="pl-PL" dirty="0"/>
          </a:p>
        </p:txBody>
      </p:sp>
      <p:pic>
        <p:nvPicPr>
          <p:cNvPr id="4" name="Symbol zastępczy zawartości 3" descr="implikacj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714356"/>
            <a:ext cx="5124682" cy="3361527"/>
          </a:xfrm>
        </p:spPr>
      </p:pic>
      <p:sp>
        <p:nvSpPr>
          <p:cNvPr id="5" name="pole tekstowe 4"/>
          <p:cNvSpPr txBox="1"/>
          <p:nvPr/>
        </p:nvSpPr>
        <p:spPr>
          <a:xfrm>
            <a:off x="214282" y="3571876"/>
            <a:ext cx="85011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Implikacja jest fałszywa, jeśli jej poprzednik jest prawdziwy, a </a:t>
            </a:r>
            <a:r>
              <a:rPr lang="pl-PL" sz="2400" dirty="0" smtClean="0"/>
              <a:t>następnik jest </a:t>
            </a:r>
            <a:r>
              <a:rPr lang="pl-PL" sz="2400" dirty="0"/>
              <a:t>fałszywy. W każdym innym przypadku implikacja </a:t>
            </a:r>
            <a:r>
              <a:rPr lang="pl-PL" sz="2400" dirty="0" smtClean="0"/>
              <a:t>jest prawdziwa.</a:t>
            </a:r>
          </a:p>
          <a:p>
            <a:endParaRPr lang="pl-PL" sz="2400" dirty="0"/>
          </a:p>
          <a:p>
            <a:r>
              <a:rPr lang="pl-PL" sz="2800" b="1" dirty="0" smtClean="0"/>
              <a:t>„</a:t>
            </a:r>
            <a:r>
              <a:rPr lang="pl-PL" sz="2800" b="1" u="sng" dirty="0" smtClean="0"/>
              <a:t>Jeśli</a:t>
            </a:r>
            <a:r>
              <a:rPr lang="pl-PL" sz="2800" b="1" dirty="0" smtClean="0"/>
              <a:t> </a:t>
            </a:r>
            <a:r>
              <a:rPr lang="pl-PL" sz="2800" b="1" dirty="0" smtClean="0"/>
              <a:t>będziesz się uczyć </a:t>
            </a:r>
            <a:r>
              <a:rPr lang="pl-PL" sz="2800" b="1" u="sng" dirty="0" smtClean="0"/>
              <a:t>to</a:t>
            </a:r>
            <a:r>
              <a:rPr lang="pl-PL" sz="2800" b="1" dirty="0" smtClean="0"/>
              <a:t> dostaniesz dobrą ocenę.”</a:t>
            </a:r>
          </a:p>
          <a:p>
            <a:r>
              <a:rPr lang="pl-PL" sz="2800" dirty="0" smtClean="0"/>
              <a:t>Na odwrót to niestety nie działa.</a:t>
            </a:r>
            <a:endParaRPr lang="pl-PL" sz="2800" dirty="0" smtClean="0"/>
          </a:p>
          <a:p>
            <a:endParaRPr lang="pl-PL" sz="20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Zdania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1643042" y="1500174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4214810" y="18573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572132" y="1571612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428596" y="2357430"/>
            <a:ext cx="2643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ASERTORYCZNE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„Słońce wschodzi na wschodzie”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Zawsze mają wartość logiczną.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3214678" y="2357430"/>
            <a:ext cx="2786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APODYKTYCZNE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„Każdy musi kiedyś umrzeć”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Mają wartość logiczną przy odpowiedniej interpretacji.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6072198" y="2428868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PROBLEMATYCZNE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„To może się udać”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Mają wartość logiczną przy odpowiedniej interpretacji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Dobrze zauważyć, że: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Czasem typowe spójniki funktorów w zdaniu </a:t>
            </a:r>
            <a:r>
              <a:rPr lang="pl-PL" b="1" dirty="0" smtClean="0"/>
              <a:t>brzmią inaczej </a:t>
            </a:r>
            <a:r>
              <a:rPr lang="pl-PL" dirty="0" smtClean="0"/>
              <a:t>(Skoro pada, nie idę = Jeśli pada to nie idę)</a:t>
            </a:r>
          </a:p>
          <a:p>
            <a:r>
              <a:rPr lang="pl-PL" b="1" dirty="0" smtClean="0"/>
              <a:t>Implikacja</a:t>
            </a:r>
            <a:r>
              <a:rPr lang="pl-PL" dirty="0" smtClean="0"/>
              <a:t> jest jedyną sytuacją, gdy </a:t>
            </a:r>
            <a:r>
              <a:rPr lang="pl-PL" dirty="0" smtClean="0"/>
              <a:t>kolejność </a:t>
            </a:r>
            <a:r>
              <a:rPr lang="pl-PL" dirty="0" smtClean="0"/>
              <a:t>ma znaczenie (</a:t>
            </a:r>
            <a:r>
              <a:rPr lang="pl-PL" b="1" dirty="0" smtClean="0"/>
              <a:t>Jeśli pada to nie idę </a:t>
            </a:r>
            <a:r>
              <a:rPr lang="pl-PL" dirty="0" smtClean="0"/>
              <a:t>– dobrze; </a:t>
            </a:r>
            <a:r>
              <a:rPr lang="pl-PL" b="1" dirty="0" smtClean="0"/>
              <a:t>Jeśli nie idę, to pada </a:t>
            </a:r>
            <a:r>
              <a:rPr lang="pl-PL" dirty="0" smtClean="0"/>
              <a:t>– źle)</a:t>
            </a:r>
          </a:p>
          <a:p>
            <a:r>
              <a:rPr lang="pl-PL" dirty="0" smtClean="0"/>
              <a:t>Pewne konstrukcje są </a:t>
            </a:r>
            <a:r>
              <a:rPr lang="pl-PL" dirty="0" smtClean="0"/>
              <a:t>równoważne logicznie </a:t>
            </a:r>
            <a:r>
              <a:rPr lang="pl-PL" dirty="0" smtClean="0"/>
              <a:t>innym, jednak inaczej brzmią w zdaniu (Nieprawda, że Jacek jest mądry i nieprawda, że się na tym zna </a:t>
            </a:r>
            <a:r>
              <a:rPr lang="pl-PL" b="1" dirty="0" smtClean="0"/>
              <a:t>(~p ˄ ~q) </a:t>
            </a:r>
            <a:r>
              <a:rPr lang="pl-PL" dirty="0" smtClean="0"/>
              <a:t>= Jacek ani nie jest mądry, ani nie zna się na </a:t>
            </a:r>
            <a:r>
              <a:rPr lang="pl-PL" dirty="0" smtClean="0"/>
              <a:t>tym </a:t>
            </a:r>
            <a:r>
              <a:rPr lang="pl-PL" b="1" dirty="0" smtClean="0"/>
              <a:t>(p ↓ q).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Konstruowanie schematów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Nieprawda (~), </a:t>
            </a:r>
            <a:r>
              <a:rPr lang="pl-PL" dirty="0" smtClean="0"/>
              <a:t>że </a:t>
            </a:r>
            <a:r>
              <a:rPr lang="pl-PL" u="sng" dirty="0" smtClean="0"/>
              <a:t>jeżeli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kłótnie są nierozstrzygalne</a:t>
            </a:r>
            <a:r>
              <a:rPr lang="pl-PL" dirty="0" smtClean="0"/>
              <a:t>, </a:t>
            </a:r>
            <a:r>
              <a:rPr lang="pl-PL" dirty="0" smtClean="0"/>
              <a:t>a (= i ˄) </a:t>
            </a:r>
            <a:r>
              <a:rPr lang="pl-PL" dirty="0" smtClean="0">
                <a:solidFill>
                  <a:schemeClr val="accent1"/>
                </a:solidFill>
              </a:rPr>
              <a:t>ludzie biorą w nich udział</a:t>
            </a:r>
            <a:r>
              <a:rPr lang="pl-PL" dirty="0" smtClean="0"/>
              <a:t>, </a:t>
            </a:r>
            <a:r>
              <a:rPr lang="pl-PL" u="sng" dirty="0" smtClean="0"/>
              <a:t>to (→)</a:t>
            </a:r>
            <a:r>
              <a:rPr lang="pl-PL" dirty="0" smtClean="0">
                <a:solidFill>
                  <a:srgbClr val="FFC000"/>
                </a:solidFill>
              </a:rPr>
              <a:t> </a:t>
            </a:r>
            <a:r>
              <a:rPr lang="pl-PL" dirty="0" smtClean="0">
                <a:solidFill>
                  <a:srgbClr val="FFC000"/>
                </a:solidFill>
              </a:rPr>
              <a:t>zgoda hamuje rozwój cywilizacji.</a:t>
            </a:r>
          </a:p>
          <a:p>
            <a:pPr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Rozbijamy zdanie złożone na zdania proste, mające wartość logiczną.</a:t>
            </a:r>
          </a:p>
          <a:p>
            <a:pPr marL="514350" indent="-514350">
              <a:buNone/>
            </a:pPr>
            <a:r>
              <a:rPr lang="pl-PL" dirty="0" smtClean="0">
                <a:solidFill>
                  <a:srgbClr val="FF0000"/>
                </a:solidFill>
              </a:rPr>
              <a:t>p – kłótnie są nierozstrzygalne</a:t>
            </a:r>
          </a:p>
          <a:p>
            <a:pPr marL="514350" indent="-514350">
              <a:buNone/>
            </a:pPr>
            <a:r>
              <a:rPr lang="pl-PL" dirty="0" smtClean="0">
                <a:solidFill>
                  <a:schemeClr val="accent1"/>
                </a:solidFill>
              </a:rPr>
              <a:t>q – ludzie biorą udział w kłótniach</a:t>
            </a:r>
          </a:p>
          <a:p>
            <a:pPr marL="514350" indent="-514350">
              <a:buNone/>
            </a:pPr>
            <a:r>
              <a:rPr lang="pl-PL" dirty="0" err="1" smtClean="0">
                <a:solidFill>
                  <a:srgbClr val="FFC000"/>
                </a:solidFill>
              </a:rPr>
              <a:t>r</a:t>
            </a:r>
            <a:r>
              <a:rPr lang="pl-PL" dirty="0" smtClean="0">
                <a:solidFill>
                  <a:srgbClr val="FFC000"/>
                </a:solidFill>
              </a:rPr>
              <a:t> – zgoda hamuje rozwój cywilizacji </a:t>
            </a:r>
          </a:p>
          <a:p>
            <a:pPr marL="514350" indent="-514350">
              <a:buNone/>
            </a:pPr>
            <a:endParaRPr lang="pl-PL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pl-PL" dirty="0" smtClean="0"/>
              <a:t>Pozostała część to spójniki.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2. Staramy się znaleźć zależności między </a:t>
            </a:r>
            <a:r>
              <a:rPr lang="pl-PL" dirty="0" smtClean="0"/>
              <a:t>elementami.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Nieprawda, że – negacja (~)</a:t>
            </a:r>
          </a:p>
          <a:p>
            <a:pPr>
              <a:buNone/>
            </a:pPr>
            <a:r>
              <a:rPr lang="pl-PL" dirty="0" smtClean="0"/>
              <a:t>Jeśli… to… – implikacja ( → )</a:t>
            </a:r>
          </a:p>
          <a:p>
            <a:pPr>
              <a:buNone/>
            </a:pPr>
            <a:r>
              <a:rPr lang="pl-PL" dirty="0" smtClean="0"/>
              <a:t>… a … - w tym wypadku chodzi nam o taki sens, jaki dawałaby koniunkcja (˄)</a:t>
            </a:r>
          </a:p>
          <a:p>
            <a:pPr marL="0" indent="0">
              <a:buNone/>
            </a:pPr>
            <a:r>
              <a:rPr lang="pl-PL" dirty="0" smtClean="0"/>
              <a:t> (</a:t>
            </a:r>
            <a:r>
              <a:rPr lang="pl-PL" dirty="0" smtClean="0">
                <a:solidFill>
                  <a:srgbClr val="FF0000"/>
                </a:solidFill>
              </a:rPr>
              <a:t>kłótnie są nierozstrzygalne</a:t>
            </a:r>
            <a:r>
              <a:rPr lang="pl-PL" dirty="0" smtClean="0"/>
              <a:t>, </a:t>
            </a:r>
            <a:r>
              <a:rPr lang="pl-PL" b="1" dirty="0" smtClean="0"/>
              <a:t>i</a:t>
            </a:r>
            <a:r>
              <a:rPr lang="pl-PL" dirty="0" smtClean="0"/>
              <a:t> </a:t>
            </a:r>
            <a:r>
              <a:rPr lang="pl-PL" dirty="0" smtClean="0">
                <a:solidFill>
                  <a:schemeClr val="accent1"/>
                </a:solidFill>
              </a:rPr>
              <a:t>ludzie biorą w nich udział </a:t>
            </a:r>
            <a:r>
              <a:rPr lang="pl-PL" dirty="0" smtClean="0"/>
              <a:t>– wskazujemy, że dwa elementy występują jednocześnie)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300" dirty="0" smtClean="0"/>
              <a:t>3. Przedstawiamy po kolei, od najbardziej podstawowych elementów, dbając o to, by bardziej podstawowe zaznaczyć nawiasami:</a:t>
            </a:r>
          </a:p>
          <a:p>
            <a:pPr marL="514350" indent="-514350">
              <a:buNone/>
            </a:pPr>
            <a:r>
              <a:rPr lang="pl-PL" sz="2300" dirty="0" smtClean="0"/>
              <a:t>a)</a:t>
            </a:r>
            <a:r>
              <a:rPr lang="pl-PL" sz="2300" dirty="0" smtClean="0">
                <a:solidFill>
                  <a:srgbClr val="FF0000"/>
                </a:solidFill>
              </a:rPr>
              <a:t> kłótnie są </a:t>
            </a:r>
            <a:r>
              <a:rPr lang="pl-PL" sz="2300" dirty="0" smtClean="0">
                <a:solidFill>
                  <a:srgbClr val="FF0000"/>
                </a:solidFill>
              </a:rPr>
              <a:t>nierozstrzygalne (p)</a:t>
            </a:r>
            <a:r>
              <a:rPr lang="pl-PL" sz="2300" dirty="0" smtClean="0"/>
              <a:t>, </a:t>
            </a:r>
            <a:r>
              <a:rPr lang="pl-PL" sz="2300" u="sng" dirty="0" smtClean="0"/>
              <a:t>a</a:t>
            </a:r>
            <a:r>
              <a:rPr lang="pl-PL" sz="2300" dirty="0" smtClean="0"/>
              <a:t> </a:t>
            </a:r>
            <a:r>
              <a:rPr lang="pl-PL" sz="2300" dirty="0" smtClean="0">
                <a:solidFill>
                  <a:schemeClr val="accent1"/>
                </a:solidFill>
              </a:rPr>
              <a:t>ludzie biorą w nich </a:t>
            </a:r>
            <a:r>
              <a:rPr lang="pl-PL" sz="2300" dirty="0" smtClean="0">
                <a:solidFill>
                  <a:schemeClr val="accent1"/>
                </a:solidFill>
              </a:rPr>
              <a:t>udział (q)  </a:t>
            </a:r>
            <a:r>
              <a:rPr lang="pl-PL" sz="2300" dirty="0" smtClean="0"/>
              <a:t>– </a:t>
            </a:r>
            <a:r>
              <a:rPr lang="pl-PL" sz="2300" b="1" dirty="0" smtClean="0"/>
              <a:t>p ˄ q</a:t>
            </a:r>
          </a:p>
          <a:p>
            <a:pPr marL="514350" indent="-514350">
              <a:buNone/>
            </a:pPr>
            <a:endParaRPr lang="pl-PL" sz="2300" dirty="0" smtClean="0"/>
          </a:p>
          <a:p>
            <a:pPr marL="514350" indent="-514350">
              <a:buNone/>
            </a:pPr>
            <a:r>
              <a:rPr lang="pl-PL" sz="2300" dirty="0" smtClean="0"/>
              <a:t>b) </a:t>
            </a:r>
            <a:r>
              <a:rPr lang="pl-PL" sz="2300" u="sng" dirty="0" smtClean="0"/>
              <a:t>Jeśli</a:t>
            </a:r>
            <a:r>
              <a:rPr lang="pl-PL" sz="2300" dirty="0" smtClean="0"/>
              <a:t> </a:t>
            </a:r>
            <a:r>
              <a:rPr lang="pl-PL" sz="2300" dirty="0" smtClean="0">
                <a:solidFill>
                  <a:srgbClr val="FF0000"/>
                </a:solidFill>
              </a:rPr>
              <a:t>kłótnie są nierozstrzygalne, a ludzie biorą w nich </a:t>
            </a:r>
            <a:r>
              <a:rPr lang="pl-PL" sz="2300" dirty="0" smtClean="0">
                <a:solidFill>
                  <a:srgbClr val="FF0000"/>
                </a:solidFill>
              </a:rPr>
              <a:t>udział (</a:t>
            </a:r>
            <a:r>
              <a:rPr lang="pl-PL" sz="2300" dirty="0" err="1" smtClean="0">
                <a:solidFill>
                  <a:srgbClr val="FF0000"/>
                </a:solidFill>
              </a:rPr>
              <a:t>p˄q</a:t>
            </a:r>
            <a:r>
              <a:rPr lang="pl-PL" sz="2300" dirty="0" smtClean="0">
                <a:solidFill>
                  <a:srgbClr val="FF0000"/>
                </a:solidFill>
              </a:rPr>
              <a:t>)  </a:t>
            </a:r>
            <a:r>
              <a:rPr lang="pl-PL" sz="2300" u="sng" dirty="0" smtClean="0"/>
              <a:t>to</a:t>
            </a:r>
            <a:r>
              <a:rPr lang="pl-PL" sz="2300" dirty="0" smtClean="0">
                <a:solidFill>
                  <a:schemeClr val="accent1"/>
                </a:solidFill>
              </a:rPr>
              <a:t> zgoda hamuje rozwój cywilizacji </a:t>
            </a:r>
            <a:r>
              <a:rPr lang="pl-PL" sz="2300" dirty="0" smtClean="0">
                <a:solidFill>
                  <a:schemeClr val="accent1"/>
                </a:solidFill>
              </a:rPr>
              <a:t> (</a:t>
            </a:r>
            <a:r>
              <a:rPr lang="pl-PL" sz="2300" dirty="0" err="1" smtClean="0">
                <a:solidFill>
                  <a:schemeClr val="accent1"/>
                </a:solidFill>
              </a:rPr>
              <a:t>r</a:t>
            </a:r>
            <a:r>
              <a:rPr lang="pl-PL" sz="2300" dirty="0" smtClean="0">
                <a:solidFill>
                  <a:schemeClr val="accent1"/>
                </a:solidFill>
              </a:rPr>
              <a:t>) </a:t>
            </a:r>
            <a:r>
              <a:rPr lang="pl-PL" sz="2300" dirty="0" smtClean="0"/>
              <a:t>- </a:t>
            </a:r>
            <a:r>
              <a:rPr lang="pl-PL" sz="2300" b="1" dirty="0" smtClean="0"/>
              <a:t>(p ˄ q) → </a:t>
            </a:r>
            <a:r>
              <a:rPr lang="pl-PL" sz="2300" b="1" dirty="0" err="1" smtClean="0"/>
              <a:t>r</a:t>
            </a:r>
            <a:endParaRPr lang="pl-PL" sz="2300" b="1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pl-PL" sz="23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pl-PL" sz="2300" dirty="0" smtClean="0"/>
              <a:t>c) Nieprawda, że </a:t>
            </a:r>
            <a:r>
              <a:rPr lang="pl-PL" sz="2300" dirty="0" smtClean="0">
                <a:solidFill>
                  <a:srgbClr val="FF0000"/>
                </a:solidFill>
              </a:rPr>
              <a:t>jeżeli kłótnie są nierozstrzygalne, a ludzie biorą w nich udział, to zgoda hamuje rozwój </a:t>
            </a:r>
            <a:r>
              <a:rPr lang="pl-PL" sz="2300" dirty="0" smtClean="0">
                <a:solidFill>
                  <a:srgbClr val="FF0000"/>
                </a:solidFill>
              </a:rPr>
              <a:t>cywilizacji [</a:t>
            </a:r>
            <a:r>
              <a:rPr lang="pl-PL" sz="2300" dirty="0" smtClean="0">
                <a:solidFill>
                  <a:srgbClr val="FF0000"/>
                </a:solidFill>
              </a:rPr>
              <a:t>(</a:t>
            </a:r>
            <a:r>
              <a:rPr lang="pl-PL" sz="2300" dirty="0" smtClean="0">
                <a:solidFill>
                  <a:srgbClr val="FF0000"/>
                </a:solidFill>
              </a:rPr>
              <a:t>p ˄ q) → </a:t>
            </a:r>
            <a:r>
              <a:rPr lang="pl-PL" sz="2300" dirty="0" err="1" smtClean="0">
                <a:solidFill>
                  <a:srgbClr val="FF0000"/>
                </a:solidFill>
              </a:rPr>
              <a:t>r</a:t>
            </a:r>
            <a:r>
              <a:rPr lang="pl-PL" sz="2300" dirty="0" smtClean="0">
                <a:solidFill>
                  <a:srgbClr val="FF0000"/>
                </a:solidFill>
              </a:rPr>
              <a:t>]</a:t>
            </a:r>
            <a:endParaRPr lang="pl-PL" sz="23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pl-PL" sz="2300" dirty="0" smtClean="0">
                <a:solidFill>
                  <a:srgbClr val="FF0000"/>
                </a:solidFill>
              </a:rPr>
              <a:t> </a:t>
            </a:r>
            <a:r>
              <a:rPr lang="pl-PL" sz="2300" dirty="0" smtClean="0"/>
              <a:t>- </a:t>
            </a:r>
            <a:r>
              <a:rPr lang="pl-PL" sz="2300" b="1" dirty="0" smtClean="0"/>
              <a:t>~ [(p ˄ q) → </a:t>
            </a:r>
            <a:r>
              <a:rPr lang="pl-PL" sz="2300" b="1" dirty="0" err="1" smtClean="0"/>
              <a:t>r</a:t>
            </a:r>
            <a:r>
              <a:rPr lang="pl-PL" sz="2300" b="1" dirty="0" smtClean="0"/>
              <a:t>]</a:t>
            </a:r>
            <a:endParaRPr lang="pl-PL" sz="23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Efektem jest powstanie schematu, z którego jesteśmy w stanie zrekonstruować kolejność procesów myślowych, oraz obliczyć ich wartość logiczną.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</a:t>
            </a:r>
            <a:r>
              <a:rPr lang="pl-PL" i="1" dirty="0" smtClean="0"/>
              <a:t>~p </a:t>
            </a:r>
            <a:r>
              <a:rPr lang="pl-PL" dirty="0" smtClean="0"/>
              <a:t>˄ </a:t>
            </a:r>
            <a:r>
              <a:rPr lang="pl-PL" u="sng" dirty="0" smtClean="0"/>
              <a:t>~q</a:t>
            </a:r>
            <a:r>
              <a:rPr lang="pl-PL" dirty="0" smtClean="0"/>
              <a:t>) </a:t>
            </a:r>
            <a:r>
              <a:rPr lang="pl-PL" b="1" dirty="0" smtClean="0"/>
              <a:t>→</a:t>
            </a:r>
            <a:r>
              <a:rPr lang="pl-PL" dirty="0" smtClean="0"/>
              <a:t> (p ↓ q)</a:t>
            </a:r>
          </a:p>
          <a:p>
            <a:pPr>
              <a:buNone/>
            </a:pPr>
            <a:r>
              <a:rPr lang="pl-PL" dirty="0" smtClean="0"/>
              <a:t>p – Kowalski zabił żonę</a:t>
            </a:r>
          </a:p>
          <a:p>
            <a:pPr>
              <a:buNone/>
            </a:pPr>
            <a:r>
              <a:rPr lang="pl-PL" dirty="0" smtClean="0"/>
              <a:t>q – Kowalski znęcał się nad dziećmi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Jeśli</a:t>
            </a:r>
            <a:r>
              <a:rPr lang="pl-PL" dirty="0" smtClean="0"/>
              <a:t> (</a:t>
            </a:r>
            <a:r>
              <a:rPr lang="pl-PL" i="1" dirty="0" smtClean="0"/>
              <a:t>nieprawda, że Kowalski zabił żonę </a:t>
            </a:r>
            <a:r>
              <a:rPr lang="pl-PL" dirty="0" smtClean="0"/>
              <a:t>i </a:t>
            </a:r>
            <a:r>
              <a:rPr lang="pl-PL" u="sng" dirty="0" smtClean="0"/>
              <a:t>nieprawda, że Kowalski znęcał się nad dziećmi</a:t>
            </a:r>
            <a:r>
              <a:rPr lang="pl-PL" dirty="0" smtClean="0"/>
              <a:t>) </a:t>
            </a:r>
            <a:r>
              <a:rPr lang="pl-PL" b="1" dirty="0" smtClean="0"/>
              <a:t>to </a:t>
            </a:r>
            <a:r>
              <a:rPr lang="pl-PL" dirty="0" smtClean="0"/>
              <a:t>(</a:t>
            </a:r>
            <a:r>
              <a:rPr lang="pl-PL" i="1" dirty="0" smtClean="0"/>
              <a:t>Kowalski ani nie zabił żony</a:t>
            </a:r>
            <a:r>
              <a:rPr lang="pl-PL" dirty="0" smtClean="0"/>
              <a:t>, ani </a:t>
            </a:r>
            <a:r>
              <a:rPr lang="pl-PL" u="sng" dirty="0" smtClean="0"/>
              <a:t>nie znęcał się nad dziećmi</a:t>
            </a:r>
            <a:r>
              <a:rPr lang="pl-PL" dirty="0" smtClean="0"/>
              <a:t>)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Przedstaw schemat zdań: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1. </a:t>
            </a:r>
            <a:r>
              <a:rPr lang="pl-PL" i="1" dirty="0" smtClean="0"/>
              <a:t>Jeśli </a:t>
            </a:r>
            <a:r>
              <a:rPr lang="pl-PL" i="1" dirty="0"/>
              <a:t>Bartek popełnił przestępstwo, to zapewne teraz się ukrywa</a:t>
            </a:r>
            <a:r>
              <a:rPr lang="pl-PL" i="1" dirty="0" smtClean="0"/>
              <a:t>.</a:t>
            </a:r>
            <a:endParaRPr lang="pl-PL" i="1" dirty="0"/>
          </a:p>
          <a:p>
            <a:pPr>
              <a:buNone/>
            </a:pPr>
            <a:r>
              <a:rPr lang="pl-PL" dirty="0"/>
              <a:t>2. </a:t>
            </a:r>
            <a:r>
              <a:rPr lang="pl-PL" i="1" dirty="0"/>
              <a:t>Ani prohibicja, ani wysokie ceny alkoholu nie powstrzymały </a:t>
            </a:r>
            <a:r>
              <a:rPr lang="pl-PL" i="1" dirty="0" smtClean="0"/>
              <a:t>ludzi przed </a:t>
            </a:r>
            <a:r>
              <a:rPr lang="pl-PL" i="1" dirty="0"/>
              <a:t>piciem alkoholu</a:t>
            </a:r>
            <a:r>
              <a:rPr lang="pl-PL" i="1" dirty="0" smtClean="0"/>
              <a:t>.</a:t>
            </a:r>
            <a:endParaRPr lang="pl-PL" i="1" dirty="0"/>
          </a:p>
          <a:p>
            <a:pPr>
              <a:buNone/>
            </a:pPr>
            <a:r>
              <a:rPr lang="pl-PL" dirty="0"/>
              <a:t>3. </a:t>
            </a:r>
            <a:r>
              <a:rPr lang="pl-PL" i="1" dirty="0"/>
              <a:t>Skoro Arystoteles oraz Platon mieszkali w Atenach, to najwięksi </a:t>
            </a:r>
            <a:r>
              <a:rPr lang="pl-PL" i="1" dirty="0" smtClean="0"/>
              <a:t>greccy filozofowie </a:t>
            </a:r>
            <a:r>
              <a:rPr lang="pl-PL" i="1" dirty="0"/>
              <a:t>mieszkali w Atenach</a:t>
            </a:r>
            <a:r>
              <a:rPr lang="pl-PL" i="1" dirty="0" smtClean="0"/>
              <a:t>.</a:t>
            </a:r>
          </a:p>
          <a:p>
            <a:pPr>
              <a:buNone/>
            </a:pPr>
            <a:r>
              <a:rPr lang="pl-PL" i="1" dirty="0" smtClean="0"/>
              <a:t>4. Jeśli Marek nie jest jednocześnie dobrym prawnikiem i dobrym człowiekiem, to albo nie jest dobrym prawnikiem, albo dobrym człowiekiem.</a:t>
            </a:r>
            <a:endParaRPr lang="pl-PL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Zbuduj zdanie o konstrukcji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00034" y="2500305"/>
            <a:ext cx="8229600" cy="2143141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[~p → (q v </a:t>
            </a:r>
            <a:r>
              <a:rPr lang="pl-PL" dirty="0" err="1" smtClean="0"/>
              <a:t>r</a:t>
            </a:r>
            <a:r>
              <a:rPr lang="pl-PL" dirty="0" smtClean="0"/>
              <a:t>)] → [p → (q ↓ </a:t>
            </a:r>
            <a:r>
              <a:rPr lang="pl-PL" dirty="0" err="1" smtClean="0"/>
              <a:t>r</a:t>
            </a:r>
            <a:r>
              <a:rPr lang="pl-PL" dirty="0" smtClean="0"/>
              <a:t>)]</a:t>
            </a:r>
          </a:p>
          <a:p>
            <a:pPr algn="ctr">
              <a:buNone/>
            </a:pPr>
            <a:r>
              <a:rPr lang="pl-PL" dirty="0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Kwantyfikatory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pl-PL" dirty="0" smtClean="0"/>
              <a:t>Ɐ - kwantyfikator ogólny (dla każdej zmiennej x)</a:t>
            </a:r>
          </a:p>
          <a:p>
            <a:r>
              <a:rPr lang="pl-PL" dirty="0" smtClean="0"/>
              <a:t>ⱻ - kwantyfikator szczegółowy (dla niektórych zmiennych x)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Kwantyfikator ogólny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Ɐx</a:t>
            </a:r>
            <a:r>
              <a:rPr lang="pl-PL" dirty="0" smtClean="0"/>
              <a:t> P(x) – każde x posiada cechę P np. „Każdy jest człowiekiem”</a:t>
            </a:r>
          </a:p>
          <a:p>
            <a:endParaRPr lang="pl-PL" dirty="0" smtClean="0"/>
          </a:p>
          <a:p>
            <a:r>
              <a:rPr lang="pl-PL" dirty="0" smtClean="0"/>
              <a:t>~</a:t>
            </a:r>
            <a:r>
              <a:rPr lang="pl-PL" dirty="0" err="1" smtClean="0"/>
              <a:t>Ɐx</a:t>
            </a:r>
            <a:r>
              <a:rPr lang="pl-PL" dirty="0" smtClean="0"/>
              <a:t> P(x) – nie każde x posiada cechę P np. „Nie każdy jest złodziejem”</a:t>
            </a:r>
          </a:p>
          <a:p>
            <a:endParaRPr lang="pl-PL" dirty="0" smtClean="0"/>
          </a:p>
          <a:p>
            <a:r>
              <a:rPr lang="pl-PL" dirty="0" err="1" smtClean="0"/>
              <a:t>Ɐx</a:t>
            </a:r>
            <a:r>
              <a:rPr lang="pl-PL" dirty="0" smtClean="0"/>
              <a:t> ~P(x) – żaden x nie posiada cechy P. np. „Nikt nie jest niewolnikiem”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Kwantyfikator szczegółowy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ⱻ x P(x) – niektóre x posiadają cechę P np. „Niektórzy są złośliwi”</a:t>
            </a:r>
          </a:p>
          <a:p>
            <a:endParaRPr lang="pl-PL" dirty="0" smtClean="0"/>
          </a:p>
          <a:p>
            <a:r>
              <a:rPr lang="pl-PL" dirty="0" smtClean="0"/>
              <a:t>~ ⱻ x P(x) – nie ma x który posiada cechę P „Nie istnieje coś, co byłoby jednorożcem”</a:t>
            </a:r>
          </a:p>
          <a:p>
            <a:endParaRPr lang="pl-PL" dirty="0" smtClean="0"/>
          </a:p>
          <a:p>
            <a:r>
              <a:rPr lang="pl-PL" dirty="0" smtClean="0"/>
              <a:t>ⱻ x ~P(x) – niektóre x nie posiadają cechy P. np. „Niektórzy nie kradną”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wartości logicznej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Przypisanie wartości prawdy lub fałszu </a:t>
            </a:r>
            <a:r>
              <a:rPr lang="pl-PL" b="1" dirty="0" smtClean="0"/>
              <a:t>– ocena materialna.</a:t>
            </a:r>
          </a:p>
          <a:p>
            <a:endParaRPr lang="pl-PL" b="1" dirty="0" smtClean="0"/>
          </a:p>
          <a:p>
            <a:r>
              <a:rPr lang="pl-PL" dirty="0" smtClean="0"/>
              <a:t>Czasem prawidłowym pytaniem nie jest „czy to prawda”, ale „skąd wiadomo, czy to prawda” – to postać argumentacji wewnętrznej.</a:t>
            </a:r>
          </a:p>
          <a:p>
            <a:endParaRPr lang="pl-PL" dirty="0"/>
          </a:p>
          <a:p>
            <a:r>
              <a:rPr lang="pl-PL" dirty="0" smtClean="0"/>
              <a:t>Stwierdzenie prawdziwości zdania często wymaga przyjęcia założeń wstecznych o rzeczywistości niewyrażonych w samym zdaniu </a:t>
            </a:r>
            <a:r>
              <a:rPr lang="pl-PL" b="1" dirty="0" smtClean="0"/>
              <a:t>– </a:t>
            </a:r>
            <a:r>
              <a:rPr lang="pl-PL" b="1" dirty="0" err="1" smtClean="0"/>
              <a:t>presupozycja</a:t>
            </a:r>
            <a:r>
              <a:rPr lang="pl-PL" b="1" dirty="0" smtClean="0"/>
              <a:t> zdania</a:t>
            </a:r>
            <a:endParaRPr lang="pl-PL" b="1" dirty="0"/>
          </a:p>
          <a:p>
            <a:endParaRPr lang="pl-PL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Rachunek kwantyfikatorów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Pozwala nam na połączenie dwóch nazw wyrazem kwantyfikującym</a:t>
            </a:r>
          </a:p>
          <a:p>
            <a:r>
              <a:rPr lang="pl-PL" i="1" dirty="0" err="1" smtClean="0"/>
              <a:t>Ɐx</a:t>
            </a:r>
            <a:r>
              <a:rPr lang="pl-PL" i="1" dirty="0" smtClean="0"/>
              <a:t> [S(x) </a:t>
            </a:r>
            <a:r>
              <a:rPr lang="pl-PL" i="1" dirty="0" err="1" smtClean="0"/>
              <a:t>→P</a:t>
            </a:r>
            <a:r>
              <a:rPr lang="pl-PL" i="1" dirty="0" smtClean="0"/>
              <a:t>(x)] – Każde S jest P </a:t>
            </a:r>
          </a:p>
          <a:p>
            <a:r>
              <a:rPr lang="pl-PL" i="1" dirty="0" err="1" smtClean="0"/>
              <a:t>Ɐx</a:t>
            </a:r>
            <a:r>
              <a:rPr lang="pl-PL" i="1" dirty="0" smtClean="0"/>
              <a:t> [S(x) → ~P(x)] – Każde S jest P </a:t>
            </a:r>
          </a:p>
          <a:p>
            <a:endParaRPr lang="pl-PL" i="1" dirty="0" smtClean="0"/>
          </a:p>
          <a:p>
            <a:r>
              <a:rPr lang="pl-PL" i="1" dirty="0" err="1" smtClean="0"/>
              <a:t>ⱻx</a:t>
            </a:r>
            <a:r>
              <a:rPr lang="pl-PL" i="1" dirty="0" smtClean="0"/>
              <a:t> [S(x) ˄ P(x)] – Niektóre S jest P </a:t>
            </a:r>
          </a:p>
          <a:p>
            <a:r>
              <a:rPr lang="pl-PL" i="1" dirty="0" err="1" smtClean="0"/>
              <a:t>ⱻx</a:t>
            </a:r>
            <a:r>
              <a:rPr lang="pl-PL" i="1" dirty="0" smtClean="0"/>
              <a:t> [S(x) ˄ ~P(x)] – Niektóre S nie jest P </a:t>
            </a:r>
          </a:p>
          <a:p>
            <a:endParaRPr lang="pl-PL" i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Zapis za pomocą kwantyfikatorów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Żaden człowiek nie jest idealny.</a:t>
            </a:r>
          </a:p>
          <a:p>
            <a:r>
              <a:rPr lang="pl-PL" dirty="0" smtClean="0"/>
              <a:t>Niektóre dzieci są miłe.</a:t>
            </a:r>
          </a:p>
          <a:p>
            <a:r>
              <a:rPr lang="pl-PL" dirty="0" smtClean="0"/>
              <a:t>Święty Mikołaj nie istnieje.</a:t>
            </a:r>
          </a:p>
          <a:p>
            <a:r>
              <a:rPr lang="pl-PL" dirty="0" smtClean="0"/>
              <a:t>Niektórzy nie są zbyt rozgarnięci.</a:t>
            </a:r>
          </a:p>
          <a:p>
            <a:r>
              <a:rPr lang="pl-PL" dirty="0" smtClean="0"/>
              <a:t>Wszyscy ludzie są równi.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samo, czy coś innego?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każdy jest złodziejem. – Niektórzy nie są złodziejami.</a:t>
            </a:r>
          </a:p>
          <a:p>
            <a:endParaRPr lang="pl-PL" dirty="0" smtClean="0"/>
          </a:p>
          <a:p>
            <a:r>
              <a:rPr lang="pl-PL" dirty="0" smtClean="0"/>
              <a:t>Żaden człowiek nie jest zielony z natury. – Nie ma ludzi, którzy byliby zieloni z natury.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Presupozycja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Zdanie</a:t>
            </a:r>
            <a:r>
              <a:rPr lang="pl-PL" dirty="0" smtClean="0"/>
              <a:t>: „W tym roku nareszcie spadnie śnieg.”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 err="1" smtClean="0"/>
              <a:t>Presupozycja</a:t>
            </a:r>
            <a:r>
              <a:rPr lang="pl-PL" dirty="0" smtClean="0"/>
              <a:t>: „W poprzednich latach śnieg nie spadł.”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Zdania w sensie logicznym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Jeśli uda nam się stwierdzić prawdziwość lub fałszywość zdania, to znaczy, że mamy do czynienia ze </a:t>
            </a:r>
            <a:r>
              <a:rPr lang="pl-PL" b="1" dirty="0" smtClean="0"/>
              <a:t>zdaniem w sensie logicznym</a:t>
            </a:r>
          </a:p>
          <a:p>
            <a:endParaRPr lang="pl-PL" b="1" dirty="0"/>
          </a:p>
          <a:p>
            <a:r>
              <a:rPr lang="pl-PL" dirty="0" smtClean="0"/>
              <a:t>Przypisanie wartości prawdy lub fałszu może być ograniczone przez naszą wiedzę o świecie. W takim wypadku przypisanie wartości logicznej ogranicza się do </a:t>
            </a:r>
            <a:r>
              <a:rPr lang="pl-PL" b="1" dirty="0" smtClean="0"/>
              <a:t>ogólnej możliwości</a:t>
            </a:r>
            <a:r>
              <a:rPr lang="pl-PL" dirty="0" smtClean="0"/>
              <a:t> potwierdzenia bądź sfalsyfikowania zdania na podstawie istniejącej wiedzy (obiektywnie, nie subiektywnie).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zdania w sensie logicznym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Funkcja opisowa</a:t>
            </a:r>
          </a:p>
          <a:p>
            <a:endParaRPr lang="pl-PL" dirty="0"/>
          </a:p>
          <a:p>
            <a:r>
              <a:rPr lang="pl-PL" dirty="0" smtClean="0"/>
              <a:t>Forma oznajmująca</a:t>
            </a:r>
          </a:p>
          <a:p>
            <a:endParaRPr lang="pl-PL" dirty="0"/>
          </a:p>
          <a:p>
            <a:r>
              <a:rPr lang="pl-PL" dirty="0" smtClean="0"/>
              <a:t>Wartość prawdy lub fałszu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Zdania analityczne i syntetyczne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Analityczne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O prawdziwości bądź fałszywości decydują </a:t>
            </a:r>
            <a:r>
              <a:rPr lang="pl-PL" b="1" dirty="0" smtClean="0"/>
              <a:t>reguły języka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„Kawaler to mężczyzna nie mający żony”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„Kwadrat ma cztery kąty”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Syntetyczne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O prawdziwości bądź fałszywości decyduje </a:t>
            </a:r>
            <a:r>
              <a:rPr lang="pl-PL" b="1" dirty="0" smtClean="0"/>
              <a:t>doświadczenie empiryczne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„W Australii żyją kangury.”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„Sufit nie jest czarny.”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 logiczny zdania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całkowicie sformalizowanym </a:t>
            </a:r>
            <a:r>
              <a:rPr lang="pl-PL" dirty="0" smtClean="0"/>
              <a:t>przedstawieniem struktury </a:t>
            </a:r>
            <a:r>
              <a:rPr lang="pl-PL" dirty="0"/>
              <a:t>zdania oraz występujących w nim stałych </a:t>
            </a:r>
            <a:r>
              <a:rPr lang="pl-PL" dirty="0" smtClean="0"/>
              <a:t>logicznych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Elementy, którymi posługuje się logika formalna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1. nazwy (np. „kwadrat”, „Kowalski”)</a:t>
            </a:r>
          </a:p>
          <a:p>
            <a:pPr>
              <a:buNone/>
            </a:pPr>
            <a:r>
              <a:rPr lang="pl-PL" dirty="0"/>
              <a:t>2. zdania (np. „Kwadrat ma cztery boki”)</a:t>
            </a:r>
          </a:p>
          <a:p>
            <a:pPr>
              <a:buNone/>
            </a:pPr>
            <a:r>
              <a:rPr lang="pl-PL" dirty="0"/>
              <a:t>3. funktory (inaczej łączniki, np. „wiem, że”, „nieprawda, że”, „i”, „</a:t>
            </a:r>
            <a:r>
              <a:rPr lang="pl-PL" dirty="0" err="1"/>
              <a:t>lub</a:t>
            </a:r>
            <a:r>
              <a:rPr lang="pl-PL" dirty="0" err="1" smtClean="0"/>
              <a:t>”,„</a:t>
            </a:r>
            <a:r>
              <a:rPr lang="pl-PL" dirty="0" err="1"/>
              <a:t>albo</a:t>
            </a:r>
            <a:r>
              <a:rPr lang="pl-PL" dirty="0"/>
              <a:t>”, „jeśli..., to” itp.)</a:t>
            </a:r>
          </a:p>
          <a:p>
            <a:pPr>
              <a:buNone/>
            </a:pPr>
            <a:r>
              <a:rPr lang="pl-PL" dirty="0"/>
              <a:t>4. operatory (w </a:t>
            </a:r>
            <a:r>
              <a:rPr lang="pl-PL" dirty="0" smtClean="0"/>
              <a:t>szczególności </a:t>
            </a:r>
            <a:r>
              <a:rPr lang="pl-PL" dirty="0"/>
              <a:t>kwantyfikatory, np. „każdy”, „co </a:t>
            </a:r>
            <a:r>
              <a:rPr lang="pl-PL" dirty="0" smtClean="0"/>
              <a:t>najmniej jeden</a:t>
            </a:r>
            <a:r>
              <a:rPr lang="pl-PL" dirty="0"/>
              <a:t>” itp.)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1658</Words>
  <Application>Microsoft Office PowerPoint</Application>
  <PresentationFormat>Pokaz na ekranie (4:3)</PresentationFormat>
  <Paragraphs>192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Logika dla prawników</vt:lpstr>
      <vt:lpstr>Zdania</vt:lpstr>
      <vt:lpstr>Badanie wartości logicznej</vt:lpstr>
      <vt:lpstr>Presupozycja</vt:lpstr>
      <vt:lpstr>Zdania w sensie logicznym</vt:lpstr>
      <vt:lpstr>Cechy zdania w sensie logicznym</vt:lpstr>
      <vt:lpstr>Zdania analityczne i syntetyczne</vt:lpstr>
      <vt:lpstr>Schemat logiczny zdania</vt:lpstr>
      <vt:lpstr>Elementy, którymi posługuje się logika formalna</vt:lpstr>
      <vt:lpstr>Schemat logiczny zdań złożonych</vt:lpstr>
      <vt:lpstr>Funktory logiczne</vt:lpstr>
      <vt:lpstr>Negacja („nieprawdą jest”)</vt:lpstr>
      <vt:lpstr>Koniunkcja („i”)</vt:lpstr>
      <vt:lpstr>Alternatywa zwykła (lub)</vt:lpstr>
      <vt:lpstr>Alternatywa rozłączna (albo)</vt:lpstr>
      <vt:lpstr>Dysjunkcja („bądź”)</vt:lpstr>
      <vt:lpstr>Binegacja („ani…ani”)</vt:lpstr>
      <vt:lpstr>Równoważność („zawsze i tylko wtedy”/ „wtedy i tylko wtedy”)</vt:lpstr>
      <vt:lpstr>Implikacja („jeśli… to”)</vt:lpstr>
      <vt:lpstr>Dobrze zauważyć, że:</vt:lpstr>
      <vt:lpstr>Konstruowanie schematów</vt:lpstr>
      <vt:lpstr>Slajd 22</vt:lpstr>
      <vt:lpstr>Slajd 23</vt:lpstr>
      <vt:lpstr>Slajd 24</vt:lpstr>
      <vt:lpstr>Przedstaw schemat zdań:</vt:lpstr>
      <vt:lpstr>Zbuduj zdanie o konstrukcji</vt:lpstr>
      <vt:lpstr>Kwantyfikatory</vt:lpstr>
      <vt:lpstr>Kwantyfikator ogólny</vt:lpstr>
      <vt:lpstr>Kwantyfikator szczegółowy</vt:lpstr>
      <vt:lpstr>Rachunek kwantyfikatorów</vt:lpstr>
      <vt:lpstr>Zapis za pomocą kwantyfikatorów</vt:lpstr>
      <vt:lpstr>To samo, czy coś innego?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Ewa Niemiec</dc:creator>
  <cp:lastModifiedBy>Ewa Niemiec</cp:lastModifiedBy>
  <cp:revision>13</cp:revision>
  <dcterms:created xsi:type="dcterms:W3CDTF">2016-11-15T17:58:43Z</dcterms:created>
  <dcterms:modified xsi:type="dcterms:W3CDTF">2016-12-07T09:01:29Z</dcterms:modified>
</cp:coreProperties>
</file>