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274" r:id="rId15"/>
    <p:sldId id="275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865" autoAdjust="0"/>
    <p:restoredTop sz="94660"/>
  </p:normalViewPr>
  <p:slideViewPr>
    <p:cSldViewPr>
      <p:cViewPr varScale="1">
        <p:scale>
          <a:sx n="65" d="100"/>
          <a:sy n="65" d="100"/>
        </p:scale>
        <p:origin x="-10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8CD7-E16F-4A4D-9ED4-BD0D8BEF483E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A97-FEAB-4589-A93C-7A10004B9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8CD7-E16F-4A4D-9ED4-BD0D8BEF483E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A97-FEAB-4589-A93C-7A10004B9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8CD7-E16F-4A4D-9ED4-BD0D8BEF483E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A97-FEAB-4589-A93C-7A10004B9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8CD7-E16F-4A4D-9ED4-BD0D8BEF483E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A97-FEAB-4589-A93C-7A10004B9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8CD7-E16F-4A4D-9ED4-BD0D8BEF483E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A97-FEAB-4589-A93C-7A10004B9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8CD7-E16F-4A4D-9ED4-BD0D8BEF483E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A97-FEAB-4589-A93C-7A10004B9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8CD7-E16F-4A4D-9ED4-BD0D8BEF483E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A97-FEAB-4589-A93C-7A10004B9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8CD7-E16F-4A4D-9ED4-BD0D8BEF483E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A97-FEAB-4589-A93C-7A10004B9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8CD7-E16F-4A4D-9ED4-BD0D8BEF483E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A97-FEAB-4589-A93C-7A10004B9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8CD7-E16F-4A4D-9ED4-BD0D8BEF483E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A97-FEAB-4589-A93C-7A10004B9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8CD7-E16F-4A4D-9ED4-BD0D8BEF483E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45A97-FEAB-4589-A93C-7A10004B9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28CD7-E16F-4A4D-9ED4-BD0D8BEF483E}" type="datetimeFigureOut">
              <a:rPr lang="pl-PL" smtClean="0"/>
              <a:pPr/>
              <a:t>07.12.2016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45A97-FEAB-4589-A93C-7A10004B94C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Logika dla prawników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mtClean="0"/>
              <a:t>Tautologia</a:t>
            </a:r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 ma nigdzie sprzeczności, więc znaleźliśmy zmienne, dla których funkcja jest fałszywa. Skoro jest fałszywa – nie jest tautologiczna.</a:t>
            </a:r>
          </a:p>
          <a:p>
            <a:r>
              <a:rPr lang="pl-PL" dirty="0" smtClean="0"/>
              <a:t>Gdyby funkcja była tautologiczna, po podstawieniu wyszłaby nam sprzeczność, co oznaczałoby, że nie ma takich wartości, dla których jest ona fałszywa.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Tu nie udało się sfalsyfikować, funkcja jest tautologiczna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[</a:t>
            </a:r>
            <a:r>
              <a:rPr lang="pt-BR" dirty="0" smtClean="0"/>
              <a:t>p </a:t>
            </a:r>
            <a:r>
              <a:rPr lang="pt-BR" b="1" dirty="0" smtClean="0"/>
              <a:t>∧</a:t>
            </a:r>
            <a:r>
              <a:rPr lang="pt-BR" dirty="0" smtClean="0"/>
              <a:t> (q ∨ r)</a:t>
            </a:r>
            <a:r>
              <a:rPr lang="pl-PL" dirty="0" smtClean="0"/>
              <a:t>]</a:t>
            </a:r>
            <a:r>
              <a:rPr lang="pt-BR" dirty="0" smtClean="0"/>
              <a:t> </a:t>
            </a:r>
            <a:r>
              <a:rPr lang="fr-FR" dirty="0" smtClean="0"/>
              <a:t>→</a:t>
            </a:r>
            <a:r>
              <a:rPr lang="pl-PL" dirty="0" smtClean="0"/>
              <a:t> [</a:t>
            </a:r>
            <a:r>
              <a:rPr lang="pt-BR" dirty="0" smtClean="0"/>
              <a:t>(p ∧ q) </a:t>
            </a:r>
            <a:r>
              <a:rPr lang="pt-BR" b="1" dirty="0" smtClean="0"/>
              <a:t>∨</a:t>
            </a:r>
            <a:r>
              <a:rPr lang="pt-BR" dirty="0" smtClean="0"/>
              <a:t> (p ∧ r)</a:t>
            </a:r>
            <a:r>
              <a:rPr lang="pl-PL" dirty="0" smtClean="0"/>
              <a:t>]</a:t>
            </a:r>
            <a:r>
              <a:rPr lang="pt-BR" dirty="0" smtClean="0"/>
              <a:t/>
            </a:r>
            <a:br>
              <a:rPr lang="pt-BR" dirty="0" smtClean="0"/>
            </a:b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929058" y="21431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0</a:t>
            </a:r>
            <a:endParaRPr lang="pl-PL" dirty="0"/>
          </a:p>
        </p:txBody>
      </p:sp>
      <p:cxnSp>
        <p:nvCxnSpPr>
          <p:cNvPr id="6" name="Łącznik prosty 5"/>
          <p:cNvCxnSpPr/>
          <p:nvPr/>
        </p:nvCxnSpPr>
        <p:spPr>
          <a:xfrm rot="5400000">
            <a:off x="2036745" y="2535231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 rot="5400000">
            <a:off x="5394331" y="2606669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>
            <a:off x="2285984" y="300037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1</a:t>
            </a:r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5643570" y="31432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0</a:t>
            </a:r>
            <a:endParaRPr lang="pl-PL" b="1" dirty="0"/>
          </a:p>
        </p:txBody>
      </p:sp>
      <p:cxnSp>
        <p:nvCxnSpPr>
          <p:cNvPr id="11" name="Łącznik prosty 10"/>
          <p:cNvCxnSpPr/>
          <p:nvPr/>
        </p:nvCxnSpPr>
        <p:spPr>
          <a:xfrm rot="5400000">
            <a:off x="1500166" y="2928934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ostokąt 12"/>
          <p:cNvSpPr/>
          <p:nvPr/>
        </p:nvSpPr>
        <p:spPr>
          <a:xfrm>
            <a:off x="2000232" y="3643314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p=1</a:t>
            </a:r>
            <a:endParaRPr lang="pl-PL" b="1" dirty="0"/>
          </a:p>
        </p:txBody>
      </p:sp>
      <p:cxnSp>
        <p:nvCxnSpPr>
          <p:cNvPr id="15" name="Łącznik prosty 14"/>
          <p:cNvCxnSpPr/>
          <p:nvPr/>
        </p:nvCxnSpPr>
        <p:spPr>
          <a:xfrm rot="5400000">
            <a:off x="4251323" y="2964653"/>
            <a:ext cx="164228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rot="5400000">
            <a:off x="5751521" y="2963859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4714876" y="385762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0</a:t>
            </a:r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6215074" y="385762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0</a:t>
            </a:r>
            <a:endParaRPr lang="pl-PL" dirty="0"/>
          </a:p>
        </p:txBody>
      </p:sp>
      <p:cxnSp>
        <p:nvCxnSpPr>
          <p:cNvPr id="22" name="Łącznik prosty 21"/>
          <p:cNvCxnSpPr/>
          <p:nvPr/>
        </p:nvCxnSpPr>
        <p:spPr>
          <a:xfrm rot="5400000">
            <a:off x="3643306" y="3357562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/>
          <p:cNvSpPr txBox="1"/>
          <p:nvPr/>
        </p:nvSpPr>
        <p:spPr>
          <a:xfrm>
            <a:off x="3500430" y="450057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1</a:t>
            </a:r>
          </a:p>
        </p:txBody>
      </p:sp>
      <p:cxnSp>
        <p:nvCxnSpPr>
          <p:cNvPr id="24" name="Łącznik prosty 23"/>
          <p:cNvCxnSpPr/>
          <p:nvPr/>
        </p:nvCxnSpPr>
        <p:spPr>
          <a:xfrm rot="5400000">
            <a:off x="4179885" y="3463925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ole tekstowe 24"/>
          <p:cNvSpPr txBox="1"/>
          <p:nvPr/>
        </p:nvSpPr>
        <p:spPr>
          <a:xfrm>
            <a:off x="5143504" y="47148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q=0</a:t>
            </a:r>
            <a:endParaRPr lang="pl-PL" b="1" dirty="0"/>
          </a:p>
        </p:txBody>
      </p:sp>
      <p:cxnSp>
        <p:nvCxnSpPr>
          <p:cNvPr id="28" name="Łącznik prosty 27"/>
          <p:cNvCxnSpPr/>
          <p:nvPr/>
        </p:nvCxnSpPr>
        <p:spPr>
          <a:xfrm rot="5400000">
            <a:off x="5179223" y="3393281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rostokąt 28"/>
          <p:cNvSpPr/>
          <p:nvPr/>
        </p:nvSpPr>
        <p:spPr>
          <a:xfrm>
            <a:off x="6143636" y="4572008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smtClean="0"/>
              <a:t>1</a:t>
            </a:r>
          </a:p>
        </p:txBody>
      </p:sp>
      <p:cxnSp>
        <p:nvCxnSpPr>
          <p:cNvPr id="31" name="Łącznik prosty 30"/>
          <p:cNvCxnSpPr/>
          <p:nvPr/>
        </p:nvCxnSpPr>
        <p:spPr>
          <a:xfrm rot="5400000">
            <a:off x="5643570" y="3500438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ole tekstowe 31"/>
          <p:cNvSpPr txBox="1"/>
          <p:nvPr/>
        </p:nvSpPr>
        <p:spPr>
          <a:xfrm>
            <a:off x="6572264" y="471488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r=0</a:t>
            </a:r>
            <a:endParaRPr lang="pl-PL" b="1" dirty="0"/>
          </a:p>
        </p:txBody>
      </p:sp>
      <p:cxnSp>
        <p:nvCxnSpPr>
          <p:cNvPr id="34" name="Łącznik prosty 33"/>
          <p:cNvCxnSpPr/>
          <p:nvPr/>
        </p:nvCxnSpPr>
        <p:spPr>
          <a:xfrm rot="5400000">
            <a:off x="1357290" y="3857628"/>
            <a:ext cx="31432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/>
          <p:cNvCxnSpPr/>
          <p:nvPr/>
        </p:nvCxnSpPr>
        <p:spPr>
          <a:xfrm rot="5400000">
            <a:off x="1929588" y="3856834"/>
            <a:ext cx="31432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ole tekstowe 35"/>
          <p:cNvSpPr txBox="1"/>
          <p:nvPr/>
        </p:nvSpPr>
        <p:spPr>
          <a:xfrm>
            <a:off x="2786050" y="55007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0</a:t>
            </a:r>
            <a:endParaRPr lang="pl-PL" dirty="0"/>
          </a:p>
        </p:txBody>
      </p:sp>
      <p:sp>
        <p:nvSpPr>
          <p:cNvPr id="37" name="Prostokąt 36"/>
          <p:cNvSpPr/>
          <p:nvPr/>
        </p:nvSpPr>
        <p:spPr>
          <a:xfrm>
            <a:off x="3357554" y="550070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0</a:t>
            </a:r>
            <a:endParaRPr lang="pl-PL" dirty="0"/>
          </a:p>
        </p:txBody>
      </p:sp>
      <p:cxnSp>
        <p:nvCxnSpPr>
          <p:cNvPr id="41" name="Łącznik prosty 40"/>
          <p:cNvCxnSpPr/>
          <p:nvPr/>
        </p:nvCxnSpPr>
        <p:spPr>
          <a:xfrm rot="5400000">
            <a:off x="2536017" y="3036091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rostokąt 41"/>
          <p:cNvSpPr/>
          <p:nvPr/>
        </p:nvSpPr>
        <p:spPr>
          <a:xfrm>
            <a:off x="3071802" y="3786190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smtClean="0"/>
              <a:t>1</a:t>
            </a:r>
          </a:p>
        </p:txBody>
      </p:sp>
      <p:cxnSp>
        <p:nvCxnSpPr>
          <p:cNvPr id="44" name="Łącznik prosty 43"/>
          <p:cNvCxnSpPr/>
          <p:nvPr/>
        </p:nvCxnSpPr>
        <p:spPr>
          <a:xfrm rot="5400000">
            <a:off x="2357422" y="5143512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rostokąt 44"/>
          <p:cNvSpPr/>
          <p:nvPr/>
        </p:nvSpPr>
        <p:spPr>
          <a:xfrm>
            <a:off x="3071802" y="607220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0</a:t>
            </a:r>
            <a:endParaRPr lang="pl-PL" dirty="0"/>
          </a:p>
        </p:txBody>
      </p:sp>
      <p:cxnSp>
        <p:nvCxnSpPr>
          <p:cNvPr id="47" name="Łącznik prosty ze strzałką 46"/>
          <p:cNvCxnSpPr>
            <a:endCxn id="45" idx="1"/>
          </p:cNvCxnSpPr>
          <p:nvPr/>
        </p:nvCxnSpPr>
        <p:spPr>
          <a:xfrm rot="16200000" flipH="1">
            <a:off x="2872312" y="6057382"/>
            <a:ext cx="2561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/>
          <p:cNvCxnSpPr>
            <a:endCxn id="45" idx="3"/>
          </p:cNvCxnSpPr>
          <p:nvPr/>
        </p:nvCxnSpPr>
        <p:spPr>
          <a:xfrm rot="5400000">
            <a:off x="3308907" y="6065349"/>
            <a:ext cx="256104" cy="126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ole tekstowe 50"/>
          <p:cNvSpPr txBox="1"/>
          <p:nvPr/>
        </p:nvSpPr>
        <p:spPr>
          <a:xfrm>
            <a:off x="3643306" y="592933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sprzeczność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57" name="Obraz 56" descr="alt zw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4303" y="2285992"/>
            <a:ext cx="2419697" cy="1571636"/>
          </a:xfrm>
          <a:prstGeom prst="rect">
            <a:avLst/>
          </a:prstGeom>
        </p:spPr>
      </p:pic>
      <p:sp>
        <p:nvSpPr>
          <p:cNvPr id="58" name="Elipsa 57"/>
          <p:cNvSpPr/>
          <p:nvPr/>
        </p:nvSpPr>
        <p:spPr>
          <a:xfrm>
            <a:off x="7000892" y="3357562"/>
            <a:ext cx="1857388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9" name="Obraz 58" descr="koniunkcj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4346" y="2143116"/>
            <a:ext cx="2419697" cy="1571636"/>
          </a:xfrm>
          <a:prstGeom prst="rect">
            <a:avLst/>
          </a:prstGeom>
        </p:spPr>
      </p:pic>
      <p:sp>
        <p:nvSpPr>
          <p:cNvPr id="60" name="Elipsa 59"/>
          <p:cNvSpPr/>
          <p:nvPr/>
        </p:nvSpPr>
        <p:spPr>
          <a:xfrm>
            <a:off x="0" y="2714620"/>
            <a:ext cx="200023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Założenia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Czasem się zdarzy, że dojdziemy do momentu, że cokolwiek zrobimy, będą do wyboru warianty.</a:t>
            </a:r>
          </a:p>
          <a:p>
            <a:pPr algn="ctr">
              <a:buNone/>
            </a:pPr>
            <a:r>
              <a:rPr lang="pl-PL" dirty="0" smtClean="0"/>
              <a:t>(p ∨ q) </a:t>
            </a:r>
            <a:r>
              <a:rPr lang="fr-FR" dirty="0" smtClean="0"/>
              <a:t>→</a:t>
            </a:r>
            <a:r>
              <a:rPr lang="pl-PL" dirty="0" smtClean="0"/>
              <a:t> (q </a:t>
            </a:r>
            <a:r>
              <a:rPr lang="pt-BR" dirty="0" smtClean="0"/>
              <a:t>∧</a:t>
            </a:r>
            <a:r>
              <a:rPr lang="pl-PL" dirty="0" smtClean="0"/>
              <a:t> p) 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357686" y="371475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0</a:t>
            </a:r>
            <a:endParaRPr lang="pl-PL" dirty="0"/>
          </a:p>
        </p:txBody>
      </p:sp>
      <p:cxnSp>
        <p:nvCxnSpPr>
          <p:cNvPr id="6" name="Łącznik prosty 5"/>
          <p:cNvCxnSpPr/>
          <p:nvPr/>
        </p:nvCxnSpPr>
        <p:spPr>
          <a:xfrm rot="5400000">
            <a:off x="3358348" y="407114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 rot="5400000">
            <a:off x="5072860" y="407114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>
            <a:off x="3500430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1</a:t>
            </a:r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5214942" y="44291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0</a:t>
            </a:r>
            <a:endParaRPr lang="pl-PL" b="1" dirty="0"/>
          </a:p>
        </p:txBody>
      </p:sp>
      <p:pic>
        <p:nvPicPr>
          <p:cNvPr id="10" name="Obraz 9" descr="alt zwy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143248"/>
            <a:ext cx="2962689" cy="1924319"/>
          </a:xfrm>
          <a:prstGeom prst="rect">
            <a:avLst/>
          </a:prstGeom>
        </p:spPr>
      </p:pic>
      <p:sp>
        <p:nvSpPr>
          <p:cNvPr id="12" name="Prostokąt zaokrąglony 11"/>
          <p:cNvSpPr/>
          <p:nvPr/>
        </p:nvSpPr>
        <p:spPr>
          <a:xfrm>
            <a:off x="500034" y="3786190"/>
            <a:ext cx="2500330" cy="7143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koniunkcj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1311" y="3071810"/>
            <a:ext cx="2962689" cy="1924319"/>
          </a:xfrm>
          <a:prstGeom prst="rect">
            <a:avLst/>
          </a:prstGeom>
        </p:spPr>
      </p:pic>
      <p:sp>
        <p:nvSpPr>
          <p:cNvPr id="14" name="Prostokąt zaokrąglony 13"/>
          <p:cNvSpPr/>
          <p:nvPr/>
        </p:nvSpPr>
        <p:spPr>
          <a:xfrm>
            <a:off x="6429388" y="4000504"/>
            <a:ext cx="2500330" cy="7143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22540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(p ∨ q) </a:t>
            </a:r>
            <a:r>
              <a:rPr lang="fr-FR" dirty="0" smtClean="0"/>
              <a:t>→</a:t>
            </a:r>
            <a:r>
              <a:rPr lang="pl-PL" dirty="0" smtClean="0"/>
              <a:t> (q </a:t>
            </a:r>
            <a:r>
              <a:rPr lang="pt-BR" dirty="0" smtClean="0"/>
              <a:t>∧</a:t>
            </a:r>
            <a:r>
              <a:rPr lang="pl-PL" dirty="0" smtClean="0"/>
              <a:t> p)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357686" y="12858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0</a:t>
            </a:r>
            <a:endParaRPr lang="pl-PL" dirty="0"/>
          </a:p>
        </p:txBody>
      </p:sp>
      <p:cxnSp>
        <p:nvCxnSpPr>
          <p:cNvPr id="6" name="Łącznik prosty 5"/>
          <p:cNvCxnSpPr/>
          <p:nvPr/>
        </p:nvCxnSpPr>
        <p:spPr>
          <a:xfrm rot="5400000">
            <a:off x="3429786" y="157081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 rot="5400000">
            <a:off x="5072860" y="149938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>
            <a:off x="5214942" y="185736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0</a:t>
            </a:r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3571868" y="192880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1</a:t>
            </a:r>
            <a:endParaRPr lang="pl-PL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000100" y="214311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Założenie 1</a:t>
            </a:r>
            <a:endParaRPr lang="pl-PL" dirty="0"/>
          </a:p>
        </p:txBody>
      </p:sp>
      <p:cxnSp>
        <p:nvCxnSpPr>
          <p:cNvPr id="12" name="Łącznik prosty 11"/>
          <p:cNvCxnSpPr/>
          <p:nvPr/>
        </p:nvCxnSpPr>
        <p:spPr>
          <a:xfrm rot="5400000">
            <a:off x="2643968" y="2070884"/>
            <a:ext cx="142796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rot="5400000">
            <a:off x="3286910" y="2070884"/>
            <a:ext cx="142796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3000364" y="285749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p=1       q=1</a:t>
            </a:r>
            <a:endParaRPr lang="pl-PL" b="1" dirty="0"/>
          </a:p>
        </p:txBody>
      </p:sp>
      <p:cxnSp>
        <p:nvCxnSpPr>
          <p:cNvPr id="17" name="Łącznik prosty 16"/>
          <p:cNvCxnSpPr/>
          <p:nvPr/>
        </p:nvCxnSpPr>
        <p:spPr>
          <a:xfrm rot="5400000">
            <a:off x="4037009" y="2249479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 rot="5400000">
            <a:off x="4679951" y="2249479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rostokąt 18"/>
          <p:cNvSpPr/>
          <p:nvPr/>
        </p:nvSpPr>
        <p:spPr>
          <a:xfrm>
            <a:off x="4857752" y="321468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20" name="Prostokąt 19"/>
          <p:cNvSpPr/>
          <p:nvPr/>
        </p:nvSpPr>
        <p:spPr>
          <a:xfrm>
            <a:off x="5500694" y="321468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cxnSp>
        <p:nvCxnSpPr>
          <p:cNvPr id="22" name="Łącznik prosty 21"/>
          <p:cNvCxnSpPr/>
          <p:nvPr/>
        </p:nvCxnSpPr>
        <p:spPr>
          <a:xfrm rot="5400000">
            <a:off x="4751389" y="2892421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ostokąt 22"/>
          <p:cNvSpPr/>
          <p:nvPr/>
        </p:nvSpPr>
        <p:spPr>
          <a:xfrm>
            <a:off x="5214942" y="357187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1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5643570" y="357187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sprzeczność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0" y="321468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Przy zmiennych </a:t>
            </a:r>
            <a:r>
              <a:rPr lang="pl-PL" b="1" dirty="0" smtClean="0">
                <a:solidFill>
                  <a:srgbClr val="FF0000"/>
                </a:solidFill>
              </a:rPr>
              <a:t>p=1 q=1 </a:t>
            </a:r>
            <a:r>
              <a:rPr lang="pl-PL" dirty="0" smtClean="0">
                <a:solidFill>
                  <a:srgbClr val="FF0000"/>
                </a:solidFill>
              </a:rPr>
              <a:t>nie udało nam się sfalsyfikować. Szukamy dalej.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857224" y="414338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Założenie 2</a:t>
            </a:r>
            <a:endParaRPr lang="pl-PL" dirty="0"/>
          </a:p>
        </p:txBody>
      </p:sp>
      <p:cxnSp>
        <p:nvCxnSpPr>
          <p:cNvPr id="29" name="Łącznik prosty 28"/>
          <p:cNvCxnSpPr/>
          <p:nvPr/>
        </p:nvCxnSpPr>
        <p:spPr>
          <a:xfrm rot="5400000">
            <a:off x="2786844" y="392827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 rot="5400000">
            <a:off x="3429786" y="392827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rostokąt 30"/>
          <p:cNvSpPr/>
          <p:nvPr/>
        </p:nvSpPr>
        <p:spPr>
          <a:xfrm>
            <a:off x="3071802" y="4572008"/>
            <a:ext cx="1263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p=1       </a:t>
            </a:r>
            <a:r>
              <a:rPr lang="pl-PL" b="1" dirty="0" smtClean="0"/>
              <a:t>q=0</a:t>
            </a:r>
            <a:endParaRPr lang="pl-PL" b="1" dirty="0"/>
          </a:p>
        </p:txBody>
      </p:sp>
      <p:cxnSp>
        <p:nvCxnSpPr>
          <p:cNvPr id="32" name="Łącznik prosty 31"/>
          <p:cNvCxnSpPr/>
          <p:nvPr/>
        </p:nvCxnSpPr>
        <p:spPr>
          <a:xfrm rot="5400000">
            <a:off x="4429918" y="435690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/>
          <p:nvPr/>
        </p:nvCxnSpPr>
        <p:spPr>
          <a:xfrm rot="5400000">
            <a:off x="5072860" y="435690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ole tekstowe 34"/>
          <p:cNvSpPr txBox="1"/>
          <p:nvPr/>
        </p:nvSpPr>
        <p:spPr>
          <a:xfrm>
            <a:off x="4857752" y="500063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0</a:t>
            </a:r>
            <a:endParaRPr lang="pl-PL" dirty="0"/>
          </a:p>
        </p:txBody>
      </p:sp>
      <p:sp>
        <p:nvSpPr>
          <p:cNvPr id="36" name="Prostokąt 35"/>
          <p:cNvSpPr/>
          <p:nvPr/>
        </p:nvSpPr>
        <p:spPr>
          <a:xfrm>
            <a:off x="5500694" y="50006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cxnSp>
        <p:nvCxnSpPr>
          <p:cNvPr id="37" name="Łącznik prosty 36"/>
          <p:cNvCxnSpPr/>
          <p:nvPr/>
        </p:nvCxnSpPr>
        <p:spPr>
          <a:xfrm rot="5400000">
            <a:off x="4751389" y="4749809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rostokąt 37"/>
          <p:cNvSpPr/>
          <p:nvPr/>
        </p:nvSpPr>
        <p:spPr>
          <a:xfrm>
            <a:off x="5214942" y="542926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0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39" name="pole tekstowe 38"/>
          <p:cNvSpPr txBox="1"/>
          <p:nvPr/>
        </p:nvSpPr>
        <p:spPr>
          <a:xfrm>
            <a:off x="214282" y="5286388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B050"/>
                </a:solidFill>
              </a:rPr>
              <a:t>Przy zmiennych </a:t>
            </a:r>
            <a:r>
              <a:rPr lang="pl-PL" b="1" dirty="0" smtClean="0">
                <a:solidFill>
                  <a:srgbClr val="00B050"/>
                </a:solidFill>
              </a:rPr>
              <a:t>p=1 q=0 </a:t>
            </a:r>
            <a:r>
              <a:rPr lang="pl-PL" dirty="0" smtClean="0">
                <a:solidFill>
                  <a:srgbClr val="00B050"/>
                </a:solidFill>
              </a:rPr>
              <a:t>udało nam się sfalsyfikować funkcję. Nie musimy szukać dalej, bo już wiemy, że nie jest tautologiczna</a:t>
            </a:r>
            <a:endParaRPr lang="pl-PL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[(</a:t>
            </a:r>
            <a:r>
              <a:rPr lang="pl-PL" i="1" dirty="0" smtClean="0"/>
              <a:t>p → q</a:t>
            </a:r>
            <a:r>
              <a:rPr lang="pl-PL" dirty="0" smtClean="0"/>
              <a:t>) </a:t>
            </a:r>
            <a:r>
              <a:rPr lang="pl-PL" i="1" dirty="0" smtClean="0"/>
              <a:t>∧ ∼ </a:t>
            </a:r>
            <a:r>
              <a:rPr lang="pl-PL" dirty="0" smtClean="0"/>
              <a:t>(</a:t>
            </a:r>
            <a:r>
              <a:rPr lang="pl-PL" i="1" dirty="0" err="1" smtClean="0"/>
              <a:t>∼</a:t>
            </a:r>
            <a:r>
              <a:rPr lang="pl-PL" i="1" dirty="0" smtClean="0"/>
              <a:t> </a:t>
            </a:r>
            <a:r>
              <a:rPr lang="pl-PL" i="1" dirty="0" err="1" smtClean="0"/>
              <a:t>r</a:t>
            </a:r>
            <a:r>
              <a:rPr lang="pl-PL" i="1" dirty="0" smtClean="0"/>
              <a:t>/ ∼ p</a:t>
            </a:r>
            <a:r>
              <a:rPr lang="pl-PL" dirty="0" smtClean="0"/>
              <a:t>)] </a:t>
            </a:r>
            <a:r>
              <a:rPr lang="pl-PL" i="1" dirty="0" smtClean="0"/>
              <a:t>→ [q ∨ ∼ </a:t>
            </a:r>
            <a:r>
              <a:rPr lang="pl-PL" dirty="0" smtClean="0"/>
              <a:t>(</a:t>
            </a:r>
            <a:r>
              <a:rPr lang="pl-PL" i="1" dirty="0" err="1" smtClean="0"/>
              <a:t>r</a:t>
            </a:r>
            <a:r>
              <a:rPr lang="pl-PL" i="1" dirty="0" smtClean="0"/>
              <a:t> ⊥ p</a:t>
            </a:r>
            <a:r>
              <a:rPr lang="pl-PL" dirty="0" smtClean="0"/>
              <a:t>)]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{(</a:t>
            </a:r>
            <a:r>
              <a:rPr lang="pl-PL" i="1" dirty="0" smtClean="0"/>
              <a:t>p ∧ q</a:t>
            </a:r>
            <a:r>
              <a:rPr lang="pl-PL" dirty="0" smtClean="0"/>
              <a:t>)</a:t>
            </a:r>
            <a:r>
              <a:rPr lang="pl-PL" i="1" dirty="0" smtClean="0"/>
              <a:t>/</a:t>
            </a:r>
            <a:r>
              <a:rPr lang="pl-PL" dirty="0" smtClean="0"/>
              <a:t>[(</a:t>
            </a:r>
            <a:r>
              <a:rPr lang="pl-PL" i="1" dirty="0" smtClean="0"/>
              <a:t>p ∨ q</a:t>
            </a:r>
            <a:r>
              <a:rPr lang="pl-PL" dirty="0" smtClean="0"/>
              <a:t>) </a:t>
            </a:r>
            <a:r>
              <a:rPr lang="pl-PL" i="1" dirty="0" smtClean="0"/>
              <a:t>→ </a:t>
            </a:r>
            <a:r>
              <a:rPr lang="pl-PL" i="1" dirty="0" err="1" smtClean="0"/>
              <a:t>r</a:t>
            </a:r>
            <a:r>
              <a:rPr lang="pl-PL" dirty="0" smtClean="0"/>
              <a:t>]} </a:t>
            </a:r>
            <a:r>
              <a:rPr lang="pl-PL" i="1" dirty="0" smtClean="0"/>
              <a:t>→ </a:t>
            </a:r>
            <a:r>
              <a:rPr lang="pl-PL" dirty="0" smtClean="0"/>
              <a:t>[</a:t>
            </a:r>
            <a:r>
              <a:rPr lang="pl-PL" i="1" dirty="0" smtClean="0"/>
              <a:t>∼ </a:t>
            </a:r>
            <a:r>
              <a:rPr lang="pl-PL" dirty="0" smtClean="0"/>
              <a:t>(</a:t>
            </a:r>
            <a:r>
              <a:rPr lang="pl-PL" i="1" dirty="0" err="1" smtClean="0"/>
              <a:t>r∧</a:t>
            </a:r>
            <a:r>
              <a:rPr lang="pl-PL" i="1" dirty="0" smtClean="0"/>
              <a:t> ∼ q</a:t>
            </a:r>
            <a:r>
              <a:rPr lang="pl-PL" dirty="0" smtClean="0"/>
              <a:t>)</a:t>
            </a:r>
            <a:r>
              <a:rPr lang="pl-PL" i="1" dirty="0" smtClean="0"/>
              <a:t>∨ ∼ </a:t>
            </a:r>
            <a:r>
              <a:rPr lang="pl-PL" dirty="0" smtClean="0"/>
              <a:t>(</a:t>
            </a:r>
            <a:r>
              <a:rPr lang="pl-PL" i="1" dirty="0" smtClean="0"/>
              <a:t>p ≡ q</a:t>
            </a:r>
            <a:r>
              <a:rPr lang="pl-PL" dirty="0" smtClean="0"/>
              <a:t>)]</a:t>
            </a:r>
            <a:endParaRPr lang="pl-PL" i="1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i="1" dirty="0" smtClean="0"/>
              <a:t>∼ </a:t>
            </a:r>
            <a:r>
              <a:rPr lang="pl-PL" dirty="0" smtClean="0"/>
              <a:t>(</a:t>
            </a:r>
            <a:r>
              <a:rPr lang="pl-PL" i="1" dirty="0" smtClean="0"/>
              <a:t>p ∨ q</a:t>
            </a:r>
            <a:r>
              <a:rPr lang="pl-PL" dirty="0" smtClean="0"/>
              <a:t>) </a:t>
            </a:r>
            <a:r>
              <a:rPr lang="pl-PL" i="1" dirty="0" smtClean="0"/>
              <a:t>→ </a:t>
            </a:r>
            <a:r>
              <a:rPr lang="pl-PL" dirty="0" smtClean="0"/>
              <a:t>[</a:t>
            </a:r>
            <a:r>
              <a:rPr lang="pl-PL" i="1" dirty="0" smtClean="0"/>
              <a:t>p → </a:t>
            </a:r>
            <a:r>
              <a:rPr lang="pl-PL" dirty="0" smtClean="0"/>
              <a:t>(</a:t>
            </a:r>
            <a:r>
              <a:rPr lang="pl-PL" i="1" dirty="0" smtClean="0"/>
              <a:t>q → p</a:t>
            </a:r>
            <a:r>
              <a:rPr lang="pl-PL" dirty="0" smtClean="0"/>
              <a:t>)]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[</a:t>
            </a:r>
            <a:r>
              <a:rPr lang="pt-BR" dirty="0" smtClean="0"/>
              <a:t>(</a:t>
            </a:r>
            <a:r>
              <a:rPr lang="pt-BR" i="1" dirty="0" smtClean="0"/>
              <a:t>p ∨ q</a:t>
            </a:r>
            <a:r>
              <a:rPr lang="pt-BR" dirty="0" smtClean="0"/>
              <a:t>) </a:t>
            </a:r>
            <a:r>
              <a:rPr lang="pt-BR" i="1" dirty="0" smtClean="0"/>
              <a:t>∧ r</a:t>
            </a:r>
            <a:r>
              <a:rPr lang="pl-PL" dirty="0" smtClean="0"/>
              <a:t>]</a:t>
            </a:r>
            <a:r>
              <a:rPr lang="pt-BR" dirty="0" smtClean="0"/>
              <a:t> </a:t>
            </a:r>
            <a:r>
              <a:rPr lang="pt-BR" i="1" dirty="0" smtClean="0"/>
              <a:t>→ </a:t>
            </a:r>
            <a:r>
              <a:rPr lang="pl-PL" dirty="0" smtClean="0"/>
              <a:t>[</a:t>
            </a:r>
            <a:r>
              <a:rPr lang="pt-BR" dirty="0" smtClean="0"/>
              <a:t>(</a:t>
            </a:r>
            <a:r>
              <a:rPr lang="pt-BR" i="1" dirty="0" smtClean="0"/>
              <a:t>p ∧ q</a:t>
            </a:r>
            <a:r>
              <a:rPr lang="pt-BR" dirty="0" smtClean="0"/>
              <a:t>)</a:t>
            </a:r>
            <a:r>
              <a:rPr lang="pt-BR" i="1" dirty="0" smtClean="0"/>
              <a:t>/r</a:t>
            </a:r>
            <a:r>
              <a:rPr lang="pl-PL" dirty="0" smtClean="0"/>
              <a:t>]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 smtClean="0"/>
              <a:t>Jeśli Ania jest szczęśliwa zawsze i tylko wtedy, gdy zda egzamin lub spotka się z Tomkiem, a jeśli nie zda egzaminu, to spotka się z Tomkiem, to Ania jest szczęśliwa.</a:t>
            </a:r>
          </a:p>
          <a:p>
            <a:endParaRPr lang="pl-PL" i="1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Tautologia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Tautologia – niezawodne schematy logiczne. Zawsze są prawdziwe, bez względu na wartość zmiennych. Nie da się ich sfalsyfikować.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Pies szczeka albo nie szczeka.</a:t>
            </a:r>
          </a:p>
          <a:p>
            <a:pPr>
              <a:buNone/>
            </a:pPr>
            <a:r>
              <a:rPr lang="pl-PL" dirty="0" smtClean="0"/>
              <a:t>p - pies szczeka</a:t>
            </a:r>
          </a:p>
          <a:p>
            <a:pPr>
              <a:buNone/>
            </a:pPr>
            <a:r>
              <a:rPr lang="pl-PL" dirty="0" smtClean="0"/>
              <a:t> p </a:t>
            </a:r>
            <a:r>
              <a:rPr lang="ii-CN" altLang="en-US" dirty="0" smtClean="0"/>
              <a:t>ꓕ</a:t>
            </a:r>
            <a:r>
              <a:rPr lang="pl-PL" altLang="ii-CN" dirty="0" smtClean="0"/>
              <a:t> ~p</a:t>
            </a:r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28728" y="4071942"/>
          <a:ext cx="6096000" cy="1607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~p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 </a:t>
                      </a:r>
                      <a:r>
                        <a:rPr lang="ii-CN" altLang="en-US" dirty="0" smtClean="0"/>
                        <a:t>ꓕ</a:t>
                      </a:r>
                      <a:r>
                        <a:rPr lang="pl-PL" altLang="ii-CN" dirty="0" smtClean="0"/>
                        <a:t> ~p</a:t>
                      </a:r>
                      <a:endParaRPr lang="pl-PL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Sprawdzanie metodą tabelki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00034" y="3071810"/>
          <a:ext cx="82295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428628"/>
                <a:gridCol w="642942"/>
                <a:gridCol w="857256"/>
                <a:gridCol w="857256"/>
                <a:gridCol w="1500198"/>
                <a:gridCol w="35432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q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pvq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p→q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q→p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pl-PL" sz="1800" b="1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pvq</a:t>
                      </a:r>
                      <a:r>
                        <a:rPr lang="pl-PL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)^(</a:t>
                      </a:r>
                      <a:r>
                        <a:rPr lang="pl-PL" sz="1800" b="1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p→q</a:t>
                      </a:r>
                      <a:r>
                        <a:rPr lang="pl-PL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[( p v q ) ^ (p →q )] → (q →p)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714348" y="2000240"/>
            <a:ext cx="7929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/>
              <a:t>[( p v q ) ^ (p → q )] → (q → p)</a:t>
            </a:r>
            <a:endParaRPr lang="pl-PL" sz="4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000100" y="5357826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Dla wartości p = 0 i q = 1 funkcja jest fałszywa. Nie jest więc tautologią.</a:t>
            </a:r>
            <a:endParaRPr lang="pl-PL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Sprawdzanie metodą nie-wprost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To wbrew pozorom metoda łatwiejsza. Wymaga znalezienie (przynajmniej) jednej grupy zmiennych, dla których funkcja będzie fałszywa. Zakładamy więc, że cała funkcja jest fałszywa.</a:t>
            </a:r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928662" y="4500570"/>
            <a:ext cx="7429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[( p v q ) ^ (p → q )] → (q → p)</a:t>
            </a:r>
            <a:endParaRPr lang="pl-PL" sz="4000" dirty="0" smtClean="0"/>
          </a:p>
          <a:p>
            <a:pPr algn="ctr"/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643570" y="514351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0</a:t>
            </a:r>
            <a:endParaRPr lang="pl-P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Żeby implikacja (→) była fałszywa, mamy tylko jedną opcję: poprzednik musi być prawdziwy a następnik fałszywy.</a:t>
            </a:r>
          </a:p>
          <a:p>
            <a:endParaRPr lang="pl-PL" dirty="0"/>
          </a:p>
        </p:txBody>
      </p:sp>
      <p:pic>
        <p:nvPicPr>
          <p:cNvPr id="4" name="Obraz 3" descr="implikacj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2500306"/>
            <a:ext cx="2962689" cy="1943371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785786" y="4643446"/>
            <a:ext cx="8001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[( p v q ) ^ (p → q )] → (q → p)</a:t>
            </a:r>
            <a:endParaRPr lang="pl-PL" sz="4000" dirty="0" smtClean="0"/>
          </a:p>
          <a:p>
            <a:pPr algn="ctr"/>
            <a:endParaRPr lang="pl-PL" sz="4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786446" y="528638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0</a:t>
            </a:r>
            <a:endParaRPr lang="pl-PL" dirty="0"/>
          </a:p>
        </p:txBody>
      </p:sp>
      <p:cxnSp>
        <p:nvCxnSpPr>
          <p:cNvPr id="9" name="Łącznik prosty 8"/>
          <p:cNvCxnSpPr/>
          <p:nvPr/>
        </p:nvCxnSpPr>
        <p:spPr>
          <a:xfrm rot="5400000">
            <a:off x="3286116" y="5715016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rot="5400000">
            <a:off x="6787372" y="5642784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3286116" y="621508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7000892" y="60722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0</a:t>
            </a:r>
            <a:endParaRPr lang="pl-PL" dirty="0"/>
          </a:p>
        </p:txBody>
      </p:sp>
      <p:sp>
        <p:nvSpPr>
          <p:cNvPr id="14" name="Elipsa 13"/>
          <p:cNvSpPr/>
          <p:nvPr/>
        </p:nvSpPr>
        <p:spPr>
          <a:xfrm>
            <a:off x="5643570" y="3429000"/>
            <a:ext cx="2571768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Analogicznie działamy dalej. W końcu możemy podstawić zmienne, które nam wyjdą.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42910" y="2857496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[( p v q ) ^ (p → q )] → (q → p)</a:t>
            </a:r>
            <a:endParaRPr lang="pl-PL" sz="3600" dirty="0" smtClean="0"/>
          </a:p>
        </p:txBody>
      </p:sp>
      <p:sp>
        <p:nvSpPr>
          <p:cNvPr id="5" name="pole tekstowe 4"/>
          <p:cNvSpPr txBox="1"/>
          <p:nvPr/>
        </p:nvSpPr>
        <p:spPr>
          <a:xfrm>
            <a:off x="5715008" y="335756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0</a:t>
            </a:r>
            <a:endParaRPr lang="pl-PL" dirty="0"/>
          </a:p>
        </p:txBody>
      </p:sp>
      <p:cxnSp>
        <p:nvCxnSpPr>
          <p:cNvPr id="6" name="Łącznik prosty 5"/>
          <p:cNvCxnSpPr/>
          <p:nvPr/>
        </p:nvCxnSpPr>
        <p:spPr>
          <a:xfrm rot="5400000">
            <a:off x="3429786" y="3856834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 rot="5400000">
            <a:off x="6573058" y="3856834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3643306" y="43576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786578" y="42862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0</a:t>
            </a:r>
            <a:endParaRPr lang="pl-PL" dirty="0"/>
          </a:p>
        </p:txBody>
      </p:sp>
      <p:cxnSp>
        <p:nvCxnSpPr>
          <p:cNvPr id="11" name="Łącznik prosty 10"/>
          <p:cNvCxnSpPr/>
          <p:nvPr/>
        </p:nvCxnSpPr>
        <p:spPr>
          <a:xfrm rot="5400000">
            <a:off x="5786446" y="428625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 rot="5400000">
            <a:off x="6715934" y="4285462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6072198" y="500063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q=1</a:t>
            </a:r>
            <a:endParaRPr lang="pl-PL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7000892" y="50006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p=0</a:t>
            </a:r>
            <a:endParaRPr lang="pl-PL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6000760" y="5429264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Jeśli implikacja ma być fałszywa, poprzednik musi być 1, następnik 0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No to działamy dalej, pamiętając o podkreśleniu kolejności swoich działań.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785918" y="2786058"/>
            <a:ext cx="52020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dirty="0" smtClean="0"/>
              <a:t>[( p v q ) ^ (p → q )] → (q → p)</a:t>
            </a:r>
            <a:endParaRPr lang="pl-PL" sz="3200" dirty="0" smtClean="0"/>
          </a:p>
        </p:txBody>
      </p:sp>
      <p:sp>
        <p:nvSpPr>
          <p:cNvPr id="5" name="Prostokąt 4"/>
          <p:cNvSpPr/>
          <p:nvPr/>
        </p:nvSpPr>
        <p:spPr>
          <a:xfrm flipH="1">
            <a:off x="5214941" y="3244334"/>
            <a:ext cx="500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0</a:t>
            </a:r>
            <a:endParaRPr lang="pl-PL" dirty="0"/>
          </a:p>
        </p:txBody>
      </p:sp>
      <p:cxnSp>
        <p:nvCxnSpPr>
          <p:cNvPr id="6" name="Łącznik prosty 5"/>
          <p:cNvCxnSpPr/>
          <p:nvPr/>
        </p:nvCxnSpPr>
        <p:spPr>
          <a:xfrm rot="5400000">
            <a:off x="3072596" y="371395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 rot="5400000">
            <a:off x="5858678" y="371395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>
            <a:off x="6072198" y="41433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0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3286116" y="41433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cxnSp>
        <p:nvCxnSpPr>
          <p:cNvPr id="10" name="Łącznik prosty 9"/>
          <p:cNvCxnSpPr/>
          <p:nvPr/>
        </p:nvCxnSpPr>
        <p:spPr>
          <a:xfrm rot="5400000">
            <a:off x="5215736" y="4071148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rot="5400000">
            <a:off x="5930116" y="4071148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ostokąt 11"/>
          <p:cNvSpPr/>
          <p:nvPr/>
        </p:nvSpPr>
        <p:spPr>
          <a:xfrm>
            <a:off x="5715008" y="4786322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q=1</a:t>
            </a:r>
            <a:endParaRPr lang="pl-PL" b="1" dirty="0"/>
          </a:p>
        </p:txBody>
      </p:sp>
      <p:sp>
        <p:nvSpPr>
          <p:cNvPr id="13" name="Prostokąt 12"/>
          <p:cNvSpPr/>
          <p:nvPr/>
        </p:nvSpPr>
        <p:spPr>
          <a:xfrm>
            <a:off x="6429388" y="4786322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p=0</a:t>
            </a:r>
            <a:endParaRPr lang="pl-PL" b="1" dirty="0"/>
          </a:p>
        </p:txBody>
      </p:sp>
      <p:cxnSp>
        <p:nvCxnSpPr>
          <p:cNvPr id="15" name="Łącznik prosty 14"/>
          <p:cNvCxnSpPr/>
          <p:nvPr/>
        </p:nvCxnSpPr>
        <p:spPr>
          <a:xfrm rot="5400000">
            <a:off x="1608117" y="4392619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rot="5400000">
            <a:off x="3179753" y="4392619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ole tekstowe 17"/>
          <p:cNvSpPr txBox="1"/>
          <p:nvPr/>
        </p:nvSpPr>
        <p:spPr>
          <a:xfrm>
            <a:off x="2500298" y="55721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4071934" y="557214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pic>
        <p:nvPicPr>
          <p:cNvPr id="20" name="Obraz 19" descr="koniunkcj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57563"/>
            <a:ext cx="2419697" cy="1571636"/>
          </a:xfrm>
          <a:prstGeom prst="rect">
            <a:avLst/>
          </a:prstGeom>
        </p:spPr>
      </p:pic>
      <p:sp>
        <p:nvSpPr>
          <p:cNvPr id="21" name="Elipsa 20"/>
          <p:cNvSpPr/>
          <p:nvPr/>
        </p:nvSpPr>
        <p:spPr>
          <a:xfrm>
            <a:off x="214282" y="3929066"/>
            <a:ext cx="207170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Sprawdzamy, podstawiając nasze wyliczone zmienne.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142976" y="2786058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[( p v q ) ^ (p → q )] → (q → p)</a:t>
            </a:r>
            <a:endParaRPr lang="pl-PL" sz="3600" dirty="0" smtClean="0"/>
          </a:p>
        </p:txBody>
      </p:sp>
      <p:cxnSp>
        <p:nvCxnSpPr>
          <p:cNvPr id="5" name="Łącznik prosty 4"/>
          <p:cNvCxnSpPr/>
          <p:nvPr/>
        </p:nvCxnSpPr>
        <p:spPr>
          <a:xfrm rot="5400000">
            <a:off x="3358348" y="371395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 rot="5400000">
            <a:off x="6501620" y="3785396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 rot="5400000">
            <a:off x="5787240" y="4071148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 rot="5400000">
            <a:off x="6644496" y="4071148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5400000">
            <a:off x="1750993" y="4392619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rot="5400000">
            <a:off x="3608381" y="4464057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ostokąt 10"/>
          <p:cNvSpPr/>
          <p:nvPr/>
        </p:nvSpPr>
        <p:spPr>
          <a:xfrm>
            <a:off x="2643174" y="542926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4500562" y="550070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3571868" y="41433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6286512" y="4714884"/>
            <a:ext cx="591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q =1</a:t>
            </a:r>
            <a:endParaRPr lang="pl-PL" b="1" dirty="0"/>
          </a:p>
        </p:txBody>
      </p:sp>
      <p:sp>
        <p:nvSpPr>
          <p:cNvPr id="15" name="Prostokąt 14"/>
          <p:cNvSpPr/>
          <p:nvPr/>
        </p:nvSpPr>
        <p:spPr>
          <a:xfrm>
            <a:off x="5715008" y="335756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0</a:t>
            </a:r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6715140" y="41433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0</a:t>
            </a:r>
            <a:endParaRPr lang="pl-PL" dirty="0"/>
          </a:p>
        </p:txBody>
      </p:sp>
      <p:sp>
        <p:nvSpPr>
          <p:cNvPr id="17" name="Prostokąt 16"/>
          <p:cNvSpPr/>
          <p:nvPr/>
        </p:nvSpPr>
        <p:spPr>
          <a:xfrm>
            <a:off x="7143768" y="4714884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p=0</a:t>
            </a:r>
            <a:endParaRPr lang="pl-PL" b="1" dirty="0"/>
          </a:p>
        </p:txBody>
      </p:sp>
      <p:cxnSp>
        <p:nvCxnSpPr>
          <p:cNvPr id="19" name="Łącznik prosty 18"/>
          <p:cNvCxnSpPr/>
          <p:nvPr/>
        </p:nvCxnSpPr>
        <p:spPr>
          <a:xfrm rot="5400000">
            <a:off x="1250133" y="4679165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19"/>
          <p:cNvCxnSpPr/>
          <p:nvPr/>
        </p:nvCxnSpPr>
        <p:spPr>
          <a:xfrm rot="5400000">
            <a:off x="1965307" y="4678371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ostokąt 21"/>
          <p:cNvSpPr/>
          <p:nvPr/>
        </p:nvSpPr>
        <p:spPr>
          <a:xfrm>
            <a:off x="2928926" y="5929330"/>
            <a:ext cx="610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q=1</a:t>
            </a:r>
            <a:endParaRPr lang="pl-PL" b="1" dirty="0"/>
          </a:p>
        </p:txBody>
      </p:sp>
      <p:sp>
        <p:nvSpPr>
          <p:cNvPr id="23" name="Prostokąt 22"/>
          <p:cNvSpPr/>
          <p:nvPr/>
        </p:nvSpPr>
        <p:spPr>
          <a:xfrm>
            <a:off x="4929190" y="6215082"/>
            <a:ext cx="610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cxnSp>
        <p:nvCxnSpPr>
          <p:cNvPr id="24" name="Łącznik prosty 23"/>
          <p:cNvCxnSpPr>
            <a:endCxn id="27" idx="0"/>
          </p:cNvCxnSpPr>
          <p:nvPr/>
        </p:nvCxnSpPr>
        <p:spPr>
          <a:xfrm rot="16200000" flipH="1">
            <a:off x="2825753" y="4818057"/>
            <a:ext cx="2786081" cy="7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 rot="5400000">
            <a:off x="3715538" y="4856966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 25"/>
          <p:cNvSpPr/>
          <p:nvPr/>
        </p:nvSpPr>
        <p:spPr>
          <a:xfrm>
            <a:off x="2285984" y="592933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0</a:t>
            </a:r>
            <a:endParaRPr lang="pl-PL" dirty="0"/>
          </a:p>
        </p:txBody>
      </p:sp>
      <p:sp>
        <p:nvSpPr>
          <p:cNvPr id="27" name="Prostokąt 26"/>
          <p:cNvSpPr/>
          <p:nvPr/>
        </p:nvSpPr>
        <p:spPr>
          <a:xfrm>
            <a:off x="4071934" y="621508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0</a:t>
            </a:r>
            <a:endParaRPr lang="pl-PL" dirty="0"/>
          </a:p>
        </p:txBody>
      </p:sp>
      <p:cxnSp>
        <p:nvCxnSpPr>
          <p:cNvPr id="29" name="Łącznik prosty 28"/>
          <p:cNvCxnSpPr/>
          <p:nvPr/>
        </p:nvCxnSpPr>
        <p:spPr>
          <a:xfrm rot="5400000">
            <a:off x="2608249" y="6036487"/>
            <a:ext cx="35639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ostokąt 32"/>
          <p:cNvSpPr/>
          <p:nvPr/>
        </p:nvSpPr>
        <p:spPr>
          <a:xfrm>
            <a:off x="2643174" y="628652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1</a:t>
            </a:r>
            <a:endParaRPr lang="pl-PL" dirty="0"/>
          </a:p>
        </p:txBody>
      </p:sp>
      <p:sp>
        <p:nvSpPr>
          <p:cNvPr id="34" name="Prostokąt 33"/>
          <p:cNvSpPr/>
          <p:nvPr/>
        </p:nvSpPr>
        <p:spPr>
          <a:xfrm>
            <a:off x="4429124" y="6488668"/>
            <a:ext cx="4445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1</a:t>
            </a:r>
            <a:endParaRPr lang="pl-PL" dirty="0"/>
          </a:p>
        </p:txBody>
      </p:sp>
      <p:cxnSp>
        <p:nvCxnSpPr>
          <p:cNvPr id="38" name="Łącznik prosty 37"/>
          <p:cNvCxnSpPr>
            <a:endCxn id="34" idx="0"/>
          </p:cNvCxnSpPr>
          <p:nvPr/>
        </p:nvCxnSpPr>
        <p:spPr>
          <a:xfrm rot="16200000" flipH="1">
            <a:off x="4368149" y="6205412"/>
            <a:ext cx="559338" cy="7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604</Words>
  <Application>Microsoft Office PowerPoint</Application>
  <PresentationFormat>Pokaz na ekranie (4:3)</PresentationFormat>
  <Paragraphs>147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Logika dla prawników</vt:lpstr>
      <vt:lpstr>Tautologia</vt:lpstr>
      <vt:lpstr>Slajd 3</vt:lpstr>
      <vt:lpstr>Sprawdzanie metodą tabelki</vt:lpstr>
      <vt:lpstr>Sprawdzanie metodą nie-wprost</vt:lpstr>
      <vt:lpstr>Slajd 6</vt:lpstr>
      <vt:lpstr>Slajd 7</vt:lpstr>
      <vt:lpstr>Slajd 8</vt:lpstr>
      <vt:lpstr>Slajd 9</vt:lpstr>
      <vt:lpstr>Slajd 10</vt:lpstr>
      <vt:lpstr>Tu nie udało się sfalsyfikować, funkcja jest tautologiczna</vt:lpstr>
      <vt:lpstr>Założenia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dla prawników</dc:title>
  <dc:creator>Ewa Niemiec</dc:creator>
  <cp:lastModifiedBy>Ewa Niemiec</cp:lastModifiedBy>
  <cp:revision>7</cp:revision>
  <dcterms:created xsi:type="dcterms:W3CDTF">2016-12-04T21:06:51Z</dcterms:created>
  <dcterms:modified xsi:type="dcterms:W3CDTF">2016-12-07T23:50:15Z</dcterms:modified>
</cp:coreProperties>
</file>