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7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8" r:id="rId18"/>
    <p:sldId id="276" r:id="rId19"/>
    <p:sldId id="277" r:id="rId20"/>
    <p:sldId id="279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11C8-018C-42B6-9324-F24022903603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40FE-26FE-44AB-83B2-4C2D3DDCAC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11C8-018C-42B6-9324-F24022903603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40FE-26FE-44AB-83B2-4C2D3DDCAC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11C8-018C-42B6-9324-F24022903603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40FE-26FE-44AB-83B2-4C2D3DDCAC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11C8-018C-42B6-9324-F24022903603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40FE-26FE-44AB-83B2-4C2D3DDCAC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11C8-018C-42B6-9324-F24022903603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40FE-26FE-44AB-83B2-4C2D3DDCAC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11C8-018C-42B6-9324-F24022903603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40FE-26FE-44AB-83B2-4C2D3DDCAC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11C8-018C-42B6-9324-F24022903603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40FE-26FE-44AB-83B2-4C2D3DDCAC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11C8-018C-42B6-9324-F24022903603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40FE-26FE-44AB-83B2-4C2D3DDCAC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11C8-018C-42B6-9324-F24022903603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40FE-26FE-44AB-83B2-4C2D3DDCAC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11C8-018C-42B6-9324-F24022903603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40FE-26FE-44AB-83B2-4C2D3DDCAC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11C8-018C-42B6-9324-F24022903603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40FE-26FE-44AB-83B2-4C2D3DDCAC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211C8-018C-42B6-9324-F24022903603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340FE-26FE-44AB-83B2-4C2D3DDCAC1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1745382"/>
            <a:ext cx="7772400" cy="1683618"/>
          </a:xfrm>
        </p:spPr>
        <p:txBody>
          <a:bodyPr>
            <a:normAutofit/>
          </a:bodyPr>
          <a:lstStyle/>
          <a:p>
            <a:r>
              <a:rPr lang="pl-PL" dirty="0" smtClean="0"/>
              <a:t>Logika dla prawników</a:t>
            </a:r>
            <a:endParaRPr lang="pl-PL" sz="3200" dirty="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00113" y="3716338"/>
            <a:ext cx="7343775" cy="27368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100" i="1" dirty="0" smtClean="0"/>
              <a:t>Definiowanie i nazywanie</a:t>
            </a:r>
            <a:endParaRPr lang="pl-PL" sz="4100" i="1" dirty="0" smtClean="0"/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/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/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/>
              <a:t>Dr Maciej Pichlak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/>
              <a:t>Uniwersytet Wrocławski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/>
              <a:t>Katedra Teorii i Filozofii Prawa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err="1" smtClean="0"/>
              <a:t>mpichlak@prawo.uni.wroc.pl</a:t>
            </a: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Błędy w definiowaniu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dirty="0" smtClean="0"/>
              <a:t>Idem per idem (błędne koło)</a:t>
            </a:r>
          </a:p>
          <a:p>
            <a:pPr eaLnBrk="1" hangingPunct="1">
              <a:buFont typeface="Arial" charset="0"/>
              <a:buNone/>
            </a:pPr>
            <a:r>
              <a:rPr lang="pl-PL" sz="3000" i="1" dirty="0" smtClean="0">
                <a:solidFill>
                  <a:schemeClr val="tx2"/>
                </a:solidFill>
              </a:rPr>
              <a:t>Prawodawca jest to podmiot uznawany za prawodawcę.</a:t>
            </a:r>
          </a:p>
          <a:p>
            <a:pPr eaLnBrk="1" hangingPunct="1"/>
            <a:r>
              <a:rPr lang="pl-PL" dirty="0" smtClean="0"/>
              <a:t>Nieadekwatność zakresów</a:t>
            </a:r>
          </a:p>
          <a:p>
            <a:r>
              <a:rPr lang="pl-PL" dirty="0" smtClean="0"/>
              <a:t>Pragmatyczny</a:t>
            </a:r>
          </a:p>
          <a:p>
            <a:pPr lvl="1"/>
            <a:r>
              <a:rPr lang="pl-PL" dirty="0" smtClean="0"/>
              <a:t>Np. </a:t>
            </a:r>
            <a:r>
              <a:rPr lang="pl-PL" dirty="0" err="1"/>
              <a:t>i</a:t>
            </a:r>
            <a:r>
              <a:rPr lang="pl-PL" dirty="0" err="1" smtClean="0"/>
              <a:t>gnotum</a:t>
            </a:r>
            <a:r>
              <a:rPr lang="pl-PL" dirty="0" smtClean="0"/>
              <a:t> per </a:t>
            </a:r>
            <a:r>
              <a:rPr lang="pl-PL" dirty="0" err="1" smtClean="0"/>
              <a:t>ignotum</a:t>
            </a:r>
            <a:endParaRPr lang="pl-PL" dirty="0" smtClean="0"/>
          </a:p>
          <a:p>
            <a:pPr>
              <a:buNone/>
            </a:pPr>
            <a:r>
              <a:rPr lang="pl-PL" sz="2800" i="1" dirty="0" smtClean="0">
                <a:solidFill>
                  <a:schemeClr val="tx2"/>
                </a:solidFill>
              </a:rPr>
              <a:t>Alteracja to obniżenie lub podwyższenie chromatyczne dźwięku składowego skali diatonicznej.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Przykład</a:t>
            </a:r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l-PL" dirty="0" smtClean="0"/>
              <a:t>Czy poniższa definicja zawiera błąd?</a:t>
            </a:r>
          </a:p>
          <a:p>
            <a:pPr>
              <a:buFont typeface="Arial" charset="0"/>
              <a:buNone/>
            </a:pPr>
            <a:endParaRPr lang="pl-PL" dirty="0" smtClean="0"/>
          </a:p>
          <a:p>
            <a:pPr>
              <a:buFont typeface="Arial" charset="0"/>
              <a:buNone/>
            </a:pPr>
            <a:r>
              <a:rPr lang="pl-PL" i="1" dirty="0" smtClean="0">
                <a:solidFill>
                  <a:schemeClr val="tx2"/>
                </a:solidFill>
              </a:rPr>
              <a:t>Przesłanką entymematyczną nazywamy pominięcie w argumencie jednej z przesłanek</a:t>
            </a:r>
          </a:p>
          <a:p>
            <a:pPr>
              <a:buFont typeface="Arial" charset="0"/>
              <a:buNone/>
            </a:pPr>
            <a:endParaRPr lang="pl-PL" i="1" dirty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pl-PL" i="1" dirty="0" smtClean="0">
                <a:solidFill>
                  <a:schemeClr val="tx2"/>
                </a:solidFill>
              </a:rPr>
              <a:t>Ilekroć w danym akcie mowa jest o „rybie lądowej”, należy przez to rozumieć ślimaka winniczka.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Błędy w definicjach legalnych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000" u="sng" dirty="0" smtClean="0"/>
              <a:t>Błąd pragmatyczny (definicja nie realizuje swoich zadań)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Definicję legalną formułuje się, jeżeli: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 1)   dane określenie jest wieloznaczne;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 2)   dane określenie jest nieostre, a jest pożądane ograniczenie jego nieostrości;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 3)   znaczenie danego określenia nie jest powszechnie zrozumiałe;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 4)   ze względu na dziedzinę regulowanych spraw istnieje potrzeba ustalenia nowego znaczenia danego określenia.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 smtClean="0"/>
              <a:t>[§ 146 Zasad techniki prawodawczej]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000" u="sng" dirty="0" smtClean="0"/>
              <a:t>Niepoprawne umiejscowienie definicji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 smtClean="0"/>
              <a:t>[§ 149 i § 150 </a:t>
            </a:r>
            <a:r>
              <a:rPr lang="pl-PL" i="1" dirty="0" err="1" smtClean="0"/>
              <a:t>Ztp</a:t>
            </a:r>
            <a:r>
              <a:rPr lang="pl-PL" i="1" dirty="0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Nazwy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l-PL" altLang="pl-PL" smtClean="0"/>
              <a:t>Nazwą jest wyraz lub wyrażenie, które może pełnić rolę podmiotu albo orzecznika w zdaniu o budowie </a:t>
            </a:r>
            <a:r>
              <a:rPr lang="pl-PL" altLang="pl-PL" i="1" smtClean="0"/>
              <a:t>A jest B.</a:t>
            </a:r>
          </a:p>
          <a:p>
            <a:pPr>
              <a:buFont typeface="Arial" charset="0"/>
              <a:buNone/>
            </a:pPr>
            <a:endParaRPr lang="pl-PL" altLang="pl-PL" i="1" smtClean="0"/>
          </a:p>
          <a:p>
            <a:pPr algn="ctr">
              <a:buFont typeface="Arial" charset="0"/>
              <a:buNone/>
            </a:pPr>
            <a:r>
              <a:rPr lang="pl-PL" altLang="pl-PL" i="1" smtClean="0">
                <a:solidFill>
                  <a:srgbClr val="0070C0"/>
                </a:solidFill>
              </a:rPr>
              <a:t>Pies jest najlepszym przyjacielem człowieka.</a:t>
            </a:r>
          </a:p>
          <a:p>
            <a:pPr algn="ctr">
              <a:buFont typeface="Arial" charset="0"/>
              <a:buNone/>
            </a:pPr>
            <a:endParaRPr lang="pl-PL" altLang="pl-PL" i="1" smtClean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r>
              <a:rPr lang="pl-PL" altLang="pl-PL" i="1" smtClean="0">
                <a:solidFill>
                  <a:srgbClr val="0070C0"/>
                </a:solidFill>
              </a:rPr>
              <a:t>Rzeczpospolita Polska jest demokratycznym państwem prawnym.</a:t>
            </a:r>
          </a:p>
        </p:txBody>
      </p:sp>
    </p:spTree>
    <p:extLst>
      <p:ext uri="{BB962C8B-B14F-4D97-AF65-F5344CB8AC3E}">
        <p14:creationId xmlns:p14="http://schemas.microsoft.com/office/powerpoint/2010/main" val="56076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a 11"/>
          <p:cNvSpPr/>
          <p:nvPr/>
        </p:nvSpPr>
        <p:spPr>
          <a:xfrm>
            <a:off x="1785938" y="4857750"/>
            <a:ext cx="5429250" cy="17859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921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Co nazwa nazywa?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u="sng" smtClean="0"/>
              <a:t>Desygnat nazwy</a:t>
            </a:r>
            <a:r>
              <a:rPr lang="pl-PL" altLang="pl-PL" smtClean="0"/>
              <a:t>: obiekt, który dana nazwa oznacza.</a:t>
            </a:r>
          </a:p>
          <a:p>
            <a:pPr>
              <a:buFont typeface="Arial" charset="0"/>
              <a:buNone/>
            </a:pPr>
            <a:endParaRPr lang="pl-PL" altLang="pl-PL" smtClean="0"/>
          </a:p>
          <a:p>
            <a:pPr>
              <a:buFont typeface="Arial" charset="0"/>
              <a:buNone/>
            </a:pPr>
            <a:endParaRPr lang="pl-PL" altLang="pl-PL" smtClean="0"/>
          </a:p>
          <a:p>
            <a:r>
              <a:rPr lang="pl-PL" altLang="pl-PL" u="sng" smtClean="0"/>
              <a:t>Zakres nazwy (denotacja)</a:t>
            </a:r>
            <a:r>
              <a:rPr lang="pl-PL" altLang="pl-PL" smtClean="0"/>
              <a:t>: zbiór wszystkich desygnatów danej nazwy.</a:t>
            </a:r>
          </a:p>
        </p:txBody>
      </p:sp>
      <p:pic>
        <p:nvPicPr>
          <p:cNvPr id="1026" name="Picture 2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571750"/>
            <a:ext cx="1928812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5072063"/>
            <a:ext cx="8413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5715000"/>
            <a:ext cx="8413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715000"/>
            <a:ext cx="8413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5786438"/>
            <a:ext cx="8413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4929188"/>
            <a:ext cx="8413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5214938"/>
            <a:ext cx="8413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357813"/>
            <a:ext cx="8413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32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Rodzaje nazw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457200" y="1357313"/>
            <a:ext cx="4040188" cy="639762"/>
          </a:xfrm>
        </p:spPr>
        <p:txBody>
          <a:bodyPr/>
          <a:lstStyle/>
          <a:p>
            <a:r>
              <a:rPr lang="pl-PL" altLang="pl-PL" smtClean="0"/>
              <a:t>konkretne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57200" y="1997075"/>
            <a:ext cx="4040188" cy="3951288"/>
          </a:xfrm>
        </p:spPr>
        <p:txBody>
          <a:bodyPr/>
          <a:lstStyle/>
          <a:p>
            <a:r>
              <a:rPr lang="pl-PL" altLang="pl-PL" smtClean="0"/>
              <a:t>Osoby, </a:t>
            </a:r>
          </a:p>
          <a:p>
            <a:r>
              <a:rPr lang="pl-PL" altLang="pl-PL" smtClean="0"/>
              <a:t>Rzeczy, </a:t>
            </a:r>
          </a:p>
          <a:p>
            <a:r>
              <a:rPr lang="pl-PL" altLang="pl-PL" smtClean="0"/>
              <a:t>Wyobrażenia osób lub rzeczy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357313"/>
            <a:ext cx="4041775" cy="639762"/>
          </a:xfrm>
        </p:spPr>
        <p:txBody>
          <a:bodyPr/>
          <a:lstStyle/>
          <a:p>
            <a:r>
              <a:rPr lang="pl-PL" altLang="pl-PL" smtClean="0"/>
              <a:t>abstrakcyjne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997075"/>
            <a:ext cx="4041775" cy="3951288"/>
          </a:xfrm>
        </p:spPr>
        <p:txBody>
          <a:bodyPr/>
          <a:lstStyle/>
          <a:p>
            <a:r>
              <a:rPr lang="pl-PL" altLang="pl-PL" smtClean="0"/>
              <a:t>Emocje i stany rzeczy</a:t>
            </a:r>
          </a:p>
          <a:p>
            <a:r>
              <a:rPr lang="pl-PL" altLang="pl-PL" smtClean="0"/>
              <a:t>Relacje</a:t>
            </a:r>
          </a:p>
          <a:p>
            <a:r>
              <a:rPr lang="pl-PL" altLang="pl-PL" smtClean="0"/>
              <a:t>Własności</a:t>
            </a:r>
          </a:p>
          <a:p>
            <a:r>
              <a:rPr lang="pl-PL" altLang="pl-PL" smtClean="0"/>
              <a:t>Zdarzenia</a:t>
            </a:r>
          </a:p>
          <a:p>
            <a:r>
              <a:rPr lang="pl-PL" altLang="pl-PL" smtClean="0"/>
              <a:t>Klasy</a:t>
            </a:r>
          </a:p>
          <a:p>
            <a:r>
              <a:rPr lang="pl-PL" altLang="pl-PL" smtClean="0"/>
              <a:t>Liczby</a:t>
            </a:r>
          </a:p>
        </p:txBody>
      </p:sp>
      <p:sp>
        <p:nvSpPr>
          <p:cNvPr id="7" name="pole tekstowe 6"/>
          <p:cNvSpPr txBox="1">
            <a:spLocks noChangeArrowheads="1"/>
          </p:cNvSpPr>
          <p:nvPr/>
        </p:nvSpPr>
        <p:spPr bwMode="auto">
          <a:xfrm>
            <a:off x="714375" y="5143500"/>
            <a:ext cx="7369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2400" i="1" u="sng">
                <a:solidFill>
                  <a:srgbClr val="0070C0"/>
                </a:solidFill>
              </a:rPr>
              <a:t>Błąd hipostazy</a:t>
            </a:r>
          </a:p>
          <a:p>
            <a:r>
              <a:rPr lang="pl-PL" altLang="pl-PL" sz="2400" i="1">
                <a:solidFill>
                  <a:srgbClr val="0070C0"/>
                </a:solidFill>
              </a:rPr>
              <a:t>Recesja położyła się cieniem na polityce społecznej rządu.</a:t>
            </a:r>
          </a:p>
          <a:p>
            <a:r>
              <a:rPr lang="pl-PL" altLang="pl-PL" sz="2400" i="1">
                <a:solidFill>
                  <a:srgbClr val="0070C0"/>
                </a:solidFill>
              </a:rPr>
              <a:t>Nasza partia reprezentuje interesy przeciętnego Polaka.</a:t>
            </a:r>
          </a:p>
        </p:txBody>
      </p:sp>
    </p:spTree>
    <p:extLst>
      <p:ext uri="{BB962C8B-B14F-4D97-AF65-F5344CB8AC3E}">
        <p14:creationId xmlns:p14="http://schemas.microsoft.com/office/powerpoint/2010/main" val="17477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  <p:bldP spid="5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Rodzaje nazw cd.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38325"/>
            <a:ext cx="4040188" cy="639763"/>
          </a:xfrm>
        </p:spPr>
        <p:txBody>
          <a:bodyPr/>
          <a:lstStyle/>
          <a:p>
            <a:r>
              <a:rPr lang="pl-PL" altLang="pl-PL" smtClean="0"/>
              <a:t>generalne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78088"/>
            <a:ext cx="4040188" cy="3951287"/>
          </a:xfrm>
        </p:spPr>
        <p:txBody>
          <a:bodyPr/>
          <a:lstStyle/>
          <a:p>
            <a:r>
              <a:rPr lang="pl-PL" altLang="pl-PL" dirty="0" smtClean="0"/>
              <a:t>Desygnat przypisany poprzez posiadanie określonych cech rodzajowych</a:t>
            </a:r>
          </a:p>
          <a:p>
            <a:r>
              <a:rPr lang="pl-PL" altLang="pl-PL" dirty="0" smtClean="0"/>
              <a:t>Desygnat należy do pewnego gatunku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838325"/>
            <a:ext cx="4041775" cy="639763"/>
          </a:xfrm>
        </p:spPr>
        <p:txBody>
          <a:bodyPr/>
          <a:lstStyle/>
          <a:p>
            <a:r>
              <a:rPr lang="pl-PL" altLang="pl-PL" smtClean="0"/>
              <a:t>indywidualne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78088"/>
            <a:ext cx="4041775" cy="3951287"/>
          </a:xfrm>
        </p:spPr>
        <p:txBody>
          <a:bodyPr/>
          <a:lstStyle/>
          <a:p>
            <a:r>
              <a:rPr lang="pl-PL" altLang="pl-PL" dirty="0" smtClean="0"/>
              <a:t>Przypisana konwencjonalnie do danego desygnatu</a:t>
            </a:r>
          </a:p>
          <a:p>
            <a:r>
              <a:rPr lang="pl-PL" altLang="pl-PL" dirty="0" smtClean="0"/>
              <a:t>Desygnat stanowi konkretne </a:t>
            </a:r>
            <a:r>
              <a:rPr lang="pl-PL" altLang="pl-PL" dirty="0" err="1" smtClean="0"/>
              <a:t>indywiduuum</a:t>
            </a:r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149764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Indywidualne i generalne cd.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Prezydent Rzeczpospolitej Polskiej jest najwyższym zwierzchnikiem sił zbrojnych.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lvl="0"/>
            <a:r>
              <a:rPr lang="pl-PL" sz="2800" dirty="0" smtClean="0"/>
              <a:t>Prezes Rady Ministrów uzyskuje </a:t>
            </a:r>
            <a:r>
              <a:rPr lang="pl-PL" sz="2800" dirty="0"/>
              <a:t>prawo zabierania głosu podczas posiedzeń Sejmu.</a:t>
            </a:r>
          </a:p>
          <a:p>
            <a:pPr marL="0" indent="0">
              <a:buNone/>
            </a:pPr>
            <a:endParaRPr lang="pl-PL" sz="2800" dirty="0"/>
          </a:p>
          <a:p>
            <a:r>
              <a:rPr lang="pl-PL" sz="2800" dirty="0" smtClean="0"/>
              <a:t>Beata Szydło uzyskuje </a:t>
            </a:r>
            <a:r>
              <a:rPr lang="pl-PL" sz="2800" dirty="0"/>
              <a:t>dostęp do dokumentów objętych tajemnicą państwową.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9884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Rodzaje nazw cd.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mtClean="0"/>
              <a:t>Ogólne, jednostkowe, puste</a:t>
            </a:r>
          </a:p>
          <a:p>
            <a:endParaRPr lang="pl-PL" altLang="pl-PL" smtClean="0"/>
          </a:p>
          <a:p>
            <a:r>
              <a:rPr lang="pl-PL" altLang="pl-PL" smtClean="0"/>
              <a:t>Nazwy zbiorowe</a:t>
            </a:r>
          </a:p>
          <a:p>
            <a:endParaRPr lang="pl-PL" altLang="pl-PL" smtClean="0"/>
          </a:p>
          <a:p>
            <a:r>
              <a:rPr lang="pl-PL" altLang="pl-PL" smtClean="0"/>
              <a:t>Ostre i nieostre</a:t>
            </a:r>
          </a:p>
          <a:p>
            <a:endParaRPr lang="pl-PL" altLang="pl-PL" smtClean="0"/>
          </a:p>
          <a:p>
            <a:r>
              <a:rPr lang="pl-PL" altLang="pl-PL" smtClean="0"/>
              <a:t>W supozycji prostej, formalnej i materialnej</a:t>
            </a:r>
          </a:p>
        </p:txBody>
      </p:sp>
    </p:spTree>
    <p:extLst>
      <p:ext uri="{BB962C8B-B14F-4D97-AF65-F5344CB8AC3E}">
        <p14:creationId xmlns:p14="http://schemas.microsoft.com/office/powerpoint/2010/main" val="128218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Treść nazwy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39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pl-PL" altLang="pl-PL" sz="2800" u="sng" dirty="0" smtClean="0"/>
              <a:t>Treść nazwy (konotacja):</a:t>
            </a:r>
            <a:r>
              <a:rPr lang="pl-PL" altLang="pl-PL" sz="2800" dirty="0" smtClean="0"/>
              <a:t> zbiór cech posiadanych przez każdy desygnat tej nazwy (i tylko przez jej desygnaty).</a:t>
            </a:r>
          </a:p>
          <a:p>
            <a:pPr>
              <a:buFont typeface="Arial" charset="0"/>
              <a:buNone/>
            </a:pPr>
            <a:endParaRPr lang="pl-PL" altLang="pl-PL" sz="2800" dirty="0"/>
          </a:p>
          <a:p>
            <a:pPr>
              <a:buFont typeface="Arial" charset="0"/>
              <a:buNone/>
            </a:pPr>
            <a:r>
              <a:rPr lang="pl-PL" altLang="pl-PL" sz="2800" dirty="0" smtClean="0"/>
              <a:t>Nazwy </a:t>
            </a:r>
            <a:r>
              <a:rPr lang="pl-PL" altLang="pl-PL" sz="2800" dirty="0" smtClean="0"/>
              <a:t>równoznaczne a </a:t>
            </a:r>
            <a:r>
              <a:rPr lang="pl-PL" altLang="pl-PL" sz="2800" dirty="0" smtClean="0"/>
              <a:t>równoważne</a:t>
            </a:r>
            <a:endParaRPr lang="pl-PL" altLang="pl-PL" sz="2800" dirty="0"/>
          </a:p>
          <a:p>
            <a:pPr algn="ctr">
              <a:buFont typeface="Arial" charset="0"/>
              <a:buNone/>
            </a:pPr>
            <a:endParaRPr lang="pl-PL" altLang="pl-PL" sz="2800" dirty="0" smtClean="0"/>
          </a:p>
          <a:p>
            <a:pPr>
              <a:buFont typeface="Arial" charset="0"/>
              <a:buNone/>
            </a:pPr>
            <a:endParaRPr lang="pl-PL" altLang="pl-PL" sz="2800" dirty="0" smtClean="0"/>
          </a:p>
        </p:txBody>
      </p:sp>
      <p:sp>
        <p:nvSpPr>
          <p:cNvPr id="2" name="pole tekstowe 1"/>
          <p:cNvSpPr txBox="1"/>
          <p:nvPr/>
        </p:nvSpPr>
        <p:spPr>
          <a:xfrm>
            <a:off x="376788" y="5343141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charset="0"/>
              <a:buNone/>
            </a:pPr>
            <a:r>
              <a:rPr lang="pl-PL" altLang="pl-PL" sz="2000" dirty="0">
                <a:solidFill>
                  <a:schemeClr val="accent1"/>
                </a:solidFill>
              </a:rPr>
              <a:t>KRÓL STRZELCÓW ELIMINACJI EURO 2016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148064" y="537321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charset="0"/>
              <a:buNone/>
            </a:pPr>
            <a:r>
              <a:rPr lang="pl-PL" altLang="pl-PL" sz="2000" dirty="0" smtClean="0">
                <a:solidFill>
                  <a:schemeClr val="accent1"/>
                </a:solidFill>
              </a:rPr>
              <a:t>POLSKI NAPASTNIK GRAJĄCY W BAYERNIE MONACHIUM</a:t>
            </a:r>
            <a:endParaRPr lang="pl-PL" altLang="pl-PL" sz="2000" dirty="0">
              <a:solidFill>
                <a:schemeClr val="accent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843808" y="4005064"/>
            <a:ext cx="27721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000" dirty="0">
                <a:solidFill>
                  <a:schemeClr val="accent1"/>
                </a:solidFill>
              </a:rPr>
              <a:t>ROBERT LEWANDOWSKI</a:t>
            </a:r>
          </a:p>
          <a:p>
            <a:endParaRPr lang="pl-PL" dirty="0"/>
          </a:p>
        </p:txBody>
      </p:sp>
      <p:cxnSp>
        <p:nvCxnSpPr>
          <p:cNvPr id="7" name="Łącznik prostoliniowy 6"/>
          <p:cNvCxnSpPr>
            <a:stCxn id="4" idx="1"/>
            <a:endCxn id="2" idx="0"/>
          </p:cNvCxnSpPr>
          <p:nvPr/>
        </p:nvCxnSpPr>
        <p:spPr>
          <a:xfrm flipH="1">
            <a:off x="1780944" y="4343618"/>
            <a:ext cx="1062864" cy="999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>
            <a:stCxn id="4" idx="3"/>
            <a:endCxn id="5" idx="0"/>
          </p:cNvCxnSpPr>
          <p:nvPr/>
        </p:nvCxnSpPr>
        <p:spPr>
          <a:xfrm>
            <a:off x="5615968" y="4343618"/>
            <a:ext cx="1188280" cy="1029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>
            <a:stCxn id="2" idx="3"/>
            <a:endCxn id="5" idx="1"/>
          </p:cNvCxnSpPr>
          <p:nvPr/>
        </p:nvCxnSpPr>
        <p:spPr>
          <a:xfrm>
            <a:off x="3185100" y="5697084"/>
            <a:ext cx="1962964" cy="30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85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5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Definicje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pl-PL" sz="2800" dirty="0" smtClean="0"/>
              <a:t>Wypowiedź objaśniająca znaczenie definiowanego wyrażenia w określonym języku</a:t>
            </a:r>
            <a:r>
              <a:rPr lang="pl-PL" sz="2800" dirty="0"/>
              <a:t> </a:t>
            </a:r>
            <a:r>
              <a:rPr lang="pl-PL" sz="2800" dirty="0" smtClean="0"/>
              <a:t>(definicja nominalna);</a:t>
            </a:r>
          </a:p>
          <a:p>
            <a:pPr eaLnBrk="1" hangingPunct="1">
              <a:buFont typeface="Arial" charset="0"/>
              <a:buNone/>
            </a:pP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lub podająca istotną charakterystykę danego przedmiotu (definicja realna).</a:t>
            </a:r>
          </a:p>
        </p:txBody>
      </p:sp>
      <p:pic>
        <p:nvPicPr>
          <p:cNvPr id="4100" name="Picture 2" descr="2923_46ff_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929063"/>
            <a:ext cx="87312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pole tekstowe 4"/>
          <p:cNvSpPr txBox="1">
            <a:spLocks noChangeArrowheads="1"/>
          </p:cNvSpPr>
          <p:nvPr/>
        </p:nvSpPr>
        <p:spPr bwMode="auto">
          <a:xfrm>
            <a:off x="5429250" y="6215063"/>
            <a:ext cx="367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dirty="0">
                <a:latin typeface="Calibri" pitchFamily="34" charset="0"/>
              </a:rPr>
              <a:t>Marek Raczkowski. Źródło: „Przekrój”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Treśc</a:t>
            </a:r>
            <a:r>
              <a:rPr lang="pl-PL" dirty="0" smtClean="0"/>
              <a:t>, zakres, a definicje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Król strzelców eliminacji Euro 2016 to polski napastnik grający w Bayernie Monachium.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 smtClean="0"/>
              <a:t>„Król </a:t>
            </a:r>
            <a:r>
              <a:rPr lang="pl-PL" sz="2800" dirty="0"/>
              <a:t>strzelców eliminacji Euro </a:t>
            </a:r>
            <a:r>
              <a:rPr lang="pl-PL" sz="2800" dirty="0" smtClean="0"/>
              <a:t>2016” znaczy tyle, co „polski </a:t>
            </a:r>
            <a:r>
              <a:rPr lang="pl-PL" sz="2800" dirty="0"/>
              <a:t>napastnik grający w Bayernie </a:t>
            </a:r>
            <a:r>
              <a:rPr lang="pl-PL" sz="2800" dirty="0" smtClean="0"/>
              <a:t>Monachium”.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 smtClean="0"/>
              <a:t>Prezydent RP jest to osoba wyznaczająca termin wyborów do Parlamentu.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5019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sz="4000" dirty="0" smtClean="0"/>
              <a:t>Zadania definicji nominalnych</a:t>
            </a:r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Sprawozdawcza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/>
              <a:t>	</a:t>
            </a:r>
            <a:r>
              <a:rPr lang="pl-PL" sz="2800" smtClean="0">
                <a:solidFill>
                  <a:schemeClr val="tx2"/>
                </a:solidFill>
              </a:rPr>
              <a:t>W dawnej polszczyźnie słowo „piwo” oznaczało każdy płyn przeznaczony do picia.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>
                <a:solidFill>
                  <a:schemeClr val="tx2"/>
                </a:solidFill>
              </a:rPr>
              <a:t>	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>
                <a:solidFill>
                  <a:schemeClr val="tx2"/>
                </a:solidFill>
              </a:rPr>
              <a:t>	Student jest to osoba ucząca się na uczelni wyższej.</a:t>
            </a:r>
          </a:p>
          <a:p>
            <a:pPr lvl="1" eaLnBrk="1" hangingPunct="1"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Zadania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Projektująca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dirty="0" smtClean="0"/>
              <a:t>Konstrukcyjna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  <a:r>
              <a:rPr lang="pl-PL" sz="2400" dirty="0" smtClean="0">
                <a:solidFill>
                  <a:schemeClr val="tx2"/>
                </a:solidFill>
              </a:rPr>
              <a:t>Niech wyraz „mortadela” oznacza cytadelę więzienną o zaostrzonym rygorze, dla osób skazanych na karę śmierci.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>
                <a:solidFill>
                  <a:schemeClr val="tx2"/>
                </a:solidFill>
              </a:rPr>
              <a:t>	(Od łac. </a:t>
            </a:r>
            <a:r>
              <a:rPr lang="pl-PL" sz="2400" i="1" dirty="0" smtClean="0">
                <a:solidFill>
                  <a:schemeClr val="tx2"/>
                </a:solidFill>
              </a:rPr>
              <a:t>mors </a:t>
            </a:r>
            <a:r>
              <a:rPr lang="pl-PL" sz="2400" dirty="0" smtClean="0">
                <a:solidFill>
                  <a:schemeClr val="tx2"/>
                </a:solidFill>
              </a:rPr>
              <a:t>– śmierć</a:t>
            </a:r>
            <a:r>
              <a:rPr lang="pl-PL" sz="2400" dirty="0" smtClean="0">
                <a:solidFill>
                  <a:schemeClr val="tx2"/>
                </a:solidFill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>
              <a:solidFill>
                <a:schemeClr val="tx2"/>
              </a:solidFill>
            </a:endParaRPr>
          </a:p>
          <a:p>
            <a:pPr lvl="1">
              <a:buNone/>
              <a:defRPr/>
            </a:pPr>
            <a:r>
              <a:rPr lang="pl-PL" sz="2400" dirty="0" smtClean="0">
                <a:solidFill>
                  <a:schemeClr val="tx2"/>
                </a:solidFill>
              </a:rPr>
              <a:t>	Indos </a:t>
            </a:r>
            <a:r>
              <a:rPr lang="pl-PL" sz="2400" dirty="0">
                <a:solidFill>
                  <a:schemeClr val="tx2"/>
                </a:solidFill>
              </a:rPr>
              <a:t>jest pisemnym oświadczeniem umieszczonym na papierze wartościowym na zlecenie i zawierającym co najmniej podpis zbywcy, oznaczającym przeniesienie praw na inną osobę</a:t>
            </a:r>
            <a:r>
              <a:rPr lang="pl-PL" sz="2400" dirty="0" smtClean="0">
                <a:solidFill>
                  <a:schemeClr val="tx2"/>
                </a:solidFill>
              </a:rPr>
              <a:t>.</a:t>
            </a:r>
          </a:p>
          <a:p>
            <a:pPr lvl="1">
              <a:buNone/>
              <a:defRPr/>
            </a:pPr>
            <a:endParaRPr lang="pl-PL" sz="2400" dirty="0" smtClean="0">
              <a:solidFill>
                <a:schemeClr val="tx2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dirty="0" smtClean="0"/>
              <a:t>Regulująca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  <a:r>
              <a:rPr lang="pl-PL" sz="2400" dirty="0" smtClean="0">
                <a:solidFill>
                  <a:schemeClr val="tx2"/>
                </a:solidFill>
              </a:rPr>
              <a:t>Oferta oznacza oświadczenie drugiej stronie woli zawarcia umowy,  wraz z określeniem istotnych postanowień tej umowy.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 smtClean="0"/>
              <a:t>Definicja </a:t>
            </a:r>
            <a:r>
              <a:rPr lang="pl-PL" i="1" dirty="0" smtClean="0"/>
              <a:t>legalna</a:t>
            </a:r>
            <a:endParaRPr lang="pl-PL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 definicji?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tx2"/>
                </a:solidFill>
              </a:rPr>
              <a:t>Art. 87 ust. 1 Konstytucji RP stanowi, że 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2"/>
                </a:solidFill>
              </a:rPr>
              <a:t>źródłami </a:t>
            </a:r>
            <a:r>
              <a:rPr lang="pl-PL" dirty="0">
                <a:solidFill>
                  <a:schemeClr val="tx2"/>
                </a:solidFill>
              </a:rPr>
              <a:t>powszechnie obowiązującego prawa Rzeczypospolitej Polskiej są: Konstytucja, ustawy, ratyfikowane umowy międzynarodowe oraz rozporządzenia.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034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dirty="0" smtClean="0"/>
              <a:t>Budowa definicji</a:t>
            </a:r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1428750" y="2714625"/>
            <a:ext cx="7472363" cy="6429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mtClean="0"/>
              <a:t>równościowa			nierównościowa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rot="10800000" flipV="1">
            <a:off x="3257550" y="1785938"/>
            <a:ext cx="1571625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5257800" y="1785938"/>
            <a:ext cx="1500188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Symbol zastępczy zawartości 2"/>
          <p:cNvSpPr txBox="1">
            <a:spLocks/>
          </p:cNvSpPr>
          <p:nvPr/>
        </p:nvSpPr>
        <p:spPr bwMode="auto">
          <a:xfrm>
            <a:off x="357188" y="4214813"/>
            <a:ext cx="5214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pl-PL" sz="3200">
                <a:latin typeface="Calibri" pitchFamily="34" charset="0"/>
              </a:rPr>
              <a:t>klasyczna		nieklasyczna</a:t>
            </a:r>
          </a:p>
        </p:txBody>
      </p:sp>
      <p:cxnSp>
        <p:nvCxnSpPr>
          <p:cNvPr id="11" name="Łącznik prosty ze strzałką 10"/>
          <p:cNvCxnSpPr/>
          <p:nvPr/>
        </p:nvCxnSpPr>
        <p:spPr>
          <a:xfrm rot="5400000">
            <a:off x="1250157" y="3607594"/>
            <a:ext cx="785812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rot="16200000" flipH="1">
            <a:off x="3000376" y="3643312"/>
            <a:ext cx="785812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Symbol zastępczy zawartości 2"/>
          <p:cNvSpPr txBox="1">
            <a:spLocks/>
          </p:cNvSpPr>
          <p:nvPr/>
        </p:nvSpPr>
        <p:spPr bwMode="auto">
          <a:xfrm>
            <a:off x="642938" y="5286375"/>
            <a:ext cx="79914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pl-PL" sz="3200">
                <a:solidFill>
                  <a:schemeClr val="tx2"/>
                </a:solidFill>
                <a:latin typeface="Calibri" pitchFamily="34" charset="0"/>
              </a:rPr>
              <a:t>Człowiek jest to istota obdarzona rozumem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642910" y="5357826"/>
            <a:ext cx="1643074" cy="500066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7" name="Prostokąt zaokrąglony 16"/>
          <p:cNvSpPr/>
          <p:nvPr/>
        </p:nvSpPr>
        <p:spPr>
          <a:xfrm>
            <a:off x="3357554" y="5357826"/>
            <a:ext cx="4572032" cy="500066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500063" y="5929313"/>
            <a:ext cx="17795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i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definiendum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3643313" y="5929313"/>
            <a:ext cx="13112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i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definiens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6" grpId="0"/>
      <p:bldP spid="5129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Stylizacje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Przedmiotowa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  <a:r>
              <a:rPr lang="pl-PL" dirty="0" smtClean="0">
                <a:solidFill>
                  <a:schemeClr val="tx2"/>
                </a:solidFill>
              </a:rPr>
              <a:t>Mienie jest to własność i inne prawa majątkowe (art. 44 </a:t>
            </a:r>
            <a:r>
              <a:rPr lang="pl-PL" dirty="0" err="1" smtClean="0">
                <a:solidFill>
                  <a:schemeClr val="tx2"/>
                </a:solidFill>
              </a:rPr>
              <a:t>kc</a:t>
            </a:r>
            <a:r>
              <a:rPr lang="pl-PL" dirty="0" smtClean="0">
                <a:solidFill>
                  <a:schemeClr val="tx2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Semantyczna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  <a:r>
              <a:rPr lang="pl-PL" dirty="0" smtClean="0">
                <a:solidFill>
                  <a:schemeClr val="tx2"/>
                </a:solidFill>
              </a:rPr>
              <a:t>„Mienie” oznacza własność i inne prawa majątkowe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Słownikowa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  <a:r>
              <a:rPr lang="pl-PL" dirty="0" smtClean="0">
                <a:solidFill>
                  <a:schemeClr val="tx2"/>
                </a:solidFill>
              </a:rPr>
              <a:t>„Mienie” znaczy tyle, co „własność i inne prawa majątkowe”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Inne sposoby formułowania definicji</a:t>
            </a:r>
          </a:p>
        </p:txBody>
      </p:sp>
      <p:sp>
        <p:nvSpPr>
          <p:cNvPr id="9219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pl-PL" sz="2800" u="sng" dirty="0" smtClean="0"/>
              <a:t>Definicja nawiasowa</a:t>
            </a:r>
          </a:p>
          <a:p>
            <a:pPr eaLnBrk="1" hangingPunct="1">
              <a:buFont typeface="Arial" charset="0"/>
              <a:buNone/>
            </a:pPr>
            <a:endParaRPr lang="pl-PL" sz="1000" dirty="0" smtClean="0"/>
          </a:p>
          <a:p>
            <a:pPr>
              <a:buNone/>
            </a:pPr>
            <a:r>
              <a:rPr lang="pl-PL" sz="2400" dirty="0">
                <a:solidFill>
                  <a:schemeClr val="tx2"/>
                </a:solidFill>
              </a:rPr>
              <a:t>Nieruchomościami są części powierzchni ziemskiej stanowiące odrębny przedmiot własności (grunty), jak również budynki trwale z gruntem związane lub części takich budynków, jeżeli na mocy przepisów szczególnych stanowią odrębny od gruntu przedmiot własności.  </a:t>
            </a:r>
            <a:r>
              <a:rPr lang="pl-PL" sz="2400" i="1" dirty="0">
                <a:solidFill>
                  <a:schemeClr val="tx2"/>
                </a:solidFill>
              </a:rPr>
              <a:t>[Art. 46 </a:t>
            </a:r>
            <a:r>
              <a:rPr lang="pl-PL" sz="2400" i="1" dirty="0" err="1">
                <a:solidFill>
                  <a:schemeClr val="tx2"/>
                </a:solidFill>
              </a:rPr>
              <a:t>kc</a:t>
            </a:r>
            <a:r>
              <a:rPr lang="pl-PL" sz="2400" i="1" dirty="0">
                <a:solidFill>
                  <a:schemeClr val="tx2"/>
                </a:solidFill>
              </a:rPr>
              <a:t>]</a:t>
            </a:r>
          </a:p>
          <a:p>
            <a:pPr eaLnBrk="1" hangingPunct="1">
              <a:buFont typeface="Arial" charset="0"/>
              <a:buNone/>
            </a:pPr>
            <a:r>
              <a:rPr lang="pl-PL" sz="2400" dirty="0" smtClean="0">
                <a:solidFill>
                  <a:schemeClr val="tx2"/>
                </a:solidFill>
              </a:rPr>
              <a:t>Z </a:t>
            </a:r>
            <a:r>
              <a:rPr lang="pl-PL" sz="2400" dirty="0" smtClean="0">
                <a:solidFill>
                  <a:schemeClr val="tx2"/>
                </a:solidFill>
              </a:rPr>
              <a:t>zastrzeżeniem wyjątków w ustawie przewidzianych, wola osoby dokonującej czynności prawnej może być wyrażona przez każde zachowanie się tej osoby, które ujawnia jej wolę w sposób dostateczny, w tym również przez ujawnienie tej woli w postaci elektronicznej (oświadczenie woli).  </a:t>
            </a:r>
            <a:r>
              <a:rPr lang="pl-PL" sz="2400" i="1" dirty="0" smtClean="0">
                <a:solidFill>
                  <a:schemeClr val="tx2"/>
                </a:solidFill>
              </a:rPr>
              <a:t>[Art. 60 </a:t>
            </a:r>
            <a:r>
              <a:rPr lang="pl-PL" sz="2400" i="1" dirty="0" err="1" smtClean="0">
                <a:solidFill>
                  <a:schemeClr val="tx2"/>
                </a:solidFill>
              </a:rPr>
              <a:t>kc</a:t>
            </a:r>
            <a:r>
              <a:rPr lang="pl-PL" sz="2400" i="1" dirty="0" smtClean="0">
                <a:solidFill>
                  <a:schemeClr val="tx2"/>
                </a:solidFill>
              </a:rPr>
              <a:t>]</a:t>
            </a:r>
          </a:p>
          <a:p>
            <a:pPr eaLnBrk="1" hangingPunct="1">
              <a:buFont typeface="Arial" charset="0"/>
              <a:buNone/>
            </a:pPr>
            <a:endParaRPr lang="pl-PL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Inne sposoby…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000" u="sng" dirty="0" smtClean="0"/>
              <a:t>Definicja agregatowa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l-PL" b="1" dirty="0" smtClean="0">
                <a:solidFill>
                  <a:schemeClr val="tx2"/>
                </a:solidFill>
              </a:rPr>
              <a:t>Art. 2. </a:t>
            </a:r>
            <a:r>
              <a:rPr lang="pl-PL" dirty="0" smtClean="0">
                <a:solidFill>
                  <a:schemeClr val="tx2"/>
                </a:solidFill>
              </a:rPr>
              <a:t>Ilekroć w dalszych przepisach jest mowa o: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1) terytorium kraju - rozumie się przez to terytorium Rzeczypospolitej Polskiej;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2) państwie członkowskim - rozumie się przez to państwo członkowskie Wspólnoty Europejskiej;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(…)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000" u="sng" dirty="0" smtClean="0"/>
              <a:t>Definicja zakresowa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chemeClr val="tx2"/>
                </a:solidFill>
              </a:rPr>
              <a:t>Źródłami powszechnie obowiązującego prawa Rzeczypospolitej Polskiej są: Konstytucja, ustawy, ratyfikowane umowy międzynarodowe oraz rozporządzenia. </a:t>
            </a:r>
            <a:r>
              <a:rPr lang="pl-PL" i="1" dirty="0" smtClean="0">
                <a:solidFill>
                  <a:schemeClr val="tx2"/>
                </a:solidFill>
              </a:rPr>
              <a:t>[Art. 87 ust. 1 KRP]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581</Words>
  <Application>Microsoft Office PowerPoint</Application>
  <PresentationFormat>Pokaz na ekranie (4:3)</PresentationFormat>
  <Paragraphs>144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Logika dla prawników</vt:lpstr>
      <vt:lpstr>Definicje</vt:lpstr>
      <vt:lpstr>Zadania definicji nominalnych</vt:lpstr>
      <vt:lpstr>Zadania definicji</vt:lpstr>
      <vt:lpstr>Rodzaj definicji?</vt:lpstr>
      <vt:lpstr>Budowa definicji</vt:lpstr>
      <vt:lpstr>Stylizacje definicji</vt:lpstr>
      <vt:lpstr>Inne sposoby formułowania definicji</vt:lpstr>
      <vt:lpstr>Inne sposoby… cd.</vt:lpstr>
      <vt:lpstr>Błędy w definiowaniu</vt:lpstr>
      <vt:lpstr>Przykład</vt:lpstr>
      <vt:lpstr>Błędy w definicjach legalnych</vt:lpstr>
      <vt:lpstr>Nazwy</vt:lpstr>
      <vt:lpstr>Co nazwa nazywa?</vt:lpstr>
      <vt:lpstr>Rodzaje nazw</vt:lpstr>
      <vt:lpstr>Rodzaje nazw cd.</vt:lpstr>
      <vt:lpstr>Indywidualne i generalne cd.</vt:lpstr>
      <vt:lpstr>Rodzaje nazw cd.</vt:lpstr>
      <vt:lpstr>Treść nazwy</vt:lpstr>
      <vt:lpstr>Treśc, zakres, a definicje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Argumentacja prawnicza cd.</dc:title>
  <dc:creator>pichlak</dc:creator>
  <cp:lastModifiedBy>Maciej Pichlak</cp:lastModifiedBy>
  <cp:revision>10</cp:revision>
  <dcterms:created xsi:type="dcterms:W3CDTF">2014-12-08T10:17:19Z</dcterms:created>
  <dcterms:modified xsi:type="dcterms:W3CDTF">2016-01-26T12:03:09Z</dcterms:modified>
</cp:coreProperties>
</file>