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8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kąt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Łącznik prosty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Łącznik prost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Łącznik prosty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Łącznik prosty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Łącznik prost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Łącznik prosty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l-PL" smtClean="0"/>
              <a:t>Kliknij, aby edytować styl wzorca podtytułu</a:t>
            </a:r>
            <a:endParaRPr lang="en-US"/>
          </a:p>
        </p:txBody>
      </p:sp>
      <p:sp>
        <p:nvSpPr>
          <p:cNvPr id="22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1278A-84FB-4F80-919E-0D8331D87E55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23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4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CDFEB-735F-423B-940B-A6DFDD79537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1B4572-6A94-4DD1-A8C5-D4DFC0E1D031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1055C-B7FF-4F61-9B1F-78736F9A55EA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B6661A-5763-46CB-A2FE-A3CC8AEAB505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5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E5930-1C3E-4434-94A7-9C3AFAABB68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E50FA40-CDD6-4079-9BEC-EED85144AB0A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5" name="Symbol zastępczy numeru slajd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B14D74-B8CC-497A-BEAF-03D46E9D17A3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6" name="Symbol zastępczy stopki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ostokąt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Prostokąt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Prostokąt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Łącznik prosty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Łącznik prost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Łącznik prosty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Łącznik prosty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Łącznik prost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Łącznik prosty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C8E19-3149-4E3B-920E-ABD76EC06C28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21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22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D0C4F-D788-49A8-A3AC-10179D270F62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5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D07BD-FF82-4AEE-908C-62A177FC6350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6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4A660-5AFD-4F21-BBE9-3E6AA1A3D950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7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316647-597E-442E-A1E4-F2D855E89BD8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8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9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8F99A-AFE1-4448-9874-38942B08C68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B3CF5C4-E4FF-4572-8A5B-57A263792E99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4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884DBB1-FAC9-4FD1-815B-87D9A3B9CD1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5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79472-8438-4B75-ADB4-BA9EA878D4D5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4" name="Symbol zastępczy numeru slajd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21D4C-CDEA-495C-9DA0-031F0AE4FAB4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Łącznik prost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Łącznik prosty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Łącznik prost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Łącznik prost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2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129FC7F-1D6E-46D3-8FAB-D75DE44B5ACA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13" name="Symbol zastępczy numeru slajd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D63914-C334-4108-A09F-FC81DAF4F926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4" name="Symbol zastępczy stopki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Łącznik prost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Łącznik prost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Łącznik prost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Łącznik prost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Łącznik prosty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l-PL" noProof="0" smtClean="0"/>
              <a:t>Kliknij ikonę, aby dodać obraz</a:t>
            </a:r>
            <a:endParaRPr lang="en-US" noProof="0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2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FBD7840-EA9E-4DB6-BD9D-F0FF9D016739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13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2966D6B-D732-43E0-91E9-EEB4E6D15765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sp>
        <p:nvSpPr>
          <p:cNvPr id="14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28" name="Symbol zastępczy tekstu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smtClean="0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EF7190D-07FD-4B77-9CAD-9C95F72C77F1}" type="datetimeFigureOut">
              <a:rPr lang="pl-PL"/>
              <a:pPr>
                <a:defRPr/>
              </a:pPr>
              <a:t>2015-03-19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451A705D-35ED-404C-BC3E-7C6B250E8197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3" r:id="rId4"/>
    <p:sldLayoutId id="2147483682" r:id="rId5"/>
    <p:sldLayoutId id="2147483687" r:id="rId6"/>
    <p:sldLayoutId id="2147483681" r:id="rId7"/>
    <p:sldLayoutId id="2147483688" r:id="rId8"/>
    <p:sldLayoutId id="2147483689" r:id="rId9"/>
    <p:sldLayoutId id="2147483680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6FB833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C0E5A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F3AABE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Przedsiębiorcy publiczni </a:t>
            </a:r>
            <a:br>
              <a:rPr lang="pl-PL" dirty="0" smtClean="0"/>
            </a:br>
            <a:r>
              <a:rPr lang="pl-PL" dirty="0" smtClean="0"/>
              <a:t>zarząd mieniem publicznym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13314" name="Podtytuł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r>
              <a:rPr lang="pl-PL" smtClean="0"/>
              <a:t>Prawo Gospodarcze Publiczne, SSA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288" y="333375"/>
            <a:ext cx="7467600" cy="15748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Zakłady budżetowe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Zarząd mieniem może być zorganizowany przez Skarb Państwa oraz wspólnoty samorządowe w formie jednostek organizacyjnej wchodzących w skład ich struktury w znaczeniu prawnym, w postaci (do 1 stycznia 2011 r. także </a:t>
            </a:r>
            <a:r>
              <a:rPr lang="pl-PL" b="1" dirty="0" smtClean="0"/>
              <a:t>państwowego) samorządowego zakładu nie mającego osobowości prawnej, działającego w oparciu o przepisy o finansach publicznych.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Zakład to względnie samodzielna jednostka organizacyjna wyposażona w wyodrębnione środki rzeczowe i osobowe, której podstawowym celem jest bezpośrednie świadczenie  usług socjalno – bytowych , zdrowotnych, kulturalnych w dziedzinie określonej w akcie o jej utworzeniu</a:t>
            </a:r>
            <a:endParaRPr lang="pl-PL" b="1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dirty="0" smtClean="0"/>
              <a:t>Samorządowy zakład budżetowy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908050"/>
            <a:ext cx="7715250" cy="5949950"/>
          </a:xfrm>
        </p:spPr>
        <p:txBody>
          <a:bodyPr>
            <a:normAutofit fontScale="70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W formie </a:t>
            </a:r>
            <a:r>
              <a:rPr lang="pl-PL" b="1" dirty="0" smtClean="0"/>
              <a:t>samorządowego zakładu budżetowego</a:t>
            </a:r>
            <a:r>
              <a:rPr lang="pl-PL" dirty="0" smtClean="0"/>
              <a:t> wykonywane mogą być wyłącznie zadania własne gminy, powiatu lub województwa. w zakresie: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gospodarki mieszkaniowej i gospodarowania lokalami użytkowymi,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dróg, ulic, mostów, placów oraz organizacji ruchu drogowego,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wodociągów i zaopatrzenia w wodę, kanalizacji, usuwania i oczyszczania ścieków komunalnych, utrzymania czystości i porządku oraz urządzeń sanitarnych, wysypisk i unieszkodliwiania odpadów komunalnych, zaopatrzenia w energię elektryczną i cieplną oraz gaz,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lokalnego transportu zbiorowego,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targowisk i hal targowych,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zieleni gminnej i zadrzewień,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kultury fizycznej i sportu, w tym utrzymywania terenów rekreacyjnych i urządzeń sportowych,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pomocy społecznej, reintegracji zawodowej i społecznej oraz rehabilitacji zawodowej i społecznej osób niepełnosprawnych,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utrzymywania różnych gatunków egzotycznych i krajowych zwierząt, w tym w szczególności prowadzenia hodowli zwierząt zagrożonych wyginięciem, w celu ich ochrony poza miejscem naturalnego występowania,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cmentarzy.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endParaRPr lang="pl-PL" dirty="0"/>
          </a:p>
        </p:txBody>
      </p:sp>
      <p:sp>
        <p:nvSpPr>
          <p:cNvPr id="24578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pl-PL" smtClean="0"/>
              <a:t>Przedsiębiorstwo użyteczności publicznej a zakład?</a:t>
            </a:r>
          </a:p>
          <a:p>
            <a:endParaRPr lang="pl-PL" smtClean="0"/>
          </a:p>
          <a:p>
            <a:endParaRPr lang="pl-PL" smtClean="0"/>
          </a:p>
          <a:p>
            <a:r>
              <a:rPr lang="pl-PL" smtClean="0"/>
              <a:t>Zakład budżetowy a jednostka budżetowa?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Przedsiębiorstwo państwowe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Przedsiębiorstwo państwowe – samodzielny, samofinansujący się i samorządny przedsiębiorca, posiadający osobowość prawną, wyposażony w majątek oraz zarządzany i reprezentowany przez własne organy.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Ustawa z dnia 25 września 1981 r. o przedsiębiorstwach państwowych.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http://nadzor.msp.gov.pl/nad/import/11,dok.html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Przedsiębiorstwo państwowe: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-jako jednostka działająca na zasadach ogólnych ,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-jako jednostka użyteczności publicznej. 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pl-PL" dirty="0" smtClean="0"/>
              <a:t>Przedsiębiorstwo użyteczności publicznej to przedsiębiorstwo mające na celu bieżące i nieprzerwane zaspokajanie potrzeb ludności.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Cechy przedsiębiorstwa państwowego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8313" y="1700213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Samodzielność:</a:t>
            </a:r>
          </a:p>
          <a:p>
            <a:pPr marL="274320" indent="-274320" algn="just" fontAlgn="auto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 smtClean="0"/>
              <a:t>w stosunkach poziomych;</a:t>
            </a:r>
          </a:p>
          <a:p>
            <a:pPr marL="274320" indent="-274320" algn="just" fontAlgn="auto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 smtClean="0"/>
              <a:t>w stosunkach pionowych (gwarancje materialne i formalne).</a:t>
            </a:r>
          </a:p>
          <a:p>
            <a:pPr marL="274320" indent="-274320" algn="just" fontAlgn="auto">
              <a:lnSpc>
                <a:spcPct val="11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pl-PL" dirty="0" smtClean="0"/>
          </a:p>
          <a:p>
            <a:pPr marL="274320" indent="-274320" algn="just" fontAlgn="auto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Samorządność</a:t>
            </a:r>
            <a:r>
              <a:rPr lang="pl-PL" dirty="0" smtClean="0"/>
              <a:t> (uczestnictwo załogi przedsiębiorstwa w zarządzaniu przedsiębiorstwem państwowym w zakresie i obszarze spraw określonych w przepisach ustawowych, odnosi się do relacji wewnętrznych)</a:t>
            </a:r>
          </a:p>
          <a:p>
            <a:pPr marL="274320" indent="-274320" algn="just" fontAlgn="auto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lnSpc>
                <a:spcPct val="11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Samofinansowanie (</a:t>
            </a:r>
            <a:r>
              <a:rPr lang="pl-PL" dirty="0" smtClean="0"/>
              <a:t>przedsiębiorstwo z własnych dochodów pokrywa koszty swojej działalności; zasada maksymalizacji wyniku finansowego)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b="1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Organy przedsiębiorstwa państwowego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Dyrektor przedsiębiorstwa </a:t>
            </a:r>
          </a:p>
          <a:p>
            <a:pPr marL="274320" indent="-27432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zasada domniemania kompetencji dyrektora (art. 32 </a:t>
            </a:r>
            <a:r>
              <a:rPr lang="pl-PL" dirty="0" err="1" smtClean="0"/>
              <a:t>upp</a:t>
            </a:r>
            <a:r>
              <a:rPr lang="pl-PL" dirty="0" smtClean="0"/>
              <a:t>)</a:t>
            </a:r>
          </a:p>
          <a:p>
            <a:pPr marL="274320" indent="-27432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- zarządzanie przedsiębiorstwem;</a:t>
            </a:r>
          </a:p>
          <a:p>
            <a:pPr marL="274320" indent="-27432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- reprezentowanie przedsiębiorstwa na zewnątrz;</a:t>
            </a:r>
          </a:p>
          <a:p>
            <a:pPr marL="274320" indent="-27432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- podejmowanie decyzji zgodnie z przepisami prawa (dyrektor podejmuje je samodzielnie, ponosi za nie odpowiedzialność)</a:t>
            </a:r>
          </a:p>
          <a:p>
            <a:pPr marL="274320" indent="-274320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Ogólne zebranie pracowników (delegatów).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b="1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Rada pracownicza.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Mienie przedsiębiorstwa państwowego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 smtClean="0"/>
              <a:t>mienie, w które </a:t>
            </a:r>
            <a:r>
              <a:rPr lang="pl-PL" dirty="0" err="1" smtClean="0"/>
              <a:t>pp</a:t>
            </a:r>
            <a:r>
              <a:rPr lang="pl-PL" dirty="0" smtClean="0"/>
              <a:t> zostało wyposażone przez organ założycielski – są to środki niezbędne do prowadzenia działalności określonej w akcie prawnym o utworzeniu </a:t>
            </a:r>
            <a:r>
              <a:rPr lang="pl-PL" dirty="0" err="1" smtClean="0"/>
              <a:t>pp</a:t>
            </a:r>
            <a:r>
              <a:rPr lang="pl-PL" dirty="0" smtClean="0"/>
              <a:t> (art. 46 </a:t>
            </a:r>
            <a:r>
              <a:rPr lang="pl-PL" dirty="0" err="1" smtClean="0"/>
              <a:t>upp</a:t>
            </a:r>
            <a:r>
              <a:rPr lang="pl-PL" dirty="0" smtClean="0"/>
              <a:t>).</a:t>
            </a:r>
          </a:p>
          <a:p>
            <a:pPr marL="274320" indent="-274320" algn="just" fontAlgn="auto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pl-PL" dirty="0" smtClean="0"/>
              <a:t>mienie nabyte przez </a:t>
            </a:r>
            <a:r>
              <a:rPr lang="pl-PL" dirty="0" err="1" smtClean="0"/>
              <a:t>pp</a:t>
            </a:r>
            <a:r>
              <a:rPr lang="pl-PL" dirty="0" smtClean="0"/>
              <a:t> w trakcie jego działalności.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endParaRPr lang="pl-PL" u="sng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l-PL" u="sng" dirty="0" smtClean="0"/>
              <a:t>Mienie to ma charakter publicznoprawny – podlega pewnym ograniczeniom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 co do </a:t>
            </a:r>
            <a:r>
              <a:rPr lang="pl-PL" i="1" dirty="0" err="1" smtClean="0"/>
              <a:t>ius</a:t>
            </a:r>
            <a:r>
              <a:rPr lang="pl-PL" i="1" dirty="0" smtClean="0"/>
              <a:t> </a:t>
            </a:r>
            <a:r>
              <a:rPr lang="pl-PL" i="1" dirty="0" err="1" smtClean="0"/>
              <a:t>disponendi</a:t>
            </a:r>
            <a:r>
              <a:rPr lang="pl-PL" i="1" dirty="0" smtClean="0"/>
              <a:t> ;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 obowiązek sprzedaży mienia publicznego zgodnie z odrębnymi przepisami w drodze publicznego przetargu (art. 46 ust. 3upp).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u="sng" dirty="0" smtClean="0"/>
              <a:t>Mienie to podlega ochronie w szczególności</a:t>
            </a:r>
            <a:r>
              <a:rPr lang="pl-PL" dirty="0" smtClean="0"/>
              <a:t> przed ewentualnym podjęciem decyzji organu założycielskiego, które mogłyby skutkować ograniczeniem lub pozbawieniem prawa przedsiębiorstwa do mienia, w które zostało wyposażone lub które nabyło.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7467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Sytuacja organizacyjno-prawna jednoosobowej spółki akcyjnej Skarbu Państwa</a:t>
            </a:r>
            <a:endParaRPr lang="pl-PL" dirty="0"/>
          </a:p>
        </p:txBody>
      </p:sp>
      <p:sp>
        <p:nvSpPr>
          <p:cNvPr id="29698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/>
            <a:r>
              <a:rPr lang="pl-PL" smtClean="0"/>
              <a:t>Komercjalizacja, polega na przekształceniu przedsiębiorstwa państwowego w spółkę; jeżeli przepisy ustawy nie stanowią inaczej, spółka ta wstępuje we wszystkie stosunki prawne, których podmiotem było przedsiębiorstwo państwowe, bez względu na charakter prawny tych stosunków (zasada sukcesji generalnej).</a:t>
            </a:r>
          </a:p>
          <a:p>
            <a:endParaRPr lang="pl-PL" smtClean="0"/>
          </a:p>
          <a:p>
            <a:r>
              <a:rPr lang="pl-PL" smtClean="0"/>
              <a:t>komercjalizacja jest zmianą formy organizacyjno-prawnej, a nie kreowaniem nowego podmiotu. </a:t>
            </a:r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71550" y="404813"/>
            <a:ext cx="7467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Sytuacja organizacyjno - prawna jednoosobowej spółki akcyjnej Skarbu Państwa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komercjalizacji podlegać mogą wszystkie przedsiębiorstwa państwowe z wyjątkiem postawionych w stan likwidacji i upadłości, będących w stadium podziału, łączenia czy postępowania układowego albo ugodowego a także w zarządzie menedżerskim, objętych prywatyzacją bezpośrednią; przedsiębiorstwa użyteczności publicznej, wykonujących działalność gospodarczą w zakresie międzynarodowego transportu morskiego.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komercjalizacji dokonuje Minister właściwy do spraw SP: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 z własnej inicjatywy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 na wniosek organu założycielskiego, dyrektora </a:t>
            </a:r>
            <a:r>
              <a:rPr lang="pl-PL" dirty="0" err="1" smtClean="0"/>
              <a:t>pp</a:t>
            </a:r>
            <a:r>
              <a:rPr lang="pl-PL" dirty="0" smtClean="0"/>
              <a:t>, rady pracowniczej, sejmiku województwa.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Akt komercjalizacji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W imieniu Skarbu Państwa sporządza go minister Skarbu Państwa.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Powinien zawierać następujące informacje: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l-PL" b="1" dirty="0" smtClean="0"/>
              <a:t>- statut spółki,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l-PL" b="1" dirty="0" smtClean="0"/>
              <a:t>- wysokość kapitału zakładowego,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l-PL" b="1" dirty="0" smtClean="0"/>
              <a:t>- imiona i nazwiska władz pierwszej kadencji,</a:t>
            </a:r>
          </a:p>
          <a:p>
            <a:pPr marL="274320" indent="-274320" fontAlgn="auto">
              <a:spcAft>
                <a:spcPts val="0"/>
              </a:spcAft>
              <a:buFont typeface="Wingdings"/>
              <a:buNone/>
              <a:defRPr/>
            </a:pPr>
            <a:r>
              <a:rPr lang="pl-PL" b="1" dirty="0" smtClean="0"/>
              <a:t>- osobę upoważnioną do zgłoszenia wniosku o wpisanie spółki do rejestru przedsiębiorców, jeżeli jest to osoba inna niż zarząd.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   Dniem przekształcenia przedsiębiorstwa państwowego w spółkę SP (</a:t>
            </a:r>
            <a:r>
              <a:rPr lang="pl-PL" b="1" dirty="0" smtClean="0"/>
              <a:t>dzień komercjalizacji</a:t>
            </a:r>
            <a:r>
              <a:rPr lang="pl-PL" dirty="0" smtClean="0"/>
              <a:t>) jest pierwszy dzień miesiąca przypadającego po wpisaniu spółki do rejestru. Z tym dniem następuje także wykreślenie przedsiębiorstwa państwowego z rejestru.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Pojęcie mienia publicznego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196975"/>
            <a:ext cx="7931150" cy="5276850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znaczenie przedmiotowe</a:t>
            </a:r>
            <a:r>
              <a:rPr lang="pl-PL" dirty="0" smtClean="0"/>
              <a:t> - mienie publiczne w znaczeniu przedmiotowym podobnie jak inne rodzaje mienia to własność i inne prawa majątkowe.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znaczenie podmiotowe </a:t>
            </a:r>
            <a:r>
              <a:rPr lang="pl-PL" dirty="0" smtClean="0"/>
              <a:t>- mienie publiczne można podzielić na mienie przysługujące podmiotom samorządowym i podmiotom państwowym.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znaczenie funkcjonalne</a:t>
            </a:r>
            <a:r>
              <a:rPr lang="pl-PL" dirty="0" smtClean="0"/>
              <a:t> – mienie publiczne to mienie służące w sposób bezpośredni i pośredni interesowi publicznemu. Inaczej mówiąc jest to mienie służące zaspokajaniu w sposób bezpośredni lub pośredni potrzeb materialnych i niematerialnych społeczeństwa, określonej grupy czy wspólnoty lokalnej.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Status prawny jednoosobowych spółek skarbu państwa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dirty="0" smtClean="0"/>
              <a:t>państwowa osoba prawna oparta na mieniu publicznym,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dirty="0" smtClean="0"/>
              <a:t>jedynym akcjonariuszem jest SP,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dirty="0" smtClean="0"/>
              <a:t>wstępuje we wszystkie stosunki prawne, których podmiotem było przedsiębiorstwo państwowe,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dirty="0" smtClean="0"/>
              <a:t>bilans zamknięcia przedsiębiorstwa państwowego staje się bilansem otwarcia spółki,</a:t>
            </a:r>
          </a:p>
          <a:p>
            <a:pPr marL="274320" indent="-274320" fontAlgn="auto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pl-PL" dirty="0" smtClean="0"/>
              <a:t>przekształcona spółka poddana jest przepisom prawa handlowego z zachowaniem pewnych odrębności  przewidzianych w ustawie o komercjalizacji.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u="sng" dirty="0" smtClean="0"/>
              <a:t>Organy: walne zgromadzenie, rada nadzorcza, zarząd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b="1" dirty="0" smtClean="0"/>
              <a:t>Prywatyzacja 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Ustawa z dnia 30 sierpnia 1996 r. o komercjalizacji i prywatyzacji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dirty="0" smtClean="0"/>
              <a:t>Prywatyzacja  to proces polegający na obejmowaniu akcji (lub udziałów) w podwyższonym kapitale zakładowym jednoosobowych spółek Skarbu Państwa powstałych w wyniku komercjalizacji przez podmioty inne niż Skarb Państwa lub inne państwowe osoby prawne; zbywaniu należących do skarbu Państwa akcji (udziałów) w spółkach; rozporządzaniu wszystkimi składnikami materialnymi i niematerialnymi majątku przedsiębiorstwa państwowego lub spółki powstałej w wyniku komercjalizacji, na zasadach określonych w powyższej ustawie.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Prywatyzacja  pośrednia</a:t>
            </a:r>
            <a:endParaRPr lang="pl-PL" b="1" dirty="0"/>
          </a:p>
        </p:txBody>
      </p:sp>
      <p:sp>
        <p:nvSpPr>
          <p:cNvPr id="34818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pl-PL" smtClean="0"/>
              <a:t>Istota – zbycie akcji czy udziałów jednoosobowej spółki kapitałowej Skarbu Państwa, powstałej z przekształcenia przedsiębiorstwa państwowego.</a:t>
            </a:r>
          </a:p>
          <a:p>
            <a:endParaRPr lang="pl-PL" smtClean="0"/>
          </a:p>
          <a:p>
            <a:r>
              <a:rPr lang="pl-PL" smtClean="0"/>
              <a:t>Nabywcami są podmioty inne niż Skarb Państwa.</a:t>
            </a:r>
          </a:p>
          <a:p>
            <a:endParaRPr lang="pl-PL" smtClean="0"/>
          </a:p>
          <a:p>
            <a:r>
              <a:rPr lang="pl-PL" smtClean="0"/>
              <a:t>1. etap – komercjalizacja</a:t>
            </a:r>
          </a:p>
          <a:p>
            <a:r>
              <a:rPr lang="pl-PL" smtClean="0"/>
              <a:t>2. etap – zbywanie/nabywanie akcji/udziałów.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b="1" dirty="0" smtClean="0"/>
              <a:t>Prywatyzacja pośrednia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Tryb nabycia akcji:</a:t>
            </a:r>
          </a:p>
          <a:p>
            <a:pPr marL="274320" indent="-274320" algn="just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Oferta ogłoszona publicznie,</a:t>
            </a:r>
          </a:p>
          <a:p>
            <a:pPr marL="274320" indent="-274320" algn="just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Przetarg publiczny.</a:t>
            </a:r>
          </a:p>
          <a:p>
            <a:pPr marL="274320" indent="-274320" algn="just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Rokowania podjęte na podstawie publicznego zaproszenia,</a:t>
            </a:r>
          </a:p>
          <a:p>
            <a:pPr marL="274320" indent="-274320" algn="just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Przyjęcie oferty złożonej przez podmiot ogłaszający wezwanie w ramach publicznego obrotu papierami wartościowymi,</a:t>
            </a:r>
          </a:p>
          <a:p>
            <a:pPr marL="274320" indent="-274320" algn="just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Aukcja ogłoszona publicznie (gdy przedmiotem zbycia są akcje spółki, w której Skarb Państwa posiada nie więcej niż 10 % kapitału zakładowego, a cena sprzedaży nie jest niższa od wartości księgowej akcji)</a:t>
            </a:r>
          </a:p>
          <a:p>
            <a:pPr marL="274320" indent="-274320" algn="just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pl-PL" dirty="0" smtClean="0"/>
              <a:t>Naruszenie powyższych reguł – sankcja nieważności.</a:t>
            </a:r>
          </a:p>
          <a:p>
            <a:pPr marL="274320" indent="-274320" algn="just" fontAlgn="auto">
              <a:spcAft>
                <a:spcPts val="0"/>
              </a:spcAft>
              <a:buFont typeface="Courier New" pitchFamily="49" charset="0"/>
              <a:buChar char="o"/>
              <a:defRPr/>
            </a:pPr>
            <a:endParaRPr lang="pl-PL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Prywatyzacja  pośrednia</a:t>
            </a:r>
            <a:endParaRPr lang="pl-PL" b="1" dirty="0"/>
          </a:p>
        </p:txBody>
      </p:sp>
      <p:sp>
        <p:nvSpPr>
          <p:cNvPr id="36866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pl-PL" smtClean="0"/>
              <a:t>Szczególne uprawnienia do nabywania akcji przez pracowników, rolników i rybaków (art. 36 i 37 u.k.p)</a:t>
            </a:r>
          </a:p>
          <a:p>
            <a:endParaRPr lang="pl-PL" smtClean="0"/>
          </a:p>
          <a:p>
            <a:r>
              <a:rPr lang="pl-PL" smtClean="0"/>
              <a:t>Termin – 6 miesięcy od dnia wpisania spółki do rejestru.</a:t>
            </a:r>
          </a:p>
          <a:p>
            <a:endParaRPr lang="pl-PL" smtClean="0"/>
          </a:p>
          <a:p>
            <a:r>
              <a:rPr lang="pl-PL" smtClean="0"/>
              <a:t>Prawo do nieodpłatnego nabycia do 15 % akcji spółki objętych przez Skarb Państwa w dniu wpisania spółki do rejestru.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b="1" dirty="0" smtClean="0"/>
              <a:t>Prywatyzacja bezpośrednia</a:t>
            </a:r>
            <a:endParaRPr lang="pl-PL" b="1" dirty="0"/>
          </a:p>
        </p:txBody>
      </p:sp>
      <p:sp>
        <p:nvSpPr>
          <p:cNvPr id="37890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pl-PL" smtClean="0"/>
              <a:t>Prywatyzacja bezpośrednia polega na rozporządzaniu wszystkimi składnikami materialnymi i niematerialnymi majątku przedsiębiorstwa państwowego przez:</a:t>
            </a:r>
          </a:p>
          <a:p>
            <a:pPr>
              <a:buFont typeface="Wingdings" pitchFamily="2" charset="2"/>
              <a:buChar char="ü"/>
            </a:pPr>
            <a:endParaRPr lang="pl-PL" smtClean="0"/>
          </a:p>
          <a:p>
            <a:pPr>
              <a:buFont typeface="Wingdings" pitchFamily="2" charset="2"/>
              <a:buChar char="ü"/>
            </a:pPr>
            <a:r>
              <a:rPr lang="pl-PL" smtClean="0"/>
              <a:t> sprzedaż przedsiębiorstwa,</a:t>
            </a:r>
          </a:p>
          <a:p>
            <a:pPr>
              <a:buFont typeface="Wingdings" pitchFamily="2" charset="2"/>
              <a:buChar char="ü"/>
            </a:pPr>
            <a:r>
              <a:rPr lang="pl-PL" smtClean="0"/>
              <a:t> wniesienie przedsiębiorstwa do spółki,</a:t>
            </a:r>
          </a:p>
          <a:p>
            <a:pPr>
              <a:buFont typeface="Wingdings" pitchFamily="2" charset="2"/>
              <a:buChar char="ü"/>
            </a:pPr>
            <a:r>
              <a:rPr lang="pl-PL" smtClean="0"/>
              <a:t> oddanie przedsiębiorstwa do odpłatnego korzystania.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Prywatyzacja bezpośrednia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Istota tego procesu sprowadza się do zadysponowania całym mieniem przedsiębiorstwa państwowego skutkiem czego jest ustanie bytu prawnego takiej osoby prawnej jaką jest przedsiębiorstwo państwowe.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Kupujący/przejmujący staje się podmiotem wszelkich praw i obowiązków tego przedsiębiorstwa, bez względu na charakter prawny tychże stosunków, chyba że ustawa stanowi inaczej.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Odpowiedzialność ograniczona do stanu przedsiębiorstwa według stanu z chwili jego nabycia.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Prywatyzacja bezpośrednia</a:t>
            </a:r>
            <a:endParaRPr lang="pl-PL" dirty="0"/>
          </a:p>
        </p:txBody>
      </p:sp>
      <p:sp>
        <p:nvSpPr>
          <p:cNvPr id="39938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pl-PL" smtClean="0"/>
              <a:t>„pełnomocnik do spraw prywatyzacji”,</a:t>
            </a:r>
          </a:p>
          <a:p>
            <a:endParaRPr lang="pl-PL" smtClean="0"/>
          </a:p>
          <a:p>
            <a:r>
              <a:rPr lang="pl-PL" smtClean="0"/>
              <a:t>zarządzenie o prywatyzacji bezpośredniej (wydawane przez organ założycielski za zgodą MSP),</a:t>
            </a:r>
          </a:p>
          <a:p>
            <a:endParaRPr lang="pl-PL" smtClean="0"/>
          </a:p>
          <a:p>
            <a:r>
              <a:rPr lang="pl-PL" smtClean="0"/>
              <a:t>bilans zamknięcia przedsiębiorstwa,</a:t>
            </a:r>
          </a:p>
          <a:p>
            <a:endParaRPr lang="pl-PL" smtClean="0"/>
          </a:p>
          <a:p>
            <a:r>
              <a:rPr lang="pl-PL" smtClean="0"/>
              <a:t>wykreślenie przedsiębiorstwa z rejestru.</a:t>
            </a:r>
          </a:p>
          <a:p>
            <a:endParaRPr lang="pl-PL" smtClean="0"/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Prywatyzacja bezpośrednia</a:t>
            </a:r>
            <a:endParaRPr lang="pl-PL" dirty="0"/>
          </a:p>
        </p:txBody>
      </p:sp>
      <p:sp>
        <p:nvSpPr>
          <p:cNvPr id="40962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pl-PL" smtClean="0"/>
              <a:t>Sprzedaż przedsiębiorstwa</a:t>
            </a:r>
          </a:p>
          <a:p>
            <a:r>
              <a:rPr lang="pl-PL" smtClean="0"/>
              <a:t>Tryb: </a:t>
            </a:r>
          </a:p>
          <a:p>
            <a:pPr>
              <a:buFont typeface="Wingdings" pitchFamily="2" charset="2"/>
              <a:buNone/>
            </a:pPr>
            <a:r>
              <a:rPr lang="pl-PL" smtClean="0"/>
              <a:t> - przetarg publiczny, </a:t>
            </a:r>
          </a:p>
          <a:p>
            <a:pPr>
              <a:buFont typeface="Wingdings" pitchFamily="2" charset="2"/>
              <a:buNone/>
            </a:pPr>
            <a:r>
              <a:rPr lang="pl-PL" smtClean="0"/>
              <a:t> - rokowania podjęte na podstawie publicznego zaproszenia.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Prywatyzacja bezpośrednia</a:t>
            </a:r>
            <a:endParaRPr lang="pl-PL" b="1" dirty="0"/>
          </a:p>
        </p:txBody>
      </p:sp>
      <p:sp>
        <p:nvSpPr>
          <p:cNvPr id="41986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pl-PL" smtClean="0"/>
              <a:t>Wniesienie przedsiębiorstwa do spółki (polega na tworzeniu spółki pomiędzy SP a osobami trzecimi)</a:t>
            </a:r>
          </a:p>
          <a:p>
            <a:endParaRPr lang="pl-PL" smtClean="0"/>
          </a:p>
          <a:p>
            <a:r>
              <a:rPr lang="pl-PL" smtClean="0"/>
              <a:t>W trybie rokowań podjętych w trybie publicznego zaproszenia,</a:t>
            </a:r>
          </a:p>
          <a:p>
            <a:endParaRPr lang="pl-PL" smtClean="0"/>
          </a:p>
          <a:p>
            <a:r>
              <a:rPr lang="pl-PL" smtClean="0"/>
              <a:t>Prawo pracowników do nieodpłatnego nabycia do 15 % udziałów/akcji należących do SP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750" y="0"/>
            <a:ext cx="7467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Kategorie mienia publicznego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85000"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u="sng" dirty="0" smtClean="0"/>
              <a:t>Mienie powszechne</a:t>
            </a:r>
            <a:r>
              <a:rPr lang="pl-PL" b="1" dirty="0" smtClean="0"/>
              <a:t> </a:t>
            </a:r>
            <a:r>
              <a:rPr lang="pl-PL" dirty="0" smtClean="0"/>
              <a:t>-  dobra publiczne – wszelkie rzeczy przeznaczone do powszechnego użytku (drogi, place, itp.)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u="sng" dirty="0" smtClean="0"/>
              <a:t>Mienie służące administracji</a:t>
            </a:r>
            <a:r>
              <a:rPr lang="pl-PL" b="1" dirty="0" smtClean="0"/>
              <a:t> </a:t>
            </a:r>
            <a:r>
              <a:rPr lang="pl-PL" dirty="0" smtClean="0"/>
              <a:t>– majątek administracyjny, w znaczeniu zapewnienia funkcjonowania agend państwowych i samorządowych jak i służące wypełnianiu zadań administracji publicznej (oświata, szkolnictwo, zdrowie, porządek publiczny, bezpieczeństwo kraju), korzystanie z tych dóbr odbywa się z reguły na zasadzie dopuszczenia i regulowane jest w przepisach administracyjnych lub cywilnych.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b="1" u="sng" dirty="0" smtClean="0"/>
              <a:t>Minie skarbowe  (kapitałowe</a:t>
            </a:r>
            <a:r>
              <a:rPr lang="pl-PL" b="1" dirty="0" smtClean="0"/>
              <a:t>) </a:t>
            </a:r>
            <a:r>
              <a:rPr lang="pl-PL" dirty="0" smtClean="0"/>
              <a:t>– zespół środków finansowych i rzeczowych, z których podmioty korzystają dla realizacji swych celów jako wartości kapitałowej (dochody z kapitału, papiery wartościowe, pożytki z nieruchomości). Celem tego mienia jest generowanie dochodu stanowiącego bazę materialną należytego funkcjonowania administracji publicznej i zaspokajania potrzeb użyteczności publicznej.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Prywatyzacja bezpośrednia</a:t>
            </a:r>
            <a:endParaRPr lang="pl-PL" b="1" dirty="0"/>
          </a:p>
        </p:txBody>
      </p:sp>
      <p:sp>
        <p:nvSpPr>
          <p:cNvPr id="43010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pl-PL" smtClean="0"/>
              <a:t>Wszystkie składniki materialne i niematerialne przekazywane są spółce kapitałowej w celu odpłatnego korzystania, z przewidzianą w umowie opcją przeniesienia własności.</a:t>
            </a:r>
          </a:p>
          <a:p>
            <a:endParaRPr lang="pl-PL" smtClean="0"/>
          </a:p>
          <a:p>
            <a:r>
              <a:rPr lang="pl-PL" smtClean="0"/>
              <a:t>Konieczne jest łączne spełnienie przesłanek  z art. 51 u.k.p.</a:t>
            </a:r>
          </a:p>
          <a:p>
            <a:endParaRPr lang="pl-PL" smtClean="0"/>
          </a:p>
          <a:p>
            <a:r>
              <a:rPr lang="pl-PL" smtClean="0"/>
              <a:t>Umowa na okres nieprzekraczający lat 15.</a:t>
            </a:r>
          </a:p>
          <a:p>
            <a:endParaRPr lang="pl-PL" smtClean="0"/>
          </a:p>
          <a:p>
            <a:r>
              <a:rPr lang="pl-PL" smtClean="0"/>
              <a:t>Art. 52. ust. 2 u.k.p.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Źródła nabycia mienia publicznego</a:t>
            </a:r>
            <a:endParaRPr lang="pl-PL" dirty="0"/>
          </a:p>
        </p:txBody>
      </p:sp>
      <p:sp>
        <p:nvSpPr>
          <p:cNvPr id="16386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/>
            <a:r>
              <a:rPr lang="pl-PL" smtClean="0"/>
              <a:t>Zwykły obrót prawny o charakterze prywatnoprawnym;</a:t>
            </a:r>
          </a:p>
          <a:p>
            <a:pPr algn="just"/>
            <a:r>
              <a:rPr lang="pl-PL" smtClean="0"/>
              <a:t>Źródła o charakterze publicznoprawnym – daniny publiczne, opłaty, subwencje, przekazanie, przejęcie mienia w drodze porozumienia czy decyzji administracyjnej, wywłaszczenie nieruchomości w drodze decyzji administracyjnej, przysporzenie powstałe w drodze jednorazowego aktu normatywnego;</a:t>
            </a:r>
          </a:p>
          <a:p>
            <a:pPr algn="just"/>
            <a:r>
              <a:rPr lang="pl-PL" smtClean="0"/>
              <a:t>Nacjonalizacja;</a:t>
            </a:r>
          </a:p>
          <a:p>
            <a:pPr algn="just"/>
            <a:r>
              <a:rPr lang="pl-PL" smtClean="0"/>
              <a:t>Komunalizacja. </a:t>
            </a:r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pl-PL" dirty="0" smtClean="0"/>
              <a:t>NACJONALIZACJA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052513"/>
            <a:ext cx="7715250" cy="5421312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Ustawa z dnia 3 stycznia 1946 r. o przejęciu na własność państwa podstawowych gałęzi gospodarki narodowej;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Nabycie mienia publicznego w drodze przysporzenia z mocy prawa w związku z tworzeniem gospodarki państwowej;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Dwa sposoby przejęcia na własność: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 bez odszkodowania;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 za odszkodowaniem.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Przejęcie przez państwo miało </a:t>
            </a:r>
            <a:r>
              <a:rPr lang="pl-PL" u="sng" dirty="0" smtClean="0"/>
              <a:t>charakter pierwotny</a:t>
            </a:r>
            <a:r>
              <a:rPr lang="pl-PL" dirty="0" smtClean="0"/>
              <a:t>, a więc obejmujący wszystkie składniki przedsiębiorstwa wolne od zobowiązań i obciążeń w stosunku do osób trzecich.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O przejęciu na własność orzekał właściwy minister.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komunalizacja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lnSpcReduction="1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przejęcie przez właściwe gminy określonych składników mienia ogólnonarodowego (państwowego).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2 sposoby nabycia mienia: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 nabycie z mocy prawa z dniem wejścia w życie ustawy (art. 5 ust. 1,2 </a:t>
            </a:r>
            <a:r>
              <a:rPr lang="pl-PL" dirty="0" err="1" smtClean="0"/>
              <a:t>u.s.g</a:t>
            </a:r>
            <a:r>
              <a:rPr lang="pl-PL" dirty="0" smtClean="0"/>
              <a:t>.) – potwierdzenie w formie decyzji wojewody o charakterze deklaratoryjnym (mienie ogólnonarodowe należące do rad narodowych i terenowych organów administracji państwowej stopnia podstawowego).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l-PL" dirty="0" smtClean="0"/>
              <a:t>- nabycie mienia ogólnonarodowego przez gminę  w drodze konstytutywnego aktu administracyjnego wojewody.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Podmioty zarządu mieniem publicznym</a:t>
            </a:r>
            <a:endParaRPr lang="pl-PL" dirty="0"/>
          </a:p>
        </p:txBody>
      </p:sp>
      <p:sp>
        <p:nvSpPr>
          <p:cNvPr id="19458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endParaRPr lang="pl-PL" b="1" smtClean="0"/>
          </a:p>
          <a:p>
            <a:r>
              <a:rPr lang="pl-PL" b="1" smtClean="0"/>
              <a:t>Zarząd pośredni</a:t>
            </a:r>
            <a:r>
              <a:rPr lang="pl-PL" smtClean="0"/>
              <a:t>, realizowany przez Ministra Skarbu Państwa, organ założycielski, organy jednostek samorządowych.</a:t>
            </a:r>
          </a:p>
          <a:p>
            <a:endParaRPr lang="pl-PL" smtClean="0"/>
          </a:p>
          <a:p>
            <a:endParaRPr lang="pl-PL" smtClean="0"/>
          </a:p>
          <a:p>
            <a:r>
              <a:rPr lang="pl-PL" b="1" smtClean="0"/>
              <a:t>Zarząd bezpośredni </a:t>
            </a:r>
            <a:r>
              <a:rPr lang="pl-PL" smtClean="0"/>
              <a:t>wykonywany przez osoby prawne, ich organy (przedsiębiorstwa państwowe, jednoosobowe spółki SP, jednostki samorządowej).</a:t>
            </a:r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Skarb państwa</a:t>
            </a:r>
            <a:endParaRPr lang="pl-PL" b="1" dirty="0"/>
          </a:p>
        </p:txBody>
      </p:sp>
      <p:sp>
        <p:nvSpPr>
          <p:cNvPr id="20482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algn="just"/>
            <a:r>
              <a:rPr lang="pl-PL" smtClean="0"/>
              <a:t>To osoba prawna, która w stosunkach cywilnoprawnych jest podmiotem praw i obowiązków dotyczących mienia państwowego, nienależącego do innych osób prawnych. </a:t>
            </a:r>
          </a:p>
          <a:p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3350" y="260350"/>
            <a:ext cx="901065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pl-PL" b="1" dirty="0" smtClean="0"/>
              <a:t>Organy jednostek samorządu terytorialnego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20000"/>
          </a:bodyPr>
          <a:lstStyle/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Do wyłącznej właściwości organów stanowiących jednostek samorządu terytorialnego należy podejmowanie uchwał w sprawach majątkowych, przekraczających zakres zwykłego zarządu.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Organ wykonawczy </a:t>
            </a:r>
            <a:r>
              <a:rPr lang="pl-PL" dirty="0" err="1" smtClean="0"/>
              <a:t>jst</a:t>
            </a:r>
            <a:r>
              <a:rPr lang="pl-PL" dirty="0" smtClean="0"/>
              <a:t> – przygotowanie i wykonanie uchwał. Zasadą jest gospodarowanie mieniem samorządowym w zakresie niezastrzeżonym dla rad i sejmików. </a:t>
            </a:r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 smtClean="0"/>
          </a:p>
          <a:p>
            <a:pPr marL="274320" indent="-274320" algn="just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pl-PL" dirty="0" smtClean="0"/>
              <a:t>Ponadto wójt (burmistrz, prezydent), starosta, marszałek są kompetentni do wydawania indywidualnych decyzji z zakresu administracji publicznej, w tym także tych w odniesieniu do gospodarowania mieniem samorządowym.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270</TotalTime>
  <Words>1606</Words>
  <Application>Microsoft Office PowerPoint</Application>
  <PresentationFormat>Pokaz na ekranie (4:3)</PresentationFormat>
  <Paragraphs>188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Szablon projektu</vt:lpstr>
      </vt:variant>
      <vt:variant>
        <vt:i4>7</vt:i4>
      </vt:variant>
      <vt:variant>
        <vt:lpstr>Tytuły slajdów</vt:lpstr>
      </vt:variant>
      <vt:variant>
        <vt:i4>30</vt:i4>
      </vt:variant>
    </vt:vector>
  </HeadingPairs>
  <TitlesOfParts>
    <vt:vector size="43" baseType="lpstr">
      <vt:lpstr>Century Schoolbook</vt:lpstr>
      <vt:lpstr>Arial</vt:lpstr>
      <vt:lpstr>Wingdings</vt:lpstr>
      <vt:lpstr>Wingdings 2</vt:lpstr>
      <vt:lpstr>Calibri</vt:lpstr>
      <vt:lpstr>Courier New</vt:lpstr>
      <vt:lpstr>Wykusz</vt:lpstr>
      <vt:lpstr>Wykusz</vt:lpstr>
      <vt:lpstr>Wykusz</vt:lpstr>
      <vt:lpstr>Wykusz</vt:lpstr>
      <vt:lpstr>Wykusz</vt:lpstr>
      <vt:lpstr>Wykusz</vt:lpstr>
      <vt:lpstr>Wykusz</vt:lpstr>
      <vt:lpstr>PRZEDSIĘBIORCY PUBLICZNI  ZARZĄD MIENIEM PUBLICZNYM </vt:lpstr>
      <vt:lpstr>POJĘCIE MIENIA PUBLICZNEGO </vt:lpstr>
      <vt:lpstr>KATEGORIE MIENIA PUBLICZNEGO</vt:lpstr>
      <vt:lpstr>ŹRÓDŁA NABYCIA MIENIA PUBLICZNEGO</vt:lpstr>
      <vt:lpstr>NACJONALIZACJA </vt:lpstr>
      <vt:lpstr>KOMUNALIZACJA</vt:lpstr>
      <vt:lpstr>PODMIOTY ZARZĄDU MIENIEM PUBLICZNYM</vt:lpstr>
      <vt:lpstr>SKARB PAŃSTWA</vt:lpstr>
      <vt:lpstr>ORGANY JEDNOSTEK SAMORZĄDU TERYTORIALNEGO</vt:lpstr>
      <vt:lpstr>ZAKŁADY BUDŻETOWE  </vt:lpstr>
      <vt:lpstr>SAMORZĄDOWY ZAKŁAD BUDŻETOWY </vt:lpstr>
      <vt:lpstr>Slajd 12</vt:lpstr>
      <vt:lpstr>PRZEDSIĘBIORSTWO PAŃSTWOWE</vt:lpstr>
      <vt:lpstr>CECHY PRZEDSIĘBIORSTWA PAŃSTWOWEGO</vt:lpstr>
      <vt:lpstr>ORGANY PRZEDSIĘBIORSTWA PAŃSTWOWEGO</vt:lpstr>
      <vt:lpstr>MIENIE PRZEDSIĘBIORSTWA PAŃSTWOWEGO</vt:lpstr>
      <vt:lpstr>SYTUACJA ORGANIZACYJNO-PRAWNA JEDNOOSOBOWEJ SPÓŁKI AKCYJNEJ SKARBU PAŃSTWA</vt:lpstr>
      <vt:lpstr>SYTUACJA ORGANIZACYJNO - PRAWNA JEDNOOSOBOWEJ SPÓŁKI AKCYJNEJ SKARBU PAŃSTWA</vt:lpstr>
      <vt:lpstr>AKT KOMERCJALIZACJI</vt:lpstr>
      <vt:lpstr>STATUS PRAWNY JEDNOOSOBOWYCH SPÓŁEK SKARBU PAŃSTWA</vt:lpstr>
      <vt:lpstr>PRYWATYZACJA </vt:lpstr>
      <vt:lpstr>PRYWATYZACJA  POŚREDNIA</vt:lpstr>
      <vt:lpstr>PRYWATYZACJA POŚREDNIA</vt:lpstr>
      <vt:lpstr>PRYWATYZACJA  POŚREDNIA</vt:lpstr>
      <vt:lpstr>PRYWATYZACJA BEZPOŚREDNIA</vt:lpstr>
      <vt:lpstr>PRYWATYZACJA BEZPOŚREDNIA</vt:lpstr>
      <vt:lpstr>PRYWATYZACJA BEZPOŚREDNIA</vt:lpstr>
      <vt:lpstr>PRYWATYZACJA BEZPOŚREDNIA</vt:lpstr>
      <vt:lpstr>PRYWATYZACJA BEZPOŚREDNIA</vt:lpstr>
      <vt:lpstr>PRYWATYZACJA BEZPOŚREDNIA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Przedsiębiorcy publiczni  zarząd mieniem publicznym</dc:title>
  <dc:creator>user</dc:creator>
  <cp:lastModifiedBy>justyna.balcerzak</cp:lastModifiedBy>
  <cp:revision>22</cp:revision>
  <dcterms:created xsi:type="dcterms:W3CDTF">2015-03-01T18:39:47Z</dcterms:created>
  <dcterms:modified xsi:type="dcterms:W3CDTF">2015-03-19T06:31:59Z</dcterms:modified>
</cp:coreProperties>
</file>