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1" r:id="rId6"/>
    <p:sldId id="28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89" r:id="rId16"/>
    <p:sldId id="291" r:id="rId17"/>
    <p:sldId id="257" r:id="rId18"/>
    <p:sldId id="275" r:id="rId19"/>
    <p:sldId id="274" r:id="rId20"/>
    <p:sldId id="276" r:id="rId21"/>
    <p:sldId id="258" r:id="rId22"/>
    <p:sldId id="260" r:id="rId23"/>
    <p:sldId id="261" r:id="rId24"/>
    <p:sldId id="259" r:id="rId25"/>
    <p:sldId id="262" r:id="rId26"/>
    <p:sldId id="263" r:id="rId27"/>
    <p:sldId id="264" r:id="rId28"/>
    <p:sldId id="271" r:id="rId29"/>
    <p:sldId id="272" r:id="rId30"/>
    <p:sldId id="273" r:id="rId31"/>
    <p:sldId id="265" r:id="rId32"/>
    <p:sldId id="266" r:id="rId33"/>
    <p:sldId id="267" r:id="rId34"/>
    <p:sldId id="268" r:id="rId35"/>
    <p:sldId id="270" r:id="rId36"/>
    <p:sldId id="269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>
        <p:scale>
          <a:sx n="77" d="100"/>
          <a:sy n="77" d="100"/>
        </p:scale>
        <p:origin x="-786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751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001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550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540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052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610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13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006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802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020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800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7B2EC-1B43-40D1-84EC-9BE042E61940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43100-B952-47A5-810B-E12902434B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9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36357" y="1752557"/>
            <a:ext cx="10486768" cy="1880329"/>
          </a:xfrm>
        </p:spPr>
        <p:txBody>
          <a:bodyPr>
            <a:normAutofit/>
          </a:bodyPr>
          <a:lstStyle/>
          <a:p>
            <a:r>
              <a:rPr lang="pl-PL" dirty="0" smtClean="0"/>
              <a:t>M</a:t>
            </a:r>
            <a:r>
              <a:rPr lang="pl-PL" dirty="0" smtClean="0"/>
              <a:t>akroekonomia gospodarki otwartej i rynek pracy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41812" y="6036236"/>
            <a:ext cx="9144000" cy="647233"/>
          </a:xfrm>
        </p:spPr>
        <p:txBody>
          <a:bodyPr/>
          <a:lstStyle/>
          <a:p>
            <a:pPr algn="r"/>
            <a:r>
              <a:rPr lang="pl-PL" dirty="0"/>
              <a:t>mgr Małgorzata Januszewska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8266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Bilans płatniczy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/>
          </a:bodyPr>
          <a:lstStyle/>
          <a:p>
            <a:pPr marL="4763" indent="-4763">
              <a:buNone/>
            </a:pPr>
            <a:r>
              <a:rPr lang="pl-PL" dirty="0" smtClean="0"/>
              <a:t>Nierównowaga bilansu płatniczego powoduje nadwyżkę popytu lub podaży na walutę krajową. Deficyt bilansu – nadwyżka podaży, nadwyżka bilansu – deficyt podaży (nadwyżka popytu).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Przy kursie płynnym równowaga bilansowa przywracana jest za pomocą zmian kursowych.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Przy kursie stałym równowagę przywracają transakcje wyrównawcze banku centralnego.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Wpływ stopy procentowej na przepływ kapitału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/>
          </a:bodyPr>
          <a:lstStyle/>
          <a:p>
            <a:pPr marL="4763" indent="-4763"/>
            <a:r>
              <a:rPr lang="pl-PL" dirty="0" smtClean="0"/>
              <a:t> inwestujemy tam, gdzie lepsza stopa procentowa</a:t>
            </a:r>
          </a:p>
          <a:p>
            <a:pPr marL="4763" indent="-4763"/>
            <a:r>
              <a:rPr lang="pl-PL" dirty="0" smtClean="0"/>
              <a:t> J</a:t>
            </a:r>
            <a:r>
              <a:rPr lang="pl-PL" dirty="0" smtClean="0"/>
              <a:t>eśli w kraju lepsza niż za granicą to dodatnia saldo przepływów kapitałowych, jeśli dodatnie saldo to presja na wzmocnienie waluty krajowej (i odwrotnie)</a:t>
            </a:r>
          </a:p>
          <a:p>
            <a:pPr marL="4763" indent="-4763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Polityka w gospodarce otwartej – kurs stały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/>
          </a:bodyPr>
          <a:lstStyle/>
          <a:p>
            <a:pPr marL="4763" indent="-4763">
              <a:buNone/>
            </a:pPr>
            <a:r>
              <a:rPr lang="pl-PL" dirty="0" smtClean="0"/>
              <a:t>Ekspansywna polityka fiskalna – cel: pobudzenie produkcji</a:t>
            </a:r>
          </a:p>
          <a:p>
            <a:pPr marL="4763" indent="-4763">
              <a:buNone/>
            </a:pPr>
            <a:r>
              <a:rPr lang="pl-PL" dirty="0" smtClean="0"/>
              <a:t>Równowaga </a:t>
            </a:r>
            <a:r>
              <a:rPr lang="pl-PL" dirty="0" err="1" smtClean="0"/>
              <a:t>wewn</a:t>
            </a:r>
            <a:r>
              <a:rPr lang="pl-PL" dirty="0" smtClean="0"/>
              <a:t>. i zewn. =&gt; </a:t>
            </a:r>
            <a:r>
              <a:rPr lang="pl-PL" dirty="0" smtClean="0"/>
              <a:t>↑ </a:t>
            </a:r>
            <a:r>
              <a:rPr lang="pl-PL" dirty="0" smtClean="0"/>
              <a:t>wydatki państwa =&gt; </a:t>
            </a:r>
            <a:r>
              <a:rPr lang="pl-PL" dirty="0" smtClean="0"/>
              <a:t>↑ </a:t>
            </a:r>
            <a:r>
              <a:rPr lang="pl-PL" dirty="0" smtClean="0"/>
              <a:t>zagregowanego popytu na dobra =&gt; </a:t>
            </a:r>
            <a:r>
              <a:rPr lang="pl-PL" dirty="0" smtClean="0"/>
              <a:t>↑ </a:t>
            </a:r>
            <a:r>
              <a:rPr lang="pl-PL" dirty="0" smtClean="0"/>
              <a:t>produkcji =&gt; </a:t>
            </a:r>
            <a:r>
              <a:rPr lang="pl-PL" dirty="0" smtClean="0"/>
              <a:t>↑ </a:t>
            </a:r>
            <a:r>
              <a:rPr lang="pl-PL" dirty="0" smtClean="0"/>
              <a:t>realnego popytu na pieniądz =&gt; </a:t>
            </a:r>
            <a:r>
              <a:rPr lang="pl-PL" dirty="0" smtClean="0"/>
              <a:t>↑ </a:t>
            </a:r>
            <a:r>
              <a:rPr lang="pl-PL" dirty="0" smtClean="0"/>
              <a:t>stopy procentowej =&gt; przypływ kapitału zagranicznego =&gt; presja na rewaluację =&gt; skup walut obcych przez BC =&gt; </a:t>
            </a:r>
            <a:r>
              <a:rPr lang="pl-PL" dirty="0" smtClean="0"/>
              <a:t>↑ </a:t>
            </a:r>
            <a:r>
              <a:rPr lang="pl-PL" dirty="0" smtClean="0"/>
              <a:t> podaży pieniądza =&gt; ↓ stopy procentowej =&gt; </a:t>
            </a:r>
            <a:r>
              <a:rPr lang="pl-PL" dirty="0" smtClean="0"/>
              <a:t>↑ </a:t>
            </a:r>
            <a:r>
              <a:rPr lang="pl-PL" dirty="0" smtClean="0"/>
              <a:t> popytu na dobra =&gt; </a:t>
            </a:r>
            <a:r>
              <a:rPr lang="pl-PL" dirty="0" smtClean="0"/>
              <a:t>↑ </a:t>
            </a:r>
            <a:r>
              <a:rPr lang="pl-PL" dirty="0" smtClean="0"/>
              <a:t> wzrost produkcji =&gt; </a:t>
            </a:r>
            <a:r>
              <a:rPr lang="pl-PL" b="1" dirty="0" smtClean="0"/>
              <a:t>nowa</a:t>
            </a:r>
            <a:r>
              <a:rPr lang="pl-PL" dirty="0" smtClean="0"/>
              <a:t> równowaga </a:t>
            </a:r>
            <a:r>
              <a:rPr lang="pl-PL" dirty="0" err="1" smtClean="0"/>
              <a:t>wewn</a:t>
            </a:r>
            <a:r>
              <a:rPr lang="pl-PL" dirty="0" smtClean="0"/>
              <a:t>. i zewn.</a:t>
            </a:r>
            <a:br>
              <a:rPr lang="pl-PL" dirty="0" smtClean="0"/>
            </a:b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Przy restrykcyjnej procesy są odwrotne.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Polityka w gospodarce otwartej – kurs stały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4763" indent="-4763">
              <a:buNone/>
            </a:pPr>
            <a:r>
              <a:rPr lang="pl-PL" dirty="0" smtClean="0"/>
              <a:t>Ekspansywna polityka pieniężna – cel: wyjście z recesji</a:t>
            </a:r>
          </a:p>
          <a:p>
            <a:pPr marL="4763" indent="-4763">
              <a:buNone/>
            </a:pPr>
            <a:r>
              <a:rPr lang="pl-PL" dirty="0" smtClean="0"/>
              <a:t>Równowaga </a:t>
            </a:r>
            <a:r>
              <a:rPr lang="pl-PL" dirty="0" err="1" smtClean="0"/>
              <a:t>wewn</a:t>
            </a:r>
            <a:r>
              <a:rPr lang="pl-PL" dirty="0" smtClean="0"/>
              <a:t>. i zewn. =&gt; </a:t>
            </a:r>
            <a:r>
              <a:rPr lang="pl-PL" dirty="0" smtClean="0"/>
              <a:t>↑ </a:t>
            </a:r>
            <a:r>
              <a:rPr lang="pl-PL" dirty="0" smtClean="0"/>
              <a:t>podaży pieniądza =&gt; ↓ stopy procentowej =&gt; stopa niższa niż za granicą =&gt; ↑ zagregowanego popytu na dobra =&gt; ↑ produkcji =&gt;  odpływ kapitału za granicę =&gt; presja na dewaluację =&gt; skup waluty krajowej przez BC =&gt; ↓ podaży krajowej waluty =&gt; ↑ stopy procentowej w kraju =&gt; ↓ </a:t>
            </a:r>
            <a:r>
              <a:rPr lang="pl-PL" dirty="0" smtClean="0"/>
              <a:t>zagregowanego popytu na dobra =&gt; </a:t>
            </a:r>
            <a:r>
              <a:rPr lang="pl-PL" dirty="0" smtClean="0"/>
              <a:t>↓ produkcji =&gt; równowaga </a:t>
            </a:r>
            <a:r>
              <a:rPr lang="pl-PL" dirty="0" err="1" smtClean="0"/>
              <a:t>wewn</a:t>
            </a:r>
            <a:r>
              <a:rPr lang="pl-PL" dirty="0" smtClean="0"/>
              <a:t>. i zewn.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Po dostosowaniu wszystkie wielkości są na pierwotnym poziomie – polityka nieskuteczna!</a:t>
            </a:r>
            <a:br>
              <a:rPr lang="pl-PL" dirty="0" smtClean="0"/>
            </a:b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Przy restrykcyjnej procesy są odwrotne.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Polityka w gospodarce otwartej – kurs płynny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4763" indent="-4763">
              <a:buNone/>
            </a:pPr>
            <a:r>
              <a:rPr lang="pl-PL" dirty="0" smtClean="0"/>
              <a:t>Ekspansywna polityka fiskalna – cel: pobudzenie produkcji</a:t>
            </a:r>
          </a:p>
          <a:p>
            <a:pPr marL="4763" indent="-4763">
              <a:buNone/>
            </a:pPr>
            <a:r>
              <a:rPr lang="pl-PL" dirty="0" smtClean="0"/>
              <a:t>Równowaga </a:t>
            </a:r>
            <a:r>
              <a:rPr lang="pl-PL" dirty="0" err="1" smtClean="0"/>
              <a:t>wewn</a:t>
            </a:r>
            <a:r>
              <a:rPr lang="pl-PL" dirty="0" smtClean="0"/>
              <a:t>. i zewn. =&gt; </a:t>
            </a:r>
            <a:r>
              <a:rPr lang="pl-PL" dirty="0" smtClean="0"/>
              <a:t>↑ </a:t>
            </a:r>
            <a:r>
              <a:rPr lang="pl-PL" dirty="0" smtClean="0"/>
              <a:t>wydatki państwa lub ↓ podatków =&gt; </a:t>
            </a:r>
            <a:r>
              <a:rPr lang="pl-PL" dirty="0" smtClean="0"/>
              <a:t>↑ </a:t>
            </a:r>
            <a:r>
              <a:rPr lang="pl-PL" dirty="0" smtClean="0"/>
              <a:t>zagregowanego popytu na dobra =&gt; </a:t>
            </a:r>
            <a:r>
              <a:rPr lang="pl-PL" dirty="0" smtClean="0"/>
              <a:t>↑ </a:t>
            </a:r>
            <a:r>
              <a:rPr lang="pl-PL" dirty="0" smtClean="0"/>
              <a:t>produkcji =&gt; </a:t>
            </a:r>
            <a:r>
              <a:rPr lang="pl-PL" dirty="0" smtClean="0"/>
              <a:t>↑ </a:t>
            </a:r>
            <a:r>
              <a:rPr lang="pl-PL" dirty="0" smtClean="0"/>
              <a:t>realnego popytu na pieniądz =&gt; </a:t>
            </a:r>
            <a:r>
              <a:rPr lang="pl-PL" dirty="0" smtClean="0"/>
              <a:t>↑ </a:t>
            </a:r>
            <a:r>
              <a:rPr lang="pl-PL" dirty="0" smtClean="0"/>
              <a:t>stopy procentowej =&gt; przypływ kapitału zagranicznego =&gt; ↓ eksportu netto =&gt; ↓ zagregowanego popytu =&gt; ↓ produkcji =&gt; równowaga </a:t>
            </a:r>
            <a:r>
              <a:rPr lang="pl-PL" dirty="0" err="1" smtClean="0"/>
              <a:t>wewn</a:t>
            </a:r>
            <a:r>
              <a:rPr lang="pl-PL" dirty="0" smtClean="0"/>
              <a:t>. i zewn.</a:t>
            </a:r>
            <a:br>
              <a:rPr lang="pl-PL" dirty="0" smtClean="0"/>
            </a:b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Po dostosowaniu wszystkie wielkości są na pierwotnym poziomie – polityka nieskuteczna</a:t>
            </a:r>
            <a:r>
              <a:rPr lang="pl-PL" dirty="0" smtClean="0"/>
              <a:t>!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Przy restrykcyjnej procesy są odwrotne.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Polityka w gospodarce otwartej – płynny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 lnSpcReduction="10000"/>
          </a:bodyPr>
          <a:lstStyle/>
          <a:p>
            <a:pPr marL="4763" indent="-4763">
              <a:buNone/>
            </a:pPr>
            <a:r>
              <a:rPr lang="pl-PL" dirty="0" smtClean="0"/>
              <a:t>Ekspansywna polityka pieniężna – cel: wyjście z recesji</a:t>
            </a:r>
          </a:p>
          <a:p>
            <a:pPr marL="4763" indent="-4763">
              <a:buNone/>
            </a:pPr>
            <a:r>
              <a:rPr lang="pl-PL" dirty="0" smtClean="0"/>
              <a:t>Równowaga </a:t>
            </a:r>
            <a:r>
              <a:rPr lang="pl-PL" dirty="0" err="1" smtClean="0"/>
              <a:t>wewn</a:t>
            </a:r>
            <a:r>
              <a:rPr lang="pl-PL" dirty="0" smtClean="0"/>
              <a:t>. i zewn. =&gt; </a:t>
            </a:r>
            <a:r>
              <a:rPr lang="pl-PL" dirty="0" smtClean="0"/>
              <a:t>↑ </a:t>
            </a:r>
            <a:r>
              <a:rPr lang="pl-PL" dirty="0" smtClean="0"/>
              <a:t>podaży pieniądza =&gt; ↓ stopy procentowej =&gt; stopa niższa niż za granicą =&gt; ↑ zagregowanego popytu na dobra =&gt; ↑ produkcji =&gt;  odpływ kapitału za granicę =&gt; deprecjacja =&gt; </a:t>
            </a:r>
            <a:r>
              <a:rPr lang="pl-PL" dirty="0" smtClean="0"/>
              <a:t>↑ </a:t>
            </a:r>
            <a:r>
              <a:rPr lang="pl-PL" dirty="0" smtClean="0"/>
              <a:t> eksportu netto =&gt; ↑ zagregowanego </a:t>
            </a:r>
            <a:r>
              <a:rPr lang="pl-PL" dirty="0" smtClean="0"/>
              <a:t>popytu na dobra =&gt; ↑</a:t>
            </a:r>
            <a:r>
              <a:rPr lang="pl-PL" dirty="0" smtClean="0"/>
              <a:t> produkcji =&gt; ↑ stopy procentowej =&gt; </a:t>
            </a:r>
            <a:r>
              <a:rPr lang="pl-PL" b="1" dirty="0" smtClean="0"/>
              <a:t>nowa</a:t>
            </a:r>
            <a:r>
              <a:rPr lang="pl-PL" dirty="0" smtClean="0"/>
              <a:t> równowaga </a:t>
            </a:r>
            <a:r>
              <a:rPr lang="pl-PL" dirty="0" err="1" smtClean="0"/>
              <a:t>wewn</a:t>
            </a:r>
            <a:r>
              <a:rPr lang="pl-PL" dirty="0" smtClean="0"/>
              <a:t>. i zewn.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Przy restrykcyjnej procesy są odwrotne.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Polityka w gospodarce otwartej – podsumowanie</a:t>
            </a:r>
            <a:endParaRPr lang="pl-PL" sz="4000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5423" y="2421925"/>
            <a:ext cx="10078770" cy="25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515600" cy="1325563"/>
          </a:xfrm>
        </p:spPr>
        <p:txBody>
          <a:bodyPr/>
          <a:lstStyle/>
          <a:p>
            <a:r>
              <a:rPr lang="pl-PL" dirty="0" smtClean="0"/>
              <a:t>Rynek pracy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6765" y="2506662"/>
            <a:ext cx="10515600" cy="4351338"/>
          </a:xfrm>
        </p:spPr>
        <p:txBody>
          <a:bodyPr/>
          <a:lstStyle/>
          <a:p>
            <a:pPr marL="4763" indent="-4763">
              <a:buNone/>
              <a:tabLst>
                <a:tab pos="0" algn="l"/>
              </a:tabLst>
            </a:pPr>
            <a:r>
              <a:rPr lang="pl-PL" dirty="0" smtClean="0"/>
              <a:t>ogół </a:t>
            </a:r>
            <a:r>
              <a:rPr lang="pl-PL" dirty="0" smtClean="0"/>
              <a:t>zależnych od instytucji form i procesów najmu pracowników oraz uwarunkowań negocjacyjnych w stosunku do warunków pracy i płacy. </a:t>
            </a:r>
            <a:endParaRPr lang="pl-PL" dirty="0" smtClean="0"/>
          </a:p>
          <a:p>
            <a:pPr marL="4763" indent="-4763">
              <a:buNone/>
              <a:tabLst>
                <a:tab pos="0" algn="l"/>
              </a:tabLst>
            </a:pPr>
            <a:endParaRPr lang="pl-PL" dirty="0" smtClean="0"/>
          </a:p>
          <a:p>
            <a:pPr marL="4763" indent="-4763">
              <a:buNone/>
              <a:tabLst>
                <a:tab pos="0" algn="l"/>
              </a:tabLst>
            </a:pPr>
            <a:r>
              <a:rPr lang="pl-PL" dirty="0" smtClean="0"/>
              <a:t>Funkcje:</a:t>
            </a:r>
          </a:p>
          <a:p>
            <a:pPr marL="4763" indent="-4763">
              <a:tabLst>
                <a:tab pos="0" algn="l"/>
              </a:tabLst>
            </a:pPr>
            <a:r>
              <a:rPr lang="pl-PL" dirty="0" smtClean="0"/>
              <a:t> </a:t>
            </a:r>
            <a:r>
              <a:rPr lang="pl-PL" dirty="0" smtClean="0"/>
              <a:t>alokacja </a:t>
            </a:r>
            <a:r>
              <a:rPr lang="pl-PL" dirty="0" smtClean="0"/>
              <a:t>i realokacja zasobów ludzkich, </a:t>
            </a:r>
            <a:endParaRPr lang="pl-PL" dirty="0" smtClean="0"/>
          </a:p>
          <a:p>
            <a:pPr marL="4763" indent="-4763">
              <a:tabLst>
                <a:tab pos="0" algn="l"/>
              </a:tabLst>
            </a:pPr>
            <a:r>
              <a:rPr lang="pl-PL" dirty="0" smtClean="0"/>
              <a:t> </a:t>
            </a:r>
            <a:r>
              <a:rPr lang="pl-PL" dirty="0" smtClean="0"/>
              <a:t>zapewnienie długookresowej równowagi popytu i podaży na pracę.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515600" cy="1325563"/>
          </a:xfrm>
        </p:spPr>
        <p:txBody>
          <a:bodyPr/>
          <a:lstStyle/>
          <a:p>
            <a:r>
              <a:rPr lang="pl-PL" dirty="0" smtClean="0"/>
              <a:t>Czynniki wpływające na popyt na pracę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6765" y="2506662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 smtClean="0"/>
              <a:t>koszty </a:t>
            </a:r>
            <a:r>
              <a:rPr lang="pl-PL" dirty="0" smtClean="0"/>
              <a:t>pracy</a:t>
            </a:r>
            <a:endParaRPr lang="pl-PL" dirty="0" smtClean="0"/>
          </a:p>
          <a:p>
            <a:r>
              <a:rPr lang="pl-PL" dirty="0" smtClean="0"/>
              <a:t>wydajność </a:t>
            </a:r>
            <a:r>
              <a:rPr lang="pl-PL" dirty="0" smtClean="0"/>
              <a:t>pracy</a:t>
            </a:r>
            <a:endParaRPr lang="pl-PL" dirty="0" smtClean="0"/>
          </a:p>
          <a:p>
            <a:r>
              <a:rPr lang="pl-PL" dirty="0" smtClean="0"/>
              <a:t>popyt na dobra i </a:t>
            </a:r>
            <a:r>
              <a:rPr lang="pl-PL" dirty="0" smtClean="0"/>
              <a:t>usługi</a:t>
            </a:r>
            <a:endParaRPr lang="pl-PL" dirty="0" smtClean="0"/>
          </a:p>
          <a:p>
            <a:r>
              <a:rPr lang="pl-PL" dirty="0" smtClean="0"/>
              <a:t>faza cyklu </a:t>
            </a:r>
            <a:r>
              <a:rPr lang="pl-PL" dirty="0" smtClean="0"/>
              <a:t>koniunkturalnego</a:t>
            </a:r>
            <a:endParaRPr lang="pl-PL" dirty="0" smtClean="0"/>
          </a:p>
          <a:p>
            <a:r>
              <a:rPr lang="pl-PL" dirty="0" smtClean="0"/>
              <a:t>ilość miejsc </a:t>
            </a:r>
            <a:r>
              <a:rPr lang="pl-PL" dirty="0" smtClean="0"/>
              <a:t>pracy</a:t>
            </a:r>
            <a:endParaRPr lang="pl-PL" dirty="0" smtClean="0"/>
          </a:p>
          <a:p>
            <a:r>
              <a:rPr lang="pl-PL" dirty="0" smtClean="0"/>
              <a:t>oczekiwania pracodawców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515600" cy="1325563"/>
          </a:xfrm>
        </p:spPr>
        <p:txBody>
          <a:bodyPr/>
          <a:lstStyle/>
          <a:p>
            <a:r>
              <a:rPr lang="pl-PL" dirty="0" smtClean="0"/>
              <a:t>Czynniki wpływające na podaż pracy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6765" y="2506662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 smtClean="0"/>
              <a:t>czynniki </a:t>
            </a:r>
            <a:r>
              <a:rPr lang="pl-PL" dirty="0" smtClean="0"/>
              <a:t>demograficzne</a:t>
            </a:r>
            <a:endParaRPr lang="pl-PL" dirty="0" smtClean="0"/>
          </a:p>
          <a:p>
            <a:r>
              <a:rPr lang="pl-PL" dirty="0" smtClean="0"/>
              <a:t>poziom </a:t>
            </a:r>
            <a:r>
              <a:rPr lang="pl-PL" dirty="0" smtClean="0"/>
              <a:t>płac</a:t>
            </a:r>
            <a:endParaRPr lang="pl-PL" dirty="0" smtClean="0"/>
          </a:p>
          <a:p>
            <a:r>
              <a:rPr lang="pl-PL" dirty="0" smtClean="0"/>
              <a:t>system </a:t>
            </a:r>
            <a:r>
              <a:rPr lang="pl-PL" dirty="0" smtClean="0"/>
              <a:t>zasiłków</a:t>
            </a:r>
            <a:endParaRPr lang="pl-PL" dirty="0" smtClean="0"/>
          </a:p>
          <a:p>
            <a:r>
              <a:rPr lang="pl-PL" dirty="0" smtClean="0"/>
              <a:t>wykształcenie i </a:t>
            </a:r>
            <a:r>
              <a:rPr lang="pl-PL" dirty="0" smtClean="0"/>
              <a:t>kwalifikacje</a:t>
            </a:r>
            <a:endParaRPr lang="pl-PL" dirty="0" smtClean="0"/>
          </a:p>
          <a:p>
            <a:r>
              <a:rPr lang="pl-PL" dirty="0" smtClean="0"/>
              <a:t>skłonność do </a:t>
            </a:r>
            <a:r>
              <a:rPr lang="pl-PL" dirty="0" smtClean="0"/>
              <a:t>zatrudnienia</a:t>
            </a:r>
            <a:endParaRPr lang="pl-PL" dirty="0" smtClean="0"/>
          </a:p>
          <a:p>
            <a:r>
              <a:rPr lang="pl-PL" dirty="0" smtClean="0"/>
              <a:t>mobilność</a:t>
            </a:r>
            <a:endParaRPr lang="pl-PL" dirty="0" smtClean="0"/>
          </a:p>
          <a:p>
            <a:r>
              <a:rPr lang="pl-PL" dirty="0" smtClean="0"/>
              <a:t>oczekiwania pracowników</a:t>
            </a:r>
          </a:p>
          <a:p>
            <a:pPr marL="4763" indent="-4763">
              <a:buNone/>
              <a:tabLst>
                <a:tab pos="0" algn="l"/>
              </a:tabLs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558272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Gospodarka otwarta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3039762"/>
            <a:ext cx="10515600" cy="3643828"/>
          </a:xfrm>
        </p:spPr>
        <p:txBody>
          <a:bodyPr/>
          <a:lstStyle/>
          <a:p>
            <a:pPr marL="4763" indent="-4763">
              <a:buNone/>
            </a:pPr>
            <a:r>
              <a:rPr lang="pl-PL" dirty="0" smtClean="0"/>
              <a:t>Gospodarka otwarta to taka, w której dużą rolę odgrywają powiązania z zagranicą.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O wartości importu i eksportu decyduje kurs walutowy.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515600" cy="1325563"/>
          </a:xfrm>
        </p:spPr>
        <p:txBody>
          <a:bodyPr/>
          <a:lstStyle/>
          <a:p>
            <a:r>
              <a:rPr lang="pl-PL" dirty="0" smtClean="0"/>
              <a:t>Efekt substytucyjny i dochodowy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6765" y="2506662"/>
            <a:ext cx="10515600" cy="4351338"/>
          </a:xfrm>
        </p:spPr>
        <p:txBody>
          <a:bodyPr>
            <a:normAutofit/>
          </a:bodyPr>
          <a:lstStyle/>
          <a:p>
            <a:pPr marL="4763" indent="-4763">
              <a:buNone/>
            </a:pPr>
            <a:r>
              <a:rPr lang="pl-PL" dirty="0" smtClean="0"/>
              <a:t>Efekt dochodowy – </a:t>
            </a:r>
            <a:r>
              <a:rPr lang="pl-PL" dirty="0" smtClean="0"/>
              <a:t>wzrost </a:t>
            </a:r>
            <a:r>
              <a:rPr lang="pl-PL" dirty="0" smtClean="0"/>
              <a:t>dochodu / majątku powoduje </a:t>
            </a:r>
            <a:r>
              <a:rPr lang="pl-PL" dirty="0" smtClean="0"/>
              <a:t>wzrost </a:t>
            </a:r>
            <a:r>
              <a:rPr lang="pl-PL" dirty="0" smtClean="0"/>
              <a:t>popytu </a:t>
            </a:r>
            <a:r>
              <a:rPr lang="pl-PL" dirty="0" smtClean="0"/>
              <a:t>na czas wolny i spadek podaży pracy </a:t>
            </a:r>
          </a:p>
          <a:p>
            <a:pPr marL="4763" indent="-4763">
              <a:buNone/>
            </a:pPr>
            <a:r>
              <a:rPr lang="pl-PL" dirty="0" smtClean="0"/>
              <a:t>Efekt substytucyjny – wzrost płacy powoduje</a:t>
            </a:r>
            <a:r>
              <a:rPr lang="pl-PL" dirty="0" smtClean="0"/>
              <a:t>, </a:t>
            </a:r>
            <a:r>
              <a:rPr lang="pl-PL" dirty="0" smtClean="0"/>
              <a:t>spadek </a:t>
            </a:r>
            <a:r>
              <a:rPr lang="pl-PL" dirty="0" smtClean="0"/>
              <a:t>popytu na czas wolny i wzrost </a:t>
            </a:r>
            <a:r>
              <a:rPr lang="pl-PL" dirty="0" smtClean="0"/>
              <a:t>podaży </a:t>
            </a:r>
            <a:r>
              <a:rPr lang="pl-PL" dirty="0" smtClean="0"/>
              <a:t>pracy </a:t>
            </a:r>
            <a:endParaRPr lang="pl-PL" dirty="0" smtClean="0"/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Mogą występować jednocześnie!</a:t>
            </a:r>
            <a:endParaRPr lang="pl-P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6032" y="3832653"/>
            <a:ext cx="3675106" cy="278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515600" cy="1325563"/>
          </a:xfrm>
        </p:spPr>
        <p:txBody>
          <a:bodyPr/>
          <a:lstStyle/>
          <a:p>
            <a:r>
              <a:rPr lang="pl-PL" dirty="0" smtClean="0"/>
              <a:t>Krajobraz rynku pracy</a:t>
            </a:r>
            <a:endParaRPr lang="en-US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57325" y="2506663"/>
          <a:ext cx="105156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/>
                <a:gridCol w="5257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(zasoby siły roboczej)</a:t>
                      </a:r>
                      <a:endParaRPr lang="pl-PL" dirty="0"/>
                    </a:p>
                  </a:txBody>
                  <a:tcP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Aktywni zawodowo</a:t>
                      </a:r>
                      <a:endParaRPr lang="pl-PL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pracujący</a:t>
                      </a:r>
                      <a:endParaRPr lang="pl-PL" dirty="0"/>
                    </a:p>
                  </a:txBody>
                  <a:tcP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 smtClean="0"/>
                        <a:t>bezrobotni</a:t>
                      </a:r>
                      <a:endParaRPr lang="pl-PL" dirty="0"/>
                    </a:p>
                  </a:txBody>
                  <a:tcP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Bierni zawodowo</a:t>
                      </a:r>
                      <a:endParaRPr lang="pl-PL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Łącznik prosty ze strzałką 5"/>
          <p:cNvCxnSpPr/>
          <p:nvPr/>
        </p:nvCxnSpPr>
        <p:spPr>
          <a:xfrm rot="16200000" flipH="1">
            <a:off x="2526957" y="3626707"/>
            <a:ext cx="345989" cy="12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rot="16200000" flipH="1">
            <a:off x="8511746" y="3618469"/>
            <a:ext cx="345989" cy="12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rot="16200000" flipV="1">
            <a:off x="2947087" y="3614352"/>
            <a:ext cx="345989" cy="12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rot="16200000" flipV="1">
            <a:off x="8907163" y="3581401"/>
            <a:ext cx="345989" cy="12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6561438" y="3323968"/>
            <a:ext cx="4201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rot="10800000">
            <a:off x="6524369" y="3496962"/>
            <a:ext cx="44484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3113903" y="3583459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2401330" y="3575220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pl-PL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9127525" y="3295133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8402596" y="3323965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6989806" y="3319846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6326661" y="3076830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1458097" y="4448432"/>
            <a:ext cx="105650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Przepływy na rynku pracy:</a:t>
            </a:r>
          </a:p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1 – </a:t>
            </a:r>
            <a:r>
              <a:rPr lang="pl-PL" sz="1600" dirty="0" smtClean="0"/>
              <a:t>utrzymywani przez małżonków (nie chcą pracować), podejmujący naukę, emeryci, renciści, zwycięzcy w Lotto, kobiety na urlopie wychowawczym</a:t>
            </a:r>
          </a:p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2 – </a:t>
            </a:r>
            <a:r>
              <a:rPr lang="pl-PL" sz="1600" dirty="0" smtClean="0"/>
              <a:t>wyżej wymienieni, którzy znaleźli pracę</a:t>
            </a:r>
          </a:p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3 – </a:t>
            </a:r>
            <a:r>
              <a:rPr lang="pl-PL" sz="1600" dirty="0" smtClean="0"/>
              <a:t>tzw. zniechęceni: pracujący na czarno, osoby które zrezygnowały z poszukiwania pracy</a:t>
            </a:r>
          </a:p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4 –</a:t>
            </a:r>
            <a:r>
              <a:rPr lang="pl-PL" sz="1600" dirty="0" smtClean="0"/>
              <a:t> osoby wymienione w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pl-PL" sz="1600" dirty="0" smtClean="0"/>
              <a:t>, które poszukują pracy, ale nie zostali zatrudnieni </a:t>
            </a:r>
          </a:p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5 – </a:t>
            </a:r>
            <a:r>
              <a:rPr lang="pl-PL" sz="1600" dirty="0" smtClean="0"/>
              <a:t>osoby, które zostały zwolnione lub które się zwolniły</a:t>
            </a:r>
          </a:p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6 – </a:t>
            </a:r>
            <a:r>
              <a:rPr lang="pl-PL" sz="1600" dirty="0" smtClean="0"/>
              <a:t>osoby, które znalazły pracę</a:t>
            </a:r>
          </a:p>
          <a:p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 –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600" dirty="0" smtClean="0"/>
              <a:t>zmarli</a:t>
            </a:r>
          </a:p>
        </p:txBody>
      </p:sp>
      <p:cxnSp>
        <p:nvCxnSpPr>
          <p:cNvPr id="23" name="Łącznik prosty ze strzałką 22"/>
          <p:cNvCxnSpPr/>
          <p:nvPr/>
        </p:nvCxnSpPr>
        <p:spPr>
          <a:xfrm rot="16200000" flipV="1">
            <a:off x="4631724" y="2802927"/>
            <a:ext cx="345989" cy="12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ole tekstowe 24"/>
          <p:cNvSpPr txBox="1"/>
          <p:nvPr/>
        </p:nvSpPr>
        <p:spPr>
          <a:xfrm>
            <a:off x="4959178" y="2537254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pl-PL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7" name="Łącznik prosty ze strzałką 26"/>
          <p:cNvCxnSpPr/>
          <p:nvPr/>
        </p:nvCxnSpPr>
        <p:spPr>
          <a:xfrm rot="16200000" flipH="1">
            <a:off x="4953001" y="4050956"/>
            <a:ext cx="345989" cy="12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e tekstowe 27"/>
          <p:cNvSpPr txBox="1"/>
          <p:nvPr/>
        </p:nvSpPr>
        <p:spPr>
          <a:xfrm>
            <a:off x="5235146" y="3999470"/>
            <a:ext cx="23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pl-PL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515600" cy="1325563"/>
          </a:xfrm>
        </p:spPr>
        <p:txBody>
          <a:bodyPr/>
          <a:lstStyle/>
          <a:p>
            <a:r>
              <a:rPr lang="pl-PL" dirty="0" smtClean="0"/>
              <a:t>Popyt na pracę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6765" y="2506662"/>
            <a:ext cx="10515600" cy="4351338"/>
          </a:xfrm>
        </p:spPr>
        <p:txBody>
          <a:bodyPr>
            <a:normAutofit fontScale="92500"/>
          </a:bodyPr>
          <a:lstStyle/>
          <a:p>
            <a:pPr marL="4763" indent="-4763">
              <a:buNone/>
              <a:tabLst>
                <a:tab pos="0" algn="l"/>
              </a:tabLst>
            </a:pPr>
            <a:r>
              <a:rPr lang="pl-PL" dirty="0" smtClean="0"/>
              <a:t>Definicja: </a:t>
            </a:r>
            <a:r>
              <a:rPr lang="pl-PL" dirty="0" smtClean="0"/>
              <a:t>wielkość zapotrzebowania przedsiębiorstw na pracę przy różnej wysokości płacy </a:t>
            </a:r>
            <a:r>
              <a:rPr lang="pl-PL" dirty="0" smtClean="0"/>
              <a:t>realnej.</a:t>
            </a:r>
          </a:p>
          <a:p>
            <a:pPr marL="4763" indent="-4763">
              <a:buNone/>
              <a:tabLst>
                <a:tab pos="0" algn="l"/>
              </a:tabLst>
            </a:pPr>
            <a:endParaRPr lang="pl-PL" dirty="0" smtClean="0"/>
          </a:p>
          <a:p>
            <a:pPr marL="4763" indent="-4763">
              <a:buNone/>
              <a:tabLst>
                <a:tab pos="0" algn="l"/>
              </a:tabLst>
            </a:pPr>
            <a:r>
              <a:rPr lang="pl-PL" dirty="0" smtClean="0"/>
              <a:t>Płaca realna - </a:t>
            </a:r>
            <a:r>
              <a:rPr lang="pl-PL" dirty="0" smtClean="0"/>
              <a:t>informuje o ilości dóbr, </a:t>
            </a:r>
            <a:r>
              <a:rPr lang="pl-PL" dirty="0" smtClean="0"/>
              <a:t>które </a:t>
            </a:r>
            <a:r>
              <a:rPr lang="pl-PL" dirty="0" smtClean="0"/>
              <a:t>można nabyć za daną płacę nominalną </a:t>
            </a:r>
          </a:p>
          <a:p>
            <a:pPr marL="4763" indent="-4763">
              <a:buNone/>
              <a:tabLst>
                <a:tab pos="0" algn="l"/>
              </a:tabLst>
            </a:pPr>
            <a:r>
              <a:rPr lang="pl-PL" dirty="0" smtClean="0"/>
              <a:t>			</a:t>
            </a:r>
            <a:r>
              <a:rPr lang="pl-PL" sz="1800" dirty="0" smtClean="0"/>
              <a:t>	płaca </a:t>
            </a:r>
            <a:r>
              <a:rPr lang="pl-PL" sz="1800" dirty="0" smtClean="0"/>
              <a:t>nominalna</a:t>
            </a:r>
            <a:endParaRPr lang="pl-PL" sz="1800" dirty="0" smtClean="0"/>
          </a:p>
          <a:p>
            <a:pPr marL="4763" indent="-4763">
              <a:buNone/>
              <a:tabLst>
                <a:tab pos="0" algn="l"/>
              </a:tabLst>
            </a:pPr>
            <a:r>
              <a:rPr lang="pl-PL" sz="1800" dirty="0" smtClean="0"/>
              <a:t>Płaca realna =        -----------------------</a:t>
            </a:r>
          </a:p>
          <a:p>
            <a:pPr marL="4763" indent="-4763">
              <a:buNone/>
              <a:tabLst>
                <a:tab pos="0" algn="l"/>
              </a:tabLst>
            </a:pPr>
            <a:r>
              <a:rPr lang="pl-PL" sz="1800" dirty="0" smtClean="0"/>
              <a:t>			</a:t>
            </a:r>
            <a:r>
              <a:rPr lang="pl-PL" sz="1800" dirty="0" smtClean="0"/>
              <a:t>	</a:t>
            </a:r>
            <a:r>
              <a:rPr lang="pl-PL" sz="1800" dirty="0" smtClean="0"/>
              <a:t>   poziom cen</a:t>
            </a:r>
          </a:p>
          <a:p>
            <a:pPr marL="4763" indent="-4763">
              <a:buNone/>
              <a:tabLst>
                <a:tab pos="0" algn="l"/>
              </a:tabLst>
            </a:pPr>
            <a:r>
              <a:rPr lang="pl-PL" dirty="0" smtClean="0"/>
              <a:t>Krańcowy produkt pracy - przyrostowi produkcji wynikający z zatrudnienia dodatkowego pracownika przy danym zasobie kapitału rzeczowego. </a:t>
            </a:r>
          </a:p>
          <a:p>
            <a:pPr marL="4763" indent="-4763">
              <a:buNone/>
              <a:tabLst>
                <a:tab pos="0" algn="l"/>
              </a:tabLs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7910" y="928064"/>
            <a:ext cx="10515600" cy="1325563"/>
          </a:xfrm>
        </p:spPr>
        <p:txBody>
          <a:bodyPr/>
          <a:lstStyle/>
          <a:p>
            <a:r>
              <a:rPr lang="pl-PL" dirty="0" smtClean="0"/>
              <a:t>Podaż pracy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6765" y="2063578"/>
            <a:ext cx="10515600" cy="4794422"/>
          </a:xfrm>
        </p:spPr>
        <p:txBody>
          <a:bodyPr>
            <a:normAutofit/>
          </a:bodyPr>
          <a:lstStyle/>
          <a:p>
            <a:pPr marL="4763" indent="-4763">
              <a:buNone/>
              <a:tabLst>
                <a:tab pos="0" algn="l"/>
              </a:tabLst>
            </a:pPr>
            <a:r>
              <a:rPr lang="pl-PL" sz="2000" dirty="0" smtClean="0"/>
              <a:t>Zarejestrowana siła robocza </a:t>
            </a:r>
            <a:r>
              <a:rPr lang="pl-PL" sz="2000" dirty="0" smtClean="0"/>
              <a:t>(podaż pracy) = zatrudnieni + zarejestrowani bezrobotni</a:t>
            </a:r>
          </a:p>
          <a:p>
            <a:pPr marL="4763" indent="-4763">
              <a:buNone/>
              <a:tabLst>
                <a:tab pos="0" algn="l"/>
              </a:tabLst>
            </a:pPr>
            <a:r>
              <a:rPr lang="pl-PL" sz="2000" dirty="0" smtClean="0"/>
              <a:t>W Polsce są 2 definicje </a:t>
            </a:r>
            <a:r>
              <a:rPr lang="pl-PL" sz="2000" dirty="0" smtClean="0"/>
              <a:t>osoby bezrobotnej:</a:t>
            </a:r>
            <a:br>
              <a:rPr lang="pl-PL" sz="2000" dirty="0" smtClean="0"/>
            </a:br>
            <a:r>
              <a:rPr lang="pl-PL" sz="2000" dirty="0" smtClean="0"/>
              <a:t>1) </a:t>
            </a:r>
            <a:r>
              <a:rPr lang="pl-PL" sz="2000" b="1" dirty="0" smtClean="0"/>
              <a:t>wg Ustawy </a:t>
            </a:r>
            <a:r>
              <a:rPr lang="pl-PL" sz="2000" dirty="0" smtClean="0"/>
              <a:t>o promocji zatrudnienia i instytucjach rynku pracy:</a:t>
            </a:r>
            <a:br>
              <a:rPr lang="pl-PL" sz="2000" dirty="0" smtClean="0"/>
            </a:br>
            <a:r>
              <a:rPr lang="pl-PL" sz="2000" b="1" dirty="0" smtClean="0"/>
              <a:t>osoba zarejestrowana </a:t>
            </a:r>
            <a:r>
              <a:rPr lang="pl-PL" sz="2000" b="1" dirty="0" smtClean="0"/>
              <a:t>w rejestrze bezrobotnych, </a:t>
            </a:r>
            <a:r>
              <a:rPr lang="pl-PL" sz="2000" b="1" dirty="0" smtClean="0"/>
              <a:t>niezatrudniona </a:t>
            </a:r>
            <a:r>
              <a:rPr lang="pl-PL" sz="2000" b="1" dirty="0" smtClean="0"/>
              <a:t>i </a:t>
            </a:r>
            <a:r>
              <a:rPr lang="pl-PL" sz="2000" b="1" dirty="0" smtClean="0"/>
              <a:t>niewykonująca </a:t>
            </a:r>
            <a:r>
              <a:rPr lang="pl-PL" sz="2000" b="1" dirty="0" smtClean="0"/>
              <a:t>innej pracy zarobkowej, </a:t>
            </a:r>
            <a:r>
              <a:rPr lang="pl-PL" sz="2000" b="1" dirty="0" smtClean="0"/>
              <a:t>zdolna </a:t>
            </a:r>
            <a:r>
              <a:rPr lang="pl-PL" sz="2000" b="1" dirty="0" smtClean="0"/>
              <a:t>i </a:t>
            </a:r>
            <a:r>
              <a:rPr lang="pl-PL" sz="2000" b="1" dirty="0" smtClean="0"/>
              <a:t>gotowa </a:t>
            </a:r>
            <a:r>
              <a:rPr lang="pl-PL" sz="2000" b="1" dirty="0" smtClean="0"/>
              <a:t>do podjęcia zatrudnienia w pełnym wymiarze czasu pracy </a:t>
            </a:r>
            <a:r>
              <a:rPr lang="pl-PL" sz="2000" dirty="0" smtClean="0"/>
              <a:t>obowiązującym w danym zawodzie lub służbie albo innej pracy zarobkowej, albo jeżeli jest osobą niepełnosprawną, </a:t>
            </a:r>
            <a:r>
              <a:rPr lang="pl-PL" sz="2000" dirty="0" smtClean="0"/>
              <a:t>zdolna </a:t>
            </a:r>
            <a:r>
              <a:rPr lang="pl-PL" sz="2000" dirty="0" smtClean="0"/>
              <a:t>i </a:t>
            </a:r>
            <a:r>
              <a:rPr lang="pl-PL" sz="2000" dirty="0" smtClean="0"/>
              <a:t>gotowa </a:t>
            </a:r>
            <a:r>
              <a:rPr lang="pl-PL" sz="2000" dirty="0" smtClean="0"/>
              <a:t>do podjęcia zatrudnienia co najmniej w połowie tego wymiaru czasu pracy, </a:t>
            </a:r>
            <a:r>
              <a:rPr lang="pl-PL" sz="2000" b="1" dirty="0" smtClean="0"/>
              <a:t>nieucząca się </a:t>
            </a:r>
            <a:r>
              <a:rPr lang="pl-PL" sz="2000" b="1" dirty="0" smtClean="0"/>
              <a:t>w szkole</a:t>
            </a:r>
            <a:r>
              <a:rPr lang="pl-PL" sz="2000" dirty="0" smtClean="0"/>
              <a:t>, z wyjątkiem uczącej się w szkole dla dorosłych lub przystępującej do egzaminu eksternistycznego z zakresu tej szkoły lub w szkole wyższej gdzie studiuje w formie studiów niestacjonarnych, </a:t>
            </a:r>
            <a:r>
              <a:rPr lang="pl-PL" sz="2000" b="1" dirty="0" smtClean="0"/>
              <a:t>zarejestrowaną we właściwym dla miejsca zameldowania stałego lub czasowego powiatowym urzędzie pracy oraz </a:t>
            </a:r>
            <a:r>
              <a:rPr lang="pl-PL" sz="2000" b="1" dirty="0" smtClean="0"/>
              <a:t>poszukująca </a:t>
            </a:r>
            <a:r>
              <a:rPr lang="pl-PL" sz="2000" b="1" dirty="0" smtClean="0"/>
              <a:t>zatrudnienia lub innej pracy </a:t>
            </a:r>
            <a:r>
              <a:rPr lang="pl-PL" sz="2000" b="1" dirty="0" smtClean="0"/>
              <a:t>zarobkowej, …</a:t>
            </a:r>
          </a:p>
          <a:p>
            <a:pPr marL="4763" indent="-4763">
              <a:buNone/>
              <a:tabLst>
                <a:tab pos="0" algn="l"/>
              </a:tabLst>
            </a:pPr>
            <a:r>
              <a:rPr lang="pl-PL" sz="2000" dirty="0" smtClean="0"/>
              <a:t>2) </a:t>
            </a:r>
            <a:r>
              <a:rPr lang="pl-PL" sz="2000" b="1" dirty="0" smtClean="0"/>
              <a:t>Definicja BAEL</a:t>
            </a:r>
            <a:r>
              <a:rPr lang="pl-PL" sz="2000" dirty="0" smtClean="0"/>
              <a:t>: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osoba w wieku od 15 do 74 lat, która w okresie badanego tygodnia nie była osobą pracującą; aktywnie poszukiwała pracy i była gotowa podjąć pracę w tygodniu badania i następnym. 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535180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Rynek pracy na wykresie</a:t>
            </a:r>
            <a:endParaRPr lang="en-US" sz="40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83860" y="1495178"/>
            <a:ext cx="5133588" cy="477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ole tekstowe 6"/>
          <p:cNvSpPr txBox="1"/>
          <p:nvPr/>
        </p:nvSpPr>
        <p:spPr>
          <a:xfrm>
            <a:off x="1569308" y="2434281"/>
            <a:ext cx="49797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LD – (</a:t>
            </a:r>
            <a:r>
              <a:rPr lang="pl-PL" sz="2400" i="1" dirty="0" err="1" smtClean="0"/>
              <a:t>labour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demand</a:t>
            </a:r>
            <a:r>
              <a:rPr lang="pl-PL" sz="2400" dirty="0" smtClean="0"/>
              <a:t>) popyt na pracę</a:t>
            </a:r>
          </a:p>
          <a:p>
            <a:r>
              <a:rPr lang="pl-PL" sz="2400" dirty="0" smtClean="0"/>
              <a:t>LF – (</a:t>
            </a:r>
            <a:r>
              <a:rPr lang="pl-PL" sz="2400" i="1" dirty="0" err="1" smtClean="0"/>
              <a:t>labour</a:t>
            </a:r>
            <a:r>
              <a:rPr lang="pl-PL" sz="2400" i="1" dirty="0" smtClean="0"/>
              <a:t> </a:t>
            </a:r>
            <a:r>
              <a:rPr lang="pl-PL" sz="2400" i="1" dirty="0" err="1" smtClean="0"/>
              <a:t>force</a:t>
            </a:r>
            <a:r>
              <a:rPr lang="pl-PL" sz="2400" dirty="0" smtClean="0"/>
              <a:t>) podaż pracy</a:t>
            </a:r>
          </a:p>
          <a:p>
            <a:r>
              <a:rPr lang="pl-PL" sz="2400" dirty="0" smtClean="0"/>
              <a:t>AJ </a:t>
            </a:r>
            <a:r>
              <a:rPr lang="pl-PL" sz="2400" dirty="0" smtClean="0"/>
              <a:t>– </a:t>
            </a:r>
            <a:r>
              <a:rPr lang="pl-PL" sz="2400" dirty="0" err="1" smtClean="0"/>
              <a:t>(</a:t>
            </a:r>
            <a:r>
              <a:rPr lang="pl-PL" sz="2400" i="1" dirty="0" err="1" smtClean="0"/>
              <a:t>jo</a:t>
            </a:r>
            <a:r>
              <a:rPr lang="pl-PL" sz="2400" i="1" dirty="0" smtClean="0"/>
              <a:t>b </a:t>
            </a:r>
            <a:r>
              <a:rPr lang="pl-PL" sz="2400" i="1" dirty="0" err="1" smtClean="0"/>
              <a:t>acceptance</a:t>
            </a:r>
            <a:r>
              <a:rPr lang="pl-PL" sz="2400" dirty="0" smtClean="0"/>
              <a:t>) </a:t>
            </a:r>
            <a:r>
              <a:rPr lang="pl-PL" sz="2400" dirty="0" smtClean="0"/>
              <a:t>osoby</a:t>
            </a:r>
            <a:r>
              <a:rPr lang="pl-PL" sz="2400" dirty="0" smtClean="0"/>
              <a:t>, które podjęły pracę w rzeczywistości</a:t>
            </a:r>
          </a:p>
          <a:p>
            <a:endParaRPr lang="pl-PL" sz="2400" dirty="0" smtClean="0"/>
          </a:p>
          <a:p>
            <a:r>
              <a:rPr lang="pl-PL" sz="2400" dirty="0" smtClean="0"/>
              <a:t>E – równowaga przy pełnym zatrudnieniu</a:t>
            </a:r>
          </a:p>
          <a:p>
            <a:endParaRPr lang="pl-PL" sz="2400" dirty="0" smtClean="0"/>
          </a:p>
          <a:p>
            <a:r>
              <a:rPr lang="pl-PL" sz="2400" dirty="0" smtClean="0"/>
              <a:t>Uwaga na zbieganie się krzywych AJ i LF!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535180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Rynek pracy na wykresie</a:t>
            </a:r>
            <a:endParaRPr lang="en-US" sz="40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83860" y="1495178"/>
            <a:ext cx="5133588" cy="477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ole tekstowe 6"/>
          <p:cNvSpPr txBox="1"/>
          <p:nvPr/>
        </p:nvSpPr>
        <p:spPr>
          <a:xfrm>
            <a:off x="1569308" y="2434281"/>
            <a:ext cx="49797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Bezrobocie naturalne – EF, BC</a:t>
            </a:r>
            <a:br>
              <a:rPr lang="pl-PL" sz="2400" dirty="0" smtClean="0"/>
            </a:br>
            <a:r>
              <a:rPr lang="pl-PL" sz="2400" dirty="0" smtClean="0"/>
              <a:t>bezrobocie przymusowe – AB</a:t>
            </a:r>
          </a:p>
          <a:p>
            <a:endParaRPr lang="pl-PL" sz="2400" dirty="0" smtClean="0"/>
          </a:p>
          <a:p>
            <a:r>
              <a:rPr lang="pl-PL" sz="2400" dirty="0" smtClean="0"/>
              <a:t>Ma znaczenie płaca realna, nie nominalna!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Czy, jeśli wszystkie ceny wzrosną dwukrotnie, nastąpi zmiana na rynku?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34393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Procesy dostosowawcze na rynku pracy</a:t>
            </a:r>
            <a:endParaRPr lang="en-US" sz="4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1468438" y="2875403"/>
          <a:ext cx="10515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zmienna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Krótki okres (3 miesiące)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Średni okres (1 rok)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Długi okres (4-6 lat)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Płace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znacznej mierze stałe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Zaczynają się dostosowywać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Równoważą rynek pracy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Czas pracy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Określony rozmiarami popytu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Kombinacja zmian czasu pracy i wielkości zatrudnienia 	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Normalny wymiar tygodniowego czasu pracy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Wielkość zatrudnienia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znacznej mierze stała </a:t>
                      </a:r>
                      <a:endParaRPr lang="pl-PL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Pełne zatrudnienie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34393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O</a:t>
            </a:r>
            <a:r>
              <a:rPr lang="pl-PL" sz="4000" dirty="0" smtClean="0"/>
              <a:t>graniczenia </a:t>
            </a:r>
            <a:r>
              <a:rPr lang="pl-PL" sz="4000" dirty="0" smtClean="0"/>
              <a:t>szybkiego dostosowania się </a:t>
            </a:r>
            <a:r>
              <a:rPr lang="pl-PL" sz="4000" dirty="0" smtClean="0"/>
              <a:t>rynku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332252"/>
            <a:ext cx="10515600" cy="4351338"/>
          </a:xfrm>
        </p:spPr>
        <p:txBody>
          <a:bodyPr/>
          <a:lstStyle/>
          <a:p>
            <a:r>
              <a:rPr lang="pl-PL" dirty="0" smtClean="0"/>
              <a:t>Długoterminowe umowy o pracę,</a:t>
            </a:r>
          </a:p>
          <a:p>
            <a:r>
              <a:rPr lang="pl-PL" dirty="0" smtClean="0"/>
              <a:t>Dostosowania nakładu pracy (liczby roboczogodzin przepracowanych w danym okresie),</a:t>
            </a:r>
          </a:p>
          <a:p>
            <a:r>
              <a:rPr lang="pl-PL" dirty="0" smtClean="0"/>
              <a:t>Dostosowania płac, w tym płaca minimalna.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34393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Płaca minimalna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33225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Char char="-"/>
            </a:pPr>
            <a:r>
              <a:rPr lang="pl-PL" dirty="0" smtClean="0"/>
              <a:t> prawnie </a:t>
            </a:r>
            <a:r>
              <a:rPr lang="pl-PL" dirty="0" smtClean="0"/>
              <a:t>ustalony najniższy dopuszczalny poziom wynagrodzenia pieniężnego za pracę </a:t>
            </a:r>
            <a:r>
              <a:rPr lang="pl-PL" dirty="0" smtClean="0"/>
              <a:t>na </a:t>
            </a:r>
            <a:r>
              <a:rPr lang="pl-PL" dirty="0" smtClean="0"/>
              <a:t>podstawie umowy o </a:t>
            </a:r>
            <a:r>
              <a:rPr lang="pl-PL" dirty="0" smtClean="0"/>
              <a:t>pracę, </a:t>
            </a:r>
            <a:r>
              <a:rPr lang="pl-PL" dirty="0" smtClean="0"/>
              <a:t>określony w postaci stawki lub minimalnego zarobku za pracę w obowiązującym wymiarze czasowym </a:t>
            </a:r>
            <a:r>
              <a:rPr lang="pl-PL" dirty="0" smtClean="0"/>
              <a:t>(najczęściej: miesięcznie).</a:t>
            </a:r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W Polsce ogłaszana co roku 15 września.</a:t>
            </a:r>
          </a:p>
          <a:p>
            <a:pPr marL="0" indent="0">
              <a:buNone/>
            </a:pPr>
            <a:endParaRPr lang="pl-PL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569307" y="3796498"/>
          <a:ext cx="929228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070"/>
                <a:gridCol w="2323070"/>
                <a:gridCol w="2323070"/>
                <a:gridCol w="232307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Płaca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minimalna brutto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Płaca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minimalna netto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Koszt zatrudnienia dla pracodawcy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2006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899,10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647,93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1083,23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1317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984,15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1560,39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1680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1181,38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2028,43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2018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2100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1530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2532,81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34393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Związki zawodowe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3322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FontTx/>
              <a:buChar char="-"/>
            </a:pPr>
            <a:r>
              <a:rPr lang="pl-PL" dirty="0" smtClean="0"/>
              <a:t> organizacje społeczne </a:t>
            </a:r>
            <a:r>
              <a:rPr lang="pl-PL" dirty="0" smtClean="0"/>
              <a:t>zrzeszająca </a:t>
            </a:r>
            <a:r>
              <a:rPr lang="pl-PL" dirty="0" smtClean="0"/>
              <a:t>pracowników na </a:t>
            </a:r>
            <a:r>
              <a:rPr lang="pl-PL" dirty="0" smtClean="0"/>
              <a:t>zasadzie dobrowolności. Jej celem jest obrona interesów </a:t>
            </a:r>
            <a:r>
              <a:rPr lang="pl-PL" dirty="0" smtClean="0"/>
              <a:t>społeczno-ekonomicznych. </a:t>
            </a:r>
          </a:p>
          <a:p>
            <a:pPr marL="0" indent="0">
              <a:buNone/>
            </a:pPr>
            <a:r>
              <a:rPr lang="pl-PL" dirty="0" smtClean="0"/>
              <a:t>Tworzone wg kryteriów:</a:t>
            </a:r>
          </a:p>
          <a:p>
            <a:pPr marL="0" indent="0"/>
            <a:r>
              <a:rPr lang="pl-PL" dirty="0" smtClean="0"/>
              <a:t> </a:t>
            </a:r>
            <a:r>
              <a:rPr lang="pl-PL" dirty="0" smtClean="0"/>
              <a:t>gałęzi produkcji, </a:t>
            </a:r>
            <a:endParaRPr lang="pl-PL" dirty="0" smtClean="0"/>
          </a:p>
          <a:p>
            <a:pPr marL="0" indent="0"/>
            <a:r>
              <a:rPr lang="pl-PL" dirty="0" smtClean="0"/>
              <a:t> </a:t>
            </a:r>
            <a:r>
              <a:rPr lang="pl-PL" dirty="0" smtClean="0"/>
              <a:t>zawodu, </a:t>
            </a:r>
          </a:p>
          <a:p>
            <a:pPr marL="0" indent="0"/>
            <a:r>
              <a:rPr lang="pl-PL" dirty="0" smtClean="0"/>
              <a:t> </a:t>
            </a:r>
            <a:r>
              <a:rPr lang="pl-PL" dirty="0" smtClean="0"/>
              <a:t>regionu. </a:t>
            </a:r>
            <a:endParaRPr lang="pl-PL" dirty="0" smtClean="0"/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FontTx/>
              <a:buChar char="-"/>
            </a:pPr>
            <a:endParaRPr lang="pl-PL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Kurs walutowy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248930"/>
            <a:ext cx="10515600" cy="4434660"/>
          </a:xfrm>
        </p:spPr>
        <p:txBody>
          <a:bodyPr/>
          <a:lstStyle/>
          <a:p>
            <a:pPr marL="4763" indent="-4763">
              <a:buNone/>
            </a:pPr>
            <a:r>
              <a:rPr lang="pl-PL" dirty="0" smtClean="0"/>
              <a:t>Kurs walutowy – cena waluty jednego kraju wyrażona w walucie innego kraju.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Kurs jest wypadkową relacji popytu na daną walutę i jej podaży.</a:t>
            </a:r>
          </a:p>
          <a:p>
            <a:pPr marL="4763" indent="-4763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34393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Inne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332252"/>
            <a:ext cx="10515600" cy="4351338"/>
          </a:xfrm>
        </p:spPr>
        <p:txBody>
          <a:bodyPr>
            <a:normAutofit/>
          </a:bodyPr>
          <a:lstStyle/>
          <a:p>
            <a:pPr marL="0" indent="0"/>
            <a:r>
              <a:rPr lang="pl-PL" dirty="0" smtClean="0"/>
              <a:t> klin podatkowy,</a:t>
            </a:r>
          </a:p>
          <a:p>
            <a:pPr marL="0" indent="0"/>
            <a:r>
              <a:rPr lang="pl-PL" dirty="0" smtClean="0"/>
              <a:t> </a:t>
            </a:r>
            <a:r>
              <a:rPr lang="pl-PL" dirty="0" smtClean="0"/>
              <a:t>zasiłki dla bezrobotnych (im większe, tym większe naturalne bezrobocie).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34393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Bezrobocie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332252"/>
            <a:ext cx="10515600" cy="4351338"/>
          </a:xfrm>
        </p:spPr>
        <p:txBody>
          <a:bodyPr/>
          <a:lstStyle/>
          <a:p>
            <a:pPr marL="4763" indent="-4763">
              <a:buNone/>
            </a:pPr>
            <a:r>
              <a:rPr lang="pl-PL" dirty="0" smtClean="0"/>
              <a:t>Niemożność </a:t>
            </a:r>
            <a:r>
              <a:rPr lang="pl-PL" dirty="0" smtClean="0"/>
              <a:t>znalezienia pracy zarobkowej przez ludzi w wieku produkcyjnym, zdolnych i chętnych do pracy oraz aktywnie jej poszukujących. </a:t>
            </a:r>
            <a:endParaRPr lang="pl-PL" dirty="0" smtClean="0"/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Rozmiary bezrobocia zależą od trzech czynników: </a:t>
            </a:r>
            <a:endParaRPr lang="pl-PL" dirty="0" smtClean="0"/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współczynnika </a:t>
            </a:r>
            <a:r>
              <a:rPr lang="pl-PL" dirty="0" smtClean="0"/>
              <a:t>aktywności zawodowej, </a:t>
            </a:r>
            <a:endParaRPr lang="pl-PL" dirty="0" smtClean="0"/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liczby </a:t>
            </a:r>
            <a:r>
              <a:rPr lang="pl-PL" dirty="0" smtClean="0"/>
              <a:t>ludności w wieku </a:t>
            </a:r>
            <a:r>
              <a:rPr lang="pl-PL" dirty="0" smtClean="0"/>
              <a:t>produkcyjnym,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rozmiarów </a:t>
            </a:r>
            <a:r>
              <a:rPr lang="pl-PL" dirty="0" smtClean="0"/>
              <a:t>zatrudnienia. 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6765" y="1162843"/>
            <a:ext cx="10343938" cy="13255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Nie wszyscy ludzie chcą pracować!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332252"/>
            <a:ext cx="10515600" cy="4351338"/>
          </a:xfrm>
        </p:spPr>
        <p:txBody>
          <a:bodyPr/>
          <a:lstStyle/>
          <a:p>
            <a:pPr marL="4763" indent="-4763">
              <a:buNone/>
            </a:pPr>
            <a:r>
              <a:rPr lang="pl-PL" dirty="0" smtClean="0"/>
              <a:t>Współczynnik aktywności zawodowej =    ----------------------------- x 100%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Stopa bezrobocia </a:t>
            </a:r>
            <a:r>
              <a:rPr lang="pl-PL" dirty="0" smtClean="0"/>
              <a:t>=    ----------------------------- x 100</a:t>
            </a:r>
            <a:r>
              <a:rPr lang="pl-PL" dirty="0" smtClean="0"/>
              <a:t>%</a:t>
            </a:r>
          </a:p>
          <a:p>
            <a:pPr marL="4763" indent="-4763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Bezrobotny: </a:t>
            </a:r>
            <a:endParaRPr lang="pl-PL" dirty="0" smtClean="0"/>
          </a:p>
          <a:p>
            <a:r>
              <a:rPr lang="pl-PL" dirty="0" smtClean="0"/>
              <a:t>nie ma pracy</a:t>
            </a:r>
            <a:r>
              <a:rPr lang="pl-PL" dirty="0" smtClean="0"/>
              <a:t>,</a:t>
            </a:r>
          </a:p>
          <a:p>
            <a:r>
              <a:rPr lang="pl-PL" dirty="0" smtClean="0"/>
              <a:t>aktywnie </a:t>
            </a:r>
            <a:r>
              <a:rPr lang="pl-PL" dirty="0" smtClean="0"/>
              <a:t>poszukuje pracy,</a:t>
            </a:r>
            <a:endParaRPr lang="pl-PL" dirty="0" smtClean="0"/>
          </a:p>
          <a:p>
            <a:r>
              <a:rPr lang="pl-PL" dirty="0" smtClean="0"/>
              <a:t>jest zdolny do </a:t>
            </a:r>
            <a:r>
              <a:rPr lang="pl-PL" dirty="0" smtClean="0"/>
              <a:t>pracy.</a:t>
            </a:r>
          </a:p>
          <a:p>
            <a:pPr marL="4763" indent="-4763">
              <a:buNone/>
            </a:pPr>
            <a:endParaRPr lang="pl-PL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7339914" y="2125362"/>
            <a:ext cx="360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Osoby chcące podjąć pracę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414054" y="2611401"/>
            <a:ext cx="3558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Osoby w wieku produkcyjnym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316628" y="3216887"/>
            <a:ext cx="360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Zarejestrowani bezrobotni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308390" y="3665849"/>
            <a:ext cx="360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Osoby aktywne zawodowo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Rodzaje bezrobocia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248930"/>
            <a:ext cx="10515600" cy="4434660"/>
          </a:xfrm>
        </p:spPr>
        <p:txBody>
          <a:bodyPr/>
          <a:lstStyle/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b. frykcyjne - </a:t>
            </a:r>
            <a:r>
              <a:rPr lang="pl-PL" sz="1800" dirty="0" smtClean="0"/>
              <a:t>tworzą </a:t>
            </a:r>
            <a:r>
              <a:rPr lang="pl-PL" sz="1800" dirty="0" smtClean="0"/>
              <a:t>je osoby zmieniające w danym momencie pracę, </a:t>
            </a:r>
            <a:r>
              <a:rPr lang="pl-PL" sz="1800" dirty="0" smtClean="0"/>
              <a:t>wchodzące  lub powracające na </a:t>
            </a:r>
            <a:r>
              <a:rPr lang="pl-PL" sz="1800" dirty="0" smtClean="0"/>
              <a:t>rynek </a:t>
            </a:r>
            <a:r>
              <a:rPr lang="pl-PL" sz="1800" dirty="0" smtClean="0"/>
              <a:t>pracy.</a:t>
            </a:r>
          </a:p>
          <a:p>
            <a:pPr marL="4763" indent="-4763">
              <a:buNone/>
            </a:pPr>
            <a:endParaRPr lang="pl-PL" sz="1800" dirty="0" smtClean="0"/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b. strukturalne – </a:t>
            </a:r>
            <a:r>
              <a:rPr lang="pl-PL" sz="1800" dirty="0" smtClean="0"/>
              <a:t>wynika z niedostosowania kwalifikacji pracowników do zapotrzebowania pracodawców</a:t>
            </a:r>
            <a:r>
              <a:rPr lang="pl-PL" sz="1800" dirty="0" smtClean="0"/>
              <a:t>.</a:t>
            </a:r>
          </a:p>
          <a:p>
            <a:pPr marL="4763" indent="-4763">
              <a:buNone/>
            </a:pPr>
            <a:endParaRPr lang="pl-PL" sz="1800" dirty="0" smtClean="0"/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b. </a:t>
            </a:r>
            <a:r>
              <a:rPr lang="pl-PL" dirty="0" smtClean="0"/>
              <a:t>cykliczne </a:t>
            </a:r>
            <a:r>
              <a:rPr lang="pl-PL" dirty="0" smtClean="0"/>
              <a:t>– </a:t>
            </a:r>
            <a:r>
              <a:rPr lang="pl-PL" sz="1800" dirty="0" smtClean="0"/>
              <a:t>pojawiające się w sytuacji wahań poziomu produkcji wywołanych spadkiem ogólnego poziomu wydatków konsumpcyjnych</a:t>
            </a:r>
            <a:r>
              <a:rPr lang="pl-PL" sz="1800" dirty="0" smtClean="0"/>
              <a:t>; </a:t>
            </a:r>
            <a:r>
              <a:rPr lang="pl-PL" sz="1800" b="1" dirty="0" smtClean="0"/>
              <a:t>w tym </a:t>
            </a:r>
            <a:r>
              <a:rPr lang="pl-PL" b="1" dirty="0" smtClean="0"/>
              <a:t>sezonowe</a:t>
            </a:r>
            <a:r>
              <a:rPr lang="pl-PL" dirty="0" smtClean="0"/>
              <a:t> </a:t>
            </a:r>
            <a:r>
              <a:rPr lang="pl-PL" sz="1800" dirty="0" smtClean="0"/>
              <a:t>– wynikające ze spadku popytu w określonych porach roku. </a:t>
            </a:r>
          </a:p>
          <a:p>
            <a:pPr marL="4763" indent="-4763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Rodzaje bezrobocia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248930"/>
            <a:ext cx="10515600" cy="4434660"/>
          </a:xfrm>
        </p:spPr>
        <p:txBody>
          <a:bodyPr/>
          <a:lstStyle/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b. przymusowe – </a:t>
            </a:r>
            <a:r>
              <a:rPr lang="pl-PL" sz="1800" dirty="0" smtClean="0"/>
              <a:t>związane z brakiem miejsc pracy na rynku.</a:t>
            </a:r>
          </a:p>
          <a:p>
            <a:pPr marL="4763" indent="-4763">
              <a:buNone/>
            </a:pPr>
            <a:endParaRPr lang="pl-PL" sz="1800" dirty="0" smtClean="0"/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b. dobrowolne – </a:t>
            </a:r>
            <a:r>
              <a:rPr lang="pl-PL" sz="1800" dirty="0" smtClean="0"/>
              <a:t>wynika z niezaakceptowania przez bezrobotnych oferowanych na rynku pracy płac.</a:t>
            </a:r>
            <a:endParaRPr lang="pl-PL" sz="1800" dirty="0" smtClean="0"/>
          </a:p>
          <a:p>
            <a:pPr marL="4763" indent="-4763">
              <a:buNone/>
            </a:pPr>
            <a:endParaRPr lang="pl-PL" sz="1800" dirty="0" smtClean="0"/>
          </a:p>
          <a:p>
            <a:pPr marL="4763" indent="-4763"/>
            <a:r>
              <a:rPr lang="pl-PL" dirty="0" smtClean="0"/>
              <a:t> b</a:t>
            </a:r>
            <a:r>
              <a:rPr lang="pl-PL" dirty="0" smtClean="0"/>
              <a:t>. </a:t>
            </a:r>
            <a:r>
              <a:rPr lang="pl-PL" dirty="0" smtClean="0"/>
              <a:t>jawne </a:t>
            </a:r>
            <a:r>
              <a:rPr lang="pl-PL" dirty="0" err="1" smtClean="0"/>
              <a:t>vs</a:t>
            </a:r>
            <a:r>
              <a:rPr lang="pl-PL" dirty="0" smtClean="0"/>
              <a:t> ukryte.</a:t>
            </a:r>
          </a:p>
          <a:p>
            <a:pPr marL="4763" indent="-4763"/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Bezrobocie naturalne występuje, kiedy rynek pracy jest w równowadze.</a:t>
            </a:r>
          </a:p>
          <a:p>
            <a:pPr marL="4763" indent="-4763">
              <a:buNone/>
            </a:pPr>
            <a:r>
              <a:rPr lang="pl-PL" dirty="0" smtClean="0"/>
              <a:t>Składa się na nie bezrobocie frykcyjne i strukturalne. Około 4-4,5%.</a:t>
            </a:r>
            <a:endParaRPr lang="pl-PL" dirty="0" smtClean="0"/>
          </a:p>
          <a:p>
            <a:pPr marL="4763" indent="-4763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Migracja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248930"/>
            <a:ext cx="10515600" cy="4434660"/>
          </a:xfrm>
        </p:spPr>
        <p:txBody>
          <a:bodyPr/>
          <a:lstStyle/>
          <a:p>
            <a:pPr marL="4763" indent="-4763">
              <a:buNone/>
            </a:pPr>
            <a:r>
              <a:rPr lang="pl-PL" b="1" dirty="0" smtClean="0"/>
              <a:t>Migracje zarobkowe ze względu na czas </a:t>
            </a:r>
            <a:r>
              <a:rPr lang="pl-PL" dirty="0" smtClean="0"/>
              <a:t>można podzielić na: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b="1" dirty="0" smtClean="0"/>
              <a:t>trwałe</a:t>
            </a:r>
            <a:r>
              <a:rPr lang="pl-PL" dirty="0" smtClean="0"/>
              <a:t> – wiążące się ze stałym pobytem w danym </a:t>
            </a:r>
            <a:r>
              <a:rPr lang="pl-PL" dirty="0" smtClean="0"/>
              <a:t>miejscu,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b="1" dirty="0" smtClean="0"/>
              <a:t>okresowe</a:t>
            </a:r>
            <a:r>
              <a:rPr lang="pl-PL" dirty="0" smtClean="0"/>
              <a:t> – nakierowane na konkretny </a:t>
            </a:r>
            <a:r>
              <a:rPr lang="pl-PL" dirty="0" smtClean="0"/>
              <a:t>cel, </a:t>
            </a:r>
            <a:r>
              <a:rPr lang="pl-PL" dirty="0" smtClean="0"/>
              <a:t>jednak z zamierzonym powrotem w najbliższym </a:t>
            </a:r>
            <a:r>
              <a:rPr lang="pl-PL" dirty="0" smtClean="0"/>
              <a:t>czasie</a:t>
            </a:r>
            <a:endParaRPr lang="pl-PL" dirty="0" smtClean="0"/>
          </a:p>
          <a:p>
            <a:pPr marL="4763" indent="-4763"/>
            <a:r>
              <a:rPr lang="pl-PL" dirty="0" smtClean="0"/>
              <a:t> </a:t>
            </a:r>
            <a:r>
              <a:rPr lang="pl-PL" b="1" dirty="0" smtClean="0"/>
              <a:t>sezonowe</a:t>
            </a:r>
            <a:r>
              <a:rPr lang="pl-PL" dirty="0" smtClean="0"/>
              <a:t> – najczęściej zarobkowe wyjazdy do prac </a:t>
            </a:r>
            <a:r>
              <a:rPr lang="pl-PL" dirty="0" smtClean="0"/>
              <a:t>sezonowych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b="1" dirty="0" smtClean="0"/>
              <a:t>wahadłowe</a:t>
            </a:r>
            <a:r>
              <a:rPr lang="pl-PL" dirty="0" smtClean="0"/>
              <a:t> – </a:t>
            </a:r>
            <a:r>
              <a:rPr lang="pl-PL" dirty="0" smtClean="0"/>
              <a:t>codzienne </a:t>
            </a:r>
            <a:r>
              <a:rPr lang="pl-PL" dirty="0" smtClean="0"/>
              <a:t>migrowanie np. na trasie </a:t>
            </a:r>
            <a:r>
              <a:rPr lang="pl-PL" dirty="0" smtClean="0"/>
              <a:t>praca-dom.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Migracje zarobkowe wg GUS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248930"/>
            <a:ext cx="10515600" cy="4434660"/>
          </a:xfrm>
        </p:spPr>
        <p:txBody>
          <a:bodyPr/>
          <a:lstStyle/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wewnętrzne i </a:t>
            </a:r>
            <a:r>
              <a:rPr lang="pl-PL" dirty="0" smtClean="0"/>
              <a:t>zewnętrzne,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krótkookresowe i </a:t>
            </a:r>
            <a:r>
              <a:rPr lang="pl-PL" dirty="0" smtClean="0"/>
              <a:t>długookresowe,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dirty="0" err="1" smtClean="0"/>
              <a:t>wewnątrzwojewódzkie</a:t>
            </a:r>
            <a:r>
              <a:rPr lang="pl-PL" dirty="0" smtClean="0"/>
              <a:t> i </a:t>
            </a:r>
            <a:r>
              <a:rPr lang="pl-PL" dirty="0" smtClean="0"/>
              <a:t>międzywojewódzkie,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dirty="0" err="1" smtClean="0"/>
              <a:t>wewnątrzpowiatowe</a:t>
            </a:r>
            <a:r>
              <a:rPr lang="pl-PL" dirty="0" smtClean="0"/>
              <a:t> i </a:t>
            </a:r>
            <a:r>
              <a:rPr lang="pl-PL" dirty="0" err="1" smtClean="0"/>
              <a:t>międzypowiatowe</a:t>
            </a:r>
            <a:r>
              <a:rPr lang="pl-PL" dirty="0" smtClean="0"/>
              <a:t>,</a:t>
            </a:r>
          </a:p>
          <a:p>
            <a:pPr marL="4763" indent="-4763"/>
            <a:r>
              <a:rPr lang="pl-PL" dirty="0" smtClean="0"/>
              <a:t> </a:t>
            </a:r>
            <a:r>
              <a:rPr lang="pl-PL" dirty="0" smtClean="0"/>
              <a:t>ze wsi do miasta i z miasta na </a:t>
            </a:r>
            <a:r>
              <a:rPr lang="pl-PL" dirty="0" smtClean="0"/>
              <a:t>wieś.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Od czego zależy kurs walutowy?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31324" y="2248930"/>
            <a:ext cx="10515600" cy="4434660"/>
          </a:xfrm>
        </p:spPr>
        <p:txBody>
          <a:bodyPr/>
          <a:lstStyle/>
          <a:p>
            <a:pPr marL="4763" indent="-4763">
              <a:buNone/>
            </a:pPr>
            <a:r>
              <a:rPr lang="pl-PL" dirty="0" smtClean="0"/>
              <a:t>Popyt na krajową walutę zależy od popytu na polskie dobra konsumpcyjne i inwestycyjne – zwykle płaci się za nie w PLN.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Podaż waluty zależy od popytu krajowych gospodarstw na dobra zagraniczne – najpierw za PLN kupuje się walutę obcą.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Systemy kursowe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/>
          <a:lstStyle/>
          <a:p>
            <a:pPr marL="4763" indent="-4763">
              <a:buNone/>
            </a:pPr>
            <a:r>
              <a:rPr lang="pl-PL" dirty="0" smtClean="0"/>
              <a:t>W systemie płynnym zwiększony popyt na walutę przy stałej podaży powoduje wzrost umocnienie waluty (wzrost ceny), a nadwyżka jej podaży – spadek.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Przy kursie stałym zwiększony popyt na walutę nie powoduje zmiany kursu. Bank Centralny interweniuje, sprzedając np. PLN za EUR. W ten sposób zwiększa podaż PLN i zwiększa swoje rezerwy dewizowe.</a:t>
            </a:r>
            <a:br>
              <a:rPr lang="pl-PL" dirty="0" smtClean="0"/>
            </a:br>
            <a:r>
              <a:rPr lang="pl-PL" dirty="0" smtClean="0"/>
              <a:t>Jeśli spada popyt na walutę BC skupuje PLN i zmniejsza rezerwy dewizowe.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Systemy kursowe – uwaga na zapis</a:t>
            </a:r>
            <a:endParaRPr lang="pl-PL" sz="4000" dirty="0" smtClean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30577" y="1989997"/>
            <a:ext cx="8949883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Systemy kursowe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/>
          <a:lstStyle/>
          <a:p>
            <a:pPr marL="4763" indent="-4763">
              <a:buNone/>
            </a:pPr>
            <a:r>
              <a:rPr lang="pl-PL" dirty="0" smtClean="0"/>
              <a:t>O konkurencyjności importu i eksportu decyduje nie nominalny a realny kurs walutowy!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Realny kurs walutowy skorygowany jest o stopy inflacji w obu krajach.</a:t>
            </a:r>
          </a:p>
          <a:p>
            <a:pPr marL="4763" indent="-4763">
              <a:buNone/>
            </a:pPr>
            <a:endParaRPr lang="pl-PL" dirty="0" smtClean="0"/>
          </a:p>
          <a:p>
            <a:pPr marL="4763" indent="-4763">
              <a:buNone/>
            </a:pPr>
            <a:r>
              <a:rPr lang="pl-PL" dirty="0" smtClean="0"/>
              <a:t>Kurs realny = kurs nominalny x (inflacja  w kraju / inflacja za granicą)</a:t>
            </a:r>
          </a:p>
          <a:p>
            <a:pPr marL="4763" indent="-4763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Bilans płatniczy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/>
          </a:bodyPr>
          <a:lstStyle/>
          <a:p>
            <a:pPr marL="4763" indent="-4763">
              <a:buNone/>
            </a:pPr>
            <a:r>
              <a:rPr lang="pl-PL" dirty="0" err="1" smtClean="0"/>
              <a:t>def</a:t>
            </a:r>
            <a:r>
              <a:rPr lang="pl-PL" dirty="0" smtClean="0"/>
              <a:t>. – usystematyzowane zestawienie wszystkich transakcji dokonywanych przez mieszkańców kraju zagranicą.</a:t>
            </a:r>
          </a:p>
          <a:p>
            <a:pPr marL="4763" indent="-4763">
              <a:buNone/>
            </a:pPr>
            <a:r>
              <a:rPr lang="pl-PL" dirty="0" smtClean="0"/>
              <a:t>Składa się z:</a:t>
            </a:r>
            <a:br>
              <a:rPr lang="pl-PL" dirty="0" smtClean="0"/>
            </a:br>
            <a:r>
              <a:rPr lang="pl-PL" dirty="0" smtClean="0"/>
              <a:t>A. rachunku obrotów bieżących </a:t>
            </a:r>
            <a:r>
              <a:rPr lang="pl-PL" sz="1800" dirty="0" smtClean="0"/>
              <a:t>–</a:t>
            </a:r>
            <a:r>
              <a:rPr lang="pl-PL" dirty="0" smtClean="0"/>
              <a:t> </a:t>
            </a:r>
            <a:r>
              <a:rPr lang="pl-PL" sz="1800" dirty="0" smtClean="0"/>
              <a:t>rejestr transakcji dot. dóbr konsumpcyjnych i inwestycyjnych, odsetek i dochodów z majątku posiadanego za granicą i płatności transferowych.</a:t>
            </a:r>
          </a:p>
          <a:p>
            <a:pPr marL="4763" indent="-4763">
              <a:buNone/>
            </a:pPr>
            <a:r>
              <a:rPr lang="pl-PL" dirty="0" smtClean="0"/>
              <a:t>B. rachunku obrotów kapitałowych</a:t>
            </a:r>
            <a:r>
              <a:rPr lang="pl-PL" sz="1800" dirty="0" smtClean="0"/>
              <a:t> – rejestr transakcji, których przedmiotem są dobra </a:t>
            </a:r>
            <a:r>
              <a:rPr lang="pl-PL" sz="1800" dirty="0" smtClean="0"/>
              <a:t>kapitałowe</a:t>
            </a:r>
          </a:p>
          <a:p>
            <a:pPr marL="4763" indent="-4763">
              <a:buNone/>
            </a:pPr>
            <a:r>
              <a:rPr lang="pl-PL" dirty="0" smtClean="0"/>
              <a:t>C. Rachunek obrotów finansowych </a:t>
            </a:r>
            <a:r>
              <a:rPr lang="pl-PL" sz="1800" dirty="0" smtClean="0"/>
              <a:t>– inwestycje bezpośrednie i </a:t>
            </a:r>
            <a:r>
              <a:rPr lang="pl-PL" sz="1800" dirty="0" smtClean="0"/>
              <a:t>portfelowe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2051" y="1076349"/>
            <a:ext cx="10343938" cy="102430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Bilans płatniczy</a:t>
            </a:r>
            <a:endParaRPr lang="pl-PL" sz="40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357183" y="2146901"/>
            <a:ext cx="10515600" cy="4351338"/>
          </a:xfrm>
        </p:spPr>
        <p:txBody>
          <a:bodyPr>
            <a:normAutofit/>
          </a:bodyPr>
          <a:lstStyle/>
          <a:p>
            <a:pPr marL="4763" indent="-4763">
              <a:buNone/>
            </a:pPr>
            <a:r>
              <a:rPr lang="pl-PL" dirty="0" smtClean="0"/>
              <a:t>Wydatki („winien”) wynikają z zakupu dóbr i usług z zagranicy.</a:t>
            </a:r>
          </a:p>
          <a:p>
            <a:pPr marL="4763" indent="-4763">
              <a:buNone/>
            </a:pPr>
            <a:r>
              <a:rPr lang="pl-PL" dirty="0" smtClean="0"/>
              <a:t>Wpływy („ma”) wynikają ze sprzedaży krajowych dóbr i usług.</a:t>
            </a:r>
          </a:p>
          <a:p>
            <a:pPr marL="4763" indent="-4763">
              <a:buNone/>
            </a:pPr>
            <a:r>
              <a:rPr lang="pl-PL" dirty="0" smtClean="0"/>
              <a:t>Saldo bilansu płatniczego (porównanie winien i ma) zależy od:</a:t>
            </a:r>
            <a:endParaRPr lang="pl-PL" dirty="0" smtClean="0"/>
          </a:p>
          <a:p>
            <a:pPr marL="4763" indent="-4763"/>
            <a:r>
              <a:rPr lang="pl-PL" dirty="0" smtClean="0"/>
              <a:t> salda obrotów bieżących,</a:t>
            </a:r>
          </a:p>
          <a:p>
            <a:pPr marL="4763" indent="-4763"/>
            <a:r>
              <a:rPr lang="pl-PL" dirty="0" smtClean="0"/>
              <a:t> salda obrotów kapitałowych,</a:t>
            </a:r>
          </a:p>
          <a:p>
            <a:pPr marL="4763" indent="-4763"/>
            <a:r>
              <a:rPr lang="pl-PL" dirty="0" smtClean="0"/>
              <a:t> systemu kursu walutowego.</a:t>
            </a:r>
          </a:p>
        </p:txBody>
      </p:sp>
    </p:spTree>
    <p:extLst>
      <p:ext uri="{BB962C8B-B14F-4D97-AF65-F5344CB8AC3E}">
        <p14:creationId xmlns:p14="http://schemas.microsoft.com/office/powerpoint/2010/main" xmlns="" val="2574550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1549</Words>
  <Application>Microsoft Office PowerPoint</Application>
  <PresentationFormat>Niestandardowy</PresentationFormat>
  <Paragraphs>248</Paragraphs>
  <Slides>36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Motyw pakietu Office</vt:lpstr>
      <vt:lpstr>Makroekonomia gospodarki otwartej i rynek pracy</vt:lpstr>
      <vt:lpstr>Gospodarka otwarta</vt:lpstr>
      <vt:lpstr>Kurs walutowy</vt:lpstr>
      <vt:lpstr>Od czego zależy kurs walutowy?</vt:lpstr>
      <vt:lpstr>Systemy kursowe</vt:lpstr>
      <vt:lpstr>Systemy kursowe – uwaga na zapis</vt:lpstr>
      <vt:lpstr>Systemy kursowe</vt:lpstr>
      <vt:lpstr>Bilans płatniczy</vt:lpstr>
      <vt:lpstr>Bilans płatniczy</vt:lpstr>
      <vt:lpstr>Bilans płatniczy</vt:lpstr>
      <vt:lpstr>Wpływ stopy procentowej na przepływ kapitału</vt:lpstr>
      <vt:lpstr>Polityka w gospodarce otwartej – kurs stały</vt:lpstr>
      <vt:lpstr>Polityka w gospodarce otwartej – kurs stały</vt:lpstr>
      <vt:lpstr>Polityka w gospodarce otwartej – kurs płynny</vt:lpstr>
      <vt:lpstr>Polityka w gospodarce otwartej – płynny</vt:lpstr>
      <vt:lpstr>Polityka w gospodarce otwartej – podsumowanie</vt:lpstr>
      <vt:lpstr>Rynek pracy</vt:lpstr>
      <vt:lpstr>Czynniki wpływające na popyt na pracę</vt:lpstr>
      <vt:lpstr>Czynniki wpływające na podaż pracy</vt:lpstr>
      <vt:lpstr>Efekt substytucyjny i dochodowy</vt:lpstr>
      <vt:lpstr>Krajobraz rynku pracy</vt:lpstr>
      <vt:lpstr>Popyt na pracę</vt:lpstr>
      <vt:lpstr>Podaż pracy</vt:lpstr>
      <vt:lpstr>Rynek pracy na wykresie</vt:lpstr>
      <vt:lpstr>Rynek pracy na wykresie</vt:lpstr>
      <vt:lpstr>Procesy dostosowawcze na rynku pracy</vt:lpstr>
      <vt:lpstr>Ograniczenia szybkiego dostosowania się rynku</vt:lpstr>
      <vt:lpstr>Płaca minimalna</vt:lpstr>
      <vt:lpstr>Związki zawodowe</vt:lpstr>
      <vt:lpstr>Inne</vt:lpstr>
      <vt:lpstr>Bezrobocie</vt:lpstr>
      <vt:lpstr>Nie wszyscy ludzie chcą pracować!</vt:lpstr>
      <vt:lpstr>Rodzaje bezrobocia</vt:lpstr>
      <vt:lpstr>Rodzaje bezrobocia</vt:lpstr>
      <vt:lpstr>Migracja</vt:lpstr>
      <vt:lpstr>Migracje zarobkowe wg GUS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Rynek – zasady funkcjonowania</dc:title>
  <dc:creator>Goś</dc:creator>
  <cp:lastModifiedBy>ja</cp:lastModifiedBy>
  <cp:revision>72</cp:revision>
  <dcterms:created xsi:type="dcterms:W3CDTF">2016-11-18T18:33:08Z</dcterms:created>
  <dcterms:modified xsi:type="dcterms:W3CDTF">2018-01-02T20:19:42Z</dcterms:modified>
</cp:coreProperties>
</file>