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390" r:id="rId3"/>
    <p:sldId id="391" r:id="rId4"/>
    <p:sldId id="393" r:id="rId5"/>
    <p:sldId id="392" r:id="rId6"/>
    <p:sldId id="394" r:id="rId7"/>
    <p:sldId id="395" r:id="rId8"/>
    <p:sldId id="396" r:id="rId9"/>
    <p:sldId id="397" r:id="rId10"/>
    <p:sldId id="398" r:id="rId11"/>
    <p:sldId id="399" r:id="rId12"/>
    <p:sldId id="401" r:id="rId13"/>
    <p:sldId id="400" r:id="rId14"/>
    <p:sldId id="403" r:id="rId15"/>
    <p:sldId id="402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426" r:id="rId38"/>
    <p:sldId id="349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90" r:id="rId54"/>
    <p:sldId id="291" r:id="rId55"/>
    <p:sldId id="263" r:id="rId5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48"/>
    <p:restoredTop sz="91471"/>
  </p:normalViewPr>
  <p:slideViewPr>
    <p:cSldViewPr snapToGrid="0">
      <p:cViewPr varScale="1">
        <p:scale>
          <a:sx n="101" d="100"/>
          <a:sy n="101" d="100"/>
        </p:scale>
        <p:origin x="22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E2C17-DE1B-7F4A-9F8E-62F8681EE590}" type="datetimeFigureOut">
              <a:rPr lang="pl-PL" smtClean="0"/>
              <a:t>16.04.2025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6188-8028-2A40-8633-73BC3C478C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879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96188-8028-2A40-8633-73BC3C478CA9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9086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96188-8028-2A40-8633-73BC3C478CA9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8453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96188-8028-2A40-8633-73BC3C478CA9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5887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96188-8028-2A40-8633-73BC3C478CA9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9372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96188-8028-2A40-8633-73BC3C478CA9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2725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96188-8028-2A40-8633-73BC3C478CA9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180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96188-8028-2A40-8633-73BC3C478CA9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580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96188-8028-2A40-8633-73BC3C478CA9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46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96188-8028-2A40-8633-73BC3C478CA9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045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96188-8028-2A40-8633-73BC3C478CA9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3933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96188-8028-2A40-8633-73BC3C478CA9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30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:a16="http://schemas.microsoft.com/office/drawing/2014/main" id="{1910077C-FFA4-DEC3-FA3C-65BC5CEB0100}"/>
              </a:ext>
            </a:extLst>
          </p:cNvPr>
          <p:cNvSpPr/>
          <p:nvPr/>
        </p:nvSpPr>
        <p:spPr>
          <a:xfrm rot="21133670" flipH="1">
            <a:off x="977632" y="481138"/>
            <a:ext cx="9378186" cy="52385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72"/>
              <a:gd name="f7" fmla="val 852489"/>
              <a:gd name="f8" fmla="val 633056"/>
              <a:gd name="f9" fmla="val 716495"/>
              <a:gd name="f10" fmla="val 841059"/>
              <a:gd name="f11" fmla="val 733789"/>
              <a:gd name="f12" fmla="val 812455"/>
              <a:gd name="f13" fmla="val 825461"/>
              <a:gd name="f14" fmla="val 773218"/>
              <a:gd name="f15" fmla="val 917133"/>
              <a:gd name="f16" fmla="val 733981"/>
              <a:gd name="f17" fmla="val 1120276"/>
              <a:gd name="f18" fmla="val 716959"/>
              <a:gd name="f19" fmla="val 1183087"/>
              <a:gd name="f20" fmla="val 617069"/>
              <a:gd name="f21" fmla="val 1245898"/>
              <a:gd name="f22" fmla="val 517180"/>
              <a:gd name="f23" fmla="val 1258148"/>
              <a:gd name="f24" fmla="val 283568"/>
              <a:gd name="f25" fmla="val 1202325"/>
              <a:gd name="f26" fmla="val 173881"/>
              <a:gd name="f27" fmla="val 1146502"/>
              <a:gd name="f28" fmla="val 64194"/>
              <a:gd name="f29" fmla="val 1083676"/>
              <a:gd name="f30" fmla="val 36572"/>
              <a:gd name="f31" fmla="val 981005"/>
              <a:gd name="f32" fmla="val 19225"/>
              <a:gd name="f33" fmla="val 823274"/>
              <a:gd name="f34" fmla="val -7425"/>
              <a:gd name="f35" fmla="val 446352"/>
              <a:gd name="f36" fmla="val -23746"/>
              <a:gd name="f37" fmla="val 245994"/>
              <a:gd name="f38" fmla="val 92349"/>
              <a:gd name="f39" fmla="val 45636"/>
              <a:gd name="f40" fmla="val 208444"/>
              <a:gd name="f41" fmla="val -47145"/>
              <a:gd name="f42" fmla="val 246094"/>
              <a:gd name="f43" fmla="val 23501"/>
              <a:gd name="f44" fmla="val 568036"/>
              <a:gd name="f45" fmla="val 51046"/>
              <a:gd name="f46" fmla="val 756743"/>
              <a:gd name="f47" fmla="val 510357"/>
              <a:gd name="f48" fmla="val 722029"/>
              <a:gd name="f49" fmla="val 552172"/>
              <a:gd name="f50" fmla="val 730697"/>
              <a:gd name="f51" fmla="val 733623"/>
              <a:gd name="f52" fmla="val 767368"/>
              <a:gd name="f53" fmla="+- 0 0 -90"/>
              <a:gd name="f54" fmla="*/ f3 1 1237972"/>
              <a:gd name="f55" fmla="*/ f4 1 852489"/>
              <a:gd name="f56" fmla="val f5"/>
              <a:gd name="f57" fmla="val f6"/>
              <a:gd name="f58" fmla="val f7"/>
              <a:gd name="f59" fmla="*/ f53 f0 1"/>
              <a:gd name="f60" fmla="+- f58 0 f56"/>
              <a:gd name="f61" fmla="+- f57 0 f56"/>
              <a:gd name="f62" fmla="*/ f59 1 f2"/>
              <a:gd name="f63" fmla="*/ f61 1 1237972"/>
              <a:gd name="f64" fmla="*/ f60 1 852489"/>
              <a:gd name="f65" fmla="*/ 852489 f60 1"/>
              <a:gd name="f66" fmla="*/ 773218 f60 1"/>
              <a:gd name="f67" fmla="*/ 617069 f60 1"/>
              <a:gd name="f68" fmla="*/ 173881 f60 1"/>
              <a:gd name="f69" fmla="*/ 19225 f60 1"/>
              <a:gd name="f70" fmla="*/ 92349 f60 1"/>
              <a:gd name="f71" fmla="*/ 568036 f60 1"/>
              <a:gd name="f72" fmla="*/ 730697 f60 1"/>
              <a:gd name="f73" fmla="*/ 633056 f61 1"/>
              <a:gd name="f74" fmla="*/ 825461 f61 1"/>
              <a:gd name="f75" fmla="*/ 1183087 f61 1"/>
              <a:gd name="f76" fmla="*/ 1202325 f61 1"/>
              <a:gd name="f77" fmla="*/ 981005 f61 1"/>
              <a:gd name="f78" fmla="*/ 245994 f61 1"/>
              <a:gd name="f79" fmla="*/ 23501 f61 1"/>
              <a:gd name="f80" fmla="*/ 552172 f61 1"/>
              <a:gd name="f81" fmla="+- f62 0 f1"/>
              <a:gd name="f82" fmla="*/ f65 1 852489"/>
              <a:gd name="f83" fmla="*/ f66 1 852489"/>
              <a:gd name="f84" fmla="*/ f67 1 852489"/>
              <a:gd name="f85" fmla="*/ f68 1 852489"/>
              <a:gd name="f86" fmla="*/ f69 1 852489"/>
              <a:gd name="f87" fmla="*/ f70 1 852489"/>
              <a:gd name="f88" fmla="*/ f71 1 852489"/>
              <a:gd name="f89" fmla="*/ f72 1 852489"/>
              <a:gd name="f90" fmla="*/ f73 1 1237972"/>
              <a:gd name="f91" fmla="*/ f74 1 1237972"/>
              <a:gd name="f92" fmla="*/ f75 1 1237972"/>
              <a:gd name="f93" fmla="*/ f76 1 1237972"/>
              <a:gd name="f94" fmla="*/ f77 1 1237972"/>
              <a:gd name="f95" fmla="*/ f78 1 1237972"/>
              <a:gd name="f96" fmla="*/ f79 1 1237972"/>
              <a:gd name="f97" fmla="*/ f80 1 1237972"/>
              <a:gd name="f98" fmla="*/ f56 1 f63"/>
              <a:gd name="f99" fmla="*/ f57 1 f63"/>
              <a:gd name="f100" fmla="*/ f56 1 f64"/>
              <a:gd name="f101" fmla="*/ f58 1 f64"/>
              <a:gd name="f102" fmla="*/ f90 1 f63"/>
              <a:gd name="f103" fmla="*/ f82 1 f64"/>
              <a:gd name="f104" fmla="*/ f91 1 f63"/>
              <a:gd name="f105" fmla="*/ f83 1 f64"/>
              <a:gd name="f106" fmla="*/ f92 1 f63"/>
              <a:gd name="f107" fmla="*/ f84 1 f64"/>
              <a:gd name="f108" fmla="*/ f93 1 f63"/>
              <a:gd name="f109" fmla="*/ f85 1 f64"/>
              <a:gd name="f110" fmla="*/ f94 1 f63"/>
              <a:gd name="f111" fmla="*/ f86 1 f64"/>
              <a:gd name="f112" fmla="*/ f95 1 f63"/>
              <a:gd name="f113" fmla="*/ f87 1 f64"/>
              <a:gd name="f114" fmla="*/ f96 1 f63"/>
              <a:gd name="f115" fmla="*/ f88 1 f64"/>
              <a:gd name="f116" fmla="*/ f97 1 f63"/>
              <a:gd name="f117" fmla="*/ f89 1 f64"/>
              <a:gd name="f118" fmla="*/ f98 f54 1"/>
              <a:gd name="f119" fmla="*/ f99 f54 1"/>
              <a:gd name="f120" fmla="*/ f101 f55 1"/>
              <a:gd name="f121" fmla="*/ f100 f55 1"/>
              <a:gd name="f122" fmla="*/ f102 f54 1"/>
              <a:gd name="f123" fmla="*/ f103 f55 1"/>
              <a:gd name="f124" fmla="*/ f104 f54 1"/>
              <a:gd name="f125" fmla="*/ f105 f55 1"/>
              <a:gd name="f126" fmla="*/ f106 f54 1"/>
              <a:gd name="f127" fmla="*/ f107 f55 1"/>
              <a:gd name="f128" fmla="*/ f108 f54 1"/>
              <a:gd name="f129" fmla="*/ f109 f55 1"/>
              <a:gd name="f130" fmla="*/ f110 f54 1"/>
              <a:gd name="f131" fmla="*/ f111 f55 1"/>
              <a:gd name="f132" fmla="*/ f112 f54 1"/>
              <a:gd name="f133" fmla="*/ f113 f55 1"/>
              <a:gd name="f134" fmla="*/ f114 f54 1"/>
              <a:gd name="f135" fmla="*/ f115 f55 1"/>
              <a:gd name="f136" fmla="*/ f116 f54 1"/>
              <a:gd name="f137" fmla="*/ f117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1">
                <a:pos x="f122" y="f123"/>
              </a:cxn>
              <a:cxn ang="f81">
                <a:pos x="f124" y="f125"/>
              </a:cxn>
              <a:cxn ang="f81">
                <a:pos x="f126" y="f127"/>
              </a:cxn>
              <a:cxn ang="f81">
                <a:pos x="f128" y="f129"/>
              </a:cxn>
              <a:cxn ang="f81">
                <a:pos x="f130" y="f131"/>
              </a:cxn>
              <a:cxn ang="f81">
                <a:pos x="f132" y="f133"/>
              </a:cxn>
              <a:cxn ang="f81">
                <a:pos x="f134" y="f135"/>
              </a:cxn>
              <a:cxn ang="f81">
                <a:pos x="f136" y="f137"/>
              </a:cxn>
              <a:cxn ang="f81">
                <a:pos x="f122" y="f123"/>
              </a:cxn>
            </a:cxnLst>
            <a:rect l="f118" t="f121" r="f119" b="f120"/>
            <a:pathLst>
              <a:path w="1237972" h="852489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8" y="f7"/>
                  <a:pt x="f8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  <p:sp>
        <p:nvSpPr>
          <p:cNvPr id="3" name="Freeform: Shape 7">
            <a:extLst>
              <a:ext uri="{FF2B5EF4-FFF2-40B4-BE49-F238E27FC236}">
                <a16:creationId xmlns:a16="http://schemas.microsoft.com/office/drawing/2014/main" id="{BD4E5F44-24DE-33E5-FB8F-F906A80BB8CC}"/>
              </a:ext>
            </a:extLst>
          </p:cNvPr>
          <p:cNvSpPr/>
          <p:nvPr/>
        </p:nvSpPr>
        <p:spPr>
          <a:xfrm rot="21133670" flipH="1">
            <a:off x="1010578" y="456230"/>
            <a:ext cx="9378186" cy="52385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72"/>
              <a:gd name="f7" fmla="val 852489"/>
              <a:gd name="f8" fmla="val 633056"/>
              <a:gd name="f9" fmla="val 716495"/>
              <a:gd name="f10" fmla="val 841059"/>
              <a:gd name="f11" fmla="val 733789"/>
              <a:gd name="f12" fmla="val 812455"/>
              <a:gd name="f13" fmla="val 825461"/>
              <a:gd name="f14" fmla="val 773218"/>
              <a:gd name="f15" fmla="val 917133"/>
              <a:gd name="f16" fmla="val 733981"/>
              <a:gd name="f17" fmla="val 1120276"/>
              <a:gd name="f18" fmla="val 716959"/>
              <a:gd name="f19" fmla="val 1183087"/>
              <a:gd name="f20" fmla="val 617069"/>
              <a:gd name="f21" fmla="val 1245898"/>
              <a:gd name="f22" fmla="val 517180"/>
              <a:gd name="f23" fmla="val 1258148"/>
              <a:gd name="f24" fmla="val 283568"/>
              <a:gd name="f25" fmla="val 1202325"/>
              <a:gd name="f26" fmla="val 173881"/>
              <a:gd name="f27" fmla="val 1146502"/>
              <a:gd name="f28" fmla="val 64194"/>
              <a:gd name="f29" fmla="val 1083676"/>
              <a:gd name="f30" fmla="val 36572"/>
              <a:gd name="f31" fmla="val 981005"/>
              <a:gd name="f32" fmla="val 19225"/>
              <a:gd name="f33" fmla="val 823274"/>
              <a:gd name="f34" fmla="val -7425"/>
              <a:gd name="f35" fmla="val 446352"/>
              <a:gd name="f36" fmla="val -23746"/>
              <a:gd name="f37" fmla="val 245994"/>
              <a:gd name="f38" fmla="val 92349"/>
              <a:gd name="f39" fmla="val 45636"/>
              <a:gd name="f40" fmla="val 208444"/>
              <a:gd name="f41" fmla="val -47145"/>
              <a:gd name="f42" fmla="val 246094"/>
              <a:gd name="f43" fmla="val 23501"/>
              <a:gd name="f44" fmla="val 568036"/>
              <a:gd name="f45" fmla="val 51046"/>
              <a:gd name="f46" fmla="val 756743"/>
              <a:gd name="f47" fmla="val 510357"/>
              <a:gd name="f48" fmla="val 722029"/>
              <a:gd name="f49" fmla="val 552172"/>
              <a:gd name="f50" fmla="val 730697"/>
              <a:gd name="f51" fmla="val 733623"/>
              <a:gd name="f52" fmla="val 767368"/>
              <a:gd name="f53" fmla="+- 0 0 -90"/>
              <a:gd name="f54" fmla="*/ f3 1 1237972"/>
              <a:gd name="f55" fmla="*/ f4 1 852489"/>
              <a:gd name="f56" fmla="val f5"/>
              <a:gd name="f57" fmla="val f6"/>
              <a:gd name="f58" fmla="val f7"/>
              <a:gd name="f59" fmla="*/ f53 f0 1"/>
              <a:gd name="f60" fmla="+- f58 0 f56"/>
              <a:gd name="f61" fmla="+- f57 0 f56"/>
              <a:gd name="f62" fmla="*/ f59 1 f2"/>
              <a:gd name="f63" fmla="*/ f61 1 1237972"/>
              <a:gd name="f64" fmla="*/ f60 1 852489"/>
              <a:gd name="f65" fmla="*/ 852489 f60 1"/>
              <a:gd name="f66" fmla="*/ 773218 f60 1"/>
              <a:gd name="f67" fmla="*/ 617069 f60 1"/>
              <a:gd name="f68" fmla="*/ 173881 f60 1"/>
              <a:gd name="f69" fmla="*/ 19225 f60 1"/>
              <a:gd name="f70" fmla="*/ 92349 f60 1"/>
              <a:gd name="f71" fmla="*/ 568036 f60 1"/>
              <a:gd name="f72" fmla="*/ 730697 f60 1"/>
              <a:gd name="f73" fmla="*/ 633056 f61 1"/>
              <a:gd name="f74" fmla="*/ 825461 f61 1"/>
              <a:gd name="f75" fmla="*/ 1183087 f61 1"/>
              <a:gd name="f76" fmla="*/ 1202325 f61 1"/>
              <a:gd name="f77" fmla="*/ 981005 f61 1"/>
              <a:gd name="f78" fmla="*/ 245994 f61 1"/>
              <a:gd name="f79" fmla="*/ 23501 f61 1"/>
              <a:gd name="f80" fmla="*/ 552172 f61 1"/>
              <a:gd name="f81" fmla="+- f62 0 f1"/>
              <a:gd name="f82" fmla="*/ f65 1 852489"/>
              <a:gd name="f83" fmla="*/ f66 1 852489"/>
              <a:gd name="f84" fmla="*/ f67 1 852489"/>
              <a:gd name="f85" fmla="*/ f68 1 852489"/>
              <a:gd name="f86" fmla="*/ f69 1 852489"/>
              <a:gd name="f87" fmla="*/ f70 1 852489"/>
              <a:gd name="f88" fmla="*/ f71 1 852489"/>
              <a:gd name="f89" fmla="*/ f72 1 852489"/>
              <a:gd name="f90" fmla="*/ f73 1 1237972"/>
              <a:gd name="f91" fmla="*/ f74 1 1237972"/>
              <a:gd name="f92" fmla="*/ f75 1 1237972"/>
              <a:gd name="f93" fmla="*/ f76 1 1237972"/>
              <a:gd name="f94" fmla="*/ f77 1 1237972"/>
              <a:gd name="f95" fmla="*/ f78 1 1237972"/>
              <a:gd name="f96" fmla="*/ f79 1 1237972"/>
              <a:gd name="f97" fmla="*/ f80 1 1237972"/>
              <a:gd name="f98" fmla="*/ f56 1 f63"/>
              <a:gd name="f99" fmla="*/ f57 1 f63"/>
              <a:gd name="f100" fmla="*/ f56 1 f64"/>
              <a:gd name="f101" fmla="*/ f58 1 f64"/>
              <a:gd name="f102" fmla="*/ f90 1 f63"/>
              <a:gd name="f103" fmla="*/ f82 1 f64"/>
              <a:gd name="f104" fmla="*/ f91 1 f63"/>
              <a:gd name="f105" fmla="*/ f83 1 f64"/>
              <a:gd name="f106" fmla="*/ f92 1 f63"/>
              <a:gd name="f107" fmla="*/ f84 1 f64"/>
              <a:gd name="f108" fmla="*/ f93 1 f63"/>
              <a:gd name="f109" fmla="*/ f85 1 f64"/>
              <a:gd name="f110" fmla="*/ f94 1 f63"/>
              <a:gd name="f111" fmla="*/ f86 1 f64"/>
              <a:gd name="f112" fmla="*/ f95 1 f63"/>
              <a:gd name="f113" fmla="*/ f87 1 f64"/>
              <a:gd name="f114" fmla="*/ f96 1 f63"/>
              <a:gd name="f115" fmla="*/ f88 1 f64"/>
              <a:gd name="f116" fmla="*/ f97 1 f63"/>
              <a:gd name="f117" fmla="*/ f89 1 f64"/>
              <a:gd name="f118" fmla="*/ f98 f54 1"/>
              <a:gd name="f119" fmla="*/ f99 f54 1"/>
              <a:gd name="f120" fmla="*/ f101 f55 1"/>
              <a:gd name="f121" fmla="*/ f100 f55 1"/>
              <a:gd name="f122" fmla="*/ f102 f54 1"/>
              <a:gd name="f123" fmla="*/ f103 f55 1"/>
              <a:gd name="f124" fmla="*/ f104 f54 1"/>
              <a:gd name="f125" fmla="*/ f105 f55 1"/>
              <a:gd name="f126" fmla="*/ f106 f54 1"/>
              <a:gd name="f127" fmla="*/ f107 f55 1"/>
              <a:gd name="f128" fmla="*/ f108 f54 1"/>
              <a:gd name="f129" fmla="*/ f109 f55 1"/>
              <a:gd name="f130" fmla="*/ f110 f54 1"/>
              <a:gd name="f131" fmla="*/ f111 f55 1"/>
              <a:gd name="f132" fmla="*/ f112 f54 1"/>
              <a:gd name="f133" fmla="*/ f113 f55 1"/>
              <a:gd name="f134" fmla="*/ f114 f54 1"/>
              <a:gd name="f135" fmla="*/ f115 f55 1"/>
              <a:gd name="f136" fmla="*/ f116 f54 1"/>
              <a:gd name="f137" fmla="*/ f117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1">
                <a:pos x="f122" y="f123"/>
              </a:cxn>
              <a:cxn ang="f81">
                <a:pos x="f124" y="f125"/>
              </a:cxn>
              <a:cxn ang="f81">
                <a:pos x="f126" y="f127"/>
              </a:cxn>
              <a:cxn ang="f81">
                <a:pos x="f128" y="f129"/>
              </a:cxn>
              <a:cxn ang="f81">
                <a:pos x="f130" y="f131"/>
              </a:cxn>
              <a:cxn ang="f81">
                <a:pos x="f132" y="f133"/>
              </a:cxn>
              <a:cxn ang="f81">
                <a:pos x="f134" y="f135"/>
              </a:cxn>
              <a:cxn ang="f81">
                <a:pos x="f136" y="f137"/>
              </a:cxn>
              <a:cxn ang="f81">
                <a:pos x="f122" y="f123"/>
              </a:cxn>
            </a:cxnLst>
            <a:rect l="f118" t="f121" r="f119" b="f120"/>
            <a:pathLst>
              <a:path w="1237972" h="852489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8" y="f7"/>
                  <a:pt x="f8" y="f7"/>
                </a:cubicBezTo>
                <a:close/>
              </a:path>
            </a:pathLst>
          </a:cu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730428-1562-A869-C6D4-F7BE437F7A9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56395" y="1398181"/>
            <a:ext cx="7134450" cy="2870795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45B3389-BD75-8F5C-A812-70B6AA9FF89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270836" y="5135526"/>
            <a:ext cx="4397166" cy="105794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9C11701-EE78-9E5F-AF1B-0F6DA301481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F0A08C-E8A2-9349-B0CC-0C290C947759}" type="datetime1">
              <a:rPr lang="en-US"/>
              <a:pPr lvl="0"/>
              <a:t>4/16/25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EFDAD6-5A19-C70D-52A8-BD1437565B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A31954A-115D-5F7D-54A2-ED5785C75D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50CC9E-0D96-0F41-917C-89BB51A573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8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3DEC613-91DA-04D2-AFFF-D9B2F7729E8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94C99-3F46-C747-AC13-AEB26463E35D}" type="datetime1">
              <a:rPr lang="en-US"/>
              <a:pPr lvl="0"/>
              <a:t>4/16/25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02537F6-AB35-F07A-36D2-2031AFF2C3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A445B4-C231-541B-5692-F5AB3CA9E5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5D300-0917-9B4B-89DB-1317569BB0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7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F2677F-D1D8-1319-6A01-D1DEEED8928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0C9C0D-848C-DE4B-9D9A-51C8B08FB6AD}" type="datetime1">
              <a:rPr lang="en-US"/>
              <a:pPr lvl="0"/>
              <a:t>4/16/25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4B5C40-185B-8B18-F6E6-B8B2CF3CEE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CA4AB1-5416-ACD3-15F3-81E206E0B6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C880F6-595C-5A47-BD73-B64F45D23F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6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B3F39CD-A30C-D504-6D72-C94B9F3B66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74FBEB-F29A-864A-A8F1-411726FA6A32}" type="datetime1">
              <a:rPr lang="en-US"/>
              <a:pPr lvl="0"/>
              <a:t>4/16/25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01DC7B9-FD37-62DB-E993-1D342EADC3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6C53DD-DABA-FA05-C191-673A4B251C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838569-596F-3942-A6F7-4F46DFFF43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06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0768C82-86A0-9B34-4B63-69B610E254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290180-EE29-674C-B024-98FB0B19FD07}" type="datetime1">
              <a:rPr lang="en-US"/>
              <a:pPr lvl="0"/>
              <a:t>4/16/25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A68F2F-4F95-E82C-847A-727788C7F3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FF5998-6E33-431C-FFFA-ACFC47DBDB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BFA2E8-A161-044C-9BB1-AB798BB623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0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9AAC8EB9-E813-37B6-7F2A-63A490F0984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1059" y="2095503"/>
            <a:ext cx="5072743" cy="39732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2EAEFB1E-119C-2210-9EF7-E234129A0A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54F51D-792D-5C4C-B326-128E551EA156}" type="datetime1">
              <a:rPr lang="en-US"/>
              <a:pPr lvl="0"/>
              <a:t>4/16/25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3FC815A-A3F9-9CF5-A1FB-02A9CDE953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C877A1C-B106-6CA4-EF9C-38ECFF6506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BA6DBD-3AD4-944F-8F3B-51913C2292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3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0B7F974-B213-AFC0-E16D-2E57F643BF7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28700" y="2642195"/>
            <a:ext cx="4968877" cy="34024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21C52D1-C44D-F348-E058-A70253E970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1050" y="1827803"/>
            <a:ext cx="5087035" cy="814382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743845C1-307A-8AEE-A0F8-A6141ACCDD4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81050" y="2642195"/>
            <a:ext cx="5087035" cy="34024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AD69E4BA-1817-C561-727F-0DD12A0BDD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1001BD-F434-BC4F-AA6D-1E51E29D0631}" type="datetime1">
              <a:rPr lang="en-US"/>
              <a:pPr lvl="0"/>
              <a:t>4/16/25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D55C0530-2400-1307-86CE-063A5532C1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127B7EE6-C653-0ABD-EB35-39062A8C24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FBA469-2BF6-EB4F-B9BF-33031D8BB9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7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2D430FAA-7B21-E22E-E5E9-59CD41390A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DE9DAD-6CE6-6846-B8DB-D9545220BB06}" type="datetime1">
              <a:rPr lang="en-US"/>
              <a:pPr lvl="0"/>
              <a:t>4/16/25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B552091-5B14-9F2C-BE42-3D61EB74F77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5D00E60-9EE4-5493-2282-78C4A0FD8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C9D1E7-03BF-AC46-978C-47DDBE1D2CDD}" type="slidenum">
              <a:t>‹#›</a:t>
            </a:fld>
            <a:endParaRPr lang="en-US"/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873CDD3B-83CD-E860-CFDB-B124558E3010}"/>
              </a:ext>
            </a:extLst>
          </p:cNvPr>
          <p:cNvSpPr/>
          <p:nvPr/>
        </p:nvSpPr>
        <p:spPr>
          <a:xfrm rot="492870">
            <a:off x="2401243" y="1130235"/>
            <a:ext cx="8982169" cy="50099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41734"/>
              <a:gd name="f7" fmla="val 722931"/>
              <a:gd name="f8" fmla="val 382064"/>
              <a:gd name="f9" fmla="val 406019"/>
              <a:gd name="f10" fmla="val 660055"/>
              <a:gd name="f11" fmla="val 439594"/>
              <a:gd name="f12" fmla="val 666515"/>
              <a:gd name="f13" fmla="val 528955"/>
              <a:gd name="f14" fmla="val 645250"/>
              <a:gd name="f15" fmla="val 618316"/>
              <a:gd name="f16" fmla="val 623985"/>
              <a:gd name="f17" fmla="val 833631"/>
              <a:gd name="f18" fmla="val 616742"/>
              <a:gd name="f19" fmla="val 918231"/>
              <a:gd name="f20" fmla="val 551358"/>
              <a:gd name="f21" fmla="val 1002831"/>
              <a:gd name="f22" fmla="val 485974"/>
              <a:gd name="f23" fmla="val 1059658"/>
              <a:gd name="f24" fmla="val 370279"/>
              <a:gd name="f25" fmla="val 1036557"/>
              <a:gd name="f26" fmla="val 252945"/>
              <a:gd name="f27" fmla="val 1013456"/>
              <a:gd name="f28" fmla="val 135611"/>
              <a:gd name="f29" fmla="val 908753"/>
              <a:gd name="f30" fmla="val 44671"/>
              <a:gd name="f31" fmla="val 770382"/>
              <a:gd name="f32" fmla="val 12290"/>
              <a:gd name="f33" fmla="val 632011"/>
              <a:gd name="f34" fmla="val -20091"/>
              <a:gd name="f35" fmla="val 338916"/>
              <a:gd name="f36" fmla="val 17165"/>
              <a:gd name="f37" fmla="val 206333"/>
              <a:gd name="f38" fmla="val 58661"/>
              <a:gd name="f39" fmla="val 73750"/>
              <a:gd name="f40" fmla="val 100157"/>
              <a:gd name="f41" fmla="val 1822"/>
              <a:gd name="f42" fmla="val 199023"/>
              <a:gd name="f43" fmla="val 342860"/>
              <a:gd name="f44" fmla="val 27105"/>
              <a:gd name="f45" fmla="val 498943"/>
              <a:gd name="f46" fmla="val 87932"/>
              <a:gd name="f47" fmla="val 573770"/>
              <a:gd name="f48" fmla="val 314722"/>
              <a:gd name="f49" fmla="val 648160"/>
              <a:gd name="f50" fmla="val 367872"/>
              <a:gd name="f51" fmla="val 666162"/>
              <a:gd name="f52" fmla="+- 0 0 -90"/>
              <a:gd name="f53" fmla="*/ f3 1 1041734"/>
              <a:gd name="f54" fmla="*/ f4 1 722931"/>
              <a:gd name="f55" fmla="val f5"/>
              <a:gd name="f56" fmla="val f6"/>
              <a:gd name="f57" fmla="val f7"/>
              <a:gd name="f58" fmla="*/ f52 f0 1"/>
              <a:gd name="f59" fmla="+- f57 0 f55"/>
              <a:gd name="f60" fmla="+- f56 0 f55"/>
              <a:gd name="f61" fmla="*/ f58 1 f2"/>
              <a:gd name="f62" fmla="*/ f60 1 1041734"/>
              <a:gd name="f63" fmla="*/ f59 1 722931"/>
              <a:gd name="f64" fmla="*/ 722931 f59 1"/>
              <a:gd name="f65" fmla="*/ 645250 f59 1"/>
              <a:gd name="f66" fmla="*/ 551358 f59 1"/>
              <a:gd name="f67" fmla="*/ 252945 f59 1"/>
              <a:gd name="f68" fmla="*/ 12290 f59 1"/>
              <a:gd name="f69" fmla="*/ 58661 f59 1"/>
              <a:gd name="f70" fmla="*/ 648160 f59 1"/>
              <a:gd name="f71" fmla="*/ 382064 f60 1"/>
              <a:gd name="f72" fmla="*/ 528955 f60 1"/>
              <a:gd name="f73" fmla="*/ 918231 f60 1"/>
              <a:gd name="f74" fmla="*/ 1036557 f60 1"/>
              <a:gd name="f75" fmla="*/ 770382 f60 1"/>
              <a:gd name="f76" fmla="*/ 206333 f60 1"/>
              <a:gd name="f77" fmla="*/ 0 f60 1"/>
              <a:gd name="f78" fmla="*/ 342860 f59 1"/>
              <a:gd name="f79" fmla="*/ 314722 f60 1"/>
              <a:gd name="f80" fmla="+- f61 0 f1"/>
              <a:gd name="f81" fmla="*/ f64 1 722931"/>
              <a:gd name="f82" fmla="*/ f65 1 722931"/>
              <a:gd name="f83" fmla="*/ f66 1 722931"/>
              <a:gd name="f84" fmla="*/ f67 1 722931"/>
              <a:gd name="f85" fmla="*/ f68 1 722931"/>
              <a:gd name="f86" fmla="*/ f69 1 722931"/>
              <a:gd name="f87" fmla="*/ f70 1 722931"/>
              <a:gd name="f88" fmla="*/ f71 1 1041734"/>
              <a:gd name="f89" fmla="*/ f72 1 1041734"/>
              <a:gd name="f90" fmla="*/ f73 1 1041734"/>
              <a:gd name="f91" fmla="*/ f74 1 1041734"/>
              <a:gd name="f92" fmla="*/ f75 1 1041734"/>
              <a:gd name="f93" fmla="*/ f76 1 1041734"/>
              <a:gd name="f94" fmla="*/ f77 1 1041734"/>
              <a:gd name="f95" fmla="*/ f78 1 722931"/>
              <a:gd name="f96" fmla="*/ f79 1 1041734"/>
              <a:gd name="f97" fmla="*/ f55 1 f62"/>
              <a:gd name="f98" fmla="*/ f56 1 f62"/>
              <a:gd name="f99" fmla="*/ f55 1 f63"/>
              <a:gd name="f100" fmla="*/ f57 1 f63"/>
              <a:gd name="f101" fmla="*/ f88 1 f62"/>
              <a:gd name="f102" fmla="*/ f81 1 f63"/>
              <a:gd name="f103" fmla="*/ f89 1 f62"/>
              <a:gd name="f104" fmla="*/ f82 1 f63"/>
              <a:gd name="f105" fmla="*/ f90 1 f62"/>
              <a:gd name="f106" fmla="*/ f83 1 f63"/>
              <a:gd name="f107" fmla="*/ f91 1 f62"/>
              <a:gd name="f108" fmla="*/ f84 1 f63"/>
              <a:gd name="f109" fmla="*/ f92 1 f62"/>
              <a:gd name="f110" fmla="*/ f85 1 f63"/>
              <a:gd name="f111" fmla="*/ f93 1 f62"/>
              <a:gd name="f112" fmla="*/ f86 1 f63"/>
              <a:gd name="f113" fmla="*/ f94 1 f62"/>
              <a:gd name="f114" fmla="*/ f95 1 f63"/>
              <a:gd name="f115" fmla="*/ f96 1 f62"/>
              <a:gd name="f116" fmla="*/ f87 1 f63"/>
              <a:gd name="f117" fmla="*/ f97 f53 1"/>
              <a:gd name="f118" fmla="*/ f98 f53 1"/>
              <a:gd name="f119" fmla="*/ f100 f54 1"/>
              <a:gd name="f120" fmla="*/ f99 f54 1"/>
              <a:gd name="f121" fmla="*/ f101 f53 1"/>
              <a:gd name="f122" fmla="*/ f102 f54 1"/>
              <a:gd name="f123" fmla="*/ f103 f53 1"/>
              <a:gd name="f124" fmla="*/ f104 f54 1"/>
              <a:gd name="f125" fmla="*/ f105 f53 1"/>
              <a:gd name="f126" fmla="*/ f106 f54 1"/>
              <a:gd name="f127" fmla="*/ f107 f53 1"/>
              <a:gd name="f128" fmla="*/ f108 f54 1"/>
              <a:gd name="f129" fmla="*/ f109 f53 1"/>
              <a:gd name="f130" fmla="*/ f110 f54 1"/>
              <a:gd name="f131" fmla="*/ f111 f53 1"/>
              <a:gd name="f132" fmla="*/ f112 f54 1"/>
              <a:gd name="f133" fmla="*/ f113 f53 1"/>
              <a:gd name="f134" fmla="*/ f114 f54 1"/>
              <a:gd name="f135" fmla="*/ f115 f53 1"/>
              <a:gd name="f136" fmla="*/ f11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0">
                <a:pos x="f121" y="f122"/>
              </a:cxn>
              <a:cxn ang="f80">
                <a:pos x="f123" y="f124"/>
              </a:cxn>
              <a:cxn ang="f80">
                <a:pos x="f125" y="f126"/>
              </a:cxn>
              <a:cxn ang="f80">
                <a:pos x="f127" y="f128"/>
              </a:cxn>
              <a:cxn ang="f80">
                <a:pos x="f129" y="f130"/>
              </a:cxn>
              <a:cxn ang="f80">
                <a:pos x="f131" y="f132"/>
              </a:cxn>
              <a:cxn ang="f80">
                <a:pos x="f133" y="f134"/>
              </a:cxn>
              <a:cxn ang="f80">
                <a:pos x="f135" y="f136"/>
              </a:cxn>
              <a:cxn ang="f80">
                <a:pos x="f121" y="f122"/>
              </a:cxn>
            </a:cxnLst>
            <a:rect l="f117" t="f120" r="f118" b="f119"/>
            <a:pathLst>
              <a:path w="1041734" h="722931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5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8" y="f7"/>
                  <a:pt x="f8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553896-F1B8-692C-CB28-AF35B7C007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2668" y="1932209"/>
            <a:ext cx="6966859" cy="3091540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7332D1E-7A34-B758-5F0A-BA71B2175D01}"/>
              </a:ext>
            </a:extLst>
          </p:cNvPr>
          <p:cNvSpPr/>
          <p:nvPr/>
        </p:nvSpPr>
        <p:spPr>
          <a:xfrm rot="492870">
            <a:off x="2455668" y="1103022"/>
            <a:ext cx="8982169" cy="50099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41734"/>
              <a:gd name="f7" fmla="val 722931"/>
              <a:gd name="f8" fmla="val 382064"/>
              <a:gd name="f9" fmla="val 406019"/>
              <a:gd name="f10" fmla="val 660055"/>
              <a:gd name="f11" fmla="val 439594"/>
              <a:gd name="f12" fmla="val 666515"/>
              <a:gd name="f13" fmla="val 528955"/>
              <a:gd name="f14" fmla="val 645250"/>
              <a:gd name="f15" fmla="val 618316"/>
              <a:gd name="f16" fmla="val 623985"/>
              <a:gd name="f17" fmla="val 833631"/>
              <a:gd name="f18" fmla="val 616742"/>
              <a:gd name="f19" fmla="val 918231"/>
              <a:gd name="f20" fmla="val 551358"/>
              <a:gd name="f21" fmla="val 1002831"/>
              <a:gd name="f22" fmla="val 485974"/>
              <a:gd name="f23" fmla="val 1059658"/>
              <a:gd name="f24" fmla="val 370279"/>
              <a:gd name="f25" fmla="val 1036557"/>
              <a:gd name="f26" fmla="val 252945"/>
              <a:gd name="f27" fmla="val 1013456"/>
              <a:gd name="f28" fmla="val 135611"/>
              <a:gd name="f29" fmla="val 908753"/>
              <a:gd name="f30" fmla="val 44671"/>
              <a:gd name="f31" fmla="val 770382"/>
              <a:gd name="f32" fmla="val 12290"/>
              <a:gd name="f33" fmla="val 632011"/>
              <a:gd name="f34" fmla="val -20091"/>
              <a:gd name="f35" fmla="val 338916"/>
              <a:gd name="f36" fmla="val 17165"/>
              <a:gd name="f37" fmla="val 206333"/>
              <a:gd name="f38" fmla="val 58661"/>
              <a:gd name="f39" fmla="val 73750"/>
              <a:gd name="f40" fmla="val 100157"/>
              <a:gd name="f41" fmla="val 1822"/>
              <a:gd name="f42" fmla="val 199023"/>
              <a:gd name="f43" fmla="val 342860"/>
              <a:gd name="f44" fmla="val 27105"/>
              <a:gd name="f45" fmla="val 498943"/>
              <a:gd name="f46" fmla="val 87932"/>
              <a:gd name="f47" fmla="val 573770"/>
              <a:gd name="f48" fmla="val 314722"/>
              <a:gd name="f49" fmla="val 648160"/>
              <a:gd name="f50" fmla="val 367872"/>
              <a:gd name="f51" fmla="val 666162"/>
              <a:gd name="f52" fmla="+- 0 0 -90"/>
              <a:gd name="f53" fmla="*/ f3 1 1041734"/>
              <a:gd name="f54" fmla="*/ f4 1 722931"/>
              <a:gd name="f55" fmla="val f5"/>
              <a:gd name="f56" fmla="val f6"/>
              <a:gd name="f57" fmla="val f7"/>
              <a:gd name="f58" fmla="*/ f52 f0 1"/>
              <a:gd name="f59" fmla="+- f57 0 f55"/>
              <a:gd name="f60" fmla="+- f56 0 f55"/>
              <a:gd name="f61" fmla="*/ f58 1 f2"/>
              <a:gd name="f62" fmla="*/ f60 1 1041734"/>
              <a:gd name="f63" fmla="*/ f59 1 722931"/>
              <a:gd name="f64" fmla="*/ 722931 f59 1"/>
              <a:gd name="f65" fmla="*/ 645250 f59 1"/>
              <a:gd name="f66" fmla="*/ 551358 f59 1"/>
              <a:gd name="f67" fmla="*/ 252945 f59 1"/>
              <a:gd name="f68" fmla="*/ 12290 f59 1"/>
              <a:gd name="f69" fmla="*/ 58661 f59 1"/>
              <a:gd name="f70" fmla="*/ 648160 f59 1"/>
              <a:gd name="f71" fmla="*/ 382064 f60 1"/>
              <a:gd name="f72" fmla="*/ 528955 f60 1"/>
              <a:gd name="f73" fmla="*/ 918231 f60 1"/>
              <a:gd name="f74" fmla="*/ 1036557 f60 1"/>
              <a:gd name="f75" fmla="*/ 770382 f60 1"/>
              <a:gd name="f76" fmla="*/ 206333 f60 1"/>
              <a:gd name="f77" fmla="*/ 0 f60 1"/>
              <a:gd name="f78" fmla="*/ 342860 f59 1"/>
              <a:gd name="f79" fmla="*/ 314722 f60 1"/>
              <a:gd name="f80" fmla="+- f61 0 f1"/>
              <a:gd name="f81" fmla="*/ f64 1 722931"/>
              <a:gd name="f82" fmla="*/ f65 1 722931"/>
              <a:gd name="f83" fmla="*/ f66 1 722931"/>
              <a:gd name="f84" fmla="*/ f67 1 722931"/>
              <a:gd name="f85" fmla="*/ f68 1 722931"/>
              <a:gd name="f86" fmla="*/ f69 1 722931"/>
              <a:gd name="f87" fmla="*/ f70 1 722931"/>
              <a:gd name="f88" fmla="*/ f71 1 1041734"/>
              <a:gd name="f89" fmla="*/ f72 1 1041734"/>
              <a:gd name="f90" fmla="*/ f73 1 1041734"/>
              <a:gd name="f91" fmla="*/ f74 1 1041734"/>
              <a:gd name="f92" fmla="*/ f75 1 1041734"/>
              <a:gd name="f93" fmla="*/ f76 1 1041734"/>
              <a:gd name="f94" fmla="*/ f77 1 1041734"/>
              <a:gd name="f95" fmla="*/ f78 1 722931"/>
              <a:gd name="f96" fmla="*/ f79 1 1041734"/>
              <a:gd name="f97" fmla="*/ f55 1 f62"/>
              <a:gd name="f98" fmla="*/ f56 1 f62"/>
              <a:gd name="f99" fmla="*/ f55 1 f63"/>
              <a:gd name="f100" fmla="*/ f57 1 f63"/>
              <a:gd name="f101" fmla="*/ f88 1 f62"/>
              <a:gd name="f102" fmla="*/ f81 1 f63"/>
              <a:gd name="f103" fmla="*/ f89 1 f62"/>
              <a:gd name="f104" fmla="*/ f82 1 f63"/>
              <a:gd name="f105" fmla="*/ f90 1 f62"/>
              <a:gd name="f106" fmla="*/ f83 1 f63"/>
              <a:gd name="f107" fmla="*/ f91 1 f62"/>
              <a:gd name="f108" fmla="*/ f84 1 f63"/>
              <a:gd name="f109" fmla="*/ f92 1 f62"/>
              <a:gd name="f110" fmla="*/ f85 1 f63"/>
              <a:gd name="f111" fmla="*/ f93 1 f62"/>
              <a:gd name="f112" fmla="*/ f86 1 f63"/>
              <a:gd name="f113" fmla="*/ f94 1 f62"/>
              <a:gd name="f114" fmla="*/ f95 1 f63"/>
              <a:gd name="f115" fmla="*/ f96 1 f62"/>
              <a:gd name="f116" fmla="*/ f87 1 f63"/>
              <a:gd name="f117" fmla="*/ f97 f53 1"/>
              <a:gd name="f118" fmla="*/ f98 f53 1"/>
              <a:gd name="f119" fmla="*/ f100 f54 1"/>
              <a:gd name="f120" fmla="*/ f99 f54 1"/>
              <a:gd name="f121" fmla="*/ f101 f53 1"/>
              <a:gd name="f122" fmla="*/ f102 f54 1"/>
              <a:gd name="f123" fmla="*/ f103 f53 1"/>
              <a:gd name="f124" fmla="*/ f104 f54 1"/>
              <a:gd name="f125" fmla="*/ f105 f53 1"/>
              <a:gd name="f126" fmla="*/ f106 f54 1"/>
              <a:gd name="f127" fmla="*/ f107 f53 1"/>
              <a:gd name="f128" fmla="*/ f108 f54 1"/>
              <a:gd name="f129" fmla="*/ f109 f53 1"/>
              <a:gd name="f130" fmla="*/ f110 f54 1"/>
              <a:gd name="f131" fmla="*/ f111 f53 1"/>
              <a:gd name="f132" fmla="*/ f112 f54 1"/>
              <a:gd name="f133" fmla="*/ f113 f53 1"/>
              <a:gd name="f134" fmla="*/ f114 f54 1"/>
              <a:gd name="f135" fmla="*/ f115 f53 1"/>
              <a:gd name="f136" fmla="*/ f11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0">
                <a:pos x="f121" y="f122"/>
              </a:cxn>
              <a:cxn ang="f80">
                <a:pos x="f123" y="f124"/>
              </a:cxn>
              <a:cxn ang="f80">
                <a:pos x="f125" y="f126"/>
              </a:cxn>
              <a:cxn ang="f80">
                <a:pos x="f127" y="f128"/>
              </a:cxn>
              <a:cxn ang="f80">
                <a:pos x="f129" y="f130"/>
              </a:cxn>
              <a:cxn ang="f80">
                <a:pos x="f131" y="f132"/>
              </a:cxn>
              <a:cxn ang="f80">
                <a:pos x="f133" y="f134"/>
              </a:cxn>
              <a:cxn ang="f80">
                <a:pos x="f135" y="f136"/>
              </a:cxn>
              <a:cxn ang="f80">
                <a:pos x="f121" y="f122"/>
              </a:cxn>
            </a:cxnLst>
            <a:rect l="f117" t="f120" r="f118" b="f119"/>
            <a:pathLst>
              <a:path w="1041734" h="722931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5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8" y="f7"/>
                  <a:pt x="f8" y="f7"/>
                </a:cubicBezTo>
                <a:close/>
              </a:path>
            </a:pathLst>
          </a:cu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</p:spTree>
    <p:extLst>
      <p:ext uri="{BB962C8B-B14F-4D97-AF65-F5344CB8AC3E}">
        <p14:creationId xmlns:p14="http://schemas.microsoft.com/office/powerpoint/2010/main" val="99060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3AB58E-256C-59EF-69A3-E1653EC176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F4D4E8-09A8-A34B-B412-508872C1DF33}" type="datetime1">
              <a:rPr lang="en-US"/>
              <a:pPr lvl="0"/>
              <a:t>4/16/25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54432-0C47-0558-1ADB-B18C4D2248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7567D-8D3E-2B6E-405E-BF403B0CD6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BA8417-EE52-4345-93D0-F9BD6E3EA5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5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0DD330C-9EDD-3EE0-0693-329447895E1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368552"/>
            <a:ext cx="3932240" cy="3500442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32F8D5D1-03C9-6EC7-B6F0-7ABBEDA66A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6C1038-9DFF-AB46-BE56-E11FE1770B0D}" type="datetime1">
              <a:rPr lang="en-US"/>
              <a:pPr lvl="0"/>
              <a:t>4/16/25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30D8E96-3437-CDDA-7499-B99D65C074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45540E1-F1D1-21C8-73E8-465E7798D2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8F373B-7A99-0C46-9864-FB0472A983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8EB4BDC-63B0-EABB-4A4B-48ABD296B49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365744"/>
            <a:ext cx="3932240" cy="350324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6D873E5C-5A74-9BE4-698A-3E4631CDB8B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0452A9-32D0-8448-9F2A-FBBA6B81BF0D}" type="datetime1">
              <a:rPr lang="en-US"/>
              <a:pPr lvl="0"/>
              <a:t>4/16/25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99D68C26-A548-5B10-FD88-E4FF356440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D6EE830-4090-B608-0100-B6DD50420C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9E9D04-EA5C-DA40-B446-D7183BB817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2">
            <a:extLst>
              <a:ext uri="{FF2B5EF4-FFF2-40B4-BE49-F238E27FC236}">
                <a16:creationId xmlns:a16="http://schemas.microsoft.com/office/drawing/2014/main" id="{C8544F0E-7D9B-AB08-005D-53E472EB6A4D}"/>
              </a:ext>
            </a:extLst>
          </p:cNvPr>
          <p:cNvSpPr/>
          <p:nvPr/>
        </p:nvSpPr>
        <p:spPr>
          <a:xfrm>
            <a:off x="372928" y="367991"/>
            <a:ext cx="11499604" cy="62039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499601"/>
              <a:gd name="f7" fmla="val 6250474"/>
              <a:gd name="f8" fmla="val 9680053"/>
              <a:gd name="f9" fmla="val 11263634"/>
              <a:gd name="f10" fmla="val 10894"/>
              <a:gd name="f11" fmla="val 11382518"/>
              <a:gd name="f12" fmla="val 17609"/>
              <a:gd name="f13" fmla="val 11468807"/>
              <a:gd name="f14" fmla="val -29564"/>
              <a:gd name="f15" fmla="val 84193"/>
              <a:gd name="f16" fmla="val 11496115"/>
              <a:gd name="f17" fmla="val 333210"/>
              <a:gd name="f18" fmla="val 11496285"/>
              <a:gd name="f19" fmla="val 489431"/>
              <a:gd name="f20" fmla="val 11496456"/>
              <a:gd name="f21" fmla="val 645651"/>
              <a:gd name="f22" fmla="val 11496626"/>
              <a:gd name="f23" fmla="val 801872"/>
              <a:gd name="f24" fmla="val 11485119"/>
              <a:gd name="f25" fmla="val 918570"/>
              <a:gd name="f26" fmla="val 11483798"/>
              <a:gd name="f27" fmla="val 1773917"/>
              <a:gd name="f28" fmla="val 11482477"/>
              <a:gd name="f29" fmla="val 1834579"/>
              <a:gd name="f30" fmla="val 11462397"/>
              <a:gd name="f31" fmla="val 2645173"/>
              <a:gd name="f32" fmla="val 11489491"/>
              <a:gd name="f33" fmla="val 2970847"/>
              <a:gd name="f34" fmla="val 11478714"/>
              <a:gd name="f35" fmla="val 3520214"/>
              <a:gd name="f36" fmla="val 11462615"/>
              <a:gd name="f37" fmla="val 5654060"/>
              <a:gd name="f38" fmla="val 11560172"/>
              <a:gd name="f39" fmla="val 6010354"/>
              <a:gd name="f40" fmla="val 11419375"/>
              <a:gd name="f41" fmla="val 5982433"/>
              <a:gd name="f42" fmla="val 9251879"/>
              <a:gd name="f43" fmla="val 6044921"/>
              <a:gd name="f44" fmla="val 7569480"/>
              <a:gd name="f45" fmla="val 6004728"/>
              <a:gd name="f46" fmla="val 5959453"/>
              <a:gd name="f47" fmla="val 5973386"/>
              <a:gd name="f48" fmla="val 4858766"/>
              <a:gd name="f49" fmla="val 5999562"/>
              <a:gd name="f50" fmla="val 3239306"/>
              <a:gd name="f51" fmla="val 5972741"/>
              <a:gd name="f52" fmla="val 3217554"/>
              <a:gd name="f53" fmla="val 6005912"/>
              <a:gd name="f54" fmla="val 3195952"/>
              <a:gd name="f55" fmla="val 6047442"/>
              <a:gd name="f56" fmla="val 3201415"/>
              <a:gd name="f57" fmla="val 6144511"/>
              <a:gd name="f58" fmla="val 3219866"/>
              <a:gd name="f59" fmla="val 3113618"/>
              <a:gd name="f60" fmla="val 6201492"/>
              <a:gd name="f61" fmla="val 2980145"/>
              <a:gd name="f62" fmla="val 6145854"/>
              <a:gd name="f63" fmla="val 2870715"/>
              <a:gd name="f64" fmla="val 6056161"/>
              <a:gd name="f65" fmla="val 2785655"/>
              <a:gd name="f66" fmla="val 2301504"/>
              <a:gd name="f67" fmla="val 5967647"/>
              <a:gd name="f68" fmla="val 666073"/>
              <a:gd name="f69" fmla="val 5958571"/>
              <a:gd name="f70" fmla="val 416338"/>
              <a:gd name="f71" fmla="val 5959078"/>
              <a:gd name="f72" fmla="val 199443"/>
              <a:gd name="f73" fmla="val 5971167"/>
              <a:gd name="f74" fmla="val 94741"/>
              <a:gd name="f75" fmla="val 5957415"/>
              <a:gd name="f76" fmla="val -9961"/>
              <a:gd name="f77" fmla="val 5943663"/>
              <a:gd name="f78" fmla="val 43390"/>
              <a:gd name="f79" fmla="val 5957506"/>
              <a:gd name="f80" fmla="val 37859"/>
              <a:gd name="f81" fmla="val 5876060"/>
              <a:gd name="f82" fmla="val 13485"/>
              <a:gd name="f83" fmla="val 5737802"/>
              <a:gd name="f84" fmla="val 42281"/>
              <a:gd name="f85" fmla="val 4414258"/>
              <a:gd name="f86" fmla="val 28975"/>
              <a:gd name="f87" fmla="val 2606888"/>
              <a:gd name="f88" fmla="val -19249"/>
              <a:gd name="f89" fmla="val 1512253"/>
              <a:gd name="f90" fmla="val 110"/>
              <a:gd name="f91" fmla="val 488851"/>
              <a:gd name="f92" fmla="val 33539"/>
              <a:gd name="f93" fmla="val 59860"/>
              <a:gd name="f94" fmla="val 34137"/>
              <a:gd name="f95" fmla="val 52184"/>
              <a:gd name="f96" fmla="val 36271"/>
              <a:gd name="f97" fmla="val 46366"/>
              <a:gd name="f98" fmla="val 39830"/>
              <a:gd name="f99" fmla="val 42028"/>
              <a:gd name="f100" fmla="val 88659"/>
              <a:gd name="f101" fmla="val 37282"/>
              <a:gd name="f102" fmla="val 301554"/>
              <a:gd name="f103" fmla="val 416464"/>
              <a:gd name="f104" fmla="val 30725"/>
              <a:gd name="f105" fmla="val 907723"/>
              <a:gd name="f106" fmla="val 24269"/>
              <a:gd name="f107" fmla="val 3989089"/>
              <a:gd name="f108" fmla="val 29653"/>
              <a:gd name="f109" fmla="+- 0 0 -90"/>
              <a:gd name="f110" fmla="*/ f3 1 11499601"/>
              <a:gd name="f111" fmla="*/ f4 1 6250474"/>
              <a:gd name="f112" fmla="val f5"/>
              <a:gd name="f113" fmla="val f6"/>
              <a:gd name="f114" fmla="val f7"/>
              <a:gd name="f115" fmla="*/ f109 f0 1"/>
              <a:gd name="f116" fmla="+- f114 0 f112"/>
              <a:gd name="f117" fmla="+- f113 0 f112"/>
              <a:gd name="f118" fmla="*/ f115 1 f2"/>
              <a:gd name="f119" fmla="*/ f117 1 11499601"/>
              <a:gd name="f120" fmla="*/ f116 1 6250474"/>
              <a:gd name="f121" fmla="*/ 9680053 f117 1"/>
              <a:gd name="f122" fmla="*/ 0 f116 1"/>
              <a:gd name="f123" fmla="*/ 11263634 f117 1"/>
              <a:gd name="f124" fmla="*/ 10894 f116 1"/>
              <a:gd name="f125" fmla="*/ 11499601 f117 1"/>
              <a:gd name="f126" fmla="*/ 84193 f116 1"/>
              <a:gd name="f127" fmla="*/ 11496115 f117 1"/>
              <a:gd name="f128" fmla="*/ 333210 f116 1"/>
              <a:gd name="f129" fmla="*/ 11496626 f117 1"/>
              <a:gd name="f130" fmla="*/ 801872 f116 1"/>
              <a:gd name="f131" fmla="*/ 11482477 f117 1"/>
              <a:gd name="f132" fmla="*/ 1834579 f116 1"/>
              <a:gd name="f133" fmla="*/ 11478714 f117 1"/>
              <a:gd name="f134" fmla="*/ 3520214 f116 1"/>
              <a:gd name="f135" fmla="*/ 11419375 f117 1"/>
              <a:gd name="f136" fmla="*/ 5982433 f116 1"/>
              <a:gd name="f137" fmla="*/ 5959453 f117 1"/>
              <a:gd name="f138" fmla="*/ 5973386 f116 1"/>
              <a:gd name="f139" fmla="*/ 5972741 f116 1"/>
              <a:gd name="f140" fmla="*/ 3239306 f117 1"/>
              <a:gd name="f141" fmla="*/ 3217554 f117 1"/>
              <a:gd name="f142" fmla="*/ 6005912 f116 1"/>
              <a:gd name="f143" fmla="*/ 3219866 f117 1"/>
              <a:gd name="f144" fmla="*/ 6250474 f116 1"/>
              <a:gd name="f145" fmla="*/ 2785655 f117 1"/>
              <a:gd name="f146" fmla="*/ 94741 f117 1"/>
              <a:gd name="f147" fmla="*/ 5957415 f116 1"/>
              <a:gd name="f148" fmla="*/ 37859 f117 1"/>
              <a:gd name="f149" fmla="*/ 5876060 f116 1"/>
              <a:gd name="f150" fmla="*/ 28975 f117 1"/>
              <a:gd name="f151" fmla="*/ 2606888 f116 1"/>
              <a:gd name="f152" fmla="*/ 33539 f117 1"/>
              <a:gd name="f153" fmla="*/ 59860 f116 1"/>
              <a:gd name="f154" fmla="*/ 39830 f117 1"/>
              <a:gd name="f155" fmla="*/ 42028 f116 1"/>
              <a:gd name="f156" fmla="*/ 88659 f117 1"/>
              <a:gd name="f157" fmla="*/ 37282 f116 1"/>
              <a:gd name="f158" fmla="*/ 301554 f117 1"/>
              <a:gd name="f159" fmla="*/ 416464 f117 1"/>
              <a:gd name="f160" fmla="*/ 30725 f116 1"/>
              <a:gd name="f161" fmla="*/ 907723 f117 1"/>
              <a:gd name="f162" fmla="*/ 24269 f116 1"/>
              <a:gd name="f163" fmla="*/ 3989089 f117 1"/>
              <a:gd name="f164" fmla="*/ 29653 f116 1"/>
              <a:gd name="f165" fmla="*/ 5999562 f116 1"/>
              <a:gd name="f166" fmla="*/ 4858766 f117 1"/>
              <a:gd name="f167" fmla="*/ 2301504 f117 1"/>
              <a:gd name="f168" fmla="*/ 5967647 f116 1"/>
              <a:gd name="f169" fmla="*/ 666073 f117 1"/>
              <a:gd name="f170" fmla="*/ 5958571 f116 1"/>
              <a:gd name="f171" fmla="*/ 2870715 f117 1"/>
              <a:gd name="f172" fmla="*/ 6056161 f116 1"/>
              <a:gd name="f173" fmla="+- f118 0 f1"/>
              <a:gd name="f174" fmla="*/ f121 1 11499601"/>
              <a:gd name="f175" fmla="*/ f122 1 6250474"/>
              <a:gd name="f176" fmla="*/ f123 1 11499601"/>
              <a:gd name="f177" fmla="*/ f124 1 6250474"/>
              <a:gd name="f178" fmla="*/ f125 1 11499601"/>
              <a:gd name="f179" fmla="*/ f126 1 6250474"/>
              <a:gd name="f180" fmla="*/ f127 1 11499601"/>
              <a:gd name="f181" fmla="*/ f128 1 6250474"/>
              <a:gd name="f182" fmla="*/ f129 1 11499601"/>
              <a:gd name="f183" fmla="*/ f130 1 6250474"/>
              <a:gd name="f184" fmla="*/ f131 1 11499601"/>
              <a:gd name="f185" fmla="*/ f132 1 6250474"/>
              <a:gd name="f186" fmla="*/ f133 1 11499601"/>
              <a:gd name="f187" fmla="*/ f134 1 6250474"/>
              <a:gd name="f188" fmla="*/ f135 1 11499601"/>
              <a:gd name="f189" fmla="*/ f136 1 6250474"/>
              <a:gd name="f190" fmla="*/ f137 1 11499601"/>
              <a:gd name="f191" fmla="*/ f138 1 6250474"/>
              <a:gd name="f192" fmla="*/ f139 1 6250474"/>
              <a:gd name="f193" fmla="*/ f140 1 11499601"/>
              <a:gd name="f194" fmla="*/ f141 1 11499601"/>
              <a:gd name="f195" fmla="*/ f142 1 6250474"/>
              <a:gd name="f196" fmla="*/ f143 1 11499601"/>
              <a:gd name="f197" fmla="*/ f144 1 6250474"/>
              <a:gd name="f198" fmla="*/ f145 1 11499601"/>
              <a:gd name="f199" fmla="*/ f146 1 11499601"/>
              <a:gd name="f200" fmla="*/ f147 1 6250474"/>
              <a:gd name="f201" fmla="*/ f148 1 11499601"/>
              <a:gd name="f202" fmla="*/ f149 1 6250474"/>
              <a:gd name="f203" fmla="*/ f150 1 11499601"/>
              <a:gd name="f204" fmla="*/ f151 1 6250474"/>
              <a:gd name="f205" fmla="*/ f152 1 11499601"/>
              <a:gd name="f206" fmla="*/ f153 1 6250474"/>
              <a:gd name="f207" fmla="*/ f154 1 11499601"/>
              <a:gd name="f208" fmla="*/ f155 1 6250474"/>
              <a:gd name="f209" fmla="*/ f156 1 11499601"/>
              <a:gd name="f210" fmla="*/ f157 1 6250474"/>
              <a:gd name="f211" fmla="*/ f158 1 11499601"/>
              <a:gd name="f212" fmla="*/ f159 1 11499601"/>
              <a:gd name="f213" fmla="*/ f160 1 6250474"/>
              <a:gd name="f214" fmla="*/ f161 1 11499601"/>
              <a:gd name="f215" fmla="*/ f162 1 6250474"/>
              <a:gd name="f216" fmla="*/ f163 1 11499601"/>
              <a:gd name="f217" fmla="*/ f164 1 6250474"/>
              <a:gd name="f218" fmla="*/ f165 1 6250474"/>
              <a:gd name="f219" fmla="*/ f166 1 11499601"/>
              <a:gd name="f220" fmla="*/ f167 1 11499601"/>
              <a:gd name="f221" fmla="*/ f168 1 6250474"/>
              <a:gd name="f222" fmla="*/ f169 1 11499601"/>
              <a:gd name="f223" fmla="*/ f170 1 6250474"/>
              <a:gd name="f224" fmla="*/ f171 1 11499601"/>
              <a:gd name="f225" fmla="*/ f172 1 6250474"/>
              <a:gd name="f226" fmla="*/ f112 1 f119"/>
              <a:gd name="f227" fmla="*/ f113 1 f119"/>
              <a:gd name="f228" fmla="*/ f112 1 f120"/>
              <a:gd name="f229" fmla="*/ f114 1 f120"/>
              <a:gd name="f230" fmla="*/ f174 1 f119"/>
              <a:gd name="f231" fmla="*/ f175 1 f120"/>
              <a:gd name="f232" fmla="*/ f176 1 f119"/>
              <a:gd name="f233" fmla="*/ f177 1 f120"/>
              <a:gd name="f234" fmla="*/ f178 1 f119"/>
              <a:gd name="f235" fmla="*/ f179 1 f120"/>
              <a:gd name="f236" fmla="*/ f180 1 f119"/>
              <a:gd name="f237" fmla="*/ f181 1 f120"/>
              <a:gd name="f238" fmla="*/ f182 1 f119"/>
              <a:gd name="f239" fmla="*/ f183 1 f120"/>
              <a:gd name="f240" fmla="*/ f184 1 f119"/>
              <a:gd name="f241" fmla="*/ f185 1 f120"/>
              <a:gd name="f242" fmla="*/ f186 1 f119"/>
              <a:gd name="f243" fmla="*/ f187 1 f120"/>
              <a:gd name="f244" fmla="*/ f188 1 f119"/>
              <a:gd name="f245" fmla="*/ f189 1 f120"/>
              <a:gd name="f246" fmla="*/ f190 1 f119"/>
              <a:gd name="f247" fmla="*/ f191 1 f120"/>
              <a:gd name="f248" fmla="*/ f219 1 f119"/>
              <a:gd name="f249" fmla="*/ f218 1 f120"/>
              <a:gd name="f250" fmla="*/ f193 1 f119"/>
              <a:gd name="f251" fmla="*/ f192 1 f120"/>
              <a:gd name="f252" fmla="*/ f194 1 f119"/>
              <a:gd name="f253" fmla="*/ f195 1 f120"/>
              <a:gd name="f254" fmla="*/ f196 1 f119"/>
              <a:gd name="f255" fmla="*/ f197 1 f120"/>
              <a:gd name="f256" fmla="*/ f224 1 f119"/>
              <a:gd name="f257" fmla="*/ f225 1 f120"/>
              <a:gd name="f258" fmla="*/ f198 1 f119"/>
              <a:gd name="f259" fmla="*/ f220 1 f119"/>
              <a:gd name="f260" fmla="*/ f221 1 f120"/>
              <a:gd name="f261" fmla="*/ f222 1 f119"/>
              <a:gd name="f262" fmla="*/ f223 1 f120"/>
              <a:gd name="f263" fmla="*/ f199 1 f119"/>
              <a:gd name="f264" fmla="*/ f200 1 f120"/>
              <a:gd name="f265" fmla="*/ f201 1 f119"/>
              <a:gd name="f266" fmla="*/ f202 1 f120"/>
              <a:gd name="f267" fmla="*/ f203 1 f119"/>
              <a:gd name="f268" fmla="*/ f204 1 f120"/>
              <a:gd name="f269" fmla="*/ f205 1 f119"/>
              <a:gd name="f270" fmla="*/ f206 1 f120"/>
              <a:gd name="f271" fmla="*/ f207 1 f119"/>
              <a:gd name="f272" fmla="*/ f208 1 f120"/>
              <a:gd name="f273" fmla="*/ f209 1 f119"/>
              <a:gd name="f274" fmla="*/ f210 1 f120"/>
              <a:gd name="f275" fmla="*/ f211 1 f119"/>
              <a:gd name="f276" fmla="*/ f212 1 f119"/>
              <a:gd name="f277" fmla="*/ f213 1 f120"/>
              <a:gd name="f278" fmla="*/ f214 1 f119"/>
              <a:gd name="f279" fmla="*/ f215 1 f120"/>
              <a:gd name="f280" fmla="*/ f216 1 f119"/>
              <a:gd name="f281" fmla="*/ f217 1 f120"/>
              <a:gd name="f282" fmla="*/ f226 f110 1"/>
              <a:gd name="f283" fmla="*/ f227 f110 1"/>
              <a:gd name="f284" fmla="*/ f229 f111 1"/>
              <a:gd name="f285" fmla="*/ f228 f111 1"/>
              <a:gd name="f286" fmla="*/ f230 f110 1"/>
              <a:gd name="f287" fmla="*/ f231 f111 1"/>
              <a:gd name="f288" fmla="*/ f232 f110 1"/>
              <a:gd name="f289" fmla="*/ f233 f111 1"/>
              <a:gd name="f290" fmla="*/ f234 f110 1"/>
              <a:gd name="f291" fmla="*/ f235 f111 1"/>
              <a:gd name="f292" fmla="*/ f236 f110 1"/>
              <a:gd name="f293" fmla="*/ f237 f111 1"/>
              <a:gd name="f294" fmla="*/ f238 f110 1"/>
              <a:gd name="f295" fmla="*/ f239 f111 1"/>
              <a:gd name="f296" fmla="*/ f240 f110 1"/>
              <a:gd name="f297" fmla="*/ f241 f111 1"/>
              <a:gd name="f298" fmla="*/ f242 f110 1"/>
              <a:gd name="f299" fmla="*/ f243 f111 1"/>
              <a:gd name="f300" fmla="*/ f244 f110 1"/>
              <a:gd name="f301" fmla="*/ f245 f111 1"/>
              <a:gd name="f302" fmla="*/ f246 f110 1"/>
              <a:gd name="f303" fmla="*/ f247 f111 1"/>
              <a:gd name="f304" fmla="*/ f248 f110 1"/>
              <a:gd name="f305" fmla="*/ f249 f111 1"/>
              <a:gd name="f306" fmla="*/ f250 f110 1"/>
              <a:gd name="f307" fmla="*/ f251 f111 1"/>
              <a:gd name="f308" fmla="*/ f252 f110 1"/>
              <a:gd name="f309" fmla="*/ f253 f111 1"/>
              <a:gd name="f310" fmla="*/ f254 f110 1"/>
              <a:gd name="f311" fmla="*/ f255 f111 1"/>
              <a:gd name="f312" fmla="*/ f256 f110 1"/>
              <a:gd name="f313" fmla="*/ f257 f111 1"/>
              <a:gd name="f314" fmla="*/ f258 f110 1"/>
              <a:gd name="f315" fmla="*/ f259 f110 1"/>
              <a:gd name="f316" fmla="*/ f260 f111 1"/>
              <a:gd name="f317" fmla="*/ f261 f110 1"/>
              <a:gd name="f318" fmla="*/ f262 f111 1"/>
              <a:gd name="f319" fmla="*/ f263 f110 1"/>
              <a:gd name="f320" fmla="*/ f264 f111 1"/>
              <a:gd name="f321" fmla="*/ f265 f110 1"/>
              <a:gd name="f322" fmla="*/ f266 f111 1"/>
              <a:gd name="f323" fmla="*/ f267 f110 1"/>
              <a:gd name="f324" fmla="*/ f268 f111 1"/>
              <a:gd name="f325" fmla="*/ f269 f110 1"/>
              <a:gd name="f326" fmla="*/ f270 f111 1"/>
              <a:gd name="f327" fmla="*/ f271 f110 1"/>
              <a:gd name="f328" fmla="*/ f272 f111 1"/>
              <a:gd name="f329" fmla="*/ f273 f110 1"/>
              <a:gd name="f330" fmla="*/ f274 f111 1"/>
              <a:gd name="f331" fmla="*/ f275 f110 1"/>
              <a:gd name="f332" fmla="*/ f276 f110 1"/>
              <a:gd name="f333" fmla="*/ f277 f111 1"/>
              <a:gd name="f334" fmla="*/ f278 f110 1"/>
              <a:gd name="f335" fmla="*/ f279 f111 1"/>
              <a:gd name="f336" fmla="*/ f280 f110 1"/>
              <a:gd name="f337" fmla="*/ f281 f1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3">
                <a:pos x="f286" y="f287"/>
              </a:cxn>
              <a:cxn ang="f173">
                <a:pos x="f288" y="f289"/>
              </a:cxn>
              <a:cxn ang="f173">
                <a:pos x="f290" y="f291"/>
              </a:cxn>
              <a:cxn ang="f173">
                <a:pos x="f292" y="f293"/>
              </a:cxn>
              <a:cxn ang="f173">
                <a:pos x="f294" y="f295"/>
              </a:cxn>
              <a:cxn ang="f173">
                <a:pos x="f296" y="f297"/>
              </a:cxn>
              <a:cxn ang="f173">
                <a:pos x="f298" y="f299"/>
              </a:cxn>
              <a:cxn ang="f173">
                <a:pos x="f300" y="f301"/>
              </a:cxn>
              <a:cxn ang="f173">
                <a:pos x="f302" y="f303"/>
              </a:cxn>
              <a:cxn ang="f173">
                <a:pos x="f304" y="f305"/>
              </a:cxn>
              <a:cxn ang="f173">
                <a:pos x="f306" y="f307"/>
              </a:cxn>
              <a:cxn ang="f173">
                <a:pos x="f308" y="f309"/>
              </a:cxn>
              <a:cxn ang="f173">
                <a:pos x="f310" y="f311"/>
              </a:cxn>
              <a:cxn ang="f173">
                <a:pos x="f312" y="f313"/>
              </a:cxn>
              <a:cxn ang="f173">
                <a:pos x="f314" y="f307"/>
              </a:cxn>
              <a:cxn ang="f173">
                <a:pos x="f315" y="f316"/>
              </a:cxn>
              <a:cxn ang="f173">
                <a:pos x="f317" y="f318"/>
              </a:cxn>
              <a:cxn ang="f173">
                <a:pos x="f319" y="f320"/>
              </a:cxn>
              <a:cxn ang="f173">
                <a:pos x="f321" y="f322"/>
              </a:cxn>
              <a:cxn ang="f173">
                <a:pos x="f323" y="f324"/>
              </a:cxn>
              <a:cxn ang="f173">
                <a:pos x="f325" y="f326"/>
              </a:cxn>
              <a:cxn ang="f173">
                <a:pos x="f327" y="f328"/>
              </a:cxn>
              <a:cxn ang="f173">
                <a:pos x="f329" y="f330"/>
              </a:cxn>
              <a:cxn ang="f173">
                <a:pos x="f331" y="f330"/>
              </a:cxn>
              <a:cxn ang="f173">
                <a:pos x="f332" y="f333"/>
              </a:cxn>
              <a:cxn ang="f173">
                <a:pos x="f334" y="f335"/>
              </a:cxn>
              <a:cxn ang="f173">
                <a:pos x="f336" y="f337"/>
              </a:cxn>
              <a:cxn ang="f173">
                <a:pos x="f286" y="f287"/>
              </a:cxn>
            </a:cxnLst>
            <a:rect l="f282" t="f285" r="f283" b="f284"/>
            <a:pathLst>
              <a:path w="11499601" h="6250474">
                <a:moveTo>
                  <a:pt x="f8" y="f5"/>
                </a:moveTo>
                <a:lnTo>
                  <a:pt x="f9" y="f10"/>
                </a:lnTo>
                <a:cubicBezTo>
                  <a:pt x="f11" y="f12"/>
                  <a:pt x="f13" y="f14"/>
                  <a:pt x="f6" y="f15"/>
                </a:cubicBezTo>
                <a:lnTo>
                  <a:pt x="f16" y="f17"/>
                </a:ln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cubicBezTo>
                  <a:pt x="f54" y="f55"/>
                  <a:pt x="f56" y="f57"/>
                  <a:pt x="f58" y="f7"/>
                </a:cubicBezTo>
                <a:cubicBezTo>
                  <a:pt x="f59" y="f60"/>
                  <a:pt x="f61" y="f62"/>
                  <a:pt x="f63" y="f64"/>
                </a:cubicBezTo>
                <a:lnTo>
                  <a:pt x="f65" y="f51"/>
                </a:lnTo>
                <a:lnTo>
                  <a:pt x="f66" y="f67"/>
                </a:ln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lnTo>
                  <a:pt x="f100" y="f101"/>
                </a:lnTo>
                <a:lnTo>
                  <a:pt x="f102" y="f101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8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he Hand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D94C5F2-9234-0FFC-87A3-2038C9C326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FA7160B-46F5-35DD-BA03-B3D97E851B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0726" y="2089294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CA4DFC-E7FC-333C-0181-7E0D5B01B56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67834" y="6356351"/>
            <a:ext cx="260497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The Hand"/>
              </a:defRPr>
            </a:lvl1pPr>
          </a:lstStyle>
          <a:p>
            <a:pPr lvl="0"/>
            <a:fld id="{6A8B1787-E814-3840-A3EC-7A4584FC7FE5}" type="datetime1">
              <a:rPr lang="en-US"/>
              <a:pPr lvl="0"/>
              <a:t>4/16/25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F40BF3-2063-6EE0-0F0C-DB3E73EC94A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7756151" y="6356351"/>
            <a:ext cx="344410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1" i="0" u="none" strike="noStrike" kern="1200" cap="all" spc="100" baseline="0">
                <a:solidFill>
                  <a:srgbClr val="000000"/>
                </a:solidFill>
                <a:uFillTx/>
                <a:latin typeface="The Hand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A16BAD-E2AD-E7EB-CF35-27919FA3478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200266" y="6356351"/>
            <a:ext cx="52390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The Hand"/>
              </a:defRPr>
            </a:lvl1pPr>
          </a:lstStyle>
          <a:p>
            <a:pPr lvl="0"/>
            <a:fld id="{25889BDC-5DEF-C544-9199-24DCD07038E2}" type="slidenum">
              <a:t>‹#›</a:t>
            </a:fld>
            <a:endParaRPr lang="en-US"/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5F7C03-5DDB-685D-E5B6-B80127B48585}"/>
              </a:ext>
            </a:extLst>
          </p:cNvPr>
          <p:cNvSpPr/>
          <p:nvPr/>
        </p:nvSpPr>
        <p:spPr>
          <a:xfrm>
            <a:off x="403286" y="389461"/>
            <a:ext cx="11499604" cy="62039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499601"/>
              <a:gd name="f7" fmla="val 6250474"/>
              <a:gd name="f8" fmla="val 9680053"/>
              <a:gd name="f9" fmla="val 11263634"/>
              <a:gd name="f10" fmla="val 10894"/>
              <a:gd name="f11" fmla="val 11382518"/>
              <a:gd name="f12" fmla="val 17609"/>
              <a:gd name="f13" fmla="val 11483635"/>
              <a:gd name="f14" fmla="val 5293"/>
              <a:gd name="f15" fmla="val 39374"/>
              <a:gd name="f16" fmla="val 11491172"/>
              <a:gd name="f17" fmla="val 313290"/>
              <a:gd name="f18" fmla="val 11491342"/>
              <a:gd name="f19" fmla="val 469511"/>
              <a:gd name="f20" fmla="val 11496456"/>
              <a:gd name="f21" fmla="val 645651"/>
              <a:gd name="f22" fmla="val 11496626"/>
              <a:gd name="f23" fmla="val 801872"/>
              <a:gd name="f24" fmla="val 11485119"/>
              <a:gd name="f25" fmla="val 918570"/>
              <a:gd name="f26" fmla="val 11483798"/>
              <a:gd name="f27" fmla="val 1773917"/>
              <a:gd name="f28" fmla="val 11482477"/>
              <a:gd name="f29" fmla="val 1834579"/>
              <a:gd name="f30" fmla="val 11462397"/>
              <a:gd name="f31" fmla="val 2645173"/>
              <a:gd name="f32" fmla="val 11489491"/>
              <a:gd name="f33" fmla="val 2970847"/>
              <a:gd name="f34" fmla="val 11478714"/>
              <a:gd name="f35" fmla="val 3520214"/>
              <a:gd name="f36" fmla="val 11462615"/>
              <a:gd name="f37" fmla="val 5654060"/>
              <a:gd name="f38" fmla="val 11560172"/>
              <a:gd name="f39" fmla="val 6010354"/>
              <a:gd name="f40" fmla="val 11419375"/>
              <a:gd name="f41" fmla="val 5982433"/>
              <a:gd name="f42" fmla="val 9251879"/>
              <a:gd name="f43" fmla="val 6044921"/>
              <a:gd name="f44" fmla="val 7569480"/>
              <a:gd name="f45" fmla="val 6004728"/>
              <a:gd name="f46" fmla="val 5959453"/>
              <a:gd name="f47" fmla="val 5973386"/>
              <a:gd name="f48" fmla="val 4858766"/>
              <a:gd name="f49" fmla="val 5999562"/>
              <a:gd name="f50" fmla="val 3239306"/>
              <a:gd name="f51" fmla="val 5972741"/>
              <a:gd name="f52" fmla="val 3217554"/>
              <a:gd name="f53" fmla="val 6005912"/>
              <a:gd name="f54" fmla="val 3195952"/>
              <a:gd name="f55" fmla="val 6047442"/>
              <a:gd name="f56" fmla="val 3201415"/>
              <a:gd name="f57" fmla="val 6144511"/>
              <a:gd name="f58" fmla="val 3219866"/>
              <a:gd name="f59" fmla="val 3113618"/>
              <a:gd name="f60" fmla="val 6201492"/>
              <a:gd name="f61" fmla="val 2980145"/>
              <a:gd name="f62" fmla="val 6145854"/>
              <a:gd name="f63" fmla="val 2870715"/>
              <a:gd name="f64" fmla="val 6056161"/>
              <a:gd name="f65" fmla="val 2785655"/>
              <a:gd name="f66" fmla="val 2301504"/>
              <a:gd name="f67" fmla="val 5967647"/>
              <a:gd name="f68" fmla="val 666073"/>
              <a:gd name="f69" fmla="val 5958571"/>
              <a:gd name="f70" fmla="val 416338"/>
              <a:gd name="f71" fmla="val 5959078"/>
              <a:gd name="f72" fmla="val 199443"/>
              <a:gd name="f73" fmla="val 5971167"/>
              <a:gd name="f74" fmla="val 94741"/>
              <a:gd name="f75" fmla="val 5957415"/>
              <a:gd name="f76" fmla="val -9961"/>
              <a:gd name="f77" fmla="val 5943663"/>
              <a:gd name="f78" fmla="val 43390"/>
              <a:gd name="f79" fmla="val 5957506"/>
              <a:gd name="f80" fmla="val 37859"/>
              <a:gd name="f81" fmla="val 5876060"/>
              <a:gd name="f82" fmla="val 13485"/>
              <a:gd name="f83" fmla="val 5737802"/>
              <a:gd name="f84" fmla="val 42281"/>
              <a:gd name="f85" fmla="val 4414258"/>
              <a:gd name="f86" fmla="val 28975"/>
              <a:gd name="f87" fmla="val 2606888"/>
              <a:gd name="f88" fmla="val -19249"/>
              <a:gd name="f89" fmla="val 1512253"/>
              <a:gd name="f90" fmla="val 110"/>
              <a:gd name="f91" fmla="val 488851"/>
              <a:gd name="f92" fmla="val 33539"/>
              <a:gd name="f93" fmla="val 59860"/>
              <a:gd name="f94" fmla="val 34137"/>
              <a:gd name="f95" fmla="val 52184"/>
              <a:gd name="f96" fmla="val 36271"/>
              <a:gd name="f97" fmla="val 46366"/>
              <a:gd name="f98" fmla="val 39830"/>
              <a:gd name="f99" fmla="val 42028"/>
              <a:gd name="f100" fmla="val 88659"/>
              <a:gd name="f101" fmla="val 37282"/>
              <a:gd name="f102" fmla="val 301554"/>
              <a:gd name="f103" fmla="val 416464"/>
              <a:gd name="f104" fmla="val 30725"/>
              <a:gd name="f105" fmla="val 907723"/>
              <a:gd name="f106" fmla="val 24269"/>
              <a:gd name="f107" fmla="val 3989089"/>
              <a:gd name="f108" fmla="val 29653"/>
              <a:gd name="f109" fmla="+- 0 0 -90"/>
              <a:gd name="f110" fmla="*/ f3 1 11499601"/>
              <a:gd name="f111" fmla="*/ f4 1 6250474"/>
              <a:gd name="f112" fmla="val f5"/>
              <a:gd name="f113" fmla="val f6"/>
              <a:gd name="f114" fmla="val f7"/>
              <a:gd name="f115" fmla="*/ f109 f0 1"/>
              <a:gd name="f116" fmla="+- f114 0 f112"/>
              <a:gd name="f117" fmla="+- f113 0 f112"/>
              <a:gd name="f118" fmla="*/ f115 1 f2"/>
              <a:gd name="f119" fmla="*/ f117 1 11499601"/>
              <a:gd name="f120" fmla="*/ f116 1 6250474"/>
              <a:gd name="f121" fmla="*/ 9680053 f117 1"/>
              <a:gd name="f122" fmla="*/ 0 f116 1"/>
              <a:gd name="f123" fmla="*/ 11263634 f117 1"/>
              <a:gd name="f124" fmla="*/ 10894 f116 1"/>
              <a:gd name="f125" fmla="*/ 11499601 f117 1"/>
              <a:gd name="f126" fmla="*/ 11496626 f117 1"/>
              <a:gd name="f127" fmla="*/ 801872 f116 1"/>
              <a:gd name="f128" fmla="*/ 11482477 f117 1"/>
              <a:gd name="f129" fmla="*/ 1834579 f116 1"/>
              <a:gd name="f130" fmla="*/ 11478714 f117 1"/>
              <a:gd name="f131" fmla="*/ 3520214 f116 1"/>
              <a:gd name="f132" fmla="*/ 11419375 f117 1"/>
              <a:gd name="f133" fmla="*/ 5982433 f116 1"/>
              <a:gd name="f134" fmla="*/ 5959453 f117 1"/>
              <a:gd name="f135" fmla="*/ 5973386 f116 1"/>
              <a:gd name="f136" fmla="*/ 5972741 f116 1"/>
              <a:gd name="f137" fmla="*/ 3239306 f117 1"/>
              <a:gd name="f138" fmla="*/ 3217554 f117 1"/>
              <a:gd name="f139" fmla="*/ 6005912 f116 1"/>
              <a:gd name="f140" fmla="*/ 3219866 f117 1"/>
              <a:gd name="f141" fmla="*/ 6250474 f116 1"/>
              <a:gd name="f142" fmla="*/ 2785655 f117 1"/>
              <a:gd name="f143" fmla="*/ 94741 f117 1"/>
              <a:gd name="f144" fmla="*/ 5957415 f116 1"/>
              <a:gd name="f145" fmla="*/ 37859 f117 1"/>
              <a:gd name="f146" fmla="*/ 5876060 f116 1"/>
              <a:gd name="f147" fmla="*/ 28975 f117 1"/>
              <a:gd name="f148" fmla="*/ 2606888 f116 1"/>
              <a:gd name="f149" fmla="*/ 33539 f117 1"/>
              <a:gd name="f150" fmla="*/ 59860 f116 1"/>
              <a:gd name="f151" fmla="*/ 39830 f117 1"/>
              <a:gd name="f152" fmla="*/ 42028 f116 1"/>
              <a:gd name="f153" fmla="*/ 88659 f117 1"/>
              <a:gd name="f154" fmla="*/ 37282 f116 1"/>
              <a:gd name="f155" fmla="*/ 301554 f117 1"/>
              <a:gd name="f156" fmla="*/ 416464 f117 1"/>
              <a:gd name="f157" fmla="*/ 30725 f116 1"/>
              <a:gd name="f158" fmla="*/ 907723 f117 1"/>
              <a:gd name="f159" fmla="*/ 24269 f116 1"/>
              <a:gd name="f160" fmla="*/ 3989089 f117 1"/>
              <a:gd name="f161" fmla="*/ 29653 f116 1"/>
              <a:gd name="f162" fmla="*/ 5999562 f116 1"/>
              <a:gd name="f163" fmla="*/ 4858766 f117 1"/>
              <a:gd name="f164" fmla="*/ 2301504 f117 1"/>
              <a:gd name="f165" fmla="*/ 5967647 f116 1"/>
              <a:gd name="f166" fmla="*/ 666073 f117 1"/>
              <a:gd name="f167" fmla="*/ 5958571 f116 1"/>
              <a:gd name="f168" fmla="*/ 2870715 f117 1"/>
              <a:gd name="f169" fmla="*/ 6056161 f116 1"/>
              <a:gd name="f170" fmla="*/ 39374 f116 1"/>
              <a:gd name="f171" fmla="*/ 11491172 f117 1"/>
              <a:gd name="f172" fmla="*/ 313290 f116 1"/>
              <a:gd name="f173" fmla="+- f118 0 f1"/>
              <a:gd name="f174" fmla="*/ f121 1 11499601"/>
              <a:gd name="f175" fmla="*/ f122 1 6250474"/>
              <a:gd name="f176" fmla="*/ f123 1 11499601"/>
              <a:gd name="f177" fmla="*/ f124 1 6250474"/>
              <a:gd name="f178" fmla="*/ f125 1 11499601"/>
              <a:gd name="f179" fmla="*/ f126 1 11499601"/>
              <a:gd name="f180" fmla="*/ f127 1 6250474"/>
              <a:gd name="f181" fmla="*/ f128 1 11499601"/>
              <a:gd name="f182" fmla="*/ f129 1 6250474"/>
              <a:gd name="f183" fmla="*/ f130 1 11499601"/>
              <a:gd name="f184" fmla="*/ f131 1 6250474"/>
              <a:gd name="f185" fmla="*/ f132 1 11499601"/>
              <a:gd name="f186" fmla="*/ f133 1 6250474"/>
              <a:gd name="f187" fmla="*/ f134 1 11499601"/>
              <a:gd name="f188" fmla="*/ f135 1 6250474"/>
              <a:gd name="f189" fmla="*/ f136 1 6250474"/>
              <a:gd name="f190" fmla="*/ f137 1 11499601"/>
              <a:gd name="f191" fmla="*/ f138 1 11499601"/>
              <a:gd name="f192" fmla="*/ f139 1 6250474"/>
              <a:gd name="f193" fmla="*/ f140 1 11499601"/>
              <a:gd name="f194" fmla="*/ f141 1 6250474"/>
              <a:gd name="f195" fmla="*/ f142 1 11499601"/>
              <a:gd name="f196" fmla="*/ f143 1 11499601"/>
              <a:gd name="f197" fmla="*/ f144 1 6250474"/>
              <a:gd name="f198" fmla="*/ f145 1 11499601"/>
              <a:gd name="f199" fmla="*/ f146 1 6250474"/>
              <a:gd name="f200" fmla="*/ f147 1 11499601"/>
              <a:gd name="f201" fmla="*/ f148 1 6250474"/>
              <a:gd name="f202" fmla="*/ f149 1 11499601"/>
              <a:gd name="f203" fmla="*/ f150 1 6250474"/>
              <a:gd name="f204" fmla="*/ f151 1 11499601"/>
              <a:gd name="f205" fmla="*/ f152 1 6250474"/>
              <a:gd name="f206" fmla="*/ f153 1 11499601"/>
              <a:gd name="f207" fmla="*/ f154 1 6250474"/>
              <a:gd name="f208" fmla="*/ f155 1 11499601"/>
              <a:gd name="f209" fmla="*/ f156 1 11499601"/>
              <a:gd name="f210" fmla="*/ f157 1 6250474"/>
              <a:gd name="f211" fmla="*/ f158 1 11499601"/>
              <a:gd name="f212" fmla="*/ f159 1 6250474"/>
              <a:gd name="f213" fmla="*/ f160 1 11499601"/>
              <a:gd name="f214" fmla="*/ f161 1 6250474"/>
              <a:gd name="f215" fmla="*/ f162 1 6250474"/>
              <a:gd name="f216" fmla="*/ f163 1 11499601"/>
              <a:gd name="f217" fmla="*/ f164 1 11499601"/>
              <a:gd name="f218" fmla="*/ f165 1 6250474"/>
              <a:gd name="f219" fmla="*/ f166 1 11499601"/>
              <a:gd name="f220" fmla="*/ f167 1 6250474"/>
              <a:gd name="f221" fmla="*/ f168 1 11499601"/>
              <a:gd name="f222" fmla="*/ f169 1 6250474"/>
              <a:gd name="f223" fmla="*/ f170 1 6250474"/>
              <a:gd name="f224" fmla="*/ f171 1 11499601"/>
              <a:gd name="f225" fmla="*/ f172 1 6250474"/>
              <a:gd name="f226" fmla="*/ f112 1 f119"/>
              <a:gd name="f227" fmla="*/ f113 1 f119"/>
              <a:gd name="f228" fmla="*/ f112 1 f120"/>
              <a:gd name="f229" fmla="*/ f114 1 f120"/>
              <a:gd name="f230" fmla="*/ f174 1 f119"/>
              <a:gd name="f231" fmla="*/ f175 1 f120"/>
              <a:gd name="f232" fmla="*/ f176 1 f119"/>
              <a:gd name="f233" fmla="*/ f177 1 f120"/>
              <a:gd name="f234" fmla="*/ f178 1 f119"/>
              <a:gd name="f235" fmla="*/ f223 1 f120"/>
              <a:gd name="f236" fmla="*/ f224 1 f119"/>
              <a:gd name="f237" fmla="*/ f225 1 f120"/>
              <a:gd name="f238" fmla="*/ f179 1 f119"/>
              <a:gd name="f239" fmla="*/ f180 1 f120"/>
              <a:gd name="f240" fmla="*/ f181 1 f119"/>
              <a:gd name="f241" fmla="*/ f182 1 f120"/>
              <a:gd name="f242" fmla="*/ f183 1 f119"/>
              <a:gd name="f243" fmla="*/ f184 1 f120"/>
              <a:gd name="f244" fmla="*/ f185 1 f119"/>
              <a:gd name="f245" fmla="*/ f186 1 f120"/>
              <a:gd name="f246" fmla="*/ f187 1 f119"/>
              <a:gd name="f247" fmla="*/ f188 1 f120"/>
              <a:gd name="f248" fmla="*/ f216 1 f119"/>
              <a:gd name="f249" fmla="*/ f215 1 f120"/>
              <a:gd name="f250" fmla="*/ f190 1 f119"/>
              <a:gd name="f251" fmla="*/ f189 1 f120"/>
              <a:gd name="f252" fmla="*/ f191 1 f119"/>
              <a:gd name="f253" fmla="*/ f192 1 f120"/>
              <a:gd name="f254" fmla="*/ f193 1 f119"/>
              <a:gd name="f255" fmla="*/ f194 1 f120"/>
              <a:gd name="f256" fmla="*/ f221 1 f119"/>
              <a:gd name="f257" fmla="*/ f222 1 f120"/>
              <a:gd name="f258" fmla="*/ f195 1 f119"/>
              <a:gd name="f259" fmla="*/ f217 1 f119"/>
              <a:gd name="f260" fmla="*/ f218 1 f120"/>
              <a:gd name="f261" fmla="*/ f219 1 f119"/>
              <a:gd name="f262" fmla="*/ f220 1 f120"/>
              <a:gd name="f263" fmla="*/ f196 1 f119"/>
              <a:gd name="f264" fmla="*/ f197 1 f120"/>
              <a:gd name="f265" fmla="*/ f198 1 f119"/>
              <a:gd name="f266" fmla="*/ f199 1 f120"/>
              <a:gd name="f267" fmla="*/ f200 1 f119"/>
              <a:gd name="f268" fmla="*/ f201 1 f120"/>
              <a:gd name="f269" fmla="*/ f202 1 f119"/>
              <a:gd name="f270" fmla="*/ f203 1 f120"/>
              <a:gd name="f271" fmla="*/ f204 1 f119"/>
              <a:gd name="f272" fmla="*/ f205 1 f120"/>
              <a:gd name="f273" fmla="*/ f206 1 f119"/>
              <a:gd name="f274" fmla="*/ f207 1 f120"/>
              <a:gd name="f275" fmla="*/ f208 1 f119"/>
              <a:gd name="f276" fmla="*/ f209 1 f119"/>
              <a:gd name="f277" fmla="*/ f210 1 f120"/>
              <a:gd name="f278" fmla="*/ f211 1 f119"/>
              <a:gd name="f279" fmla="*/ f212 1 f120"/>
              <a:gd name="f280" fmla="*/ f213 1 f119"/>
              <a:gd name="f281" fmla="*/ f214 1 f120"/>
              <a:gd name="f282" fmla="*/ f226 f110 1"/>
              <a:gd name="f283" fmla="*/ f227 f110 1"/>
              <a:gd name="f284" fmla="*/ f229 f111 1"/>
              <a:gd name="f285" fmla="*/ f228 f111 1"/>
              <a:gd name="f286" fmla="*/ f230 f110 1"/>
              <a:gd name="f287" fmla="*/ f231 f111 1"/>
              <a:gd name="f288" fmla="*/ f232 f110 1"/>
              <a:gd name="f289" fmla="*/ f233 f111 1"/>
              <a:gd name="f290" fmla="*/ f234 f110 1"/>
              <a:gd name="f291" fmla="*/ f235 f111 1"/>
              <a:gd name="f292" fmla="*/ f236 f110 1"/>
              <a:gd name="f293" fmla="*/ f237 f111 1"/>
              <a:gd name="f294" fmla="*/ f238 f110 1"/>
              <a:gd name="f295" fmla="*/ f239 f111 1"/>
              <a:gd name="f296" fmla="*/ f240 f110 1"/>
              <a:gd name="f297" fmla="*/ f241 f111 1"/>
              <a:gd name="f298" fmla="*/ f242 f110 1"/>
              <a:gd name="f299" fmla="*/ f243 f111 1"/>
              <a:gd name="f300" fmla="*/ f244 f110 1"/>
              <a:gd name="f301" fmla="*/ f245 f111 1"/>
              <a:gd name="f302" fmla="*/ f246 f110 1"/>
              <a:gd name="f303" fmla="*/ f247 f111 1"/>
              <a:gd name="f304" fmla="*/ f248 f110 1"/>
              <a:gd name="f305" fmla="*/ f249 f111 1"/>
              <a:gd name="f306" fmla="*/ f250 f110 1"/>
              <a:gd name="f307" fmla="*/ f251 f111 1"/>
              <a:gd name="f308" fmla="*/ f252 f110 1"/>
              <a:gd name="f309" fmla="*/ f253 f111 1"/>
              <a:gd name="f310" fmla="*/ f254 f110 1"/>
              <a:gd name="f311" fmla="*/ f255 f111 1"/>
              <a:gd name="f312" fmla="*/ f256 f110 1"/>
              <a:gd name="f313" fmla="*/ f257 f111 1"/>
              <a:gd name="f314" fmla="*/ f258 f110 1"/>
              <a:gd name="f315" fmla="*/ f259 f110 1"/>
              <a:gd name="f316" fmla="*/ f260 f111 1"/>
              <a:gd name="f317" fmla="*/ f261 f110 1"/>
              <a:gd name="f318" fmla="*/ f262 f111 1"/>
              <a:gd name="f319" fmla="*/ f263 f110 1"/>
              <a:gd name="f320" fmla="*/ f264 f111 1"/>
              <a:gd name="f321" fmla="*/ f265 f110 1"/>
              <a:gd name="f322" fmla="*/ f266 f111 1"/>
              <a:gd name="f323" fmla="*/ f267 f110 1"/>
              <a:gd name="f324" fmla="*/ f268 f111 1"/>
              <a:gd name="f325" fmla="*/ f269 f110 1"/>
              <a:gd name="f326" fmla="*/ f270 f111 1"/>
              <a:gd name="f327" fmla="*/ f271 f110 1"/>
              <a:gd name="f328" fmla="*/ f272 f111 1"/>
              <a:gd name="f329" fmla="*/ f273 f110 1"/>
              <a:gd name="f330" fmla="*/ f274 f111 1"/>
              <a:gd name="f331" fmla="*/ f275 f110 1"/>
              <a:gd name="f332" fmla="*/ f276 f110 1"/>
              <a:gd name="f333" fmla="*/ f277 f111 1"/>
              <a:gd name="f334" fmla="*/ f278 f110 1"/>
              <a:gd name="f335" fmla="*/ f279 f111 1"/>
              <a:gd name="f336" fmla="*/ f280 f110 1"/>
              <a:gd name="f337" fmla="*/ f281 f1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3">
                <a:pos x="f286" y="f287"/>
              </a:cxn>
              <a:cxn ang="f173">
                <a:pos x="f288" y="f289"/>
              </a:cxn>
              <a:cxn ang="f173">
                <a:pos x="f290" y="f291"/>
              </a:cxn>
              <a:cxn ang="f173">
                <a:pos x="f292" y="f293"/>
              </a:cxn>
              <a:cxn ang="f173">
                <a:pos x="f294" y="f295"/>
              </a:cxn>
              <a:cxn ang="f173">
                <a:pos x="f296" y="f297"/>
              </a:cxn>
              <a:cxn ang="f173">
                <a:pos x="f298" y="f299"/>
              </a:cxn>
              <a:cxn ang="f173">
                <a:pos x="f300" y="f301"/>
              </a:cxn>
              <a:cxn ang="f173">
                <a:pos x="f302" y="f303"/>
              </a:cxn>
              <a:cxn ang="f173">
                <a:pos x="f304" y="f305"/>
              </a:cxn>
              <a:cxn ang="f173">
                <a:pos x="f306" y="f307"/>
              </a:cxn>
              <a:cxn ang="f173">
                <a:pos x="f308" y="f309"/>
              </a:cxn>
              <a:cxn ang="f173">
                <a:pos x="f310" y="f311"/>
              </a:cxn>
              <a:cxn ang="f173">
                <a:pos x="f312" y="f313"/>
              </a:cxn>
              <a:cxn ang="f173">
                <a:pos x="f314" y="f307"/>
              </a:cxn>
              <a:cxn ang="f173">
                <a:pos x="f315" y="f316"/>
              </a:cxn>
              <a:cxn ang="f173">
                <a:pos x="f317" y="f318"/>
              </a:cxn>
              <a:cxn ang="f173">
                <a:pos x="f319" y="f320"/>
              </a:cxn>
              <a:cxn ang="f173">
                <a:pos x="f321" y="f322"/>
              </a:cxn>
              <a:cxn ang="f173">
                <a:pos x="f323" y="f324"/>
              </a:cxn>
              <a:cxn ang="f173">
                <a:pos x="f325" y="f326"/>
              </a:cxn>
              <a:cxn ang="f173">
                <a:pos x="f327" y="f328"/>
              </a:cxn>
              <a:cxn ang="f173">
                <a:pos x="f329" y="f330"/>
              </a:cxn>
              <a:cxn ang="f173">
                <a:pos x="f331" y="f330"/>
              </a:cxn>
              <a:cxn ang="f173">
                <a:pos x="f332" y="f333"/>
              </a:cxn>
              <a:cxn ang="f173">
                <a:pos x="f334" y="f335"/>
              </a:cxn>
              <a:cxn ang="f173">
                <a:pos x="f336" y="f337"/>
              </a:cxn>
              <a:cxn ang="f173">
                <a:pos x="f286" y="f287"/>
              </a:cxn>
            </a:cxnLst>
            <a:rect l="f282" t="f285" r="f283" b="f284"/>
            <a:pathLst>
              <a:path w="11499601" h="6250474">
                <a:moveTo>
                  <a:pt x="f8" y="f5"/>
                </a:moveTo>
                <a:lnTo>
                  <a:pt x="f9" y="f10"/>
                </a:lnTo>
                <a:cubicBezTo>
                  <a:pt x="f11" y="f12"/>
                  <a:pt x="f13" y="f14"/>
                  <a:pt x="f6" y="f15"/>
                </a:cubicBezTo>
                <a:lnTo>
                  <a:pt x="f16" y="f17"/>
                </a:ln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cubicBezTo>
                  <a:pt x="f54" y="f55"/>
                  <a:pt x="f56" y="f57"/>
                  <a:pt x="f58" y="f7"/>
                </a:cubicBezTo>
                <a:cubicBezTo>
                  <a:pt x="f59" y="f60"/>
                  <a:pt x="f61" y="f62"/>
                  <a:pt x="f63" y="f64"/>
                </a:cubicBezTo>
                <a:lnTo>
                  <a:pt x="f65" y="f51"/>
                </a:lnTo>
                <a:lnTo>
                  <a:pt x="f66" y="f67"/>
                </a:ln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lnTo>
                  <a:pt x="f100" y="f101"/>
                </a:lnTo>
                <a:lnTo>
                  <a:pt x="f102" y="f101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8" y="f5"/>
                </a:lnTo>
                <a:close/>
              </a:path>
            </a:pathLst>
          </a:custGeom>
          <a:noFill/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he Ha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800" b="1" i="0" u="none" strike="noStrike" kern="1200" cap="none" spc="100" baseline="0">
          <a:solidFill>
            <a:srgbClr val="000000"/>
          </a:solidFill>
          <a:uFillTx/>
          <a:latin typeface="The Serif Hand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1000"/>
        </a:spcBef>
        <a:spcAft>
          <a:spcPts val="0"/>
        </a:spcAft>
        <a:buNone/>
        <a:tabLst/>
        <a:defRPr lang="en-US" sz="3200" b="1" i="0" u="none" strike="noStrike" kern="1200" cap="none" spc="50" baseline="0">
          <a:solidFill>
            <a:srgbClr val="000000"/>
          </a:solidFill>
          <a:uFillTx/>
          <a:latin typeface="The Hand"/>
        </a:defRPr>
      </a:lvl1pPr>
      <a:lvl2pPr marL="228600" marR="0" lvl="1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70000"/>
        <a:buFont typeface="Arial" pitchFamily="34"/>
        <a:buChar char="•"/>
        <a:tabLst/>
        <a:defRPr lang="en-US" sz="2800" b="1" i="0" u="none" strike="noStrike" kern="1200" cap="none" spc="50" baseline="0">
          <a:solidFill>
            <a:srgbClr val="000000"/>
          </a:solidFill>
          <a:uFillTx/>
          <a:latin typeface="The Hand"/>
        </a:defRPr>
      </a:lvl2pPr>
      <a:lvl3pPr marL="274320" marR="0" lvl="2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None/>
        <a:tabLst/>
        <a:defRPr lang="en-US" sz="2400" b="1" i="0" u="none" strike="noStrike" kern="1200" cap="none" spc="50" baseline="0">
          <a:solidFill>
            <a:srgbClr val="000000"/>
          </a:solidFill>
          <a:uFillTx/>
          <a:latin typeface="The Hand"/>
        </a:defRPr>
      </a:lvl3pPr>
      <a:lvl4pPr marL="548640" marR="0" lvl="3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73000"/>
        <a:buFont typeface="Arial" pitchFamily="34"/>
        <a:buChar char="•"/>
        <a:tabLst/>
        <a:defRPr lang="en-US" sz="2000" b="1" i="0" u="none" strike="noStrike" kern="1200" cap="none" spc="50" baseline="0">
          <a:solidFill>
            <a:srgbClr val="000000"/>
          </a:solidFill>
          <a:uFillTx/>
          <a:latin typeface="The Hand"/>
        </a:defRPr>
      </a:lvl4pPr>
      <a:lvl5pPr marL="548640" marR="0" lvl="4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None/>
        <a:tabLst/>
        <a:defRPr lang="en-US" sz="2000" b="1" i="0" u="none" strike="noStrike" kern="1200" cap="none" spc="50" baseline="0">
          <a:solidFill>
            <a:srgbClr val="000000"/>
          </a:solidFill>
          <a:uFillTx/>
          <a:latin typeface="The Hand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asana.com/pl/resources/social-media-content-calenda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asana.com/pl/resources/social-media-content-calendar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bes.com/sites/pamdanziger/2020/01/23/how-to-make-a-great-retail-loyalty-program-even-better-sephora-has-the-answer/?sh=284dd6ab287a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asana.com/pl/resources/workplace-adaptability-skills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fabrikbrands.com/how-to-create-a-differentiation-strategy/" TargetMode="External"/><Relationship Id="rId2" Type="http://schemas.openxmlformats.org/officeDocument/2006/relationships/hyperlink" Target="https://asana.com/pl/resources/creative-strateg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ana.com/pl/resources/customer-journey-map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E2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44B794FB-47DC-51E7-1605-47412C98AD1B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DC34A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he Hand"/>
            </a:endParaRPr>
          </a:p>
        </p:txBody>
      </p:sp>
      <p:pic>
        <p:nvPicPr>
          <p:cNvPr id="3" name="Picture 3" descr="Kolorowa żarówka z ikonami biznesowymi">
            <a:extLst>
              <a:ext uri="{FF2B5EF4-FFF2-40B4-BE49-F238E27FC236}">
                <a16:creationId xmlns:a16="http://schemas.microsoft.com/office/drawing/2014/main" id="{4E223730-5115-499A-048B-094C2DFA02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36" r="-2" b="9885"/>
          <a:stretch>
            <a:fillRect/>
          </a:stretch>
        </p:blipFill>
        <p:spPr>
          <a:xfrm>
            <a:off x="18" y="9"/>
            <a:ext cx="12191978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Freeform: Shape 10">
            <a:extLst>
              <a:ext uri="{FF2B5EF4-FFF2-40B4-BE49-F238E27FC236}">
                <a16:creationId xmlns:a16="http://schemas.microsoft.com/office/drawing/2014/main" id="{2DD622EC-29A1-EE0F-64CA-78F4EAC2E23A}"/>
              </a:ext>
            </a:extLst>
          </p:cNvPr>
          <p:cNvSpPr>
            <a:spLocks noMove="1" noResize="1"/>
          </p:cNvSpPr>
          <p:nvPr/>
        </p:nvSpPr>
        <p:spPr>
          <a:xfrm rot="670911">
            <a:off x="6731648" y="357256"/>
            <a:ext cx="4927299" cy="31461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84717"/>
              <a:gd name="f7" fmla="val 958806"/>
              <a:gd name="f8" fmla="val 899237"/>
              <a:gd name="f9" fmla="val 894405"/>
              <a:gd name="f10" fmla="val 944889"/>
              <a:gd name="f11" fmla="val 911997"/>
              <a:gd name="f12" fmla="val 873046"/>
              <a:gd name="f13" fmla="val 844642"/>
              <a:gd name="f14" fmla="val 834497"/>
              <a:gd name="f15" fmla="val 772061"/>
              <a:gd name="f16" fmla="val 864692"/>
              <a:gd name="f17" fmla="val 290052"/>
              <a:gd name="f18" fmla="val 949986"/>
              <a:gd name="f19" fmla="val 158887"/>
              <a:gd name="f20" fmla="val 855006"/>
              <a:gd name="f21" fmla="val 27722"/>
              <a:gd name="f22" fmla="val 760026"/>
              <a:gd name="f23" fmla="val -65520"/>
              <a:gd name="f24" fmla="val 405081"/>
              <a:gd name="f25" fmla="val 57651"/>
              <a:gd name="f26" fmla="val 264618"/>
              <a:gd name="f27" fmla="val 180822"/>
              <a:gd name="f28" fmla="val 124155"/>
              <a:gd name="f29" fmla="val 458430"/>
              <a:gd name="f30" fmla="val -47589"/>
              <a:gd name="f31" fmla="val 897913"/>
              <a:gd name="f32" fmla="val 12228"/>
              <a:gd name="f33" fmla="val 1046789"/>
              <a:gd name="f34" fmla="val 37089"/>
              <a:gd name="f35" fmla="val 1188269"/>
              <a:gd name="f36" fmla="val 121743"/>
              <a:gd name="f37" fmla="val 1184649"/>
              <a:gd name="f38" fmla="val 362535"/>
              <a:gd name="f39" fmla="val 1181030"/>
              <a:gd name="f40" fmla="val 603327"/>
              <a:gd name="f41" fmla="val 1069516"/>
              <a:gd name="f42" fmla="val 742967"/>
              <a:gd name="f43" fmla="val 974266"/>
              <a:gd name="f44" fmla="val 782877"/>
              <a:gd name="f45" fmla="val 970075"/>
              <a:gd name="f46" fmla="val 839741"/>
              <a:gd name="f47" fmla="+- 0 0 -90"/>
              <a:gd name="f48" fmla="*/ f3 1 1184717"/>
              <a:gd name="f49" fmla="*/ f4 1 958806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1184717"/>
              <a:gd name="f58" fmla="*/ f54 1 958806"/>
              <a:gd name="f59" fmla="*/ 899237 f55 1"/>
              <a:gd name="f60" fmla="*/ 958806 f54 1"/>
              <a:gd name="f61" fmla="*/ 844642 f55 1"/>
              <a:gd name="f62" fmla="*/ 834497 f54 1"/>
              <a:gd name="f63" fmla="*/ 158887 f55 1"/>
              <a:gd name="f64" fmla="*/ 855006 f54 1"/>
              <a:gd name="f65" fmla="*/ 57651 f55 1"/>
              <a:gd name="f66" fmla="*/ 264618 f54 1"/>
              <a:gd name="f67" fmla="*/ 897913 f55 1"/>
              <a:gd name="f68" fmla="*/ 12228 f54 1"/>
              <a:gd name="f69" fmla="*/ 1184649 f55 1"/>
              <a:gd name="f70" fmla="*/ 362535 f54 1"/>
              <a:gd name="f71" fmla="*/ 974266 f55 1"/>
              <a:gd name="f72" fmla="*/ 782877 f54 1"/>
              <a:gd name="f73" fmla="+- f56 0 f1"/>
              <a:gd name="f74" fmla="*/ f59 1 1184717"/>
              <a:gd name="f75" fmla="*/ f60 1 958806"/>
              <a:gd name="f76" fmla="*/ f61 1 1184717"/>
              <a:gd name="f77" fmla="*/ f62 1 958806"/>
              <a:gd name="f78" fmla="*/ f63 1 1184717"/>
              <a:gd name="f79" fmla="*/ f64 1 958806"/>
              <a:gd name="f80" fmla="*/ f65 1 1184717"/>
              <a:gd name="f81" fmla="*/ f66 1 958806"/>
              <a:gd name="f82" fmla="*/ f67 1 1184717"/>
              <a:gd name="f83" fmla="*/ f68 1 958806"/>
              <a:gd name="f84" fmla="*/ f69 1 1184717"/>
              <a:gd name="f85" fmla="*/ f70 1 958806"/>
              <a:gd name="f86" fmla="*/ f71 1 1184717"/>
              <a:gd name="f87" fmla="*/ f72 1 958806"/>
              <a:gd name="f88" fmla="*/ f50 1 f57"/>
              <a:gd name="f89" fmla="*/ f51 1 f57"/>
              <a:gd name="f90" fmla="*/ f50 1 f58"/>
              <a:gd name="f91" fmla="*/ f52 1 f58"/>
              <a:gd name="f92" fmla="*/ f74 1 f57"/>
              <a:gd name="f93" fmla="*/ f75 1 f58"/>
              <a:gd name="f94" fmla="*/ f76 1 f57"/>
              <a:gd name="f95" fmla="*/ f77 1 f58"/>
              <a:gd name="f96" fmla="*/ f78 1 f57"/>
              <a:gd name="f97" fmla="*/ f79 1 f58"/>
              <a:gd name="f98" fmla="*/ f80 1 f57"/>
              <a:gd name="f99" fmla="*/ f81 1 f58"/>
              <a:gd name="f100" fmla="*/ f82 1 f57"/>
              <a:gd name="f101" fmla="*/ f83 1 f58"/>
              <a:gd name="f102" fmla="*/ f84 1 f57"/>
              <a:gd name="f103" fmla="*/ f85 1 f58"/>
              <a:gd name="f104" fmla="*/ f86 1 f57"/>
              <a:gd name="f105" fmla="*/ f87 1 f58"/>
              <a:gd name="f106" fmla="*/ f88 f48 1"/>
              <a:gd name="f107" fmla="*/ f89 f48 1"/>
              <a:gd name="f108" fmla="*/ f91 f49 1"/>
              <a:gd name="f109" fmla="*/ f90 f49 1"/>
              <a:gd name="f110" fmla="*/ f92 f48 1"/>
              <a:gd name="f111" fmla="*/ f93 f49 1"/>
              <a:gd name="f112" fmla="*/ f94 f48 1"/>
              <a:gd name="f113" fmla="*/ f95 f49 1"/>
              <a:gd name="f114" fmla="*/ f96 f48 1"/>
              <a:gd name="f115" fmla="*/ f97 f49 1"/>
              <a:gd name="f116" fmla="*/ f98 f48 1"/>
              <a:gd name="f117" fmla="*/ f99 f49 1"/>
              <a:gd name="f118" fmla="*/ f100 f48 1"/>
              <a:gd name="f119" fmla="*/ f101 f49 1"/>
              <a:gd name="f120" fmla="*/ f102 f48 1"/>
              <a:gd name="f121" fmla="*/ f103 f49 1"/>
              <a:gd name="f122" fmla="*/ f104 f48 1"/>
              <a:gd name="f123" fmla="*/ f105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3">
                <a:pos x="f110" y="f111"/>
              </a:cxn>
              <a:cxn ang="f73">
                <a:pos x="f112" y="f113"/>
              </a:cxn>
              <a:cxn ang="f73">
                <a:pos x="f114" y="f115"/>
              </a:cxn>
              <a:cxn ang="f73">
                <a:pos x="f116" y="f117"/>
              </a:cxn>
              <a:cxn ang="f73">
                <a:pos x="f118" y="f119"/>
              </a:cxn>
              <a:cxn ang="f73">
                <a:pos x="f120" y="f121"/>
              </a:cxn>
              <a:cxn ang="f73">
                <a:pos x="f122" y="f123"/>
              </a:cxn>
              <a:cxn ang="f73">
                <a:pos x="f110" y="f111"/>
              </a:cxn>
            </a:cxnLst>
            <a:rect l="f106" t="f109" r="f107" b="f108"/>
            <a:pathLst>
              <a:path w="1184717" h="958806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8" y="f7"/>
                  <a:pt x="f8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2A945709-7D81-BBEE-425A-335D79EB96B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178762" y="732553"/>
            <a:ext cx="4186937" cy="1643451"/>
          </a:xfrm>
        </p:spPr>
        <p:txBody>
          <a:bodyPr anchor="b"/>
          <a:lstStyle/>
          <a:p>
            <a:pPr lvl="0"/>
            <a:r>
              <a:rPr lang="pl-PL" dirty="0"/>
              <a:t>MARKETING</a:t>
            </a:r>
            <a:br>
              <a:rPr lang="pl-PL" dirty="0"/>
            </a:br>
            <a:r>
              <a:rPr lang="pl-PL" dirty="0" err="1"/>
              <a:t>Lecture</a:t>
            </a:r>
            <a:r>
              <a:rPr lang="pl-PL" dirty="0"/>
              <a:t> 4</a:t>
            </a: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CEAAF063-546B-F712-F163-E4A3CDB61A5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513953" y="2443359"/>
            <a:ext cx="3632774" cy="589934"/>
          </a:xfrm>
        </p:spPr>
        <p:txBody>
          <a:bodyPr anchorCtr="1"/>
          <a:lstStyle/>
          <a:p>
            <a:pPr lvl="0" algn="ctr"/>
            <a:r>
              <a:rPr lang="pl-PL" dirty="0"/>
              <a:t>2024/2025</a:t>
            </a:r>
          </a:p>
        </p:txBody>
      </p:sp>
      <p:sp>
        <p:nvSpPr>
          <p:cNvPr id="7" name="Freeform: Shape 12">
            <a:extLst>
              <a:ext uri="{FF2B5EF4-FFF2-40B4-BE49-F238E27FC236}">
                <a16:creationId xmlns:a16="http://schemas.microsoft.com/office/drawing/2014/main" id="{37998ACD-6F99-5C89-3C43-AE3D10AF9F0F}"/>
              </a:ext>
            </a:extLst>
          </p:cNvPr>
          <p:cNvSpPr>
            <a:spLocks noMove="1" noResize="1"/>
          </p:cNvSpPr>
          <p:nvPr/>
        </p:nvSpPr>
        <p:spPr>
          <a:xfrm rot="670911">
            <a:off x="6793370" y="351450"/>
            <a:ext cx="4927299" cy="31461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84717"/>
              <a:gd name="f7" fmla="val 958806"/>
              <a:gd name="f8" fmla="val 899237"/>
              <a:gd name="f9" fmla="val 894405"/>
              <a:gd name="f10" fmla="val 944889"/>
              <a:gd name="f11" fmla="val 911997"/>
              <a:gd name="f12" fmla="val 873046"/>
              <a:gd name="f13" fmla="val 844642"/>
              <a:gd name="f14" fmla="val 834497"/>
              <a:gd name="f15" fmla="val 772061"/>
              <a:gd name="f16" fmla="val 864692"/>
              <a:gd name="f17" fmla="val 290052"/>
              <a:gd name="f18" fmla="val 949986"/>
              <a:gd name="f19" fmla="val 158887"/>
              <a:gd name="f20" fmla="val 855006"/>
              <a:gd name="f21" fmla="val 27722"/>
              <a:gd name="f22" fmla="val 760026"/>
              <a:gd name="f23" fmla="val -65520"/>
              <a:gd name="f24" fmla="val 405081"/>
              <a:gd name="f25" fmla="val 57651"/>
              <a:gd name="f26" fmla="val 264618"/>
              <a:gd name="f27" fmla="val 180822"/>
              <a:gd name="f28" fmla="val 124155"/>
              <a:gd name="f29" fmla="val 458430"/>
              <a:gd name="f30" fmla="val -47589"/>
              <a:gd name="f31" fmla="val 897913"/>
              <a:gd name="f32" fmla="val 12228"/>
              <a:gd name="f33" fmla="val 1046789"/>
              <a:gd name="f34" fmla="val 37089"/>
              <a:gd name="f35" fmla="val 1188269"/>
              <a:gd name="f36" fmla="val 121743"/>
              <a:gd name="f37" fmla="val 1184649"/>
              <a:gd name="f38" fmla="val 362535"/>
              <a:gd name="f39" fmla="val 1181030"/>
              <a:gd name="f40" fmla="val 603327"/>
              <a:gd name="f41" fmla="val 1069516"/>
              <a:gd name="f42" fmla="val 742967"/>
              <a:gd name="f43" fmla="val 974266"/>
              <a:gd name="f44" fmla="val 782877"/>
              <a:gd name="f45" fmla="val 970075"/>
              <a:gd name="f46" fmla="val 839741"/>
              <a:gd name="f47" fmla="+- 0 0 -90"/>
              <a:gd name="f48" fmla="*/ f3 1 1184717"/>
              <a:gd name="f49" fmla="*/ f4 1 958806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1184717"/>
              <a:gd name="f58" fmla="*/ f54 1 958806"/>
              <a:gd name="f59" fmla="*/ 899237 f55 1"/>
              <a:gd name="f60" fmla="*/ 958806 f54 1"/>
              <a:gd name="f61" fmla="*/ 844642 f55 1"/>
              <a:gd name="f62" fmla="*/ 834497 f54 1"/>
              <a:gd name="f63" fmla="*/ 158887 f55 1"/>
              <a:gd name="f64" fmla="*/ 855006 f54 1"/>
              <a:gd name="f65" fmla="*/ 57651 f55 1"/>
              <a:gd name="f66" fmla="*/ 264618 f54 1"/>
              <a:gd name="f67" fmla="*/ 897913 f55 1"/>
              <a:gd name="f68" fmla="*/ 12228 f54 1"/>
              <a:gd name="f69" fmla="*/ 1184649 f55 1"/>
              <a:gd name="f70" fmla="*/ 362535 f54 1"/>
              <a:gd name="f71" fmla="*/ 974266 f55 1"/>
              <a:gd name="f72" fmla="*/ 782877 f54 1"/>
              <a:gd name="f73" fmla="+- f56 0 f1"/>
              <a:gd name="f74" fmla="*/ f59 1 1184717"/>
              <a:gd name="f75" fmla="*/ f60 1 958806"/>
              <a:gd name="f76" fmla="*/ f61 1 1184717"/>
              <a:gd name="f77" fmla="*/ f62 1 958806"/>
              <a:gd name="f78" fmla="*/ f63 1 1184717"/>
              <a:gd name="f79" fmla="*/ f64 1 958806"/>
              <a:gd name="f80" fmla="*/ f65 1 1184717"/>
              <a:gd name="f81" fmla="*/ f66 1 958806"/>
              <a:gd name="f82" fmla="*/ f67 1 1184717"/>
              <a:gd name="f83" fmla="*/ f68 1 958806"/>
              <a:gd name="f84" fmla="*/ f69 1 1184717"/>
              <a:gd name="f85" fmla="*/ f70 1 958806"/>
              <a:gd name="f86" fmla="*/ f71 1 1184717"/>
              <a:gd name="f87" fmla="*/ f72 1 958806"/>
              <a:gd name="f88" fmla="*/ f50 1 f57"/>
              <a:gd name="f89" fmla="*/ f51 1 f57"/>
              <a:gd name="f90" fmla="*/ f50 1 f58"/>
              <a:gd name="f91" fmla="*/ f52 1 f58"/>
              <a:gd name="f92" fmla="*/ f74 1 f57"/>
              <a:gd name="f93" fmla="*/ f75 1 f58"/>
              <a:gd name="f94" fmla="*/ f76 1 f57"/>
              <a:gd name="f95" fmla="*/ f77 1 f58"/>
              <a:gd name="f96" fmla="*/ f78 1 f57"/>
              <a:gd name="f97" fmla="*/ f79 1 f58"/>
              <a:gd name="f98" fmla="*/ f80 1 f57"/>
              <a:gd name="f99" fmla="*/ f81 1 f58"/>
              <a:gd name="f100" fmla="*/ f82 1 f57"/>
              <a:gd name="f101" fmla="*/ f83 1 f58"/>
              <a:gd name="f102" fmla="*/ f84 1 f57"/>
              <a:gd name="f103" fmla="*/ f85 1 f58"/>
              <a:gd name="f104" fmla="*/ f86 1 f57"/>
              <a:gd name="f105" fmla="*/ f87 1 f58"/>
              <a:gd name="f106" fmla="*/ f88 f48 1"/>
              <a:gd name="f107" fmla="*/ f89 f48 1"/>
              <a:gd name="f108" fmla="*/ f91 f49 1"/>
              <a:gd name="f109" fmla="*/ f90 f49 1"/>
              <a:gd name="f110" fmla="*/ f92 f48 1"/>
              <a:gd name="f111" fmla="*/ f93 f49 1"/>
              <a:gd name="f112" fmla="*/ f94 f48 1"/>
              <a:gd name="f113" fmla="*/ f95 f49 1"/>
              <a:gd name="f114" fmla="*/ f96 f48 1"/>
              <a:gd name="f115" fmla="*/ f97 f49 1"/>
              <a:gd name="f116" fmla="*/ f98 f48 1"/>
              <a:gd name="f117" fmla="*/ f99 f49 1"/>
              <a:gd name="f118" fmla="*/ f100 f48 1"/>
              <a:gd name="f119" fmla="*/ f101 f49 1"/>
              <a:gd name="f120" fmla="*/ f102 f48 1"/>
              <a:gd name="f121" fmla="*/ f103 f49 1"/>
              <a:gd name="f122" fmla="*/ f104 f48 1"/>
              <a:gd name="f123" fmla="*/ f105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3">
                <a:pos x="f110" y="f111"/>
              </a:cxn>
              <a:cxn ang="f73">
                <a:pos x="f112" y="f113"/>
              </a:cxn>
              <a:cxn ang="f73">
                <a:pos x="f114" y="f115"/>
              </a:cxn>
              <a:cxn ang="f73">
                <a:pos x="f116" y="f117"/>
              </a:cxn>
              <a:cxn ang="f73">
                <a:pos x="f118" y="f119"/>
              </a:cxn>
              <a:cxn ang="f73">
                <a:pos x="f120" y="f121"/>
              </a:cxn>
              <a:cxn ang="f73">
                <a:pos x="f122" y="f123"/>
              </a:cxn>
              <a:cxn ang="f73">
                <a:pos x="f110" y="f111"/>
              </a:cxn>
            </a:cxnLst>
            <a:rect l="f106" t="f109" r="f107" b="f108"/>
            <a:pathLst>
              <a:path w="1184717" h="958806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8" y="f7"/>
                  <a:pt x="f8" y="f7"/>
                </a:cubicBezTo>
                <a:close/>
              </a:path>
            </a:pathLst>
          </a:cu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Imperative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Highly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quickly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attitude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toward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routinize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teamwork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W. L.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vulnerable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shortened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domestic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Kodak,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long-time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leader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vanishing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 market,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hard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model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-development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digital-photography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do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libraries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IDEO’s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CEO Tim Brown. 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brilliant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spontaneously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hidden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assumptions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ignored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</a:t>
            </a:r>
          </a:p>
        </p:txBody>
      </p:sp>
    </p:spTree>
    <p:extLst>
      <p:ext uri="{BB962C8B-B14F-4D97-AF65-F5344CB8AC3E}">
        <p14:creationId xmlns:p14="http://schemas.microsoft.com/office/powerpoint/2010/main" val="20441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L.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GORE-TEX high-performance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fabrics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W. L.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breakthrough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guitar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devices,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constantly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reinventing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polytetrafluoroethylene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(PTFE).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new-product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development. First,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thoracic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physicians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Second,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appoints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nurture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passionate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champions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convince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commitment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authority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development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rallied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Gore’s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9,000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Third,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dabble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time.All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“Real, Win,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real?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win?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spark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Elixir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acoustic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guitar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venture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cables.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ventures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shredresistant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sold to Procter &amp; Gamble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GORE-TEX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retailers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want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family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</a:t>
            </a:r>
          </a:p>
        </p:txBody>
      </p:sp>
    </p:spTree>
    <p:extLst>
      <p:ext uri="{BB962C8B-B14F-4D97-AF65-F5344CB8AC3E}">
        <p14:creationId xmlns:p14="http://schemas.microsoft.com/office/powerpoint/2010/main" val="3085299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New-Product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incremental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tweaking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step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market,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interim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industry-wide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Scott Paper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couldn’t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Fort Howard Paper Co.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lucrative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toilet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tissue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borrowed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dispenser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bigger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Scott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dispensers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same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towels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Scott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vulnerable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Fort Howard,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tailor-made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dispensers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disruptive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cheaper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alter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disruptive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investment. Then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suddenly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themselves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formidable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trap,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incumbent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carefully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monitor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preferences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difficult-toarticulate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7587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New-Product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do? In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new-product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Cooper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Kleinschmidt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superior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98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products with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(58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well-defined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carefully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target market,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proceeding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synergy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execution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attractiveness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Kleinschmidt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domestic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show a high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abroad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products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adopting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developing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</a:t>
            </a:r>
          </a:p>
        </p:txBody>
      </p:sp>
    </p:spTree>
    <p:extLst>
      <p:ext uri="{BB962C8B-B14F-4D97-AF65-F5344CB8AC3E}">
        <p14:creationId xmlns:p14="http://schemas.microsoft.com/office/powerpoint/2010/main" val="3917476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New-Product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high as 50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95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United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90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Europe.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ignored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misinterpreted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overestimates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high development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ineffectual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incorrect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positioning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advertising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insufficient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hard;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inadequate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ROI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payback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drawbacks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Shortage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detergent).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Fragmented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governmental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constraints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New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concerns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resilient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•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development.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typically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worthy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development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R&amp;D,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shortages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launch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3754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New-Product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Capital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shortages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launch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partners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launch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timing. New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sometimes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launched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already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insufficient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Rivals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Sony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enjoy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three-year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Matsushita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investment.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corporate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/>
              <a:t>.</a:t>
            </a: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59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New-Product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territory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accept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part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Silicon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Valley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maintains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OK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imperative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.”Many Web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earlier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ventures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numerous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failures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services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Dogster.com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dog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lovers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spectacular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Pets.com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end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idea.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Recognizing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unsuccessful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Eli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inevitable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discovery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encouraged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compounds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Evista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contraceptive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$1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osteoporosis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Strattera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unsuccessful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antidepressant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top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hyperactivity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disorder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development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asthma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675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Arrangements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customer-driven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engineering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preferences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senior management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domains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acceptance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•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five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•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$50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15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•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return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40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investment. •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74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Arrangements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Johnson&amp;Johnson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new-product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business, Johnson &amp; Johnson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First,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replicate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venture-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J&amp;J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J&amp;J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insurers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assurance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devices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desirable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feasible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cost-effective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Ethicon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-Endo unit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discussions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physicians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invasive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J&amp;J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chief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science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encourage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J&amp;J’s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businesses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decentralized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One notable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$2.6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CYPHER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drug-coated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stent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506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Arrangements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customer-driven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engineering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preferences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senior management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domains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acceptance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five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$50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15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return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40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investment.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7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Introducing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Market Offerings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replacement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and services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maintain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-to-the-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and services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But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and services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challenging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past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and services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2222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Budgeting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New-Product Development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5510703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R&amp;D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uncertain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investment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budgeting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new-product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hoping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winners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-of-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backward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investment.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Inventor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Sir James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claims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5,127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prototypes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transparent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vacuum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cleaner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14-year period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best-selling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vacuum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cleaner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United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sold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$1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Obraz zawierający Ludzka twarz, ubrania, uśmiech, osoba&#10;&#10;Opis wygenerowany automatycznie">
            <a:extLst>
              <a:ext uri="{FF2B5EF4-FFF2-40B4-BE49-F238E27FC236}">
                <a16:creationId xmlns:a16="http://schemas.microsoft.com/office/drawing/2014/main" id="{2E399167-81D1-9513-4456-221545731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1" y="1551709"/>
            <a:ext cx="3051628" cy="460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32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Organizing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New-Product Development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handle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new-product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ways.30 Many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assign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lines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critique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 Kraft and Johnson &amp; Johnson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new-product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report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Westinghouse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full-time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high-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management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committee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proposals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new-product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a manager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authority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top management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screening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R&amp;D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 field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commercialization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97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Organizing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New-Product Development EXAMPLE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Adobe Systems Inc. Adobe Systems, a developer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obstacles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 The team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discovered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channel,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model,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packaging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corporate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hierarchy.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Adobe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originating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fair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As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Adobe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New Business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Initiatives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mimics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venture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front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quarterly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Idea Champion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Showcases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except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top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executives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proceedings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employee-entrepreneurs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brief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Q&amp;A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vetted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Adobe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Residence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nixed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brainstorming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event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extremely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popular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Adobe—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American Idol–style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93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CROSS-FUNCTIONAL TEAMS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3M, Dow, and General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assigned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new-product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to venture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cross-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developing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intrapreneurs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relieved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skunkworks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Skunkworks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workplaces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sometimes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intrapreneurial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attempt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collaborate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concurrent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new-product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to market.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Concurrent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resembles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rugby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team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toward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Using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system, Allen-Bradley Corporation (a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controls)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down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system. Cross-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mousetrap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want one.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27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STAGE-GATE SYSTEMS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top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stage-gate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checkpoint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end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leader,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cross-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team,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set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deliverables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pass to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business plan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convincing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appraisal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Senior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go,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recycle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Stage-gate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visible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clarify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leader’s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team’s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inhibit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learning and the development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324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0483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New-Product Development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Obraz zawierający tekst, zrzut ekranu, linia, Czcionka&#10;&#10;Opis wygenerowany automatycznie">
            <a:extLst>
              <a:ext uri="{FF2B5EF4-FFF2-40B4-BE49-F238E27FC236}">
                <a16:creationId xmlns:a16="http://schemas.microsoft.com/office/drawing/2014/main" id="{FB5A84D8-B5A4-0DB0-5A93-A2D8F7D99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441" y="1972332"/>
            <a:ext cx="9658104" cy="383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54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STAGE-GATE SYSTEMS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new-product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20.1. Many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funnel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new-product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winnowed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down to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ultimately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launched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But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Many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spiral development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recognizes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earlier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forward.38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Healthcare,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adopted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stage-gate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jumped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4.5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13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Hydro Quebec, one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hydroelectricity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utilities,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stage-gate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most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reaped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$1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65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9462" y="52699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THE DEVELOPMENT PROCESS: IDEA -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29462" y="1941122"/>
            <a:ext cx="10424340" cy="36828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new-product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believe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leverage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uncovering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unmet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New-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interacting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creativity-generating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Erich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Joachimsthaler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believes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new-product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front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eyes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mistake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and services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His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demand-first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(DIG)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unbiased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landscape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anthropological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ethnographic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self-reports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map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beyond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innovative-thinking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perspectives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blueprint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distinguished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7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9462" y="52699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INTERACTING WITH OTHERS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7443" y="1583872"/>
            <a:ext cx="10586359" cy="40400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Encouraged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open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channel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agencies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top management,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P&amp;G’s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Connect-and-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describes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P&amp;G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new-product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 to start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Griffin and Hauser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suggest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conducting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to 20 in-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interviews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market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uncovers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needs.45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marketer-sponsored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café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Tokyo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affluent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Japanese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company-centric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crowdsourcing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preceding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consumer-generated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campaigns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Crowdsourcing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inviting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Internet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moment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incentive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Wikipedia, YouTube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eventually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Google),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iStockphoto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microstock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crowdsourcing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Cisco.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55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9462" y="52699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CISCO EXAMPLE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7443" y="1583872"/>
            <a:ext cx="10586359" cy="40400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Cisco’s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team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Cisco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receiving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$250,000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bonus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$10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Cisco’s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rationale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drew 1,200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104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incredibly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smart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incredibly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absolutely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idea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business.”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applied five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real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point? (2)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big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market? (3)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timing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(4)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pursue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idea,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and (5)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exploit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term? The public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Cisco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detailed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a plan for a sensor-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enabled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smart-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grid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2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Nintendo’s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Wii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Although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Nintendo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$30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U.S.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shrunk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half by 2006. CEO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Satoru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Iwata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Shigeru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Miyamoto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troubling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acquired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as video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expensive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Nintendo’s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Redesign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controllers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interacted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Nintendo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cheaper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lower-power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chip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style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gestures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sleek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 and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motion-sensitive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wireless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controller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much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engaging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Nintendo’s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embrace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quickly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Wii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hit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nongamers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hard-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master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intriguing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9161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9462" y="52699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INTERACTING WITH OTHERS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7443" y="1583872"/>
            <a:ext cx="10586359" cy="40400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Besides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cocreation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favorably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toward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engaged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Mountain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bikes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youngsters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bikes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top of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mountain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down.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bikes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youngsters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began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bikes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motorcycle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brakes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suspension,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accessories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not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want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hip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-design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Technical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most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do. In a business-to-business market,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retailers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insights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everyone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believes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 As Henry Ford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famously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I’d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asked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shortsighted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and miss real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breakthroughs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10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9462" y="52699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INTERACTING WITH EMPLOYEES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7443" y="1583872"/>
            <a:ext cx="10586359" cy="40400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products, and services. Toyota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claims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suggestions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85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Kodak,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Milliken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monetary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holiday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awards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Nokia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inducts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“Club 10,”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recognizing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awards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ceremony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CEO.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idea manager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circulated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management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major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CEO Andy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Intel,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firm.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inventors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patent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attorneys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commercial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laboratories,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consultants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advertising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agencies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receiving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serious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someone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role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champion.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98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9462" y="52699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STUDYING COMPETITORS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7443" y="1583872"/>
            <a:ext cx="10586359" cy="40400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products and services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products.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products,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Company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firsthand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exposure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retailer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checks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venture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capitalists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5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5300" y="526994"/>
            <a:ext cx="10767238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ADOPTING CREATIVITY TECHNIQUES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49301" y="1941122"/>
            <a:ext cx="10604502" cy="36828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brainstorming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conducted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correctly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stimulating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creativity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Attribute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listing.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attributes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screwdriver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attribute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replacing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wooden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handle with plastic,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torque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on.  </a:t>
            </a:r>
          </a:p>
          <a:p>
            <a:pPr algn="just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Forced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furniture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bookcase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cabinet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bookcase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bookcase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Morphological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Start with a problem,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one place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vehicle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platform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the medium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compressed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motor,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By listing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69778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5300" y="526994"/>
            <a:ext cx="10767238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ADOPTING CREATIVITY TECHNIQUES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49301" y="1941122"/>
            <a:ext cx="10604502" cy="36828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Reverse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assumption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assumptions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reverse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assuming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restaurant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food,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food,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reverse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assumption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restaurant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cooked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food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person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atmosphere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rent out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food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beverages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contexts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people-helping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services,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service,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psychotherapy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funerals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on.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hotel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guests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front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curbside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wireless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register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mapping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with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thought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car,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a piece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thought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Mercedes), link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car,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(Germany), and do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Perhaps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72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5300" y="526994"/>
            <a:ext cx="10767238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ADOPTING CREATIVITY TECHNIQUES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49301" y="1941122"/>
            <a:ext cx="10604502" cy="36828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new-product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stores =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food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Cybercafés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cafeteria + Internet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Cereal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cereal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snacking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Kinder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Surprise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candy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6782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5300" y="526994"/>
            <a:ext cx="10767238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Idea Screening –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49301" y="1941122"/>
            <a:ext cx="10604502" cy="36828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screening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errors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DROP-error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occurs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hen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dismisses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idea. 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extremely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shudder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dismissed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breathe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sighs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relief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dropping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eventually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hit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television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NBC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comedy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enjoyed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10-year run from 1994 to 2004 as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perennial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powerhouse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But the show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almost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NBC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report, the pilot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episode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described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“not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entertaining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and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41 out of 100.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Ironically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pilot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earlier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sitcom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Seinfeld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although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pilot for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drama 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91.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Courtney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Cox’s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Monica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test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portrayed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Lisa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Kudrow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Matthew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Perry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deemed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marginal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Rachel, Ross,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“smug,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superficial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self-absorbed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53671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5300" y="526994"/>
            <a:ext cx="10767238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Idea Screening –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49301" y="1941122"/>
            <a:ext cx="10604502" cy="36828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screening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drop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rationale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productdevelopment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substantially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new-product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described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a standard form for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new-product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committee’s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idea, the target market, and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roughly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development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return.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executive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committee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set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superior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distinctively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advertised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know-how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profit? Consumer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marketplace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realities</a:t>
            </a: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407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i="0" dirty="0" err="1">
                <a:effectLst/>
                <a:latin typeface="Ghost"/>
              </a:rPr>
              <a:t>What</a:t>
            </a:r>
            <a:r>
              <a:rPr lang="pl-PL" b="0" i="0" dirty="0">
                <a:effectLst/>
                <a:latin typeface="Ghost"/>
              </a:rPr>
              <a:t> </a:t>
            </a:r>
            <a:r>
              <a:rPr lang="pl-PL" b="0" i="0" dirty="0" err="1">
                <a:effectLst/>
                <a:latin typeface="Ghost"/>
              </a:rPr>
              <a:t>is</a:t>
            </a:r>
            <a:r>
              <a:rPr lang="pl-PL" b="0" i="0" dirty="0">
                <a:effectLst/>
                <a:latin typeface="Ghost"/>
              </a:rPr>
              <a:t> a </a:t>
            </a:r>
            <a:r>
              <a:rPr lang="pl-PL" b="0" i="0" dirty="0" err="1">
                <a:effectLst/>
                <a:latin typeface="Ghost"/>
              </a:rPr>
              <a:t>promotion</a:t>
            </a:r>
            <a:r>
              <a:rPr lang="pl-PL" b="0" i="0" dirty="0">
                <a:effectLst/>
                <a:latin typeface="Ghost"/>
              </a:rPr>
              <a:t> </a:t>
            </a:r>
            <a:r>
              <a:rPr lang="pl-PL" b="0" i="0" dirty="0" err="1">
                <a:effectLst/>
                <a:latin typeface="Ghost"/>
              </a:rPr>
              <a:t>strategy</a:t>
            </a:r>
            <a:r>
              <a:rPr lang="pl-PL" b="0" i="0" dirty="0">
                <a:effectLst/>
                <a:latin typeface="Ghost"/>
              </a:rPr>
              <a:t>?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r>
              <a:rPr lang="pl-PL" sz="2400" b="0" dirty="0">
                <a:effectLst/>
                <a:latin typeface="Helvetica Neue" panose="02000503000000020004" pitchFamily="2" charset="0"/>
              </a:rPr>
              <a:t>A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promotion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strategy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is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a plan to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create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or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increase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demand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for a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product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. It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outlines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the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tactics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you’ll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use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to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raise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awareness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about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your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product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and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get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people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interested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in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buying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it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.</a:t>
            </a:r>
          </a:p>
          <a:p>
            <a:endParaRPr lang="pl-PL" sz="2400" b="0" dirty="0">
              <a:effectLst/>
              <a:latin typeface="Helvetica Neue" panose="02000503000000020004" pitchFamily="2" charset="0"/>
            </a:endParaRPr>
          </a:p>
          <a:p>
            <a:r>
              <a:rPr lang="pl-PL" sz="2400" b="0" dirty="0">
                <a:effectLst/>
                <a:latin typeface="Helvetica Neue" panose="02000503000000020004" pitchFamily="2" charset="0"/>
              </a:rPr>
              <a:t>The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goal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of a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promotion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strategy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is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to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introduce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potential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customers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to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your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product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and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convince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them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to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make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a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purchase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.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You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want to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move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them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along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the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buyer’s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journey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—the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path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customers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take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from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realizing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a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need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,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considering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your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product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as a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solution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, and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finally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deciding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 to </a:t>
            </a:r>
            <a:r>
              <a:rPr lang="pl-PL" sz="2400" b="0" dirty="0" err="1">
                <a:effectLst/>
                <a:latin typeface="Helvetica Neue" panose="02000503000000020004" pitchFamily="2" charset="0"/>
              </a:rPr>
              <a:t>buy</a:t>
            </a:r>
            <a:r>
              <a:rPr lang="pl-PL" sz="2400" b="0" dirty="0">
                <a:effectLst/>
                <a:latin typeface="Helvetica Neue" panose="02000503000000020004" pitchFamily="2" charset="0"/>
              </a:rPr>
              <a:t>.</a:t>
            </a:r>
          </a:p>
          <a:p>
            <a:pPr lvl="0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355277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pPr algn="l" fontAlgn="auto"/>
            <a:r>
              <a:rPr lang="pl-PL" b="0" i="0" dirty="0" err="1">
                <a:effectLst/>
                <a:latin typeface="TWK Lausanne"/>
              </a:rPr>
              <a:t>Promotion</a:t>
            </a:r>
            <a:r>
              <a:rPr lang="pl-PL" b="0" i="0" dirty="0">
                <a:effectLst/>
                <a:latin typeface="TWK Lausanne"/>
              </a:rPr>
              <a:t> </a:t>
            </a:r>
            <a:r>
              <a:rPr lang="pl-PL" b="0" i="0" dirty="0" err="1">
                <a:effectLst/>
                <a:latin typeface="TWK Lausanne"/>
              </a:rPr>
              <a:t>strategy</a:t>
            </a:r>
            <a:r>
              <a:rPr lang="pl-PL" b="0" i="0" dirty="0">
                <a:effectLst/>
                <a:latin typeface="TWK Lausanne"/>
              </a:rPr>
              <a:t> vs. marketing </a:t>
            </a:r>
            <a:r>
              <a:rPr lang="pl-PL" b="0" i="0" dirty="0" err="1">
                <a:effectLst/>
                <a:latin typeface="TWK Lausanne"/>
              </a:rPr>
              <a:t>strategy</a:t>
            </a:r>
            <a:endParaRPr lang="pl-PL" b="0" i="0" dirty="0">
              <a:effectLst/>
              <a:latin typeface="TWK Lausanne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2089294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algn="l" fontAlgn="auto"/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Your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promotion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strategy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is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just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one piece of a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larger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 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inherit"/>
              </a:rPr>
              <a:t>marketing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inherit"/>
              </a:rPr>
              <a:t>strategy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inherit"/>
              </a:rPr>
              <a:t> 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—a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long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-term plan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outlining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how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you’ll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market and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sell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your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product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. A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successful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marketing plan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covers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all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the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tactics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you’ll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use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to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promote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your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product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,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including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the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full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“marketing mix”: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product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,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price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, place, and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promotion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.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Your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promotion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strategy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is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a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key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component of the marketing mix. </a:t>
            </a:r>
          </a:p>
          <a:p>
            <a:pPr algn="l" fontAlgn="auto"/>
            <a:endParaRPr lang="pl-PL" sz="1400" b="0" dirty="0">
              <a:solidFill>
                <a:schemeClr val="tx1"/>
              </a:solidFill>
              <a:latin typeface="TWK Lausanne"/>
            </a:endParaRPr>
          </a:p>
          <a:p>
            <a:pPr algn="l" fontAlgn="auto"/>
            <a:endParaRPr lang="pl-PL" sz="1400" b="0" i="0" dirty="0">
              <a:solidFill>
                <a:schemeClr val="tx1"/>
              </a:solidFill>
              <a:effectLst/>
              <a:latin typeface="TWK Lausanne"/>
            </a:endParaRPr>
          </a:p>
          <a:p>
            <a:pPr algn="l" fontAlgn="auto"/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Here’s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a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breakdown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of the marketing mix,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also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known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as the 4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P’s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of marketing: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400" i="0" u="sng" dirty="0">
                <a:solidFill>
                  <a:schemeClr val="tx1"/>
                </a:solidFill>
                <a:effectLst/>
                <a:latin typeface="inherit"/>
              </a:rPr>
              <a:t>Product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inherit"/>
              </a:rPr>
              <a:t>: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 The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item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you’re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selling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. 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400" i="0" u="sng" dirty="0" err="1">
                <a:solidFill>
                  <a:schemeClr val="tx1"/>
                </a:solidFill>
                <a:effectLst/>
                <a:latin typeface="inherit"/>
              </a:rPr>
              <a:t>Price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inherit"/>
              </a:rPr>
              <a:t>: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 How much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should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charge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for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your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product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in order to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make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a profit.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400" i="0" u="sng" dirty="0">
                <a:solidFill>
                  <a:schemeClr val="tx1"/>
                </a:solidFill>
                <a:effectLst/>
                <a:latin typeface="inherit"/>
              </a:rPr>
              <a:t>Place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inherit"/>
              </a:rPr>
              <a:t>: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 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Where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should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sell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your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product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to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reach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your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 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target audience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. 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400" i="0" u="sng" dirty="0" err="1">
                <a:solidFill>
                  <a:schemeClr val="tx1"/>
                </a:solidFill>
                <a:effectLst/>
                <a:latin typeface="inherit"/>
              </a:rPr>
              <a:t>Promotion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inherit"/>
              </a:rPr>
              <a:t>: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 How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create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demand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for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your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product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and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move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customers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through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the marketing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funnel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.</a:t>
            </a:r>
          </a:p>
          <a:p>
            <a:pPr algn="l" fontAlgn="auto"/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The 4th “P” of marketing—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promotion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—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is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your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promotion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strategy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. </a:t>
            </a:r>
          </a:p>
          <a:p>
            <a:pPr lvl="0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37050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OR BUY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acquisition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acquiring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license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franchise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Swiss food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Nestlé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America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acquiring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Carnation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Brothers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Stouffer’s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Ralston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Purina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Dreyer’s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America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Jenny Craig, and Gerber.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successfully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acquisitions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point,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the development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Praxair,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worldwide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ambitious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$200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double-digit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$5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laboratories,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independent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new-product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technology.4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Samsung, GE,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Diageo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Hershey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USB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engaged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new-product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consulting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boutiques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fresh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insights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4202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pPr algn="l" fontAlgn="auto"/>
            <a:r>
              <a:rPr lang="pl-PL" b="0" i="0" dirty="0" err="1">
                <a:effectLst/>
                <a:latin typeface="TWK Lausanne"/>
              </a:rPr>
              <a:t>Promotion</a:t>
            </a:r>
            <a:r>
              <a:rPr lang="pl-PL" b="0" i="0" dirty="0">
                <a:effectLst/>
                <a:latin typeface="TWK Lausanne"/>
              </a:rPr>
              <a:t> </a:t>
            </a:r>
            <a:r>
              <a:rPr lang="pl-PL" b="0" i="0" dirty="0" err="1">
                <a:effectLst/>
                <a:latin typeface="TWK Lausanne"/>
              </a:rPr>
              <a:t>strategy</a:t>
            </a:r>
            <a:r>
              <a:rPr lang="pl-PL" b="0" i="0" dirty="0">
                <a:effectLst/>
                <a:latin typeface="TWK Lausanne"/>
              </a:rPr>
              <a:t> vs. marketing </a:t>
            </a:r>
            <a:r>
              <a:rPr lang="pl-PL" b="0" i="0" dirty="0" err="1">
                <a:effectLst/>
                <a:latin typeface="TWK Lausanne"/>
              </a:rPr>
              <a:t>strategy</a:t>
            </a:r>
            <a:endParaRPr lang="pl-PL" b="0" i="0" dirty="0">
              <a:effectLst/>
              <a:latin typeface="TWK Lausanne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2089294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algn="l" fontAlgn="auto"/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Your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promotion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strategy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is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just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one piece of a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larger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 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inherit"/>
              </a:rPr>
              <a:t>marketing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inherit"/>
              </a:rPr>
              <a:t>strategy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inherit"/>
              </a:rPr>
              <a:t> 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—a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long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-term plan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outlining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how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you’ll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market and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sell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your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product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. A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successful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marketing plan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covers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all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the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tactics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you’ll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use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to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promote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your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product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,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including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the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full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“marketing mix”: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product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,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price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, place, and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promotion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.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Your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promotion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strategy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is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a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key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component of the marketing mix. </a:t>
            </a:r>
          </a:p>
          <a:p>
            <a:pPr algn="l" fontAlgn="auto"/>
            <a:endParaRPr lang="pl-PL" sz="1400" b="0" dirty="0">
              <a:solidFill>
                <a:schemeClr val="tx1"/>
              </a:solidFill>
              <a:latin typeface="TWK Lausanne"/>
            </a:endParaRPr>
          </a:p>
          <a:p>
            <a:pPr algn="l" fontAlgn="auto"/>
            <a:endParaRPr lang="pl-PL" sz="1400" b="0" i="0" dirty="0">
              <a:solidFill>
                <a:schemeClr val="tx1"/>
              </a:solidFill>
              <a:effectLst/>
              <a:latin typeface="TWK Lausanne"/>
            </a:endParaRPr>
          </a:p>
          <a:p>
            <a:pPr algn="l" fontAlgn="auto"/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Here’s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a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breakdown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of the marketing mix,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also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known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as the 4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P’s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of marketing: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400" i="0" u="sng" dirty="0">
                <a:solidFill>
                  <a:schemeClr val="tx1"/>
                </a:solidFill>
                <a:effectLst/>
                <a:latin typeface="inherit"/>
              </a:rPr>
              <a:t>Product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inherit"/>
              </a:rPr>
              <a:t>: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 The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item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you’re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selling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. 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400" i="0" u="sng" dirty="0" err="1">
                <a:solidFill>
                  <a:schemeClr val="tx1"/>
                </a:solidFill>
                <a:effectLst/>
                <a:latin typeface="inherit"/>
              </a:rPr>
              <a:t>Price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inherit"/>
              </a:rPr>
              <a:t>: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 How much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should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charge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for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your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product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in order to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make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a profit.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400" i="0" u="sng" dirty="0">
                <a:solidFill>
                  <a:schemeClr val="tx1"/>
                </a:solidFill>
                <a:effectLst/>
                <a:latin typeface="inherit"/>
              </a:rPr>
              <a:t>Place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inherit"/>
              </a:rPr>
              <a:t>: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 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Where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should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sell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your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product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to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reach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your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 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target audience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. 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400" i="0" u="sng" dirty="0" err="1">
                <a:solidFill>
                  <a:schemeClr val="tx1"/>
                </a:solidFill>
                <a:effectLst/>
                <a:latin typeface="inherit"/>
              </a:rPr>
              <a:t>Promotion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inherit"/>
              </a:rPr>
              <a:t>: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 How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create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demand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for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your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product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and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move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customers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through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the marketing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funnel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.</a:t>
            </a:r>
          </a:p>
          <a:p>
            <a:pPr algn="l" fontAlgn="auto"/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The 4th “P” of marketing—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promotion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—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is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your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promotion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400" b="0" i="0" dirty="0" err="1">
                <a:solidFill>
                  <a:schemeClr val="tx1"/>
                </a:solidFill>
                <a:effectLst/>
                <a:latin typeface="TWK Lausanne"/>
              </a:rPr>
              <a:t>strategy</a:t>
            </a:r>
            <a:r>
              <a:rPr lang="pl-PL" sz="1400" b="0" i="0" dirty="0">
                <a:solidFill>
                  <a:schemeClr val="tx1"/>
                </a:solidFill>
                <a:effectLst/>
                <a:latin typeface="TWK Lausanne"/>
              </a:rPr>
              <a:t>. </a:t>
            </a:r>
          </a:p>
          <a:p>
            <a:pPr lvl="0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581735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3"/>
            <a:ext cx="10333076" cy="16926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i="0" dirty="0" err="1">
                <a:effectLst/>
                <a:latin typeface="TWK Lausanne"/>
              </a:rPr>
              <a:t>Types</a:t>
            </a:r>
            <a:r>
              <a:rPr lang="pl-PL" b="0" i="0" dirty="0">
                <a:effectLst/>
                <a:latin typeface="TWK Lausanne"/>
              </a:rPr>
              <a:t> </a:t>
            </a:r>
            <a:r>
              <a:rPr lang="pl-PL" b="0" i="0" dirty="0">
                <a:effectLst/>
                <a:latin typeface="Ghost"/>
              </a:rPr>
              <a:t> of marketing </a:t>
            </a:r>
            <a:r>
              <a:rPr lang="pl-PL" b="0" i="0" dirty="0" err="1">
                <a:effectLst/>
                <a:latin typeface="Ghost"/>
              </a:rPr>
              <a:t>promotion</a:t>
            </a:r>
            <a:r>
              <a:rPr lang="pl-PL" b="0" i="0" dirty="0">
                <a:effectLst/>
                <a:latin typeface="Ghost"/>
              </a:rPr>
              <a:t> </a:t>
            </a:r>
            <a:r>
              <a:rPr lang="pl-PL" b="0" i="0" dirty="0" err="1">
                <a:effectLst/>
                <a:latin typeface="Ghost"/>
              </a:rPr>
              <a:t>strategies</a:t>
            </a:r>
            <a:br>
              <a:rPr lang="pl-PL" b="0" i="0" dirty="0">
                <a:effectLst/>
                <a:latin typeface="Ghost"/>
              </a:rPr>
            </a:br>
            <a:r>
              <a:rPr lang="pl-PL" b="0" i="0" dirty="0">
                <a:effectLst/>
                <a:latin typeface="TWK Lausanne"/>
              </a:rPr>
              <a:t>1. </a:t>
            </a:r>
            <a:r>
              <a:rPr lang="pl-PL" b="0" i="0" dirty="0" err="1">
                <a:effectLst/>
                <a:latin typeface="TWK Lausanne"/>
              </a:rPr>
              <a:t>Paid</a:t>
            </a:r>
            <a:r>
              <a:rPr lang="pl-PL" b="0" i="0" dirty="0">
                <a:effectLst/>
                <a:latin typeface="TWK Lausanne"/>
              </a:rPr>
              <a:t> </a:t>
            </a:r>
            <a:r>
              <a:rPr lang="pl-PL" b="0" i="0" dirty="0" err="1">
                <a:effectLst/>
                <a:latin typeface="TWK Lausanne"/>
              </a:rPr>
              <a:t>advertising</a:t>
            </a:r>
            <a:br>
              <a:rPr lang="pl-PL" b="0" i="0" dirty="0">
                <a:effectLst/>
                <a:latin typeface="TWK Lausanne"/>
              </a:rPr>
            </a:br>
            <a:endParaRPr lang="pl-PL" b="0" i="0" dirty="0">
              <a:effectLst/>
              <a:latin typeface="TWK Lausanne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2089294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algn="l" fontAlgn="auto"/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Paid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advertising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promotion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straightforward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involves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paying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show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advertisement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place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capture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target market.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introduce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heard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auto"/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paid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advertising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 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Television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endParaRPr lang="pl-PL" sz="1600" b="0" i="0" dirty="0">
              <a:solidFill>
                <a:srgbClr val="646F7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Radio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endParaRPr lang="pl-PL" sz="1600" b="0" i="0" dirty="0">
              <a:solidFill>
                <a:srgbClr val="646F7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Newspaper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magazine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endParaRPr lang="pl-PL" sz="1600" b="0" i="0" dirty="0">
              <a:solidFill>
                <a:srgbClr val="646F7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Billboards</a:t>
            </a:r>
            <a:endParaRPr lang="pl-PL" sz="1600" b="0" i="0" dirty="0">
              <a:solidFill>
                <a:srgbClr val="646F7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Online display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(for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Google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media)</a:t>
            </a:r>
          </a:p>
          <a:p>
            <a:pPr lvl="0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5073100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3"/>
            <a:ext cx="10333076" cy="16926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i="0" dirty="0" err="1">
                <a:effectLst/>
                <a:latin typeface="TWK Lausanne"/>
              </a:rPr>
              <a:t>Types</a:t>
            </a:r>
            <a:r>
              <a:rPr lang="pl-PL" b="0" i="0" dirty="0">
                <a:effectLst/>
                <a:latin typeface="TWK Lausanne"/>
              </a:rPr>
              <a:t> </a:t>
            </a:r>
            <a:r>
              <a:rPr lang="pl-PL" b="0" i="0" dirty="0">
                <a:effectLst/>
                <a:latin typeface="Ghost"/>
              </a:rPr>
              <a:t> of marketing </a:t>
            </a:r>
            <a:r>
              <a:rPr lang="pl-PL" b="0" i="0" dirty="0" err="1">
                <a:effectLst/>
                <a:latin typeface="Ghost"/>
              </a:rPr>
              <a:t>promotion</a:t>
            </a:r>
            <a:r>
              <a:rPr lang="pl-PL" b="0" i="0" dirty="0">
                <a:effectLst/>
                <a:latin typeface="Ghost"/>
              </a:rPr>
              <a:t> </a:t>
            </a:r>
            <a:r>
              <a:rPr lang="pl-PL" b="0" i="0" dirty="0" err="1">
                <a:effectLst/>
                <a:latin typeface="Ghost"/>
              </a:rPr>
              <a:t>strategies</a:t>
            </a:r>
            <a:br>
              <a:rPr lang="pl-PL" b="0" i="0" dirty="0">
                <a:effectLst/>
                <a:latin typeface="Ghost"/>
              </a:rPr>
            </a:br>
            <a:r>
              <a:rPr lang="pl-PL" b="0" i="0" dirty="0">
                <a:effectLst/>
                <a:latin typeface="TWK Lausanne"/>
              </a:rPr>
              <a:t>2. Content marketing</a:t>
            </a:r>
            <a:br>
              <a:rPr lang="pl-PL" b="0" i="0" dirty="0">
                <a:effectLst/>
                <a:latin typeface="TWK Lausanne"/>
              </a:rPr>
            </a:br>
            <a:endParaRPr lang="pl-PL" b="0" i="0" dirty="0">
              <a:effectLst/>
              <a:latin typeface="TWK Lausanne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652954"/>
            <a:ext cx="10333076" cy="42640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l" fontAlgn="auto"/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Content marketing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promotion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focused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distributing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valuable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order to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attract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retain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audience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The idea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It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associates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useful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solve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trust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ultimately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encouraging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products. Content marketing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promotional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helpful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businesses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longer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cycles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B2B and SaaS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For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informed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purchase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auto"/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Content marketing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Blog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posts</a:t>
            </a:r>
            <a:endParaRPr lang="pl-PL" sz="1600" b="0" i="0" dirty="0">
              <a:solidFill>
                <a:srgbClr val="646F7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Videos</a:t>
            </a:r>
            <a:endParaRPr lang="pl-PL" sz="1600" b="0" i="0" dirty="0">
              <a:solidFill>
                <a:srgbClr val="646F7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posts</a:t>
            </a:r>
            <a:endParaRPr lang="pl-PL" sz="1600" b="0" i="0" dirty="0">
              <a:solidFill>
                <a:srgbClr val="646F7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Email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newsletters</a:t>
            </a:r>
            <a:endParaRPr lang="pl-PL" sz="1600" b="0" i="0" dirty="0">
              <a:solidFill>
                <a:srgbClr val="646F7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Podcasts</a:t>
            </a:r>
            <a:endParaRPr lang="pl-PL" sz="1600" b="0" i="0" dirty="0">
              <a:solidFill>
                <a:srgbClr val="646F7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Whitepapers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reports</a:t>
            </a:r>
            <a:endParaRPr lang="pl-PL" sz="1600" b="0" i="0" dirty="0">
              <a:solidFill>
                <a:srgbClr val="646F7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SEO (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engine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optimization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58676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3"/>
            <a:ext cx="10333076" cy="16926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i="0" dirty="0" err="1">
                <a:effectLst/>
                <a:latin typeface="TWK Lausanne"/>
              </a:rPr>
              <a:t>Types</a:t>
            </a:r>
            <a:r>
              <a:rPr lang="pl-PL" b="0" i="0" dirty="0">
                <a:effectLst/>
                <a:latin typeface="TWK Lausanne"/>
              </a:rPr>
              <a:t> </a:t>
            </a:r>
            <a:r>
              <a:rPr lang="pl-PL" b="0" i="0" dirty="0">
                <a:effectLst/>
                <a:latin typeface="Ghost"/>
              </a:rPr>
              <a:t> of marketing </a:t>
            </a:r>
            <a:r>
              <a:rPr lang="pl-PL" b="0" i="0" dirty="0" err="1">
                <a:effectLst/>
                <a:latin typeface="Ghost"/>
              </a:rPr>
              <a:t>promotion</a:t>
            </a:r>
            <a:r>
              <a:rPr lang="pl-PL" b="0" i="0" dirty="0">
                <a:effectLst/>
                <a:latin typeface="Ghost"/>
              </a:rPr>
              <a:t> </a:t>
            </a:r>
            <a:r>
              <a:rPr lang="pl-PL" b="0" i="0" dirty="0" err="1">
                <a:effectLst/>
                <a:latin typeface="Ghost"/>
              </a:rPr>
              <a:t>strategies</a:t>
            </a:r>
            <a:br>
              <a:rPr lang="pl-PL" b="0" i="0" dirty="0">
                <a:effectLst/>
                <a:latin typeface="Ghost"/>
              </a:rPr>
            </a:br>
            <a:r>
              <a:rPr lang="pl-PL" b="0" dirty="0">
                <a:latin typeface="TWK Lausanne"/>
              </a:rPr>
              <a:t>3</a:t>
            </a:r>
            <a:r>
              <a:rPr lang="pl-PL" b="0" i="0" dirty="0">
                <a:effectLst/>
                <a:latin typeface="TWK Lausanne"/>
              </a:rPr>
              <a:t>. </a:t>
            </a:r>
            <a:r>
              <a:rPr lang="pl-PL" b="0" i="0" dirty="0" err="1">
                <a:effectLst/>
                <a:latin typeface="TWK Lausanne"/>
              </a:rPr>
              <a:t>Sponsorships</a:t>
            </a:r>
            <a:endParaRPr lang="pl-PL" b="0" i="0" dirty="0">
              <a:effectLst/>
              <a:latin typeface="TWK Lausanne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2004646"/>
            <a:ext cx="10333076" cy="3912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l" fontAlgn="auto"/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Sponsorships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involve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aligning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your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company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with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another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brand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—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like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an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event, TV program,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charity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or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even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a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celebrity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. For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example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, Pepsi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routinely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sponsors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the Super Bowl,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while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Red Bull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sponsors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NASCAR and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extreme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athletes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of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all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kinds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.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Nowadays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sponsorships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often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include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social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media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influencer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marketing—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creating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partnerships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with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individuals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who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became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famous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through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social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media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platforms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like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Instagram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or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Youtube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. </a:t>
            </a:r>
          </a:p>
          <a:p>
            <a:pPr algn="l" fontAlgn="auto"/>
            <a:endParaRPr lang="pl-PL" sz="1600" b="0" i="0" dirty="0">
              <a:solidFill>
                <a:srgbClr val="2A2B2C"/>
              </a:solidFill>
              <a:effectLst/>
              <a:latin typeface="TWK Lausanne"/>
            </a:endParaRPr>
          </a:p>
          <a:p>
            <a:pPr algn="l" fontAlgn="auto"/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The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goal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of a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sponsorship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is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to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boost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your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brand’s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public image and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credibility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.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Aligning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yourself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with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another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brand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can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drive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media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exposure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improve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public relations, and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expand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your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audience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—plus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make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you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stand out from the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competition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904186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3"/>
            <a:ext cx="10333076" cy="16926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pPr algn="l" fontAlgn="auto"/>
            <a:r>
              <a:rPr lang="pl-PL" b="0" i="0" dirty="0" err="1">
                <a:effectLst/>
                <a:latin typeface="TWK Lausanne"/>
              </a:rPr>
              <a:t>Types</a:t>
            </a:r>
            <a:r>
              <a:rPr lang="pl-PL" b="0" i="0" dirty="0">
                <a:effectLst/>
                <a:latin typeface="TWK Lausanne"/>
              </a:rPr>
              <a:t> </a:t>
            </a:r>
            <a:r>
              <a:rPr lang="pl-PL" b="0" i="0" dirty="0">
                <a:effectLst/>
                <a:latin typeface="Ghost"/>
              </a:rPr>
              <a:t> of marketing </a:t>
            </a:r>
            <a:r>
              <a:rPr lang="pl-PL" b="0" i="0" dirty="0" err="1">
                <a:effectLst/>
                <a:latin typeface="Ghost"/>
              </a:rPr>
              <a:t>promotion</a:t>
            </a:r>
            <a:r>
              <a:rPr lang="pl-PL" b="0" i="0" dirty="0">
                <a:effectLst/>
                <a:latin typeface="Ghost"/>
              </a:rPr>
              <a:t> </a:t>
            </a:r>
            <a:r>
              <a:rPr lang="pl-PL" b="0" i="0" dirty="0" err="1">
                <a:effectLst/>
                <a:latin typeface="Ghost"/>
              </a:rPr>
              <a:t>strategies</a:t>
            </a:r>
            <a:br>
              <a:rPr lang="pl-PL" b="0" i="0" dirty="0">
                <a:effectLst/>
                <a:latin typeface="Ghost"/>
              </a:rPr>
            </a:br>
            <a:r>
              <a:rPr lang="pl-PL" b="0" i="0" dirty="0">
                <a:effectLst/>
                <a:latin typeface="TWK Lausanne"/>
              </a:rPr>
              <a:t>4. Email marketing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2004646"/>
            <a:ext cx="10333076" cy="3912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l" fontAlgn="auto"/>
            <a:endParaRPr lang="pl-PL" sz="1600" b="0" i="0" dirty="0">
              <a:solidFill>
                <a:srgbClr val="2A2B2C"/>
              </a:solidFill>
              <a:effectLst/>
              <a:latin typeface="TWK Lausanne"/>
            </a:endParaRPr>
          </a:p>
          <a:p>
            <a:pPr algn="l" fontAlgn="auto"/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Email marketing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connect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target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audience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via—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guessed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—email.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emails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subscribers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mailing list—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they’re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loyal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For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collect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email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addresses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offering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services in exchange for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auto"/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lots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via email,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Newsletters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exclusive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pl-PL" sz="1600" b="0" i="0" dirty="0">
              <a:solidFill>
                <a:srgbClr val="646F7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releases</a:t>
            </a:r>
            <a:endParaRPr lang="pl-PL" sz="1600" b="0" i="0" dirty="0">
              <a:solidFill>
                <a:srgbClr val="646F7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Special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deals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coupons</a:t>
            </a:r>
            <a:endParaRPr lang="pl-PL" sz="1600" b="0" i="0" dirty="0">
              <a:solidFill>
                <a:srgbClr val="646F7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600" b="0" i="0" dirty="0">
              <a:solidFill>
                <a:srgbClr val="2A2B2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837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3"/>
            <a:ext cx="10333076" cy="16926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i="0" dirty="0" err="1">
                <a:effectLst/>
                <a:latin typeface="TWK Lausanne"/>
              </a:rPr>
              <a:t>Types</a:t>
            </a:r>
            <a:r>
              <a:rPr lang="pl-PL" b="0" i="0" dirty="0">
                <a:effectLst/>
                <a:latin typeface="TWK Lausanne"/>
              </a:rPr>
              <a:t> </a:t>
            </a:r>
            <a:r>
              <a:rPr lang="pl-PL" b="0" i="0" dirty="0">
                <a:effectLst/>
                <a:latin typeface="Ghost"/>
              </a:rPr>
              <a:t> of marketing </a:t>
            </a:r>
            <a:r>
              <a:rPr lang="pl-PL" b="0" i="0" dirty="0" err="1">
                <a:effectLst/>
                <a:latin typeface="Ghost"/>
              </a:rPr>
              <a:t>promotion</a:t>
            </a:r>
            <a:r>
              <a:rPr lang="pl-PL" b="0" i="0" dirty="0">
                <a:effectLst/>
                <a:latin typeface="Ghost"/>
              </a:rPr>
              <a:t> </a:t>
            </a:r>
            <a:r>
              <a:rPr lang="pl-PL" b="0" i="0" dirty="0" err="1">
                <a:effectLst/>
                <a:latin typeface="Ghost"/>
              </a:rPr>
              <a:t>strategies</a:t>
            </a:r>
            <a:br>
              <a:rPr lang="pl-PL" b="0" i="0" dirty="0">
                <a:effectLst/>
                <a:latin typeface="Ghost"/>
              </a:rPr>
            </a:br>
            <a:r>
              <a:rPr lang="pl-PL" b="0" i="0" dirty="0">
                <a:effectLst/>
                <a:latin typeface="TWK Lausanne"/>
              </a:rPr>
              <a:t>5. </a:t>
            </a:r>
            <a:r>
              <a:rPr lang="pl-PL" b="0" i="0" dirty="0" err="1">
                <a:effectLst/>
                <a:latin typeface="TWK Lausanne"/>
              </a:rPr>
              <a:t>Retargeting</a:t>
            </a:r>
            <a:endParaRPr lang="pl-PL" b="0" i="0" dirty="0">
              <a:effectLst/>
              <a:latin typeface="TWK Lausanne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2004646"/>
            <a:ext cx="10333076" cy="3912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l" fontAlgn="auto"/>
            <a:endParaRPr lang="pl-PL" sz="1600" b="0" i="0" dirty="0">
              <a:solidFill>
                <a:srgbClr val="2A2B2C"/>
              </a:solidFill>
              <a:effectLst/>
              <a:latin typeface="TWK Lausanne"/>
            </a:endParaRPr>
          </a:p>
          <a:p>
            <a:pPr algn="l" fontAlgn="auto"/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Retargeting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focuses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on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customers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(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or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potential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customers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) with high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purchase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intent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. In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other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words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,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it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involves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targeting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segments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of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your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customer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base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who’ve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already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made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it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down to the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bottom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of the marketing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funnel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.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Prioritizing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retargeting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can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help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you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get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a high return on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your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investment,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since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this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audience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is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already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primed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and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ready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to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buy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. </a:t>
            </a:r>
          </a:p>
          <a:p>
            <a:pPr algn="l" fontAlgn="auto"/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For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example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,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retargeting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could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include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: 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Sending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reminder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emails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to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customers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who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filled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up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an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online shopping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cart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but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didn’t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check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out.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Showing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targeted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advertisements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to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customers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who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purchased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your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products in the past. 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Sending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nurture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emails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to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people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who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purchased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something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a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while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ago but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haven’t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been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WK Lausanne"/>
              </a:rPr>
              <a:t>back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WK Lausanne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7004199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3"/>
            <a:ext cx="10333076" cy="16926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i="0" dirty="0" err="1">
                <a:effectLst/>
                <a:latin typeface="TWK Lausanne"/>
              </a:rPr>
              <a:t>Types</a:t>
            </a:r>
            <a:r>
              <a:rPr lang="pl-PL" b="0" i="0" dirty="0">
                <a:effectLst/>
                <a:latin typeface="TWK Lausanne"/>
              </a:rPr>
              <a:t> </a:t>
            </a:r>
            <a:r>
              <a:rPr lang="pl-PL" b="0" i="0" dirty="0">
                <a:effectLst/>
                <a:latin typeface="Ghost"/>
              </a:rPr>
              <a:t> of marketing </a:t>
            </a:r>
            <a:r>
              <a:rPr lang="pl-PL" b="0" i="0" dirty="0" err="1">
                <a:effectLst/>
                <a:latin typeface="Ghost"/>
              </a:rPr>
              <a:t>promotion</a:t>
            </a:r>
            <a:r>
              <a:rPr lang="pl-PL" b="0" i="0" dirty="0">
                <a:effectLst/>
                <a:latin typeface="Ghost"/>
              </a:rPr>
              <a:t> </a:t>
            </a:r>
            <a:r>
              <a:rPr lang="pl-PL" b="0" i="0" dirty="0" err="1">
                <a:effectLst/>
                <a:latin typeface="Ghost"/>
              </a:rPr>
              <a:t>strategies</a:t>
            </a:r>
            <a:br>
              <a:rPr lang="pl-PL" b="0" i="0" dirty="0">
                <a:effectLst/>
                <a:latin typeface="Ghost"/>
              </a:rPr>
            </a:br>
            <a:r>
              <a:rPr lang="pl-PL" b="0" i="0" dirty="0">
                <a:effectLst/>
                <a:latin typeface="TWK Lausanne"/>
              </a:rPr>
              <a:t>6. </a:t>
            </a:r>
            <a:r>
              <a:rPr lang="pl-PL" b="0" i="0" dirty="0" err="1">
                <a:effectLst/>
                <a:latin typeface="TWK Lausanne"/>
              </a:rPr>
              <a:t>Referral</a:t>
            </a:r>
            <a:r>
              <a:rPr lang="pl-PL" b="0" i="0" dirty="0">
                <a:effectLst/>
                <a:latin typeface="TWK Lausanne"/>
              </a:rPr>
              <a:t> marketing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2004646"/>
            <a:ext cx="10333076" cy="3912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l" fontAlgn="auto"/>
            <a:endParaRPr lang="pl-PL" sz="1050" b="0" i="0" dirty="0">
              <a:solidFill>
                <a:srgbClr val="2A2B2C"/>
              </a:solidFill>
              <a:effectLst/>
              <a:latin typeface="TWK Lausanne"/>
            </a:endParaRPr>
          </a:p>
          <a:p>
            <a:pPr algn="l" fontAlgn="auto"/>
            <a:endParaRPr lang="pl-PL" sz="1600" b="0" dirty="0">
              <a:solidFill>
                <a:srgbClr val="2A2B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/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Referral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-of-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mouth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marketing,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referral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happens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organically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—but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along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deals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incentives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refer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connections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auto"/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Referral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powerful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virtually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And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trust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referred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likely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actually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purchase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someone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ad. For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Dropbox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referral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marketing to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permanently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signups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by 60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eventually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multi-billion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dollar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startup. </a:t>
            </a:r>
          </a:p>
          <a:p>
            <a:pPr algn="l" fontAlgn="auto"/>
            <a:endParaRPr lang="pl-PL" sz="1600" b="0" i="0" dirty="0">
              <a:solidFill>
                <a:srgbClr val="2A2B2C"/>
              </a:solidFill>
              <a:effectLst/>
              <a:latin typeface="TWK Lausanne"/>
            </a:endParaRPr>
          </a:p>
        </p:txBody>
      </p:sp>
    </p:spTree>
    <p:extLst>
      <p:ext uri="{BB962C8B-B14F-4D97-AF65-F5344CB8AC3E}">
        <p14:creationId xmlns:p14="http://schemas.microsoft.com/office/powerpoint/2010/main" val="398021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3"/>
            <a:ext cx="10333076" cy="16926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i="0" dirty="0" err="1">
                <a:effectLst/>
                <a:latin typeface="TWK Lausanne"/>
              </a:rPr>
              <a:t>Types</a:t>
            </a:r>
            <a:r>
              <a:rPr lang="pl-PL" b="0" i="0" dirty="0">
                <a:effectLst/>
                <a:latin typeface="TWK Lausanne"/>
              </a:rPr>
              <a:t> </a:t>
            </a:r>
            <a:r>
              <a:rPr lang="pl-PL" b="0" i="0" dirty="0">
                <a:effectLst/>
                <a:latin typeface="Ghost"/>
              </a:rPr>
              <a:t> of marketing </a:t>
            </a:r>
            <a:r>
              <a:rPr lang="pl-PL" b="0" i="0" dirty="0" err="1">
                <a:effectLst/>
                <a:latin typeface="Ghost"/>
              </a:rPr>
              <a:t>promotion</a:t>
            </a:r>
            <a:r>
              <a:rPr lang="pl-PL" b="0" i="0" dirty="0">
                <a:effectLst/>
                <a:latin typeface="Ghost"/>
              </a:rPr>
              <a:t> </a:t>
            </a:r>
            <a:r>
              <a:rPr lang="pl-PL" b="0" i="0" dirty="0" err="1">
                <a:effectLst/>
                <a:latin typeface="Ghost"/>
              </a:rPr>
              <a:t>strategies</a:t>
            </a:r>
            <a:br>
              <a:rPr lang="pl-PL" b="0" i="0" dirty="0">
                <a:effectLst/>
                <a:latin typeface="Ghost"/>
              </a:rPr>
            </a:br>
            <a:r>
              <a:rPr lang="pl-PL" b="0" i="0" dirty="0">
                <a:effectLst/>
                <a:latin typeface="TWK Lausanne"/>
              </a:rPr>
              <a:t>7. Event marketing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2004646"/>
            <a:ext cx="10333076" cy="3912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l" fontAlgn="auto"/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Event marketing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involves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participating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in, sponsoring,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hosting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order to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promote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connect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engage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first-hand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real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sense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represents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Not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generate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leads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generate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goodwill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auto"/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Event marketing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Conferences</a:t>
            </a:r>
            <a:endParaRPr lang="pl-PL" sz="1600" b="0" i="0" dirty="0">
              <a:solidFill>
                <a:srgbClr val="646F7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Trade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shows</a:t>
            </a:r>
            <a:endParaRPr lang="pl-PL" sz="1600" b="0" i="0" dirty="0">
              <a:solidFill>
                <a:srgbClr val="646F7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Seminars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endParaRPr lang="pl-PL" sz="1600" b="0" i="0" dirty="0">
              <a:solidFill>
                <a:srgbClr val="646F7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Webinars</a:t>
            </a:r>
            <a:endParaRPr lang="pl-PL" sz="1600" b="0" i="0" dirty="0">
              <a:solidFill>
                <a:srgbClr val="646F7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Virtual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endParaRPr lang="pl-PL" sz="1600" b="0" i="0" dirty="0">
              <a:solidFill>
                <a:srgbClr val="646F7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Live streaming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endParaRPr lang="pl-PL" sz="1600" b="0" i="0" dirty="0">
              <a:solidFill>
                <a:srgbClr val="646F7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endParaRPr lang="pl-PL" sz="1600" b="0" i="0" dirty="0">
              <a:solidFill>
                <a:srgbClr val="646F7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368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3"/>
            <a:ext cx="10333076" cy="16926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i="0" dirty="0" err="1">
                <a:effectLst/>
                <a:latin typeface="TWK Lausanne"/>
              </a:rPr>
              <a:t>Types</a:t>
            </a:r>
            <a:r>
              <a:rPr lang="pl-PL" b="0" i="0" dirty="0">
                <a:effectLst/>
                <a:latin typeface="TWK Lausanne"/>
              </a:rPr>
              <a:t> </a:t>
            </a:r>
            <a:r>
              <a:rPr lang="pl-PL" b="0" i="0" dirty="0">
                <a:effectLst/>
                <a:latin typeface="Ghost"/>
              </a:rPr>
              <a:t> of marketing </a:t>
            </a:r>
            <a:r>
              <a:rPr lang="pl-PL" b="0" i="0" dirty="0" err="1">
                <a:effectLst/>
                <a:latin typeface="Ghost"/>
              </a:rPr>
              <a:t>promotion</a:t>
            </a:r>
            <a:r>
              <a:rPr lang="pl-PL" b="0" i="0" dirty="0">
                <a:effectLst/>
                <a:latin typeface="Ghost"/>
              </a:rPr>
              <a:t> </a:t>
            </a:r>
            <a:r>
              <a:rPr lang="pl-PL" b="0" i="0" dirty="0" err="1">
                <a:effectLst/>
                <a:latin typeface="Ghost"/>
              </a:rPr>
              <a:t>strategies</a:t>
            </a:r>
            <a:br>
              <a:rPr lang="pl-PL" b="0" i="0" dirty="0">
                <a:effectLst/>
                <a:latin typeface="Ghost"/>
              </a:rPr>
            </a:br>
            <a:r>
              <a:rPr lang="pl-PL" b="0" i="0" dirty="0">
                <a:effectLst/>
                <a:latin typeface="TWK Lausanne"/>
              </a:rPr>
              <a:t>8. Special </a:t>
            </a:r>
            <a:r>
              <a:rPr lang="pl-PL" b="0" i="0" dirty="0" err="1">
                <a:effectLst/>
                <a:latin typeface="TWK Lausanne"/>
              </a:rPr>
              <a:t>Causes</a:t>
            </a:r>
            <a:r>
              <a:rPr lang="pl-PL" b="0" i="0" dirty="0">
                <a:effectLst/>
                <a:latin typeface="TWK Lausanne"/>
              </a:rPr>
              <a:t>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2004646"/>
            <a:ext cx="10333076" cy="3912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l" fontAlgn="auto"/>
            <a:endParaRPr lang="pl-PL" sz="1050" b="0" i="0" dirty="0">
              <a:solidFill>
                <a:srgbClr val="2A2B2C"/>
              </a:solidFill>
              <a:effectLst/>
              <a:latin typeface="TWK Lausanne"/>
            </a:endParaRPr>
          </a:p>
          <a:p>
            <a:pPr algn="l" fontAlgn="auto"/>
            <a:endParaRPr lang="pl-PL" sz="1600" b="0" dirty="0">
              <a:solidFill>
                <a:srgbClr val="2A2B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/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Aligning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a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cause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they’re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part of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bigger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They’re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themselves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purchasing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products—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they’re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place.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boost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loyalty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reason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choose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competitors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auto"/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Patagonia 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By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promoting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Patagonia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attracts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retains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believe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preservation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5265433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3"/>
            <a:ext cx="10333076" cy="16926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i="0" dirty="0" err="1">
                <a:effectLst/>
                <a:latin typeface="TWK Lausanne"/>
              </a:rPr>
              <a:t>Types</a:t>
            </a:r>
            <a:r>
              <a:rPr lang="pl-PL" b="0" i="0" dirty="0">
                <a:effectLst/>
                <a:latin typeface="TWK Lausanne"/>
              </a:rPr>
              <a:t> </a:t>
            </a:r>
            <a:r>
              <a:rPr lang="pl-PL" b="0" i="0" dirty="0">
                <a:effectLst/>
                <a:latin typeface="Ghost"/>
              </a:rPr>
              <a:t> of marketing </a:t>
            </a:r>
            <a:r>
              <a:rPr lang="pl-PL" b="0" i="0" dirty="0" err="1">
                <a:effectLst/>
                <a:latin typeface="Ghost"/>
              </a:rPr>
              <a:t>promotion</a:t>
            </a:r>
            <a:r>
              <a:rPr lang="pl-PL" b="0" i="0" dirty="0">
                <a:effectLst/>
                <a:latin typeface="Ghost"/>
              </a:rPr>
              <a:t> </a:t>
            </a:r>
            <a:r>
              <a:rPr lang="pl-PL" b="0" i="0" dirty="0" err="1">
                <a:effectLst/>
                <a:latin typeface="Ghost"/>
              </a:rPr>
              <a:t>strategies</a:t>
            </a:r>
            <a:br>
              <a:rPr lang="pl-PL" b="0" i="0" dirty="0">
                <a:effectLst/>
                <a:latin typeface="Ghost"/>
              </a:rPr>
            </a:br>
            <a:r>
              <a:rPr lang="pl-PL" b="0" i="0" dirty="0">
                <a:effectLst/>
                <a:latin typeface="TWK Lausanne"/>
              </a:rPr>
              <a:t>9. </a:t>
            </a:r>
            <a:r>
              <a:rPr lang="pl-PL" b="0" i="0" dirty="0" err="1">
                <a:effectLst/>
                <a:latin typeface="TWK Lausanne"/>
              </a:rPr>
              <a:t>Customer</a:t>
            </a:r>
            <a:r>
              <a:rPr lang="pl-PL" b="0" i="0" dirty="0">
                <a:effectLst/>
                <a:latin typeface="TWK Lausanne"/>
              </a:rPr>
              <a:t> </a:t>
            </a:r>
            <a:r>
              <a:rPr lang="pl-PL" b="0" i="0" dirty="0" err="1">
                <a:effectLst/>
                <a:latin typeface="TWK Lausanne"/>
              </a:rPr>
              <a:t>reviews</a:t>
            </a:r>
            <a:endParaRPr lang="pl-PL" b="0" i="0" dirty="0">
              <a:effectLst/>
              <a:latin typeface="TWK Lausanne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2004646"/>
            <a:ext cx="10333076" cy="3912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l" fontAlgn="auto"/>
            <a:endParaRPr lang="pl-PL" sz="800" b="0" i="0" dirty="0">
              <a:solidFill>
                <a:srgbClr val="2A2B2C"/>
              </a:solidFill>
              <a:effectLst/>
              <a:latin typeface="TWK Lausanne"/>
            </a:endParaRPr>
          </a:p>
          <a:p>
            <a:pPr algn="l" fontAlgn="auto"/>
            <a:endParaRPr lang="pl-PL" sz="1600" b="0" dirty="0">
              <a:solidFill>
                <a:srgbClr val="2A2B2C"/>
              </a:solidFill>
              <a:latin typeface="TWK Lausanne"/>
            </a:endParaRPr>
          </a:p>
          <a:p>
            <a:pPr algn="l" fontAlgn="auto"/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Customer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reviews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are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one of the most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powerful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marketing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tools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out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there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.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Brands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like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Amazon,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Yelp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, and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TripAdvisor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built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their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businesses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out of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reviews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—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generating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trust by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promoting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customer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feedback. The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beauty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of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this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strategy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is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that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it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encourages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customers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to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promote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your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brand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for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you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. And as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long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as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you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have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a high-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quality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product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(and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positive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reviews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),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this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type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of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user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generated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content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can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go a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long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way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in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convincing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potential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customers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to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purchase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. </a:t>
            </a:r>
          </a:p>
          <a:p>
            <a:pPr algn="l" fontAlgn="auto"/>
            <a:endParaRPr lang="pl-PL" sz="1600" b="0" i="0" dirty="0">
              <a:solidFill>
                <a:srgbClr val="2A2B2C"/>
              </a:solidFill>
              <a:effectLst/>
              <a:latin typeface="TWK Lausanne"/>
            </a:endParaRPr>
          </a:p>
          <a:p>
            <a:pPr algn="l" fontAlgn="auto"/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Collecting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customer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reviews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often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happens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organically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, but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you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can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speed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it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along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by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specifically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requesting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reviews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from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current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customers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via email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or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website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banners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.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Some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newer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brands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also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seed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reviews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by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sending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products to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customers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in exchange for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their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honest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feedback. </a:t>
            </a:r>
          </a:p>
        </p:txBody>
      </p:sp>
    </p:spTree>
    <p:extLst>
      <p:ext uri="{BB962C8B-B14F-4D97-AF65-F5344CB8AC3E}">
        <p14:creationId xmlns:p14="http://schemas.microsoft.com/office/powerpoint/2010/main" val="333597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New Products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-to-the-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entirely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to minor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 Most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new-product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devoted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most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Tide Total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Gillette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Embrace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Bounce Extra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Infinity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Secret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Flawless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deodorant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At Sony,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new-product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blockbuster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market,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catch-up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broaden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meaning.6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running-shoe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Nike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athletic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Armstrong World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coverings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ceilings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interior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decoration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00478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3"/>
            <a:ext cx="10333076" cy="16926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i="0" dirty="0" err="1">
                <a:effectLst/>
                <a:latin typeface="TWK Lausanne"/>
              </a:rPr>
              <a:t>Types</a:t>
            </a:r>
            <a:r>
              <a:rPr lang="pl-PL" b="0" i="0" dirty="0">
                <a:effectLst/>
                <a:latin typeface="TWK Lausanne"/>
              </a:rPr>
              <a:t> </a:t>
            </a:r>
            <a:r>
              <a:rPr lang="pl-PL" b="0" i="0" dirty="0">
                <a:effectLst/>
                <a:latin typeface="Ghost"/>
              </a:rPr>
              <a:t> of marketing </a:t>
            </a:r>
            <a:r>
              <a:rPr lang="pl-PL" b="0" i="0" dirty="0" err="1">
                <a:effectLst/>
                <a:latin typeface="Ghost"/>
              </a:rPr>
              <a:t>promotion</a:t>
            </a:r>
            <a:r>
              <a:rPr lang="pl-PL" b="0" i="0" dirty="0">
                <a:effectLst/>
                <a:latin typeface="Ghost"/>
              </a:rPr>
              <a:t> </a:t>
            </a:r>
            <a:r>
              <a:rPr lang="pl-PL" b="0" i="0" dirty="0" err="1">
                <a:effectLst/>
                <a:latin typeface="Ghost"/>
              </a:rPr>
              <a:t>strategies</a:t>
            </a:r>
            <a:br>
              <a:rPr lang="pl-PL" b="0" i="0" dirty="0">
                <a:effectLst/>
                <a:latin typeface="Ghost"/>
              </a:rPr>
            </a:br>
            <a:r>
              <a:rPr lang="pl-PL" b="0" i="0" dirty="0">
                <a:effectLst/>
                <a:latin typeface="TWK Lausanne"/>
              </a:rPr>
              <a:t>10. </a:t>
            </a:r>
            <a:r>
              <a:rPr lang="pl-PL" b="0" i="0" dirty="0" err="1">
                <a:effectLst/>
                <a:latin typeface="TWK Lausanne"/>
              </a:rPr>
              <a:t>Customer</a:t>
            </a:r>
            <a:r>
              <a:rPr lang="pl-PL" b="0" i="0" dirty="0">
                <a:effectLst/>
                <a:latin typeface="TWK Lausanne"/>
              </a:rPr>
              <a:t> </a:t>
            </a:r>
            <a:r>
              <a:rPr lang="pl-PL" b="0" i="0" dirty="0" err="1">
                <a:effectLst/>
                <a:latin typeface="TWK Lausanne"/>
              </a:rPr>
              <a:t>loyalty</a:t>
            </a:r>
            <a:r>
              <a:rPr lang="pl-PL" b="0" i="0" dirty="0">
                <a:effectLst/>
                <a:latin typeface="TWK Lausanne"/>
              </a:rPr>
              <a:t> </a:t>
            </a:r>
            <a:r>
              <a:rPr lang="pl-PL" b="0" i="0" dirty="0" err="1">
                <a:effectLst/>
                <a:latin typeface="TWK Lausanne"/>
              </a:rPr>
              <a:t>programs</a:t>
            </a:r>
            <a:endParaRPr lang="pl-PL" b="0" i="0" dirty="0">
              <a:effectLst/>
              <a:latin typeface="TWK Lausanne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2004646"/>
            <a:ext cx="10333076" cy="3912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l" fontAlgn="auto"/>
            <a:endParaRPr lang="pl-PL" sz="1050" b="0" i="0" dirty="0">
              <a:solidFill>
                <a:srgbClr val="2A2B2C"/>
              </a:solidFill>
              <a:effectLst/>
              <a:latin typeface="TWK Lausanne"/>
            </a:endParaRPr>
          </a:p>
          <a:p>
            <a:pPr algn="l" fontAlgn="auto"/>
            <a:endParaRPr lang="pl-PL" sz="1600" b="0" dirty="0">
              <a:solidFill>
                <a:srgbClr val="2A2B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/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loyalty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reward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repeatedly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interact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keep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offering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deals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discounts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exclusive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launches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purchase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perks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earn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For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beauty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Sephora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promotes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loyalty program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offers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discounts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gifts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spend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auto"/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Loyalty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boost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retention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convince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choose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competitors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By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promoting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loyalty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demonstrate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ways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buck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6772239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3"/>
            <a:ext cx="10333076" cy="16926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i="0" dirty="0" err="1">
                <a:effectLst/>
                <a:latin typeface="TWK Lausanne"/>
              </a:rPr>
              <a:t>Types</a:t>
            </a:r>
            <a:r>
              <a:rPr lang="pl-PL" b="0" i="0" dirty="0">
                <a:effectLst/>
                <a:latin typeface="TWK Lausanne"/>
              </a:rPr>
              <a:t> </a:t>
            </a:r>
            <a:r>
              <a:rPr lang="pl-PL" b="0" i="0" dirty="0">
                <a:effectLst/>
                <a:latin typeface="Ghost"/>
              </a:rPr>
              <a:t> of marketing </a:t>
            </a:r>
            <a:r>
              <a:rPr lang="pl-PL" b="0" i="0" dirty="0" err="1">
                <a:effectLst/>
                <a:latin typeface="Ghost"/>
              </a:rPr>
              <a:t>promotion</a:t>
            </a:r>
            <a:r>
              <a:rPr lang="pl-PL" b="0" i="0" dirty="0">
                <a:effectLst/>
                <a:latin typeface="Ghost"/>
              </a:rPr>
              <a:t> </a:t>
            </a:r>
            <a:r>
              <a:rPr lang="pl-PL" b="0" i="0" dirty="0" err="1">
                <a:effectLst/>
                <a:latin typeface="Ghost"/>
              </a:rPr>
              <a:t>strategies</a:t>
            </a:r>
            <a:br>
              <a:rPr lang="pl-PL" b="0" i="0" dirty="0">
                <a:effectLst/>
                <a:latin typeface="Ghost"/>
              </a:rPr>
            </a:br>
            <a:r>
              <a:rPr lang="pl-PL" b="0" i="0" dirty="0">
                <a:effectLst/>
                <a:latin typeface="TWK Lausanne"/>
              </a:rPr>
              <a:t>11. </a:t>
            </a:r>
            <a:r>
              <a:rPr lang="pl-PL" b="0" i="0" dirty="0" err="1">
                <a:effectLst/>
                <a:latin typeface="TWK Lausanne"/>
              </a:rPr>
              <a:t>Free</a:t>
            </a:r>
            <a:r>
              <a:rPr lang="pl-PL" b="0" i="0" dirty="0">
                <a:effectLst/>
                <a:latin typeface="TWK Lausanne"/>
              </a:rPr>
              <a:t> </a:t>
            </a:r>
            <a:r>
              <a:rPr lang="pl-PL" b="0" i="0" dirty="0" err="1">
                <a:effectLst/>
                <a:latin typeface="TWK Lausanne"/>
              </a:rPr>
              <a:t>samples</a:t>
            </a:r>
            <a:r>
              <a:rPr lang="pl-PL" b="0" i="0" dirty="0">
                <a:effectLst/>
                <a:latin typeface="TWK Lausanne"/>
              </a:rPr>
              <a:t>, </a:t>
            </a:r>
            <a:r>
              <a:rPr lang="pl-PL" b="0" i="0" dirty="0" err="1">
                <a:effectLst/>
                <a:latin typeface="TWK Lausanne"/>
              </a:rPr>
              <a:t>giveaways</a:t>
            </a:r>
            <a:r>
              <a:rPr lang="pl-PL" b="0" i="0" dirty="0">
                <a:effectLst/>
                <a:latin typeface="TWK Lausanne"/>
              </a:rPr>
              <a:t>, and </a:t>
            </a:r>
            <a:r>
              <a:rPr lang="pl-PL" b="0" i="0" dirty="0" err="1">
                <a:effectLst/>
                <a:latin typeface="TWK Lausanne"/>
              </a:rPr>
              <a:t>trials</a:t>
            </a:r>
            <a:r>
              <a:rPr lang="pl-PL" b="0" i="0" dirty="0">
                <a:effectLst/>
                <a:latin typeface="TWK Lausanne"/>
              </a:rPr>
              <a:t>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2004646"/>
            <a:ext cx="10333076" cy="3912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l" fontAlgn="auto"/>
            <a:endParaRPr lang="pl-PL" sz="1050" b="0" dirty="0">
              <a:solidFill>
                <a:srgbClr val="2A2B2C"/>
              </a:solidFill>
              <a:latin typeface="TWK Lausanne"/>
            </a:endParaRPr>
          </a:p>
          <a:p>
            <a:pPr algn="l" fontAlgn="auto"/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Everyone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stuff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Giving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away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promote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satisfaction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they’re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getting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deal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But most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importantly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trials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first-hand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—and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confidence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actually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on. </a:t>
            </a:r>
          </a:p>
          <a:p>
            <a:pPr algn="l" fontAlgn="auto"/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employ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promotion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trial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period 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out the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Gyms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online software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stores in person. The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warehouse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club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Costco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famous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purchase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encourage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products. For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online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beauty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Glossier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skincare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makeup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purchase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contests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prizes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collect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For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 hotel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encourage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a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chance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win a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vacation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b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600" b="0" i="0" dirty="0">
              <a:solidFill>
                <a:srgbClr val="2A2B2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7010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3"/>
            <a:ext cx="10333076" cy="16926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i="0" dirty="0" err="1">
                <a:effectLst/>
                <a:latin typeface="TWK Lausanne"/>
              </a:rPr>
              <a:t>Types</a:t>
            </a:r>
            <a:r>
              <a:rPr lang="pl-PL" b="0" i="0" dirty="0">
                <a:effectLst/>
                <a:latin typeface="TWK Lausanne"/>
              </a:rPr>
              <a:t> </a:t>
            </a:r>
            <a:r>
              <a:rPr lang="pl-PL" b="0" i="0" dirty="0">
                <a:effectLst/>
                <a:latin typeface="Ghost"/>
              </a:rPr>
              <a:t> of marketing </a:t>
            </a:r>
            <a:r>
              <a:rPr lang="pl-PL" b="0" i="0" dirty="0" err="1">
                <a:effectLst/>
                <a:latin typeface="Ghost"/>
              </a:rPr>
              <a:t>promotion</a:t>
            </a:r>
            <a:r>
              <a:rPr lang="pl-PL" b="0" i="0" dirty="0">
                <a:effectLst/>
                <a:latin typeface="Ghost"/>
              </a:rPr>
              <a:t> </a:t>
            </a:r>
            <a:r>
              <a:rPr lang="pl-PL" b="0" i="0" dirty="0" err="1">
                <a:effectLst/>
                <a:latin typeface="Ghost"/>
              </a:rPr>
              <a:t>strategies</a:t>
            </a:r>
            <a:br>
              <a:rPr lang="pl-PL" b="0" i="0" dirty="0">
                <a:effectLst/>
                <a:latin typeface="Ghost"/>
              </a:rPr>
            </a:br>
            <a:r>
              <a:rPr lang="pl-PL" b="0" i="0" dirty="0">
                <a:effectLst/>
                <a:latin typeface="Ghost"/>
              </a:rPr>
              <a:t>1</a:t>
            </a:r>
            <a:r>
              <a:rPr lang="pl-PL" b="0" i="0" dirty="0">
                <a:effectLst/>
                <a:latin typeface="TWK Lausanne"/>
              </a:rPr>
              <a:t>2. </a:t>
            </a:r>
            <a:r>
              <a:rPr lang="pl-PL" b="0" i="0" dirty="0" err="1">
                <a:effectLst/>
                <a:latin typeface="TWK Lausanne"/>
              </a:rPr>
              <a:t>Coupons</a:t>
            </a:r>
            <a:r>
              <a:rPr lang="pl-PL" b="0" i="0" dirty="0">
                <a:effectLst/>
                <a:latin typeface="TWK Lausanne"/>
              </a:rPr>
              <a:t> and </a:t>
            </a:r>
            <a:r>
              <a:rPr lang="pl-PL" b="0" i="0" dirty="0" err="1">
                <a:effectLst/>
                <a:latin typeface="TWK Lausanne"/>
              </a:rPr>
              <a:t>deals</a:t>
            </a:r>
            <a:endParaRPr lang="pl-PL" b="0" i="0" dirty="0">
              <a:effectLst/>
              <a:latin typeface="TWK Lausanne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2004646"/>
            <a:ext cx="10333076" cy="3912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l" fontAlgn="auto"/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Special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deals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can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help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you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capture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customers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at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the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bottom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of the marketing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funnel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—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people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who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are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deciding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whether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or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not to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purchase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your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product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.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Deals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work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in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two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ways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: First,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they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create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a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sense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of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urgency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and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encourage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customers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to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act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quickly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before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the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deal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is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over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. Second,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they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help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customers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save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money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and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feel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like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they’re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getting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a high return on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their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investment. </a:t>
            </a:r>
          </a:p>
          <a:p>
            <a:pPr algn="l" fontAlgn="auto"/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The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types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of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deals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you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can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offer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are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endless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. Here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are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some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2A2B2C"/>
                </a:solidFill>
                <a:effectLst/>
                <a:latin typeface="TWK Lausanne"/>
              </a:rPr>
              <a:t>examples</a:t>
            </a:r>
            <a:r>
              <a:rPr lang="pl-PL" sz="1600" b="0" i="0" dirty="0">
                <a:solidFill>
                  <a:srgbClr val="2A2B2C"/>
                </a:solidFill>
                <a:effectLst/>
                <a:latin typeface="TWK Lausanne"/>
              </a:rPr>
              <a:t>: 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Special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intro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offers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for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first-time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customers</a:t>
            </a:r>
            <a:endParaRPr lang="pl-PL" sz="1600" b="0" i="0" dirty="0">
              <a:solidFill>
                <a:srgbClr val="646F79"/>
              </a:solidFill>
              <a:effectLst/>
              <a:latin typeface="TWK Lausanne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Bundling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products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together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and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offering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them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at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a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discount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(for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example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, a 10-pack of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socks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)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Buy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one,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get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one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free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deals</a:t>
            </a:r>
            <a:endParaRPr lang="pl-PL" sz="1600" b="0" i="0" dirty="0">
              <a:solidFill>
                <a:srgbClr val="646F79"/>
              </a:solidFill>
              <a:effectLst/>
              <a:latin typeface="TWK Lausanne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Rebates</a:t>
            </a:r>
            <a:endParaRPr lang="pl-PL" sz="1600" b="0" i="0" dirty="0">
              <a:solidFill>
                <a:srgbClr val="646F79"/>
              </a:solidFill>
              <a:effectLst/>
              <a:latin typeface="TWK Lausanne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Seasonal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sales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and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discounts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(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like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Black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Friday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promotions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)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Discounts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on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special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item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categories</a:t>
            </a:r>
            <a:endParaRPr lang="pl-PL" sz="1600" b="0" i="0" dirty="0">
              <a:solidFill>
                <a:srgbClr val="646F79"/>
              </a:solidFill>
              <a:effectLst/>
              <a:latin typeface="TWK Lausanne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Birthday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coupons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for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customers</a:t>
            </a:r>
            <a:endParaRPr lang="pl-PL" sz="1600" b="0" i="0" dirty="0">
              <a:solidFill>
                <a:srgbClr val="646F79"/>
              </a:solidFill>
              <a:effectLst/>
              <a:latin typeface="TWK Lausanne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Free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shipping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for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customers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who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spend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over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a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certain</a:t>
            </a:r>
            <a:r>
              <a:rPr lang="pl-PL" sz="1600" b="0" i="0" dirty="0">
                <a:solidFill>
                  <a:srgbClr val="646F79"/>
                </a:solidFill>
                <a:effectLst/>
                <a:latin typeface="TWK Lausanne"/>
              </a:rPr>
              <a:t> </a:t>
            </a:r>
            <a:r>
              <a:rPr lang="pl-PL" sz="1600" b="0" i="0" dirty="0" err="1">
                <a:solidFill>
                  <a:srgbClr val="646F79"/>
                </a:solidFill>
                <a:effectLst/>
                <a:latin typeface="TWK Lausanne"/>
              </a:rPr>
              <a:t>amount</a:t>
            </a:r>
            <a:endParaRPr lang="pl-PL" sz="1600" b="0" i="0" dirty="0">
              <a:solidFill>
                <a:srgbClr val="646F79"/>
              </a:solidFill>
              <a:effectLst/>
              <a:latin typeface="TWK Lausanne"/>
            </a:endParaRPr>
          </a:p>
          <a:p>
            <a:pPr algn="l" fontAlgn="auto"/>
            <a:endParaRPr lang="pl-PL" sz="1050" b="0" dirty="0">
              <a:solidFill>
                <a:srgbClr val="2A2B2C"/>
              </a:solidFill>
              <a:latin typeface="TWK Lausanne"/>
            </a:endParaRPr>
          </a:p>
        </p:txBody>
      </p:sp>
    </p:spTree>
    <p:extLst>
      <p:ext uri="{BB962C8B-B14F-4D97-AF65-F5344CB8AC3E}">
        <p14:creationId xmlns:p14="http://schemas.microsoft.com/office/powerpoint/2010/main" val="7913506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3"/>
            <a:ext cx="10333076" cy="16926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algn="l" fontAlgn="auto"/>
            <a:r>
              <a:rPr lang="pl-PL" b="0" i="0" dirty="0">
                <a:effectLst/>
                <a:latin typeface="Ghost"/>
              </a:rPr>
              <a:t>Best </a:t>
            </a:r>
            <a:r>
              <a:rPr lang="pl-PL" b="0" i="0" dirty="0" err="1">
                <a:effectLst/>
                <a:latin typeface="Ghost"/>
              </a:rPr>
              <a:t>practices</a:t>
            </a:r>
            <a:r>
              <a:rPr lang="pl-PL" b="0" i="0" dirty="0">
                <a:effectLst/>
                <a:latin typeface="Ghost"/>
              </a:rPr>
              <a:t> for a </a:t>
            </a:r>
            <a:r>
              <a:rPr lang="pl-PL" b="0" i="0" dirty="0" err="1">
                <a:effectLst/>
                <a:latin typeface="Ghost"/>
              </a:rPr>
              <a:t>successful</a:t>
            </a:r>
            <a:r>
              <a:rPr lang="pl-PL" b="0" i="0" dirty="0">
                <a:effectLst/>
                <a:latin typeface="Ghost"/>
              </a:rPr>
              <a:t> </a:t>
            </a:r>
            <a:r>
              <a:rPr lang="pl-PL" b="0" i="0" dirty="0" err="1">
                <a:effectLst/>
                <a:latin typeface="Ghost"/>
              </a:rPr>
              <a:t>promotion</a:t>
            </a:r>
            <a:r>
              <a:rPr lang="pl-PL" b="0" i="0" dirty="0">
                <a:effectLst/>
                <a:latin typeface="Ghost"/>
              </a:rPr>
              <a:t> </a:t>
            </a:r>
            <a:r>
              <a:rPr lang="pl-PL" b="0" i="0" dirty="0" err="1">
                <a:effectLst/>
                <a:latin typeface="Ghost"/>
              </a:rPr>
              <a:t>strategy</a:t>
            </a:r>
            <a:endParaRPr lang="pl-PL" b="0" i="0" dirty="0">
              <a:effectLst/>
              <a:latin typeface="Ghos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2004646"/>
            <a:ext cx="10333076" cy="3912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 fontAlgn="auto"/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most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innovative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promotion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fail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they’re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executed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correctly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Here’s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set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just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Keep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promotions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The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promotions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want to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spend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lot of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effort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figuring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out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advertisement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redeem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deal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Instead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promotions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almost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effortless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decide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spend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somewhere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For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keep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promotion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emails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to the point.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Instead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cluttering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highlight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deal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button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redeem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directly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be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ready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Not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promotions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routinely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metrics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performing—for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with A/B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split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wasting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 marketing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efforts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aren’t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anymore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 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quickly adapt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market environment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auto"/>
            <a:endParaRPr lang="pl-PL" sz="1050" b="0" dirty="0">
              <a:solidFill>
                <a:srgbClr val="2A2B2C"/>
              </a:solidFill>
              <a:latin typeface="TWK Lausanne"/>
            </a:endParaRPr>
          </a:p>
        </p:txBody>
      </p:sp>
    </p:spTree>
    <p:extLst>
      <p:ext uri="{BB962C8B-B14F-4D97-AF65-F5344CB8AC3E}">
        <p14:creationId xmlns:p14="http://schemas.microsoft.com/office/powerpoint/2010/main" val="12083409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3"/>
            <a:ext cx="10333076" cy="16926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algn="l" fontAlgn="auto"/>
            <a:r>
              <a:rPr lang="pl-PL" b="0" i="0" dirty="0">
                <a:effectLst/>
                <a:latin typeface="Ghost"/>
              </a:rPr>
              <a:t>Best </a:t>
            </a:r>
            <a:r>
              <a:rPr lang="pl-PL" b="0" i="0" dirty="0" err="1">
                <a:effectLst/>
                <a:latin typeface="Ghost"/>
              </a:rPr>
              <a:t>practices</a:t>
            </a:r>
            <a:r>
              <a:rPr lang="pl-PL" b="0" i="0" dirty="0">
                <a:effectLst/>
                <a:latin typeface="Ghost"/>
              </a:rPr>
              <a:t> for a </a:t>
            </a:r>
            <a:r>
              <a:rPr lang="pl-PL" b="0" i="0" dirty="0" err="1">
                <a:effectLst/>
                <a:latin typeface="Ghost"/>
              </a:rPr>
              <a:t>successful</a:t>
            </a:r>
            <a:r>
              <a:rPr lang="pl-PL" b="0" i="0" dirty="0">
                <a:effectLst/>
                <a:latin typeface="Ghost"/>
              </a:rPr>
              <a:t> </a:t>
            </a:r>
            <a:r>
              <a:rPr lang="pl-PL" b="0" i="0" dirty="0" err="1">
                <a:effectLst/>
                <a:latin typeface="Ghost"/>
              </a:rPr>
              <a:t>promotion</a:t>
            </a:r>
            <a:r>
              <a:rPr lang="pl-PL" b="0" i="0" dirty="0">
                <a:effectLst/>
                <a:latin typeface="Ghost"/>
              </a:rPr>
              <a:t> </a:t>
            </a:r>
            <a:r>
              <a:rPr lang="pl-PL" b="0" i="0" dirty="0" err="1">
                <a:effectLst/>
                <a:latin typeface="Ghost"/>
              </a:rPr>
              <a:t>strategy</a:t>
            </a:r>
            <a:endParaRPr lang="pl-PL" b="0" i="0" dirty="0">
              <a:effectLst/>
              <a:latin typeface="Ghos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2004646"/>
            <a:ext cx="10333076" cy="3912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 fontAlgn="auto"/>
            <a:endParaRPr lang="pl-PL" sz="16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Re-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merchandise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homepage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promotions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People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seeing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homepage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Re-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merchandising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mixing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strategy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homepage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grab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For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e-commerce business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visual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homepage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draw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promotions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distinctive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lot of products in the market,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chances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compete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audience’s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demonstrating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can’t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For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grocery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Foods 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 their brand apart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by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promoting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healthier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—plus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visually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appealing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shopping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promotion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isn’t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purchase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Instead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focusing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attracting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want to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on.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customer journey map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 plot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throughout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improvements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service, a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seamless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checkout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emails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ongoing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maintain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auto"/>
            <a:endParaRPr lang="pl-PL" sz="1050" b="0" dirty="0">
              <a:solidFill>
                <a:srgbClr val="2A2B2C"/>
              </a:solidFill>
              <a:latin typeface="TWK Lausanne"/>
            </a:endParaRPr>
          </a:p>
        </p:txBody>
      </p:sp>
    </p:spTree>
    <p:extLst>
      <p:ext uri="{BB962C8B-B14F-4D97-AF65-F5344CB8AC3E}">
        <p14:creationId xmlns:p14="http://schemas.microsoft.com/office/powerpoint/2010/main" val="41005167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C6D226-F3ED-031C-CDB3-C0DF649F35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sz="4800" dirty="0">
                <a:latin typeface="The Serif Hand"/>
              </a:rPr>
              <a:t>THANK YOU FOR YOUR ATTENTION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5CB0AB-2AC4-D12E-B416-A2EE74A25A1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2089294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New Products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incur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Although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hurt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ordinary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rewards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result.8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typically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R&amp;D and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partnership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corporate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crucial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determinant; the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cannibalize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tolerate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maintain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innovations.11 Focus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-and-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feedback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online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product-focused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637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New Products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incur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Although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hurt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ordinary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rewards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typically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R&amp;D and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partnership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corporate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crucial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determinant; the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cannibalize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tolerate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maintain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Focus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-and-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feedback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online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product-focused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975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New Products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telecommunications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biotech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software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product-launch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high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uncertainty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high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uncertainty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fierce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high investment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scarce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BMW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$1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small car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urban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drivers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electric-powered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version.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Blackboard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e-learning software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professors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packaged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benefit from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Danone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sophisticated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R&amp;D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billion-dollar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yogurt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sold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regularity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276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New-Product Development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accelerated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half.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Luxury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leathergoods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Louis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Vuitton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dubbed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Pégase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fresh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boutiques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weeks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in the past—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</a:t>
            </a:r>
          </a:p>
        </p:txBody>
      </p:sp>
    </p:spTree>
    <p:extLst>
      <p:ext uri="{BB962C8B-B14F-4D97-AF65-F5344CB8AC3E}">
        <p14:creationId xmlns:p14="http://schemas.microsoft.com/office/powerpoint/2010/main" val="2850307247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6479</TotalTime>
  <Words>8647</Words>
  <Application>Microsoft Macintosh PowerPoint</Application>
  <PresentationFormat>Panoramiczny</PresentationFormat>
  <Paragraphs>294</Paragraphs>
  <Slides>55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55</vt:i4>
      </vt:variant>
    </vt:vector>
  </HeadingPairs>
  <TitlesOfParts>
    <vt:vector size="65" baseType="lpstr">
      <vt:lpstr>Arial</vt:lpstr>
      <vt:lpstr>Calibri</vt:lpstr>
      <vt:lpstr>Ghost</vt:lpstr>
      <vt:lpstr>Helvetica Neue</vt:lpstr>
      <vt:lpstr>inherit</vt:lpstr>
      <vt:lpstr>The Hand</vt:lpstr>
      <vt:lpstr>The Serif Hand</vt:lpstr>
      <vt:lpstr>Times New Roman</vt:lpstr>
      <vt:lpstr>TWK Lausanne</vt:lpstr>
      <vt:lpstr>ChitchatVTI</vt:lpstr>
      <vt:lpstr>MARKETING Lecture 4</vt:lpstr>
      <vt:lpstr>Introducing New Market Offerings</vt:lpstr>
      <vt:lpstr>Nintendo’s Wii is a prime example</vt:lpstr>
      <vt:lpstr>MAKE OR BUY</vt:lpstr>
      <vt:lpstr>Types of New Products</vt:lpstr>
      <vt:lpstr>Types of New Products</vt:lpstr>
      <vt:lpstr>Types of New Products</vt:lpstr>
      <vt:lpstr>Types of New Products</vt:lpstr>
      <vt:lpstr>Challenges in New-Product Development</vt:lpstr>
      <vt:lpstr>The Innovation Imperative</vt:lpstr>
      <vt:lpstr>W. L. Gore EXAMLE</vt:lpstr>
      <vt:lpstr>New-Product Success</vt:lpstr>
      <vt:lpstr>New-Product Success</vt:lpstr>
      <vt:lpstr>New-Product Failure</vt:lpstr>
      <vt:lpstr>New-Product Failure</vt:lpstr>
      <vt:lpstr>New-Product Failure</vt:lpstr>
      <vt:lpstr>Organizational Arrangements</vt:lpstr>
      <vt:lpstr>Organizational Arrangements – Johnson&amp;Johnson example</vt:lpstr>
      <vt:lpstr>Organizational Arrangements</vt:lpstr>
      <vt:lpstr>Budgeting for New-Product Development</vt:lpstr>
      <vt:lpstr>Organizing New-Product Development</vt:lpstr>
      <vt:lpstr>Organizing New-Product Development EXAMPLE</vt:lpstr>
      <vt:lpstr>CROSS-FUNCTIONAL TEAMS</vt:lpstr>
      <vt:lpstr>STAGE-GATE SYSTEMS</vt:lpstr>
      <vt:lpstr>The New-Product Development Decision Process</vt:lpstr>
      <vt:lpstr>STAGE-GATE SYSTEMS</vt:lpstr>
      <vt:lpstr>MANAGING THE DEVELOPMENT PROCESS: IDEA - Generating Ideas</vt:lpstr>
      <vt:lpstr>INTERACTING WITH OTHERS</vt:lpstr>
      <vt:lpstr>CISCO EXAMPLE</vt:lpstr>
      <vt:lpstr>INTERACTING WITH OTHERS</vt:lpstr>
      <vt:lpstr>INTERACTING WITH EMPLOYEES</vt:lpstr>
      <vt:lpstr>STUDYING COMPETITORS</vt:lpstr>
      <vt:lpstr>ADOPTING CREATIVITY TECHNIQUES</vt:lpstr>
      <vt:lpstr>ADOPTING CREATIVITY TECHNIQUES</vt:lpstr>
      <vt:lpstr>ADOPTING CREATIVITY TECHNIQUES</vt:lpstr>
      <vt:lpstr>Using Idea Screening – Friends example</vt:lpstr>
      <vt:lpstr>Using Idea Screening – Friends example</vt:lpstr>
      <vt:lpstr>What is a promotion strategy?</vt:lpstr>
      <vt:lpstr>Promotion strategy vs. marketing strategy</vt:lpstr>
      <vt:lpstr>Promotion strategy vs. marketing strategy</vt:lpstr>
      <vt:lpstr>Types  of marketing promotion strategies 1. Paid advertising </vt:lpstr>
      <vt:lpstr>Types  of marketing promotion strategies 2. Content marketing </vt:lpstr>
      <vt:lpstr>Types  of marketing promotion strategies 3. Sponsorships</vt:lpstr>
      <vt:lpstr>Types  of marketing promotion strategies 4. Email marketing</vt:lpstr>
      <vt:lpstr>Types  of marketing promotion strategies 5. Retargeting</vt:lpstr>
      <vt:lpstr>Types  of marketing promotion strategies 6. Referral marketing</vt:lpstr>
      <vt:lpstr>Types  of marketing promotion strategies 7. Event marketing</vt:lpstr>
      <vt:lpstr>Types  of marketing promotion strategies 8. Special Causes </vt:lpstr>
      <vt:lpstr>Types  of marketing promotion strategies 9. Customer reviews</vt:lpstr>
      <vt:lpstr>Types  of marketing promotion strategies 10. Customer loyalty programs</vt:lpstr>
      <vt:lpstr>Types  of marketing promotion strategies 11. Free samples, giveaways, and trials </vt:lpstr>
      <vt:lpstr>Types  of marketing promotion strategies 12. Coupons and deals</vt:lpstr>
      <vt:lpstr>Best practices for a successful promotion strategy</vt:lpstr>
      <vt:lpstr>Best practices for a successful promotion strategy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EKONOMIA DLA PRAWNIKóW</dc:title>
  <dc:creator/>
  <cp:lastModifiedBy>Daniel Butyter</cp:lastModifiedBy>
  <cp:revision>342</cp:revision>
  <dcterms:created xsi:type="dcterms:W3CDTF">2024-09-28T10:43:49Z</dcterms:created>
  <dcterms:modified xsi:type="dcterms:W3CDTF">2025-04-16T04:58:46Z</dcterms:modified>
</cp:coreProperties>
</file>