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pl-PL" smtClean="0"/>
              <a:t>12.09.16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1C7B7-6522-4646-B52A-8C6073B7F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56792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pl-PL" smtClean="0"/>
              <a:t>12.09.16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Образец текста</a:t>
            </a:r>
          </a:p>
          <a:p>
            <a:pPr lvl="1"/>
            <a:r>
              <a:rPr lang="pl-PL" smtClean="0"/>
              <a:t>Второй уровень</a:t>
            </a:r>
          </a:p>
          <a:p>
            <a:pPr lvl="2"/>
            <a:r>
              <a:rPr lang="pl-PL" smtClean="0"/>
              <a:t>Третий уровень</a:t>
            </a:r>
          </a:p>
          <a:p>
            <a:pPr lvl="3"/>
            <a:r>
              <a:rPr lang="pl-PL" smtClean="0"/>
              <a:t>Четвертый уровень</a:t>
            </a:r>
          </a:p>
          <a:p>
            <a:pPr lvl="4"/>
            <a:r>
              <a:rPr lang="pl-PL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AC39E-175D-AD4F-A79D-F42F912EA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16515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A3C94-C74B-7445-9F23-5E797517B1FF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l-PL" smtClean="0"/>
              <a:t>12.09.16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83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AC39E-175D-AD4F-A79D-F42F912EA9FE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l-PL" smtClean="0"/>
              <a:t>12.09.16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66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4DF-AE7A-BB41-B718-E210E263F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83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Образец текста</a:t>
            </a:r>
          </a:p>
          <a:p>
            <a:pPr lvl="1"/>
            <a:r>
              <a:rPr lang="pl-PL" smtClean="0"/>
              <a:t>Второй уровень</a:t>
            </a:r>
          </a:p>
          <a:p>
            <a:pPr lvl="2"/>
            <a:r>
              <a:rPr lang="pl-PL" smtClean="0"/>
              <a:t>Третий уровень</a:t>
            </a:r>
          </a:p>
          <a:p>
            <a:pPr lvl="3"/>
            <a:r>
              <a:rPr lang="pl-PL" smtClean="0"/>
              <a:t>Четвертый уровень</a:t>
            </a:r>
          </a:p>
          <a:p>
            <a:pPr lvl="4"/>
            <a:r>
              <a:rPr lang="pl-PL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4DF-AE7A-BB41-B718-E210E263F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Образец текста</a:t>
            </a:r>
          </a:p>
          <a:p>
            <a:pPr lvl="1"/>
            <a:r>
              <a:rPr lang="pl-PL" smtClean="0"/>
              <a:t>Второй уровень</a:t>
            </a:r>
          </a:p>
          <a:p>
            <a:pPr lvl="2"/>
            <a:r>
              <a:rPr lang="pl-PL" smtClean="0"/>
              <a:t>Третий уровень</a:t>
            </a:r>
          </a:p>
          <a:p>
            <a:pPr lvl="3"/>
            <a:r>
              <a:rPr lang="pl-PL" smtClean="0"/>
              <a:t>Четвертый уровень</a:t>
            </a:r>
          </a:p>
          <a:p>
            <a:pPr lvl="4"/>
            <a:r>
              <a:rPr lang="pl-PL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4DF-AE7A-BB41-B718-E210E263F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69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Образец текста</a:t>
            </a:r>
          </a:p>
          <a:p>
            <a:pPr lvl="1"/>
            <a:r>
              <a:rPr lang="pl-PL" smtClean="0"/>
              <a:t>Второй уровень</a:t>
            </a:r>
          </a:p>
          <a:p>
            <a:pPr lvl="2"/>
            <a:r>
              <a:rPr lang="pl-PL" smtClean="0"/>
              <a:t>Третий уровень</a:t>
            </a:r>
          </a:p>
          <a:p>
            <a:pPr lvl="3"/>
            <a:r>
              <a:rPr lang="pl-PL" smtClean="0"/>
              <a:t>Четвертый уровень</a:t>
            </a:r>
          </a:p>
          <a:p>
            <a:pPr lvl="4"/>
            <a:r>
              <a:rPr lang="pl-PL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4DF-AE7A-BB41-B718-E210E263F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25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4DF-AE7A-BB41-B718-E210E263F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75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Образец текста</a:t>
            </a:r>
          </a:p>
          <a:p>
            <a:pPr lvl="1"/>
            <a:r>
              <a:rPr lang="pl-PL" smtClean="0"/>
              <a:t>Второй уровень</a:t>
            </a:r>
          </a:p>
          <a:p>
            <a:pPr lvl="2"/>
            <a:r>
              <a:rPr lang="pl-PL" smtClean="0"/>
              <a:t>Третий уровень</a:t>
            </a:r>
          </a:p>
          <a:p>
            <a:pPr lvl="3"/>
            <a:r>
              <a:rPr lang="pl-PL" smtClean="0"/>
              <a:t>Четвертый уровень</a:t>
            </a:r>
          </a:p>
          <a:p>
            <a:pPr lvl="4"/>
            <a:r>
              <a:rPr lang="pl-PL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Образец текста</a:t>
            </a:r>
          </a:p>
          <a:p>
            <a:pPr lvl="1"/>
            <a:r>
              <a:rPr lang="pl-PL" smtClean="0"/>
              <a:t>Второй уровень</a:t>
            </a:r>
          </a:p>
          <a:p>
            <a:pPr lvl="2"/>
            <a:r>
              <a:rPr lang="pl-PL" smtClean="0"/>
              <a:t>Третий уровень</a:t>
            </a:r>
          </a:p>
          <a:p>
            <a:pPr lvl="3"/>
            <a:r>
              <a:rPr lang="pl-PL" smtClean="0"/>
              <a:t>Четвертый уровень</a:t>
            </a:r>
          </a:p>
          <a:p>
            <a:pPr lvl="4"/>
            <a:r>
              <a:rPr lang="pl-PL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4DF-AE7A-BB41-B718-E210E263F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4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Образец текста</a:t>
            </a:r>
          </a:p>
          <a:p>
            <a:pPr lvl="1"/>
            <a:r>
              <a:rPr lang="pl-PL" smtClean="0"/>
              <a:t>Второй уровень</a:t>
            </a:r>
          </a:p>
          <a:p>
            <a:pPr lvl="2"/>
            <a:r>
              <a:rPr lang="pl-PL" smtClean="0"/>
              <a:t>Третий уровень</a:t>
            </a:r>
          </a:p>
          <a:p>
            <a:pPr lvl="3"/>
            <a:r>
              <a:rPr lang="pl-PL" smtClean="0"/>
              <a:t>Четвертый уровень</a:t>
            </a:r>
          </a:p>
          <a:p>
            <a:pPr lvl="4"/>
            <a:r>
              <a:rPr lang="pl-PL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Образец текста</a:t>
            </a:r>
          </a:p>
          <a:p>
            <a:pPr lvl="1"/>
            <a:r>
              <a:rPr lang="pl-PL" smtClean="0"/>
              <a:t>Второй уровень</a:t>
            </a:r>
          </a:p>
          <a:p>
            <a:pPr lvl="2"/>
            <a:r>
              <a:rPr lang="pl-PL" smtClean="0"/>
              <a:t>Третий уровень</a:t>
            </a:r>
          </a:p>
          <a:p>
            <a:pPr lvl="3"/>
            <a:r>
              <a:rPr lang="pl-PL" smtClean="0"/>
              <a:t>Четвертый уровень</a:t>
            </a:r>
          </a:p>
          <a:p>
            <a:pPr lvl="4"/>
            <a:r>
              <a:rPr lang="pl-PL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4DF-AE7A-BB41-B718-E210E263F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6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4DF-AE7A-BB41-B718-E210E263F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09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4DF-AE7A-BB41-B718-E210E263F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09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Образец текста</a:t>
            </a:r>
          </a:p>
          <a:p>
            <a:pPr lvl="1"/>
            <a:r>
              <a:rPr lang="pl-PL" smtClean="0"/>
              <a:t>Второй уровень</a:t>
            </a:r>
          </a:p>
          <a:p>
            <a:pPr lvl="2"/>
            <a:r>
              <a:rPr lang="pl-PL" smtClean="0"/>
              <a:t>Третий уровень</a:t>
            </a:r>
          </a:p>
          <a:p>
            <a:pPr lvl="3"/>
            <a:r>
              <a:rPr lang="pl-PL" smtClean="0"/>
              <a:t>Четвертый уровень</a:t>
            </a:r>
          </a:p>
          <a:p>
            <a:pPr lvl="4"/>
            <a:r>
              <a:rPr lang="pl-PL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4DF-AE7A-BB41-B718-E210E263F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80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4DF-AE7A-BB41-B718-E210E263F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9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Образец текста</a:t>
            </a:r>
          </a:p>
          <a:p>
            <a:pPr lvl="1"/>
            <a:r>
              <a:rPr lang="pl-PL" smtClean="0"/>
              <a:t>Второй уровень</a:t>
            </a:r>
          </a:p>
          <a:p>
            <a:pPr lvl="2"/>
            <a:r>
              <a:rPr lang="pl-PL" smtClean="0"/>
              <a:t>Третий уровень</a:t>
            </a:r>
          </a:p>
          <a:p>
            <a:pPr lvl="3"/>
            <a:r>
              <a:rPr lang="pl-PL" smtClean="0"/>
              <a:t>Четвертый уровень</a:t>
            </a:r>
          </a:p>
          <a:p>
            <a:pPr lvl="4"/>
            <a:r>
              <a:rPr lang="pl-PL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10:26 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034DF-AE7A-BB41-B718-E210E263F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57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Macintosh HD:Users:danik:Desktop:tło WPAiE:tło WPAiE:Wydział Prawa, Administracji i Ekonomii_2_1280x102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FFFF"/>
                </a:solidFill>
              </a:rPr>
              <a:t>Podstawy marketingu</a:t>
            </a:r>
            <a:br>
              <a:rPr lang="pl-PL" dirty="0" smtClean="0">
                <a:solidFill>
                  <a:srgbClr val="FFFFFF"/>
                </a:solidFill>
              </a:rPr>
            </a:br>
            <a:r>
              <a:rPr lang="pl-PL" dirty="0" smtClean="0">
                <a:solidFill>
                  <a:srgbClr val="FFFFFF"/>
                </a:solidFill>
              </a:rPr>
              <a:t>(ćwiczenie 1)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36461" y="4572000"/>
            <a:ext cx="4708769" cy="1066800"/>
          </a:xfrm>
        </p:spPr>
        <p:txBody>
          <a:bodyPr/>
          <a:lstStyle/>
          <a:p>
            <a:r>
              <a:rPr lang="pl-PL" dirty="0" smtClean="0">
                <a:solidFill>
                  <a:srgbClr val="FFFFFF"/>
                </a:solidFill>
              </a:rPr>
              <a:t>Daniel </a:t>
            </a:r>
            <a:r>
              <a:rPr lang="pl-PL" dirty="0" err="1" smtClean="0">
                <a:solidFill>
                  <a:srgbClr val="FFFFFF"/>
                </a:solidFill>
              </a:rPr>
              <a:t>Butyter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53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Macintosh HD:Users:danik:Desktop:tło WPAiE:tło WPAiE:Wydział Prawa, Administracji i Ekonomii_1_1280x10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618154" y="0"/>
            <a:ext cx="6068646" cy="820615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FFFF"/>
                </a:solidFill>
              </a:rPr>
              <a:t>Czynniki technologiczne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1384" y="1152770"/>
            <a:ext cx="7475415" cy="49733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Nowe technologie</a:t>
            </a:r>
          </a:p>
          <a:p>
            <a:pPr>
              <a:buFontTx/>
              <a:buChar char="-"/>
            </a:pPr>
            <a:r>
              <a:rPr lang="pl-PL" dirty="0" smtClean="0"/>
              <a:t>Tempo zmian w technice i technologii</a:t>
            </a:r>
          </a:p>
          <a:p>
            <a:pPr>
              <a:buFontTx/>
              <a:buChar char="-"/>
            </a:pPr>
            <a:r>
              <a:rPr lang="pl-PL" dirty="0" smtClean="0"/>
              <a:t>Nowe produkty</a:t>
            </a:r>
          </a:p>
          <a:p>
            <a:pPr>
              <a:buFontTx/>
              <a:buChar char="-"/>
            </a:pPr>
            <a:r>
              <a:rPr lang="pl-PL" dirty="0" smtClean="0"/>
              <a:t>Chłonność na innowacje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20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Macintosh HD:Users:danik:Desktop:tło WPAiE:tło WPAiE:Wydział Prawa, Administracji i Ekonomii_1_1280x10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618154" y="0"/>
            <a:ext cx="6068646" cy="820615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FFFF"/>
                </a:solidFill>
              </a:rPr>
              <a:t>Czynniki prawno-polityczne 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1384" y="1152770"/>
            <a:ext cx="7475415" cy="49733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Stałość</a:t>
            </a:r>
          </a:p>
          <a:p>
            <a:pPr>
              <a:buFontTx/>
              <a:buChar char="-"/>
            </a:pPr>
            <a:r>
              <a:rPr lang="pl-PL" dirty="0" smtClean="0"/>
              <a:t>Zakres liberalizmu bądź ingerencji w sferę gospodarki</a:t>
            </a:r>
          </a:p>
          <a:p>
            <a:pPr>
              <a:buFontTx/>
              <a:buChar char="-"/>
            </a:pPr>
            <a:r>
              <a:rPr lang="pl-PL" dirty="0" smtClean="0"/>
              <a:t>Obszar i jednoznaczność uregulowań prawnych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403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Macintosh HD:Users:danik:Desktop:tło WPAiE:tło WPAiE:Wydział Prawa, Administracji i Ekonomii_1_1280x102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618154" y="0"/>
            <a:ext cx="6068646" cy="820615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FFFF"/>
                </a:solidFill>
              </a:rPr>
              <a:t>Czynniki przyrodnicze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1384" y="1152770"/>
            <a:ext cx="7475415" cy="49733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Warunki ekologiczne</a:t>
            </a:r>
          </a:p>
          <a:p>
            <a:pPr>
              <a:buFontTx/>
              <a:buChar char="-"/>
            </a:pPr>
            <a:r>
              <a:rPr lang="pl-PL" dirty="0" smtClean="0"/>
              <a:t>Brak surowców</a:t>
            </a:r>
          </a:p>
          <a:p>
            <a:pPr>
              <a:buFontTx/>
              <a:buChar char="-"/>
            </a:pPr>
            <a:r>
              <a:rPr lang="pl-PL" dirty="0" smtClean="0"/>
              <a:t>Rosnący koszt energii</a:t>
            </a:r>
          </a:p>
          <a:p>
            <a:pPr>
              <a:buFontTx/>
              <a:buChar char="-"/>
            </a:pPr>
            <a:r>
              <a:rPr lang="pl-PL" dirty="0" smtClean="0"/>
              <a:t>Środowisko naturalne</a:t>
            </a:r>
          </a:p>
          <a:p>
            <a:pPr>
              <a:buFontTx/>
              <a:buChar char="-"/>
            </a:pPr>
            <a:r>
              <a:rPr lang="pl-PL" dirty="0" smtClean="0"/>
              <a:t>Klimat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6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Macintosh HD:Users:danik:Desktop:tło WPAiE:tło WPAiE:Wydział Prawa, Administracji i Ekonomii_1_1280x10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618154" y="0"/>
            <a:ext cx="6068646" cy="820615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FFFF"/>
                </a:solidFill>
              </a:rPr>
              <a:t>Podstawy marketingu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1384" y="1152770"/>
            <a:ext cx="7475415" cy="497339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Otoczenie marketingowe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Mikrootoczenie </a:t>
            </a:r>
          </a:p>
          <a:p>
            <a:pPr>
              <a:buFontTx/>
              <a:buChar char="-"/>
            </a:pPr>
            <a:r>
              <a:rPr lang="pl-PL" dirty="0" smtClean="0"/>
              <a:t>Podaż</a:t>
            </a: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Popyt</a:t>
            </a:r>
          </a:p>
          <a:p>
            <a:pPr>
              <a:buFontTx/>
              <a:buChar char="-"/>
            </a:pPr>
            <a:r>
              <a:rPr lang="pl-PL" dirty="0" smtClean="0"/>
              <a:t>Konkurencja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err="1" smtClean="0"/>
              <a:t>Makrootoczenie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Czynniki demograficzne</a:t>
            </a:r>
          </a:p>
          <a:p>
            <a:pPr>
              <a:buFontTx/>
              <a:buChar char="-"/>
            </a:pPr>
            <a:r>
              <a:rPr lang="pl-PL" dirty="0" smtClean="0"/>
              <a:t>Społeczno-kulturowe</a:t>
            </a:r>
          </a:p>
          <a:p>
            <a:pPr>
              <a:buFontTx/>
              <a:buChar char="-"/>
            </a:pPr>
            <a:r>
              <a:rPr lang="pl-PL" dirty="0" smtClean="0"/>
              <a:t>Ekonomiczne</a:t>
            </a:r>
          </a:p>
          <a:p>
            <a:pPr>
              <a:buFontTx/>
              <a:buChar char="-"/>
            </a:pPr>
            <a:r>
              <a:rPr lang="pl-PL" dirty="0" smtClean="0"/>
              <a:t>Technologiczne</a:t>
            </a:r>
          </a:p>
          <a:p>
            <a:pPr>
              <a:buFontTx/>
              <a:buChar char="-"/>
            </a:pPr>
            <a:r>
              <a:rPr lang="pl-PL" dirty="0" smtClean="0"/>
              <a:t>Prawno-polityczne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90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Macintosh HD:Users:danik:Desktop:tło WPAiE:tło WPAiE:Wydział Prawa, Administracji i Ekonomii_1_1280x10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618154" y="0"/>
            <a:ext cx="6068646" cy="820615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FFFF"/>
                </a:solidFill>
              </a:rPr>
              <a:t>Podaż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1384" y="1152770"/>
            <a:ext cx="7475415" cy="49733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Podmioty działające na rynku</a:t>
            </a:r>
          </a:p>
          <a:p>
            <a:pPr>
              <a:buFontTx/>
              <a:buChar char="-"/>
            </a:pPr>
            <a:r>
              <a:rPr lang="pl-PL" dirty="0" smtClean="0"/>
              <a:t>Udziały w rynku poszczególnych przedsiębiorstw</a:t>
            </a:r>
          </a:p>
          <a:p>
            <a:pPr>
              <a:buFontTx/>
              <a:buChar char="-"/>
            </a:pPr>
            <a:r>
              <a:rPr lang="pl-PL" dirty="0" smtClean="0"/>
              <a:t>Dynamika rynku</a:t>
            </a:r>
          </a:p>
          <a:p>
            <a:pPr>
              <a:buFontTx/>
              <a:buChar char="-"/>
            </a:pPr>
            <a:r>
              <a:rPr lang="pl-PL" dirty="0" smtClean="0"/>
              <a:t>Objętość rynku</a:t>
            </a: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1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Macintosh HD:Users:danik:Desktop:tło WPAiE:tło WPAiE:Wydział Prawa, Administracji i Ekonomii_1_1280x10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618154" y="0"/>
            <a:ext cx="6068646" cy="820615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FFFF"/>
                </a:solidFill>
              </a:rPr>
              <a:t>Popyt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1384" y="1152770"/>
            <a:ext cx="7475415" cy="49733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Kto kupuje?</a:t>
            </a:r>
          </a:p>
          <a:p>
            <a:pPr>
              <a:buFontTx/>
              <a:buChar char="-"/>
            </a:pPr>
            <a:r>
              <a:rPr lang="pl-PL" dirty="0" smtClean="0"/>
              <a:t>Co kupuje?</a:t>
            </a:r>
          </a:p>
          <a:p>
            <a:pPr>
              <a:buFontTx/>
              <a:buChar char="-"/>
            </a:pPr>
            <a:r>
              <a:rPr lang="pl-PL" dirty="0" smtClean="0"/>
              <a:t>Determinanty zakupu</a:t>
            </a:r>
          </a:p>
          <a:p>
            <a:pPr>
              <a:buFontTx/>
              <a:buChar char="-"/>
            </a:pPr>
            <a:r>
              <a:rPr lang="pl-PL" dirty="0" smtClean="0"/>
              <a:t>Zachowania nabywców na rynku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1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Macintosh HD:Users:danik:Desktop:tło WPAiE:tło WPAiE:Wydział Prawa, Administracji i Ekonomii_1_1280x10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618154" y="0"/>
            <a:ext cx="6068646" cy="820615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FFFF"/>
                </a:solidFill>
              </a:rPr>
              <a:t>Konkurencja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1384" y="1152770"/>
            <a:ext cx="7475415" cy="49733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Warunki konkurencji na rynku</a:t>
            </a:r>
          </a:p>
          <a:p>
            <a:pPr>
              <a:buFontTx/>
              <a:buChar char="-"/>
            </a:pPr>
            <a:r>
              <a:rPr lang="pl-PL" dirty="0" smtClean="0"/>
              <a:t>Nowa czy stara branża przemysłu</a:t>
            </a:r>
          </a:p>
          <a:p>
            <a:pPr>
              <a:buFontTx/>
              <a:buChar char="-"/>
            </a:pPr>
            <a:r>
              <a:rPr lang="pl-PL" dirty="0" smtClean="0"/>
              <a:t>Trudności wejścia na rynek</a:t>
            </a:r>
          </a:p>
          <a:p>
            <a:pPr>
              <a:buFontTx/>
              <a:buChar char="-"/>
            </a:pPr>
            <a:endParaRPr lang="pl-PL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1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Macintosh HD:Users:danik:Desktop:tło WPAiE:tło WPAiE:Wydział Prawa, Administracji i Ekonomii_1_1280x10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618154" y="0"/>
            <a:ext cx="6068646" cy="820615"/>
          </a:xfrm>
        </p:spPr>
        <p:txBody>
          <a:bodyPr>
            <a:normAutofit/>
          </a:bodyPr>
          <a:lstStyle/>
          <a:p>
            <a:r>
              <a:rPr lang="pl-PL" dirty="0" err="1" smtClean="0">
                <a:solidFill>
                  <a:srgbClr val="FFFFFF"/>
                </a:solidFill>
              </a:rPr>
              <a:t>Makrootoczenie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1384" y="1152770"/>
            <a:ext cx="7475415" cy="49733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Czynniki demograficzne</a:t>
            </a:r>
          </a:p>
          <a:p>
            <a:pPr>
              <a:buFontTx/>
              <a:buChar char="-"/>
            </a:pPr>
            <a:r>
              <a:rPr lang="pl-PL" dirty="0" smtClean="0"/>
              <a:t>Społeczno-kulturowe</a:t>
            </a:r>
          </a:p>
          <a:p>
            <a:pPr>
              <a:buFontTx/>
              <a:buChar char="-"/>
            </a:pPr>
            <a:r>
              <a:rPr lang="pl-PL" dirty="0" smtClean="0"/>
              <a:t>Ekonomiczne</a:t>
            </a:r>
          </a:p>
          <a:p>
            <a:pPr>
              <a:buFontTx/>
              <a:buChar char="-"/>
            </a:pPr>
            <a:r>
              <a:rPr lang="pl-PL" dirty="0" smtClean="0"/>
              <a:t>Technologiczne</a:t>
            </a:r>
          </a:p>
          <a:p>
            <a:pPr>
              <a:buFontTx/>
              <a:buChar char="-"/>
            </a:pPr>
            <a:r>
              <a:rPr lang="pl-PL" dirty="0" smtClean="0"/>
              <a:t>Prawno-polityczne</a:t>
            </a:r>
          </a:p>
          <a:p>
            <a:pPr>
              <a:buFontTx/>
              <a:buChar char="-"/>
            </a:pPr>
            <a:endParaRPr lang="pl-PL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08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Macintosh HD:Users:danik:Desktop:tło WPAiE:tło WPAiE:Wydział Prawa, Administracji i Ekonomii_1_1280x10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618154" y="0"/>
            <a:ext cx="6068646" cy="820615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FFFF"/>
                </a:solidFill>
              </a:rPr>
              <a:t>Czynniki demograficzne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1384" y="1152770"/>
            <a:ext cx="7475415" cy="49733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Wielkość i struktura według wieku i płci</a:t>
            </a:r>
          </a:p>
          <a:p>
            <a:pPr>
              <a:buFontTx/>
              <a:buChar char="-"/>
            </a:pPr>
            <a:r>
              <a:rPr lang="pl-PL" dirty="0" smtClean="0"/>
              <a:t>Tempo przyrostu</a:t>
            </a:r>
          </a:p>
          <a:p>
            <a:pPr>
              <a:buFontTx/>
              <a:buChar char="-"/>
            </a:pPr>
            <a:r>
              <a:rPr lang="pl-PL" dirty="0" smtClean="0"/>
              <a:t>Gęstość zaludnienia</a:t>
            </a:r>
          </a:p>
          <a:p>
            <a:pPr>
              <a:buFontTx/>
              <a:buChar char="-"/>
            </a:pPr>
            <a:r>
              <a:rPr lang="pl-PL" dirty="0" smtClean="0"/>
              <a:t>Grupy etniczne</a:t>
            </a:r>
          </a:p>
          <a:p>
            <a:pPr>
              <a:buFontTx/>
              <a:buChar char="-"/>
            </a:pPr>
            <a:r>
              <a:rPr lang="pl-PL" dirty="0" smtClean="0"/>
              <a:t>Struktura gospodarstw domowych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403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Macintosh HD:Users:danik:Desktop:tło WPAiE:tło WPAiE:Wydział Prawa, Administracji i Ekonomii_1_1280x10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207846" y="156308"/>
            <a:ext cx="6936154" cy="840154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FFFF"/>
                </a:solidFill>
              </a:rPr>
              <a:t>Czynniki </a:t>
            </a:r>
            <a:r>
              <a:rPr lang="pl-PL" dirty="0">
                <a:solidFill>
                  <a:srgbClr val="FFFFFF"/>
                </a:solidFill>
              </a:rPr>
              <a:t>s</a:t>
            </a:r>
            <a:r>
              <a:rPr lang="pl-PL" dirty="0" smtClean="0">
                <a:solidFill>
                  <a:srgbClr val="FFFFFF"/>
                </a:solidFill>
              </a:rPr>
              <a:t>połeczno-kulturowe</a:t>
            </a:r>
            <a:br>
              <a:rPr lang="pl-PL" dirty="0" smtClean="0">
                <a:solidFill>
                  <a:srgbClr val="FFFFFF"/>
                </a:solidFill>
              </a:rPr>
            </a:b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1384" y="1152770"/>
            <a:ext cx="7475415" cy="49733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Poziom wykształcenia</a:t>
            </a:r>
          </a:p>
          <a:p>
            <a:pPr>
              <a:buFontTx/>
              <a:buChar char="-"/>
            </a:pPr>
            <a:r>
              <a:rPr lang="pl-PL" dirty="0" smtClean="0"/>
              <a:t>Tradycje</a:t>
            </a:r>
          </a:p>
          <a:p>
            <a:pPr>
              <a:buFontTx/>
              <a:buChar char="-"/>
            </a:pPr>
            <a:r>
              <a:rPr lang="pl-PL" dirty="0" smtClean="0"/>
              <a:t>Zróżnicowania kulturowe</a:t>
            </a:r>
          </a:p>
          <a:p>
            <a:pPr>
              <a:buFontTx/>
              <a:buChar char="-"/>
            </a:pPr>
            <a:r>
              <a:rPr lang="pl-PL" dirty="0" smtClean="0"/>
              <a:t>Normy etyczne i moralne</a:t>
            </a: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740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Macintosh HD:Users:danik:Desktop:tło WPAiE:tło WPAiE:Wydział Prawa, Administracji i Ekonomii_1_1280x10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618154" y="0"/>
            <a:ext cx="6068646" cy="820615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FFFF"/>
                </a:solidFill>
              </a:rPr>
              <a:t>Czynniki ekonomiczne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1384" y="1152770"/>
            <a:ext cx="7475415" cy="49733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Tempo przyrostu i podział dochodu narodowego</a:t>
            </a:r>
          </a:p>
          <a:p>
            <a:pPr>
              <a:buFontTx/>
              <a:buChar char="-"/>
            </a:pPr>
            <a:r>
              <a:rPr lang="pl-PL" dirty="0" smtClean="0"/>
              <a:t>Poziom rozwoju gospodarczego</a:t>
            </a:r>
          </a:p>
          <a:p>
            <a:pPr>
              <a:buFontTx/>
              <a:buChar char="-"/>
            </a:pPr>
            <a:r>
              <a:rPr lang="pl-PL" dirty="0" smtClean="0"/>
              <a:t>Polityka gospodarcza</a:t>
            </a:r>
          </a:p>
          <a:p>
            <a:pPr>
              <a:buFontTx/>
              <a:buChar char="-"/>
            </a:pPr>
            <a:r>
              <a:rPr lang="pl-PL" dirty="0" smtClean="0"/>
              <a:t>Rozkład dochodów ludności</a:t>
            </a:r>
          </a:p>
          <a:p>
            <a:pPr>
              <a:buFontTx/>
              <a:buChar char="-"/>
            </a:pPr>
            <a:r>
              <a:rPr lang="pl-PL" dirty="0" smtClean="0"/>
              <a:t>Oszczędności</a:t>
            </a:r>
          </a:p>
          <a:p>
            <a:pPr>
              <a:buFontTx/>
              <a:buChar char="-"/>
            </a:pPr>
            <a:r>
              <a:rPr lang="pl-PL" dirty="0" smtClean="0"/>
              <a:t>Zadłużenia</a:t>
            </a:r>
          </a:p>
          <a:p>
            <a:pPr>
              <a:buFontTx/>
              <a:buChar char="-"/>
            </a:pPr>
            <a:r>
              <a:rPr lang="pl-PL" dirty="0" smtClean="0"/>
              <a:t>Dostępność kredytu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10:26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20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207</Words>
  <Application>Microsoft Macintosh PowerPoint</Application>
  <PresentationFormat>Экран (4:3)</PresentationFormat>
  <Paragraphs>85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Podstawy marketingu (ćwiczenie 1)</vt:lpstr>
      <vt:lpstr>Podstawy marketingu</vt:lpstr>
      <vt:lpstr>Podaż</vt:lpstr>
      <vt:lpstr>Popyt</vt:lpstr>
      <vt:lpstr>Konkurencja</vt:lpstr>
      <vt:lpstr>Makrootoczenie</vt:lpstr>
      <vt:lpstr>Czynniki demograficzne</vt:lpstr>
      <vt:lpstr>Czynniki społeczno-kulturowe </vt:lpstr>
      <vt:lpstr>Czynniki ekonomiczne</vt:lpstr>
      <vt:lpstr>Czynniki technologiczne</vt:lpstr>
      <vt:lpstr>Czynniki prawno-polityczne </vt:lpstr>
      <vt:lpstr>Czynniki przyrodnicze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marketingu (ćwiczenie 1)</dc:title>
  <dc:creator>Daniel Butyter</dc:creator>
  <cp:lastModifiedBy>Daniel Butyter</cp:lastModifiedBy>
  <cp:revision>3</cp:revision>
  <cp:lastPrinted>2016-10-02T20:27:48Z</cp:lastPrinted>
  <dcterms:created xsi:type="dcterms:W3CDTF">2016-10-02T20:00:12Z</dcterms:created>
  <dcterms:modified xsi:type="dcterms:W3CDTF">2016-10-02T20:28:35Z</dcterms:modified>
</cp:coreProperties>
</file>