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02B254-37A3-4766-99F1-E49101C45258}" type="datetimeFigureOut">
              <a:rPr lang="pl-PL" smtClean="0"/>
              <a:t>2014-09-29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5DCCD1-38AA-4BAC-A22A-C729773775D4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772400" cy="1470025"/>
          </a:xfrm>
        </p:spPr>
        <p:txBody>
          <a:bodyPr>
            <a:normAutofit/>
          </a:bodyPr>
          <a:lstStyle/>
          <a:p>
            <a:r>
              <a:rPr lang="pl-PL" b="1" dirty="0" smtClean="0"/>
              <a:t>Struktura przestępstwa w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prawie karnym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Przestępstwo: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Calibri (Tekst podstawowy)"/>
              </a:rPr>
              <a:t>Zachowanie człowieka jako </a:t>
            </a:r>
            <a:r>
              <a:rPr lang="pl-PL" sz="2800" b="1" dirty="0" smtClean="0">
                <a:latin typeface="Calibri (Tekst podstawowy)"/>
              </a:rPr>
              <a:t>czyn</a:t>
            </a:r>
          </a:p>
          <a:p>
            <a:r>
              <a:rPr lang="pl-PL" sz="2800" dirty="0">
                <a:latin typeface="Calibri (Tekst podstawowy)"/>
              </a:rPr>
              <a:t>R</a:t>
            </a:r>
            <a:r>
              <a:rPr lang="pl-PL" sz="2800" dirty="0" smtClean="0">
                <a:latin typeface="Calibri (Tekst podstawowy)"/>
              </a:rPr>
              <a:t>ealizujące</a:t>
            </a:r>
            <a:r>
              <a:rPr lang="pl-PL" sz="2800" b="1" dirty="0" smtClean="0">
                <a:latin typeface="Calibri (Tekst podstawowy)"/>
              </a:rPr>
              <a:t> </a:t>
            </a:r>
            <a:r>
              <a:rPr lang="pl-PL" sz="2800" b="1" dirty="0">
                <a:latin typeface="Calibri (Tekst podstawowy)"/>
              </a:rPr>
              <a:t>znamiona</a:t>
            </a:r>
            <a:r>
              <a:rPr lang="pl-PL" sz="2800" dirty="0">
                <a:latin typeface="Calibri (Tekst podstawowy)"/>
              </a:rPr>
              <a:t> określone w ustawie </a:t>
            </a:r>
            <a:r>
              <a:rPr lang="pl-PL" sz="2800" dirty="0" smtClean="0">
                <a:latin typeface="Calibri (Tekst podstawowy)"/>
              </a:rPr>
              <a:t>karnej</a:t>
            </a:r>
          </a:p>
          <a:p>
            <a:r>
              <a:rPr lang="pl-PL" sz="2800" dirty="0" smtClean="0">
                <a:latin typeface="Calibri (Tekst podstawowy)"/>
              </a:rPr>
              <a:t>Formalnie </a:t>
            </a:r>
            <a:r>
              <a:rPr lang="pl-PL" sz="2800" b="1" dirty="0" smtClean="0">
                <a:latin typeface="Calibri (Tekst podstawowy)"/>
              </a:rPr>
              <a:t>bezprawne</a:t>
            </a:r>
          </a:p>
          <a:p>
            <a:r>
              <a:rPr lang="pl-PL" sz="2800" b="1" dirty="0" smtClean="0">
                <a:latin typeface="Calibri (Tekst podstawowy)"/>
              </a:rPr>
              <a:t>Społecznie szkodliwe</a:t>
            </a:r>
            <a:r>
              <a:rPr lang="pl-PL" sz="2800" dirty="0" smtClean="0">
                <a:latin typeface="Calibri (Tekst podstawowy)"/>
              </a:rPr>
              <a:t> </a:t>
            </a:r>
            <a:r>
              <a:rPr lang="pl-PL" sz="2800" dirty="0">
                <a:latin typeface="Calibri (Tekst podstawowy)"/>
              </a:rPr>
              <a:t>w stopniu wyższym niż </a:t>
            </a:r>
            <a:r>
              <a:rPr lang="pl-PL" sz="2800" dirty="0" smtClean="0">
                <a:latin typeface="Calibri (Tekst podstawowy)"/>
              </a:rPr>
              <a:t>znikomy</a:t>
            </a:r>
          </a:p>
          <a:p>
            <a:r>
              <a:rPr lang="pl-PL" sz="2800" b="1" dirty="0">
                <a:latin typeface="Calibri (Tekst podstawowy)"/>
              </a:rPr>
              <a:t>Z</a:t>
            </a:r>
            <a:r>
              <a:rPr lang="pl-PL" sz="2800" b="1" dirty="0" smtClean="0">
                <a:latin typeface="Calibri (Tekst podstawowy)"/>
              </a:rPr>
              <a:t>awinione</a:t>
            </a:r>
          </a:p>
          <a:p>
            <a:r>
              <a:rPr lang="pl-PL" sz="2800" b="1" dirty="0" smtClean="0">
                <a:latin typeface="Calibri (Tekst podstawowy)"/>
              </a:rPr>
              <a:t>Zagrożonym </a:t>
            </a:r>
            <a:r>
              <a:rPr lang="pl-PL" sz="2800" b="1" dirty="0">
                <a:latin typeface="Calibri (Tekst podstawowy)"/>
              </a:rPr>
              <a:t>karą w ustawie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Przestępstwo jako czyn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2400" dirty="0" smtClean="0"/>
              <a:t>W </a:t>
            </a:r>
            <a:r>
              <a:rPr lang="pl-PL" sz="2400" dirty="0"/>
              <a:t>nauce prawa karnego zdecydowanie dominuje pogląd, że przestępstwem nie może być jakiekolwiek zdarzenie o negatywnych skutkach, lecz tylko takie </a:t>
            </a:r>
            <a:r>
              <a:rPr lang="pl-PL" sz="2400" b="1" dirty="0"/>
              <a:t>zachowanie się człowieka, które ma postać czynu</a:t>
            </a:r>
            <a:r>
              <a:rPr lang="pl-PL" sz="2400" dirty="0" smtClean="0"/>
              <a:t>.</a:t>
            </a:r>
          </a:p>
          <a:p>
            <a:pPr>
              <a:buNone/>
            </a:pPr>
            <a:r>
              <a:rPr lang="pl-PL" sz="2400" dirty="0" smtClean="0"/>
              <a:t>	Brak </a:t>
            </a:r>
            <a:r>
              <a:rPr lang="pl-PL" sz="2400" dirty="0"/>
              <a:t>czynu wyłącza zaś rozważania, czy spełnione są dalsze warunki przestępstwa, takie jak bezprawna realizacja jego ustawowych znamion oraz wina</a:t>
            </a:r>
            <a:r>
              <a:rPr lang="pl-PL" sz="2400" dirty="0" smtClean="0"/>
              <a:t>.</a:t>
            </a:r>
          </a:p>
          <a:p>
            <a:pPr>
              <a:buNone/>
            </a:pPr>
            <a:r>
              <a:rPr lang="pl-PL" sz="2400" b="1" dirty="0" smtClean="0"/>
              <a:t>	Czynem </a:t>
            </a:r>
            <a:r>
              <a:rPr lang="pl-PL" sz="2400" b="1" dirty="0"/>
              <a:t>jest psychicznie sterowane, zewnętrzne zachowanie się człowieka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Społeczna szkodliwość jako materialna cecha przestępstwa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Art. 2 § 1 k.k. formalny wyraz </a:t>
            </a:r>
            <a:r>
              <a:rPr lang="pl-PL" sz="2400" b="1" i="1" dirty="0" err="1"/>
              <a:t>nullum</a:t>
            </a:r>
            <a:r>
              <a:rPr lang="pl-PL" sz="2400" b="1" i="1" dirty="0"/>
              <a:t> </a:t>
            </a:r>
            <a:r>
              <a:rPr lang="pl-PL" sz="2400" b="1" i="1" dirty="0" err="1"/>
              <a:t>crimen</a:t>
            </a:r>
            <a:r>
              <a:rPr lang="pl-PL" sz="2400" b="1" i="1" dirty="0"/>
              <a:t> sine </a:t>
            </a:r>
            <a:r>
              <a:rPr lang="pl-PL" sz="2400" b="1" i="1" dirty="0" err="1"/>
              <a:t>periculo</a:t>
            </a:r>
            <a:r>
              <a:rPr lang="pl-PL" sz="2400" b="1" i="1" dirty="0"/>
              <a:t> </a:t>
            </a:r>
            <a:r>
              <a:rPr lang="pl-PL" sz="2400" b="1" i="1" dirty="0" err="1" smtClean="0"/>
              <a:t>sociali</a:t>
            </a:r>
            <a:endParaRPr lang="pl-PL" sz="2400" b="1" i="1" dirty="0" smtClean="0"/>
          </a:p>
          <a:p>
            <a:r>
              <a:rPr lang="pl-PL" sz="2400" dirty="0" smtClean="0"/>
              <a:t>Art. 115 § 2 k.k. okoliczności </a:t>
            </a:r>
            <a:r>
              <a:rPr lang="pl-PL" sz="2400" b="1" dirty="0" smtClean="0"/>
              <a:t>podmiotowe i przedmiotowe </a:t>
            </a:r>
            <a:r>
              <a:rPr lang="pl-PL" sz="2400" dirty="0" smtClean="0"/>
              <a:t>składające się na materialną cechę przestępstwa: </a:t>
            </a:r>
            <a:r>
              <a:rPr lang="pl-PL" sz="2400" i="1" dirty="0" smtClean="0"/>
              <a:t>rodzaj </a:t>
            </a:r>
            <a:r>
              <a:rPr lang="pl-PL" sz="2400" i="1" dirty="0"/>
              <a:t>i charakter naruszonego dobra prawnego, rozmiary wyrządzonej lub grożącej szkody, sposób i okoliczności popełnienia czynu, wagę naruszonych przez sprawcę obowiązków, jak również postać zamiaru, motywację sprawcy, rodzaj naruszonych reguł ostrożności i stopień ich naruszenia</a:t>
            </a:r>
            <a:r>
              <a:rPr lang="pl-PL" sz="2400" dirty="0"/>
              <a:t>.</a:t>
            </a:r>
            <a:endParaRPr lang="pl-PL" sz="2400" dirty="0" smtClean="0"/>
          </a:p>
          <a:p>
            <a:r>
              <a:rPr lang="pl-PL" sz="2400" dirty="0" smtClean="0"/>
              <a:t>Postulat adresowany do ustawodawcy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Przestępstwo jako czyn zabroniony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Przestępstwem jest tylko czyn </a:t>
            </a:r>
            <a:r>
              <a:rPr lang="pl-PL" sz="2400" dirty="0" smtClean="0"/>
              <a:t>zabroniony - zgodnie </a:t>
            </a:r>
            <a:r>
              <a:rPr lang="pl-PL" sz="2400" dirty="0"/>
              <a:t>z </a:t>
            </a:r>
            <a:r>
              <a:rPr lang="pl-PL" sz="2400" b="1" dirty="0"/>
              <a:t>art. 115 § 1 k.k. - zachowanie się człowieka o znamionach określonych w ustawie karnej</a:t>
            </a:r>
            <a:r>
              <a:rPr lang="pl-PL" sz="2400" dirty="0" smtClean="0"/>
              <a:t>.</a:t>
            </a:r>
          </a:p>
          <a:p>
            <a:r>
              <a:rPr lang="pl-PL" sz="2400" b="1" dirty="0" smtClean="0"/>
              <a:t>Bezprawność</a:t>
            </a:r>
            <a:r>
              <a:rPr lang="pl-PL" sz="2400" dirty="0" smtClean="0"/>
              <a:t> </a:t>
            </a:r>
            <a:r>
              <a:rPr lang="pl-PL" sz="2400" dirty="0"/>
              <a:t>ujmowana jest jako sąd wyrażający sprzeczność między konkretnym społecznie ujemnym zachowaniem się człowieka a należącą do porządku prawnego normą sankcjonowaną, w której ustawodawca określił, jak z punktu widzenia chronionego systemu wartości należało się zachować</a:t>
            </a:r>
            <a:r>
              <a:rPr lang="pl-PL" sz="2400" dirty="0" smtClean="0"/>
              <a:t>.</a:t>
            </a:r>
          </a:p>
          <a:p>
            <a:pPr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Wina jako przesłanka przypisania odpowiedzialności karnej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968552"/>
          </a:xfrm>
        </p:spPr>
        <p:txBody>
          <a:bodyPr>
            <a:normAutofit fontScale="85000" lnSpcReduction="20000"/>
          </a:bodyPr>
          <a:lstStyle/>
          <a:p>
            <a:r>
              <a:rPr lang="pl-PL" sz="2200" dirty="0" smtClean="0"/>
              <a:t>Art. 1 § 3 k.k. jako formalny wyraz </a:t>
            </a:r>
            <a:r>
              <a:rPr lang="pl-PL" sz="2200" b="1" dirty="0" smtClean="0"/>
              <a:t>zasady </a:t>
            </a:r>
            <a:r>
              <a:rPr lang="pl-PL" sz="2200" b="1" i="1" dirty="0" err="1" smtClean="0"/>
              <a:t>nullum</a:t>
            </a:r>
            <a:r>
              <a:rPr lang="pl-PL" sz="2200" b="1" i="1" dirty="0" smtClean="0"/>
              <a:t> </a:t>
            </a:r>
            <a:r>
              <a:rPr lang="pl-PL" sz="2200" b="1" i="1" dirty="0" err="1" smtClean="0"/>
              <a:t>crimen</a:t>
            </a:r>
            <a:r>
              <a:rPr lang="pl-PL" sz="2200" b="1" i="1" dirty="0" smtClean="0"/>
              <a:t> sine </a:t>
            </a:r>
            <a:r>
              <a:rPr lang="pl-PL" sz="2200" b="1" i="1" dirty="0" err="1" smtClean="0"/>
              <a:t>culpa</a:t>
            </a:r>
            <a:endParaRPr lang="pl-PL" sz="2200" b="1" i="1" dirty="0"/>
          </a:p>
          <a:p>
            <a:r>
              <a:rPr lang="pl-PL" sz="2200" dirty="0" smtClean="0"/>
              <a:t>Teorie winy:  psychologiczne, normatywne, mieszane (kompleksowe)</a:t>
            </a:r>
          </a:p>
          <a:p>
            <a:r>
              <a:rPr lang="pl-PL" sz="2200" b="1" dirty="0" err="1" smtClean="0"/>
              <a:t>Zarzucalność</a:t>
            </a:r>
            <a:r>
              <a:rPr lang="pl-PL" sz="2200" b="1" dirty="0" smtClean="0"/>
              <a:t> i wymagalność </a:t>
            </a:r>
            <a:r>
              <a:rPr lang="pl-PL" sz="2200" dirty="0" smtClean="0"/>
              <a:t>postępowania jako przesłanki przypisania winy ujmowanej normatywnie</a:t>
            </a:r>
          </a:p>
          <a:p>
            <a:r>
              <a:rPr lang="pl-PL" sz="2200" dirty="0" smtClean="0"/>
              <a:t>Przesłanki przypisania winy:</a:t>
            </a:r>
          </a:p>
          <a:p>
            <a:r>
              <a:rPr lang="pl-PL" sz="2400" b="1" dirty="0"/>
              <a:t>podmiotowa zdolność sprawcy do ponoszenia odpowiedzialności karnej</a:t>
            </a:r>
            <a:r>
              <a:rPr lang="pl-PL" sz="2400" dirty="0"/>
              <a:t>, warunkowana osiągnięciem określonego wieku (art. 10 k.k.) wskazującego na jego dojrzałość,</a:t>
            </a:r>
          </a:p>
          <a:p>
            <a:r>
              <a:rPr lang="pl-PL" sz="2400" dirty="0"/>
              <a:t>b)  niezakłócona patologicznymi czynnikami </a:t>
            </a:r>
            <a:r>
              <a:rPr lang="pl-PL" sz="2400" b="1" dirty="0"/>
              <a:t>zdolność do rozpoznania znaczenia czynu lub pokierowania swym postępowaniem</a:t>
            </a:r>
            <a:r>
              <a:rPr lang="pl-PL" sz="2400" dirty="0"/>
              <a:t> (art. 31 k.k.),</a:t>
            </a:r>
          </a:p>
          <a:p>
            <a:r>
              <a:rPr lang="pl-PL" sz="2400" dirty="0"/>
              <a:t>c)  </a:t>
            </a:r>
            <a:r>
              <a:rPr lang="pl-PL" sz="2400" b="1" dirty="0"/>
              <a:t>rozpoznawalność bezprawności</a:t>
            </a:r>
            <a:r>
              <a:rPr lang="pl-PL" sz="2400" dirty="0"/>
              <a:t> (art. 30 k.k.),</a:t>
            </a:r>
          </a:p>
          <a:p>
            <a:r>
              <a:rPr lang="pl-PL" sz="2400" dirty="0"/>
              <a:t>d)  </a:t>
            </a:r>
            <a:r>
              <a:rPr lang="pl-PL" sz="2400" b="1" dirty="0"/>
              <a:t>brak usprawiedliwionego błędu co do okoliczności wyłączającej bezprawność albo winę</a:t>
            </a:r>
            <a:r>
              <a:rPr lang="pl-PL" sz="2400" dirty="0"/>
              <a:t> (art. 29 k.k.),</a:t>
            </a:r>
          </a:p>
          <a:p>
            <a:r>
              <a:rPr lang="pl-PL" sz="2400" dirty="0"/>
              <a:t>e)  </a:t>
            </a:r>
            <a:r>
              <a:rPr lang="pl-PL" sz="2400" b="1" dirty="0"/>
              <a:t>wymagalność zgodnego z prawem zachowania</a:t>
            </a:r>
            <a:r>
              <a:rPr lang="pl-PL" sz="2400" dirty="0"/>
              <a:t>, odpadająca w anormalnej sytuacji motywacyjnej, leżącej u podłoża wyłączającego winę stanu wyższej konieczności (art. 26 § 2 k.k.).</a:t>
            </a:r>
          </a:p>
          <a:p>
            <a:endParaRPr lang="pl-PL" sz="2200" dirty="0" smtClean="0"/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Czyn zabroniony pod groźbą kary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W </a:t>
            </a:r>
            <a:r>
              <a:rPr lang="pl-PL" sz="2400" dirty="0"/>
              <a:t>ramach stosowania prawa sąd orzekający może wymierzyć tylko taką karę, jaka jest znana ustawie karnej, oraz tylko w granicach ustawowo określonych</a:t>
            </a:r>
            <a:r>
              <a:rPr lang="pl-PL" sz="2400" dirty="0" smtClean="0"/>
              <a:t>.</a:t>
            </a:r>
          </a:p>
          <a:p>
            <a:pPr>
              <a:buNone/>
            </a:pPr>
            <a:r>
              <a:rPr lang="pl-PL" sz="2400" b="1" dirty="0" smtClean="0"/>
              <a:t>Rodzaje sankcji:</a:t>
            </a:r>
          </a:p>
          <a:p>
            <a:pPr>
              <a:buNone/>
            </a:pPr>
            <a:r>
              <a:rPr lang="pl-PL" sz="2400" dirty="0"/>
              <a:t>a)  sankcje bezwzględnie nieoznaczone,</a:t>
            </a:r>
          </a:p>
          <a:p>
            <a:pPr>
              <a:buNone/>
            </a:pPr>
            <a:r>
              <a:rPr lang="pl-PL" sz="2400" dirty="0"/>
              <a:t>b)  sankcje względnie oznaczone (nieoznaczone),</a:t>
            </a:r>
          </a:p>
          <a:p>
            <a:pPr marL="457200" indent="-457200">
              <a:buAutoNum type="alphaLcParenR" startAt="3"/>
            </a:pPr>
            <a:r>
              <a:rPr lang="pl-PL" sz="2400" dirty="0" smtClean="0"/>
              <a:t>sankcje </a:t>
            </a:r>
            <a:r>
              <a:rPr lang="pl-PL" sz="2400" dirty="0"/>
              <a:t>bezwzględnie oznaczone</a:t>
            </a:r>
            <a:r>
              <a:rPr lang="pl-PL" sz="2400" dirty="0" smtClean="0"/>
              <a:t>.</a:t>
            </a:r>
            <a:endParaRPr lang="pl-PL" sz="2400" dirty="0"/>
          </a:p>
          <a:p>
            <a:pPr marL="457200" indent="-457200">
              <a:buNone/>
            </a:pPr>
            <a:r>
              <a:rPr lang="pl-PL" sz="2400" b="1" dirty="0" smtClean="0"/>
              <a:t>Budowa normy</a:t>
            </a:r>
            <a:r>
              <a:rPr lang="pl-PL" sz="2400" dirty="0" smtClean="0"/>
              <a:t>:</a:t>
            </a:r>
          </a:p>
          <a:p>
            <a:pPr marL="457200" indent="-457200">
              <a:buAutoNum type="alphaLcParenR"/>
            </a:pPr>
            <a:r>
              <a:rPr lang="pl-PL" sz="2400" dirty="0" smtClean="0"/>
              <a:t>Hipoteza, dyspozycja, sankcja</a:t>
            </a:r>
          </a:p>
          <a:p>
            <a:pPr marL="457200" indent="-457200">
              <a:buAutoNum type="alphaLcParenR"/>
            </a:pPr>
            <a:r>
              <a:rPr lang="pl-PL" sz="2400" dirty="0" smtClean="0"/>
              <a:t>Norma sankcjonowana i norma sankcjonująca</a:t>
            </a:r>
          </a:p>
          <a:p>
            <a:pPr marL="457200" indent="-457200">
              <a:buAutoNum type="alphaLcParenR"/>
            </a:pPr>
            <a:endParaRPr lang="pl-PL" sz="2400" dirty="0"/>
          </a:p>
          <a:p>
            <a:pPr marL="457200" indent="-457200">
              <a:buNone/>
            </a:pPr>
            <a:endParaRPr lang="pl-PL" sz="2400" dirty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Dziękuję za uwagę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Opracowano na podstawie: </a:t>
            </a:r>
          </a:p>
          <a:p>
            <a:pPr>
              <a:buNone/>
            </a:pPr>
            <a:r>
              <a:rPr lang="pl-PL" sz="2400" dirty="0" smtClean="0"/>
              <a:t>	Jacek </a:t>
            </a:r>
            <a:r>
              <a:rPr lang="pl-PL" sz="2400" dirty="0" err="1"/>
              <a:t>Giezek</a:t>
            </a:r>
            <a:r>
              <a:rPr lang="pl-PL" sz="2400" dirty="0"/>
              <a:t> (red.), Natalia </a:t>
            </a:r>
            <a:r>
              <a:rPr lang="pl-PL" sz="2400" dirty="0" err="1"/>
              <a:t>Kłączyńska</a:t>
            </a:r>
            <a:r>
              <a:rPr lang="pl-PL" sz="2400" dirty="0"/>
              <a:t>, Grzegorz </a:t>
            </a:r>
            <a:r>
              <a:rPr lang="pl-PL" sz="2400" dirty="0" smtClean="0"/>
              <a:t>Łabuda </a:t>
            </a:r>
            <a:r>
              <a:rPr lang="pl-PL" sz="2400" i="1" dirty="0" smtClean="0"/>
              <a:t>Kodeks </a:t>
            </a:r>
            <a:r>
              <a:rPr lang="pl-PL" sz="2400" i="1" dirty="0"/>
              <a:t>karny. Część ogólna. Komentarz</a:t>
            </a:r>
            <a:r>
              <a:rPr lang="pl-PL" sz="2400" dirty="0"/>
              <a:t>, wyd. </a:t>
            </a:r>
            <a:r>
              <a:rPr lang="pl-PL" sz="2400" dirty="0" smtClean="0"/>
              <a:t>II, 2012.05.15</a:t>
            </a:r>
            <a:endParaRPr lang="pl-PL" sz="2400" dirty="0"/>
          </a:p>
          <a:p>
            <a:endParaRPr lang="pl-PL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402</Words>
  <Application>Microsoft Office PowerPoint</Application>
  <PresentationFormat>Pokaz na ekranie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Przesilenie</vt:lpstr>
      <vt:lpstr>Struktura przestępstwa w  prawie karnym</vt:lpstr>
      <vt:lpstr>Przestępstwo:</vt:lpstr>
      <vt:lpstr>Przestępstwo jako czyn</vt:lpstr>
      <vt:lpstr>Społeczna szkodliwość jako materialna cecha przestępstwa</vt:lpstr>
      <vt:lpstr>Przestępstwo jako czyn zabroniony</vt:lpstr>
      <vt:lpstr>Wina jako przesłanka przypisania odpowiedzialności karnej</vt:lpstr>
      <vt:lpstr>Czyn zabroniony pod groźbą kary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przestępstwa</dc:title>
  <dc:creator>Rafał</dc:creator>
  <cp:lastModifiedBy>Rafał</cp:lastModifiedBy>
  <cp:revision>9</cp:revision>
  <dcterms:created xsi:type="dcterms:W3CDTF">2014-09-29T12:01:13Z</dcterms:created>
  <dcterms:modified xsi:type="dcterms:W3CDTF">2014-09-29T12:55:47Z</dcterms:modified>
</cp:coreProperties>
</file>