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7" r:id="rId4"/>
    <p:sldId id="308" r:id="rId5"/>
    <p:sldId id="309" r:id="rId6"/>
    <p:sldId id="310" r:id="rId7"/>
    <p:sldId id="311" r:id="rId8"/>
    <p:sldId id="312" r:id="rId9"/>
    <p:sldId id="313" r:id="rId10"/>
    <p:sldId id="314" r:id="rId11"/>
    <p:sldId id="316" r:id="rId12"/>
    <p:sldId id="317" r:id="rId13"/>
    <p:sldId id="318" r:id="rId14"/>
    <p:sldId id="319" r:id="rId15"/>
    <p:sldId id="320" r:id="rId16"/>
    <p:sldId id="321" r:id="rId17"/>
    <p:sldId id="322"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284" r:id="rId4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2639" autoAdjust="0"/>
  </p:normalViewPr>
  <p:slideViewPr>
    <p:cSldViewPr>
      <p:cViewPr varScale="1">
        <p:scale>
          <a:sx n="67" d="100"/>
          <a:sy n="67" d="100"/>
        </p:scale>
        <p:origin x="14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2016-11-22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2016-11-22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db.trybunal.gov.pl/sprawa/sprawa_pobierz_plik62.asp?plik=F174596250/SK_7_14_skr_2012_11_22_ADO_v2.pdf&amp;syg=SK%207/14" TargetMode="External"/><Relationship Id="rId2" Type="http://schemas.openxmlformats.org/officeDocument/2006/relationships/hyperlink" Target="http://trybunal.gov.pl/podstawowe-informacje/skarga-konstytucyjn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a:t>Prawa człowieka </a:t>
            </a:r>
            <a:br>
              <a:rPr lang="pl-PL" dirty="0"/>
            </a:br>
            <a:r>
              <a:rPr lang="pl-PL" dirty="0"/>
              <a:t>i </a:t>
            </a:r>
            <a:br>
              <a:rPr lang="pl-PL" dirty="0"/>
            </a:br>
            <a:r>
              <a:rPr lang="pl-PL" dirty="0"/>
              <a:t>systemy ich ochrony</a:t>
            </a:r>
          </a:p>
        </p:txBody>
      </p:sp>
      <p:sp>
        <p:nvSpPr>
          <p:cNvPr id="3" name="Podtytuł 2"/>
          <p:cNvSpPr>
            <a:spLocks noGrp="1"/>
          </p:cNvSpPr>
          <p:nvPr>
            <p:ph type="subTitle" idx="1"/>
          </p:nvPr>
        </p:nvSpPr>
        <p:spPr>
          <a:xfrm>
            <a:off x="323528" y="3284984"/>
            <a:ext cx="8496944" cy="1152128"/>
          </a:xfrm>
        </p:spPr>
        <p:txBody>
          <a:bodyPr>
            <a:normAutofit/>
          </a:bodyPr>
          <a:lstStyle/>
          <a:p>
            <a:r>
              <a:rPr lang="pl-PL" dirty="0">
                <a:solidFill>
                  <a:schemeClr val="tx1"/>
                </a:solidFill>
              </a:rPr>
              <a:t>Materiały do opanowania na piąte zajęcia</a:t>
            </a: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a:t>Mateusz Radajewski</a:t>
            </a:r>
          </a:p>
          <a:p>
            <a:pPr algn="r"/>
            <a:r>
              <a:rPr lang="pl-PL" dirty="0"/>
              <a:t>Katedra Prawa Konstytucyjnego</a:t>
            </a:r>
          </a:p>
          <a:p>
            <a:pPr algn="r"/>
            <a:r>
              <a:rPr lang="pl-PL" dirty="0"/>
              <a:t>Wydział Prawa, Administracji i Ekonomii</a:t>
            </a:r>
          </a:p>
          <a:p>
            <a:pPr algn="r"/>
            <a:r>
              <a:rPr lang="pl-PL" dirty="0"/>
              <a:t>Uniwersytet Wrocławski</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a:t>Przesłanki formalne:</a:t>
            </a:r>
          </a:p>
        </p:txBody>
      </p:sp>
      <p:sp>
        <p:nvSpPr>
          <p:cNvPr id="3" name="Symbol zastępczy zawartości 2"/>
          <p:cNvSpPr>
            <a:spLocks noGrp="1"/>
          </p:cNvSpPr>
          <p:nvPr>
            <p:ph idx="1"/>
          </p:nvPr>
        </p:nvSpPr>
        <p:spPr>
          <a:xfrm>
            <a:off x="107504" y="908720"/>
            <a:ext cx="8928992" cy="5949280"/>
          </a:xfrm>
        </p:spPr>
        <p:txBody>
          <a:bodyPr>
            <a:noAutofit/>
          </a:bodyPr>
          <a:lstStyle/>
          <a:p>
            <a:pPr marL="0" indent="0">
              <a:buNone/>
            </a:pPr>
            <a:r>
              <a:rPr lang="pl-PL" sz="2800" dirty="0"/>
              <a:t>Art. 126 § 1 Kodeksu postępowania cywilnego:</a:t>
            </a:r>
          </a:p>
          <a:p>
            <a:pPr marL="0" indent="0">
              <a:buNone/>
            </a:pPr>
            <a:r>
              <a:rPr lang="pl-PL" sz="2800" i="1" dirty="0"/>
              <a:t>Każde pismo procesowe powinno zawierać:</a:t>
            </a:r>
          </a:p>
          <a:p>
            <a:pPr marL="0" indent="0">
              <a:buNone/>
            </a:pPr>
            <a:r>
              <a:rPr lang="pl-PL" sz="2800" i="1" dirty="0"/>
              <a:t>1)   oznaczenie sądu, do którego jest skierowane, imię i nazwisko lub nazwę stron, ich przedstawicieli ustawowych i pełnomocników;</a:t>
            </a:r>
          </a:p>
          <a:p>
            <a:pPr marL="0" indent="0">
              <a:buNone/>
            </a:pPr>
            <a:r>
              <a:rPr lang="pl-PL" sz="2800" i="1" dirty="0"/>
              <a:t>2)   oznaczenie rodzaju pisma;</a:t>
            </a:r>
          </a:p>
          <a:p>
            <a:pPr marL="0" indent="0">
              <a:buNone/>
            </a:pPr>
            <a:r>
              <a:rPr lang="pl-PL" sz="2800" i="1" dirty="0"/>
              <a:t>3)   osnowę wniosku lub oświadczenia oraz dowody na poparcie przytoczonych okoliczności;</a:t>
            </a:r>
          </a:p>
          <a:p>
            <a:pPr marL="0" indent="0">
              <a:buNone/>
            </a:pPr>
            <a:r>
              <a:rPr lang="pl-PL" sz="2800" i="1" dirty="0"/>
              <a:t>4)   podpis strony albo jej przedstawiciela ustawowego lub pełnomocnika;</a:t>
            </a:r>
          </a:p>
          <a:p>
            <a:pPr marL="0" indent="0">
              <a:buNone/>
            </a:pPr>
            <a:r>
              <a:rPr lang="pl-PL" sz="2800" i="1" dirty="0"/>
              <a:t>5)   wymienienie załączników.</a:t>
            </a:r>
          </a:p>
        </p:txBody>
      </p:sp>
    </p:spTree>
    <p:extLst>
      <p:ext uri="{BB962C8B-B14F-4D97-AF65-F5344CB8AC3E}">
        <p14:creationId xmlns:p14="http://schemas.microsoft.com/office/powerpoint/2010/main" val="2035552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23528" y="908720"/>
            <a:ext cx="8229600" cy="3442394"/>
          </a:xfrm>
        </p:spPr>
        <p:txBody>
          <a:bodyPr>
            <a:noAutofit/>
          </a:bodyPr>
          <a:lstStyle/>
          <a:p>
            <a:r>
              <a:rPr lang="pl-PL" sz="7200" dirty="0"/>
              <a:t>Jak wygląda poprawna skarga konstytucyjna?</a:t>
            </a:r>
          </a:p>
        </p:txBody>
      </p:sp>
    </p:spTree>
    <p:extLst>
      <p:ext uri="{BB962C8B-B14F-4D97-AF65-F5344CB8AC3E}">
        <p14:creationId xmlns:p14="http://schemas.microsoft.com/office/powerpoint/2010/main" val="709867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792088"/>
          </a:xfrm>
        </p:spPr>
        <p:txBody>
          <a:bodyPr>
            <a:normAutofit/>
          </a:bodyPr>
          <a:lstStyle/>
          <a:p>
            <a:r>
              <a:rPr lang="pl-PL" dirty="0"/>
              <a:t>Pomocne linki:</a:t>
            </a:r>
          </a:p>
        </p:txBody>
      </p:sp>
      <p:sp>
        <p:nvSpPr>
          <p:cNvPr id="3" name="Symbol zastępczy zawartości 2"/>
          <p:cNvSpPr>
            <a:spLocks noGrp="1"/>
          </p:cNvSpPr>
          <p:nvPr>
            <p:ph idx="1"/>
          </p:nvPr>
        </p:nvSpPr>
        <p:spPr>
          <a:xfrm>
            <a:off x="107504" y="800263"/>
            <a:ext cx="8928992" cy="5949280"/>
          </a:xfrm>
        </p:spPr>
        <p:txBody>
          <a:bodyPr>
            <a:noAutofit/>
          </a:bodyPr>
          <a:lstStyle/>
          <a:p>
            <a:pPr marL="514350" indent="-514350" algn="just">
              <a:buAutoNum type="arabicPeriod"/>
            </a:pPr>
            <a:r>
              <a:rPr lang="pl-PL" sz="2900" dirty="0">
                <a:hlinkClick r:id="rId2"/>
              </a:rPr>
              <a:t>http://trybunal.gov.pl/podstawowe-informacje/skarga-konstytucyjna/</a:t>
            </a:r>
            <a:r>
              <a:rPr lang="pl-PL" sz="2900" dirty="0"/>
              <a:t> (praktyczny opis wymogów oraz poprawnej struktury skargi konstytucyjnej),</a:t>
            </a:r>
          </a:p>
          <a:p>
            <a:pPr marL="514350" indent="-514350" algn="just">
              <a:buAutoNum type="arabicPeriod"/>
            </a:pPr>
            <a:r>
              <a:rPr lang="pl-PL" sz="2900" dirty="0">
                <a:hlinkClick r:id="rId3"/>
              </a:rPr>
              <a:t>http://db.trybunal.gov.pl/sprawa/sprawa_pobierz_plik62.asp?plik=F174596250/SK_7_14_skr_2012_11_22_ADO_v2.pdf&amp;syg=SK%207/14</a:t>
            </a:r>
            <a:r>
              <a:rPr lang="pl-PL" sz="2900" dirty="0"/>
              <a:t> (plik pdf - przykładowa skarga konstytucyjna nieodrzucona na etapie wstępnej kontroli, tj. uznana przez Trybunał Konstytucyjny za poprawną pod względem formalnym i nieuznana za oczywiście bezzasadną).</a:t>
            </a:r>
          </a:p>
        </p:txBody>
      </p:sp>
    </p:spTree>
    <p:extLst>
      <p:ext uri="{BB962C8B-B14F-4D97-AF65-F5344CB8AC3E}">
        <p14:creationId xmlns:p14="http://schemas.microsoft.com/office/powerpoint/2010/main" val="4235260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Skutek mikro negatywnego orzeczenia TK</a:t>
            </a:r>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a:t>Art. 540 </a:t>
            </a:r>
            <a:r>
              <a:rPr lang="pl-PL" sz="2800" dirty="0"/>
              <a:t>§ 2 Kodeksu postępowania karnego:</a:t>
            </a:r>
          </a:p>
          <a:p>
            <a:pPr marL="0" indent="0" algn="just">
              <a:buNone/>
            </a:pPr>
            <a:r>
              <a:rPr lang="pl-PL" sz="2800" i="1" dirty="0"/>
              <a:t>Postępowanie wznawia się </a:t>
            </a:r>
            <a:r>
              <a:rPr lang="pl-PL" sz="2800" i="1" u="sng" dirty="0"/>
              <a:t>na korzyść</a:t>
            </a:r>
            <a:r>
              <a:rPr lang="pl-PL" sz="2800" i="1" dirty="0"/>
              <a:t> strony, jeżeli Trybunał Konstytucyjny orzekł o niezgodności z Konstytucją, ratyfikowaną umową międzynarodową lub z ustawą przepisu prawnego, na podstawie którego zostało wydane orzeczenie; </a:t>
            </a:r>
            <a:r>
              <a:rPr lang="pl-PL" sz="2800" i="1" u="sng" dirty="0"/>
              <a:t>wznowienie nie może nastąpić na niekorzyść oskarżonego</a:t>
            </a:r>
            <a:r>
              <a:rPr lang="pl-PL" sz="2800" i="1" dirty="0"/>
              <a:t>.</a:t>
            </a:r>
            <a:endParaRPr lang="pl-PL" sz="2900" i="1" dirty="0"/>
          </a:p>
        </p:txBody>
      </p:sp>
    </p:spTree>
    <p:extLst>
      <p:ext uri="{BB962C8B-B14F-4D97-AF65-F5344CB8AC3E}">
        <p14:creationId xmlns:p14="http://schemas.microsoft.com/office/powerpoint/2010/main" val="3849854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Skutek mikro negatywnego orzeczenia TK</a:t>
            </a:r>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a:t>Art. 401</a:t>
            </a:r>
            <a:r>
              <a:rPr lang="pl-PL" sz="2800" b="1" baseline="30000" dirty="0"/>
              <a:t>1 </a:t>
            </a:r>
            <a:r>
              <a:rPr lang="pl-PL" sz="2800" dirty="0"/>
              <a:t>Kodeksu postępowania cywilnego:</a:t>
            </a:r>
          </a:p>
          <a:p>
            <a:pPr marL="0" indent="0" algn="just">
              <a:buNone/>
            </a:pPr>
            <a:r>
              <a:rPr lang="pl-PL" sz="2800" i="1" dirty="0"/>
              <a:t>Można żądać wznowienia postępowania również w wypadku, gdy Trybunał Konstytucyjny orzekł o niezgodności aktu normatywnego z Konstytucją, ratyfikowaną umową międzynarodową lub z ustawą, na podstawie którego zostało wydane orzeczenie.</a:t>
            </a:r>
            <a:endParaRPr lang="pl-PL" sz="2900" i="1" dirty="0"/>
          </a:p>
        </p:txBody>
      </p:sp>
    </p:spTree>
    <p:extLst>
      <p:ext uri="{BB962C8B-B14F-4D97-AF65-F5344CB8AC3E}">
        <p14:creationId xmlns:p14="http://schemas.microsoft.com/office/powerpoint/2010/main" val="2504590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Skutek mikro negatywnego orzeczenia TK</a:t>
            </a:r>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a:t>Art. 145a</a:t>
            </a:r>
            <a:r>
              <a:rPr lang="pl-PL" sz="2800" b="1" baseline="30000" dirty="0"/>
              <a:t> </a:t>
            </a:r>
            <a:r>
              <a:rPr lang="pl-PL" sz="2800" dirty="0"/>
              <a:t>§ 1 Kodeksu postępowania administracyjnego:</a:t>
            </a:r>
          </a:p>
          <a:p>
            <a:pPr marL="0" indent="0" algn="just">
              <a:buNone/>
            </a:pPr>
            <a:r>
              <a:rPr lang="pl-PL" sz="2800" i="1" dirty="0"/>
              <a:t>Można żądać wznowienia postępowania również w przypadku, gdy Trybunał Konstytucyjny orzekł o niezgodności aktu normatywnego z Konstytucją, umową międzynarodową lub z ustawą, na podstawie którego została wydana decyzja.</a:t>
            </a:r>
            <a:endParaRPr lang="pl-PL" sz="2900" i="1" dirty="0"/>
          </a:p>
        </p:txBody>
      </p:sp>
    </p:spTree>
    <p:extLst>
      <p:ext uri="{BB962C8B-B14F-4D97-AF65-F5344CB8AC3E}">
        <p14:creationId xmlns:p14="http://schemas.microsoft.com/office/powerpoint/2010/main" val="2637385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Skutek mikro negatywnego orzeczenia TK</a:t>
            </a:r>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a:t>Art. 240 </a:t>
            </a:r>
            <a:r>
              <a:rPr lang="pl-PL" sz="2800" dirty="0"/>
              <a:t>§ 1 pkt 8 Ordynacji podatkowej:</a:t>
            </a:r>
          </a:p>
          <a:p>
            <a:pPr marL="0" indent="0" algn="just">
              <a:buNone/>
            </a:pPr>
            <a:r>
              <a:rPr lang="pl-PL" sz="2800" i="1" dirty="0"/>
              <a:t>W sprawie zakończonej decyzją ostateczną wznawia się postępowanie, jeżeli została wydana na podstawie przepisu, o którego niezgodności z Konstytucją Rzeczypospolitej Polskiej, ustawą lub ratyfikowaną umową międzynarodową orzekł Trybunał Konstytucyjny.</a:t>
            </a:r>
            <a:endParaRPr lang="pl-PL" sz="2900" i="1" dirty="0"/>
          </a:p>
        </p:txBody>
      </p:sp>
    </p:spTree>
    <p:extLst>
      <p:ext uri="{BB962C8B-B14F-4D97-AF65-F5344CB8AC3E}">
        <p14:creationId xmlns:p14="http://schemas.microsoft.com/office/powerpoint/2010/main" val="2019155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97842"/>
            <a:ext cx="9144000" cy="792088"/>
          </a:xfrm>
        </p:spPr>
        <p:txBody>
          <a:bodyPr>
            <a:normAutofit fontScale="90000"/>
          </a:bodyPr>
          <a:lstStyle/>
          <a:p>
            <a:r>
              <a:rPr lang="pl-PL" dirty="0"/>
              <a:t>Skutek mikro negatywnego orzeczenia TK</a:t>
            </a:r>
          </a:p>
        </p:txBody>
      </p:sp>
      <p:sp>
        <p:nvSpPr>
          <p:cNvPr id="3" name="Symbol zastępczy zawartości 2"/>
          <p:cNvSpPr>
            <a:spLocks noGrp="1"/>
          </p:cNvSpPr>
          <p:nvPr>
            <p:ph idx="1"/>
          </p:nvPr>
        </p:nvSpPr>
        <p:spPr>
          <a:xfrm>
            <a:off x="107504" y="913017"/>
            <a:ext cx="8928992" cy="5949280"/>
          </a:xfrm>
        </p:spPr>
        <p:txBody>
          <a:bodyPr>
            <a:noAutofit/>
          </a:bodyPr>
          <a:lstStyle/>
          <a:p>
            <a:pPr marL="0" indent="0" algn="just">
              <a:buNone/>
            </a:pPr>
            <a:r>
              <a:rPr lang="pl-PL" sz="2900" dirty="0"/>
              <a:t>Art. 272 </a:t>
            </a:r>
            <a:r>
              <a:rPr lang="pl-PL" sz="2800" dirty="0"/>
              <a:t>§ 1 Prawa o postępowaniu przed sądami administracyjnymi:</a:t>
            </a:r>
          </a:p>
          <a:p>
            <a:pPr marL="0" indent="0" algn="just">
              <a:buNone/>
            </a:pPr>
            <a:r>
              <a:rPr lang="pl-PL" sz="2800" i="1" dirty="0"/>
              <a:t>Można żądać wznowienia postępowania również w przypadku, gdy Trybunał Konstytucyjny orzekł o niezgodności aktu normatywnego z Konstytucją, umową międzynarodową lub z ustawą, na podstawie którego zostało wydane orzeczenie</a:t>
            </a:r>
            <a:endParaRPr lang="pl-PL" sz="2900" i="1" dirty="0"/>
          </a:p>
        </p:txBody>
      </p:sp>
    </p:spTree>
    <p:extLst>
      <p:ext uri="{BB962C8B-B14F-4D97-AF65-F5344CB8AC3E}">
        <p14:creationId xmlns:p14="http://schemas.microsoft.com/office/powerpoint/2010/main" val="1901828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Wynagrodzenie szkody</a:t>
            </a:r>
          </a:p>
        </p:txBody>
      </p:sp>
      <p:sp>
        <p:nvSpPr>
          <p:cNvPr id="3" name="Symbol zastępczy zawartości 2"/>
          <p:cNvSpPr>
            <a:spLocks noGrp="1"/>
          </p:cNvSpPr>
          <p:nvPr>
            <p:ph idx="1"/>
          </p:nvPr>
        </p:nvSpPr>
        <p:spPr/>
        <p:txBody>
          <a:bodyPr/>
          <a:lstStyle/>
          <a:p>
            <a:pPr marL="0" indent="0">
              <a:buNone/>
            </a:pPr>
            <a:r>
              <a:rPr lang="pl-PL" dirty="0"/>
              <a:t>„</a:t>
            </a:r>
            <a:r>
              <a:rPr lang="pl-PL" i="1" dirty="0"/>
              <a:t>Każdy ma prawo do wynagrodzenia szkody, jaka została mu wyrządzona przez niezgodne z prawem działanie organu władzy publicznej.</a:t>
            </a:r>
            <a:r>
              <a:rPr lang="pl-PL" dirty="0"/>
              <a:t>”</a:t>
            </a:r>
          </a:p>
          <a:p>
            <a:pPr marL="0" indent="0" algn="r">
              <a:buNone/>
            </a:pPr>
            <a:r>
              <a:rPr lang="pl-PL" dirty="0"/>
              <a:t>(Art. 77 ust. 1 Konstytucji RP)</a:t>
            </a:r>
          </a:p>
        </p:txBody>
      </p:sp>
    </p:spTree>
    <p:extLst>
      <p:ext uri="{BB962C8B-B14F-4D97-AF65-F5344CB8AC3E}">
        <p14:creationId xmlns:p14="http://schemas.microsoft.com/office/powerpoint/2010/main" val="2106192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Wynagrodzenie szkody</a:t>
            </a:r>
          </a:p>
        </p:txBody>
      </p:sp>
      <p:sp>
        <p:nvSpPr>
          <p:cNvPr id="3" name="Symbol zastępczy zawartości 2"/>
          <p:cNvSpPr>
            <a:spLocks noGrp="1"/>
          </p:cNvSpPr>
          <p:nvPr>
            <p:ph idx="1"/>
          </p:nvPr>
        </p:nvSpPr>
        <p:spPr/>
        <p:txBody>
          <a:bodyPr>
            <a:normAutofit/>
          </a:bodyPr>
          <a:lstStyle/>
          <a:p>
            <a:pPr marL="0" indent="0" algn="just">
              <a:buNone/>
            </a:pPr>
            <a:r>
              <a:rPr lang="pl-PL" sz="3600" i="1" dirty="0"/>
              <a:t>„Należy (…) przyjąć, że chodzi tu o każdy uszczerbek w prawnie chronionych dobrach danego podmiotu, zarówno o charakterze majątkowym, jak i niemajątkowym” </a:t>
            </a:r>
            <a:r>
              <a:rPr lang="pl-PL" sz="3600" dirty="0"/>
              <a:t>(wyrok Trybunału Konstytucyjnego z dnia 4 grudnia 2001 r., sygn. akt SK 18/00)</a:t>
            </a:r>
          </a:p>
        </p:txBody>
      </p:sp>
    </p:spTree>
    <p:extLst>
      <p:ext uri="{BB962C8B-B14F-4D97-AF65-F5344CB8AC3E}">
        <p14:creationId xmlns:p14="http://schemas.microsoft.com/office/powerpoint/2010/main" val="136719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a:t>Skarga konstytucyjna</a:t>
            </a:r>
          </a:p>
        </p:txBody>
      </p:sp>
      <p:sp>
        <p:nvSpPr>
          <p:cNvPr id="3" name="Symbol zastępczy zawartości 2"/>
          <p:cNvSpPr>
            <a:spLocks noGrp="1"/>
          </p:cNvSpPr>
          <p:nvPr>
            <p:ph idx="1"/>
          </p:nvPr>
        </p:nvSpPr>
        <p:spPr>
          <a:xfrm>
            <a:off x="107504" y="1267450"/>
            <a:ext cx="8928992" cy="5141168"/>
          </a:xfrm>
        </p:spPr>
        <p:txBody>
          <a:bodyPr>
            <a:normAutofit/>
          </a:bodyPr>
          <a:lstStyle/>
          <a:p>
            <a:pPr marL="0" indent="0" algn="just">
              <a:buNone/>
            </a:pPr>
            <a:r>
              <a:rPr lang="pl-PL" i="1" dirty="0"/>
              <a:t>„Każdy, czyje konstytucyjne wolności lub prawa zostały naruszone, ma prawo, na zasadach określonych w ustawie, wnieść skargę do Trybunału Konstytucyjnego w sprawie zgodności z Konstytucją ustawy lub innego aktu normatywnego, na podstawie którego sąd lub organ administracji publicznej orzekł ostatecznie o jego wolnościach lub prawach albo o jego obowiązkach określonych w Konstytucji.”</a:t>
            </a:r>
          </a:p>
          <a:p>
            <a:pPr marL="0" indent="0" algn="r">
              <a:buNone/>
            </a:pPr>
            <a:r>
              <a:rPr lang="pl-PL" dirty="0"/>
              <a:t>(Art. 79 ust. 1 Konstytucji RP)</a:t>
            </a:r>
          </a:p>
        </p:txBody>
      </p:sp>
    </p:spTree>
    <p:extLst>
      <p:ext uri="{BB962C8B-B14F-4D97-AF65-F5344CB8AC3E}">
        <p14:creationId xmlns:p14="http://schemas.microsoft.com/office/powerpoint/2010/main" val="44955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a:t>Wynagrodzenie szkody</a:t>
            </a:r>
          </a:p>
        </p:txBody>
      </p:sp>
      <p:sp>
        <p:nvSpPr>
          <p:cNvPr id="3" name="Symbol zastępczy zawartości 2"/>
          <p:cNvSpPr>
            <a:spLocks noGrp="1"/>
          </p:cNvSpPr>
          <p:nvPr>
            <p:ph idx="1"/>
          </p:nvPr>
        </p:nvSpPr>
        <p:spPr>
          <a:xfrm>
            <a:off x="0" y="1143000"/>
            <a:ext cx="9144000" cy="5598368"/>
          </a:xfrm>
        </p:spPr>
        <p:txBody>
          <a:bodyPr>
            <a:normAutofit fontScale="85000" lnSpcReduction="20000"/>
          </a:bodyPr>
          <a:lstStyle/>
          <a:p>
            <a:pPr marL="0" indent="0">
              <a:buNone/>
            </a:pPr>
            <a:r>
              <a:rPr lang="pl-PL" sz="3600" dirty="0"/>
              <a:t>Art. 417 Kodeksu cywilnego</a:t>
            </a:r>
          </a:p>
          <a:p>
            <a:pPr marL="0" indent="0" algn="just">
              <a:buNone/>
            </a:pPr>
            <a:r>
              <a:rPr lang="pl-PL" sz="3600" i="1" dirty="0"/>
              <a:t>§ 1. Za szkodę wyrządzoną przez niezgodne z prawem działanie lub zaniechanie przy wykonywaniu władzy publicznej ponosi odpowiedzialność Skarb Państwa lub jednostka samorządu terytorialnego lub inna osoba prawna wykonująca tę władzę z mocy prawa.</a:t>
            </a:r>
          </a:p>
          <a:p>
            <a:pPr marL="0" indent="0" algn="just">
              <a:buNone/>
            </a:pPr>
            <a:r>
              <a:rPr lang="pl-PL" sz="3600" i="1" dirty="0"/>
              <a:t>§ 2. Jeżeli wykonywanie zadań z zakresu władzy publicznej zlecono, na podstawie porozumienia, jednostce samorządu terytorialnego albo innej osobie prawnej, solidarną odpowiedzialność za wyrządzoną szkodę ponosi ich wykonawca oraz zlecająca je jednostka samorządu terytorialnego albo Skarb Państwa.</a:t>
            </a:r>
          </a:p>
        </p:txBody>
      </p:sp>
    </p:spTree>
    <p:extLst>
      <p:ext uri="{BB962C8B-B14F-4D97-AF65-F5344CB8AC3E}">
        <p14:creationId xmlns:p14="http://schemas.microsoft.com/office/powerpoint/2010/main" val="506708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a:t>Wynagrodzenie szkody</a:t>
            </a:r>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3600" dirty="0"/>
              <a:t>„Przy wykonywaniu władzy publicznej”</a:t>
            </a:r>
          </a:p>
          <a:p>
            <a:pPr marL="742950" indent="-742950">
              <a:buAutoNum type="arabicPeriod"/>
            </a:pPr>
            <a:r>
              <a:rPr lang="pl-PL" sz="3600" dirty="0"/>
              <a:t>Wyłącznie w sferze tzw. </a:t>
            </a:r>
            <a:r>
              <a:rPr lang="pl-PL" sz="3600" i="1" dirty="0"/>
              <a:t>imperium </a:t>
            </a:r>
            <a:r>
              <a:rPr lang="pl-PL" sz="3600" dirty="0"/>
              <a:t>(wykonywania władzy publicznej)</a:t>
            </a:r>
          </a:p>
          <a:p>
            <a:pPr marL="742950" indent="-742950">
              <a:buAutoNum type="arabicPeriod"/>
            </a:pPr>
            <a:r>
              <a:rPr lang="pl-PL" sz="3600" dirty="0"/>
              <a:t>Nie dotyczy to sfery tzw. </a:t>
            </a:r>
            <a:r>
              <a:rPr lang="pl-PL" sz="3600" i="1" dirty="0"/>
              <a:t>dominium </a:t>
            </a:r>
            <a:r>
              <a:rPr lang="pl-PL" sz="3600" dirty="0"/>
              <a:t>(aktywności państwa jako podmiotu obrotu gospodarczego)</a:t>
            </a:r>
            <a:endParaRPr lang="pl-PL" sz="3600" i="1" dirty="0"/>
          </a:p>
        </p:txBody>
      </p:sp>
    </p:spTree>
    <p:extLst>
      <p:ext uri="{BB962C8B-B14F-4D97-AF65-F5344CB8AC3E}">
        <p14:creationId xmlns:p14="http://schemas.microsoft.com/office/powerpoint/2010/main" val="3623244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a:t>Wynagrodzenie szkody</a:t>
            </a:r>
          </a:p>
        </p:txBody>
      </p:sp>
      <p:sp>
        <p:nvSpPr>
          <p:cNvPr id="3" name="Symbol zastępczy zawartości 2"/>
          <p:cNvSpPr>
            <a:spLocks noGrp="1"/>
          </p:cNvSpPr>
          <p:nvPr>
            <p:ph idx="1"/>
          </p:nvPr>
        </p:nvSpPr>
        <p:spPr>
          <a:xfrm>
            <a:off x="0" y="1143000"/>
            <a:ext cx="9144000" cy="5598368"/>
          </a:xfrm>
        </p:spPr>
        <p:txBody>
          <a:bodyPr>
            <a:normAutofit fontScale="47500" lnSpcReduction="20000"/>
          </a:bodyPr>
          <a:lstStyle/>
          <a:p>
            <a:pPr marL="0" indent="0">
              <a:buNone/>
            </a:pPr>
            <a:r>
              <a:rPr lang="pl-PL" sz="6100" dirty="0"/>
              <a:t>Art. 417</a:t>
            </a:r>
            <a:r>
              <a:rPr lang="pl-PL" sz="6100" baseline="30000" dirty="0"/>
              <a:t>1</a:t>
            </a:r>
            <a:r>
              <a:rPr lang="pl-PL" sz="6100" dirty="0"/>
              <a:t> Kodeksu cywilnego</a:t>
            </a:r>
          </a:p>
          <a:p>
            <a:pPr marL="0" indent="0" algn="just">
              <a:buNone/>
            </a:pPr>
            <a:r>
              <a:rPr lang="pl-PL" sz="6000" i="1" dirty="0"/>
              <a:t>§ 1. Jeżeli szkoda została wyrządzona przez wydanie aktu normatywnego, jej naprawienia można żądać po stwierdzeniu we właściwym postępowaniu niezgodności tego aktu z Konstytucją, ratyfikowaną umową międzynarodową lub ustawą.</a:t>
            </a:r>
          </a:p>
          <a:p>
            <a:pPr marL="0" indent="0" algn="just">
              <a:buNone/>
            </a:pPr>
            <a:r>
              <a:rPr lang="pl-PL" sz="6000" i="1" dirty="0"/>
              <a:t>§ 2. Jeżeli szkoda została wyrządzona przez wydanie prawomocnego orzeczenia lub ostatecznej decyzji, jej naprawienia można żądać po stwierdzeniu we właściwym postępowaniu ich niezgodności z prawem, chyba że przepisy odrębne stanowią inaczej. Odnosi się to również do wypadku, gdy prawomocne orzeczenie lub ostateczna decyzja zostały wydane na podstawie aktu normatywnego niezgodnego z Konstytucją, ratyfikowaną umową międzynarodową lub ustawą.</a:t>
            </a:r>
          </a:p>
        </p:txBody>
      </p:sp>
    </p:spTree>
    <p:extLst>
      <p:ext uri="{BB962C8B-B14F-4D97-AF65-F5344CB8AC3E}">
        <p14:creationId xmlns:p14="http://schemas.microsoft.com/office/powerpoint/2010/main" val="3544313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a:t>Wynagrodzenie szkody</a:t>
            </a:r>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2900" dirty="0"/>
              <a:t>Art. 417</a:t>
            </a:r>
            <a:r>
              <a:rPr lang="pl-PL" sz="2900" baseline="30000" dirty="0"/>
              <a:t>1</a:t>
            </a:r>
            <a:r>
              <a:rPr lang="pl-PL" sz="2900" dirty="0"/>
              <a:t> Kodeksu cywilnego</a:t>
            </a:r>
          </a:p>
          <a:p>
            <a:pPr marL="0" indent="0" algn="just">
              <a:buNone/>
            </a:pPr>
            <a:r>
              <a:rPr lang="pl-PL" sz="2900" i="1" dirty="0"/>
              <a:t>§ 3. Jeżeli szkoda została wyrządzona przez niewydanie orzeczenia lub decyzji, gdy obowiązek ich wydania przewiduje przepis prawa, jej naprawienia można żądać po stwierdzeniu we właściwym postępowaniu niezgodności z prawem niewydania orzeczenia lub decyzji, chyba że przepisy odrębne stanowią inaczej.</a:t>
            </a:r>
          </a:p>
          <a:p>
            <a:pPr marL="0" indent="0" algn="just">
              <a:buNone/>
            </a:pPr>
            <a:r>
              <a:rPr lang="pl-PL" sz="2900" i="1" dirty="0"/>
              <a:t>§ 4. Jeżeli szkoda została wyrządzona przez niewydanie aktu normatywnego, którego obowiązek wydania przewiduje przepis prawa, niezgodność z prawem niewydania tego aktu stwierdza sąd rozpoznający sprawę o naprawienie szkody.</a:t>
            </a:r>
          </a:p>
        </p:txBody>
      </p:sp>
    </p:spTree>
    <p:extLst>
      <p:ext uri="{BB962C8B-B14F-4D97-AF65-F5344CB8AC3E}">
        <p14:creationId xmlns:p14="http://schemas.microsoft.com/office/powerpoint/2010/main" val="573865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a:t>Wynagrodzenie szkody</a:t>
            </a:r>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2900" dirty="0"/>
              <a:t>Art. 417</a:t>
            </a:r>
            <a:r>
              <a:rPr lang="pl-PL" sz="2900" baseline="30000" dirty="0"/>
              <a:t>2</a:t>
            </a:r>
            <a:r>
              <a:rPr lang="pl-PL" sz="2900" dirty="0"/>
              <a:t> Kodeksu cywilnego</a:t>
            </a:r>
          </a:p>
          <a:p>
            <a:pPr marL="0" indent="0" algn="just">
              <a:buNone/>
            </a:pPr>
            <a:r>
              <a:rPr lang="pl-PL" sz="2800" dirty="0"/>
              <a:t>Jeżeli przez </a:t>
            </a:r>
            <a:r>
              <a:rPr lang="pl-PL" sz="2800" b="1" u="sng" dirty="0"/>
              <a:t>zgodne z prawem</a:t>
            </a:r>
            <a:r>
              <a:rPr lang="pl-PL" sz="2800" dirty="0"/>
              <a:t> wykonywanie władzy publicznej została wyrządzona szkoda na osobie, poszkodowany może żądać całkowitego lub częściowego jej naprawienia oraz zadośćuczynienia pieniężnego za doznaną krzywdę, gdy okoliczności, a zwłaszcza niezdolność poszkodowanego do pracy lub jego ciężkie położenie materialne, wskazują, że wymagają tego względy słuszności.</a:t>
            </a:r>
            <a:endParaRPr lang="pl-PL" sz="2900" i="1" dirty="0"/>
          </a:p>
        </p:txBody>
      </p:sp>
    </p:spTree>
    <p:extLst>
      <p:ext uri="{BB962C8B-B14F-4D97-AF65-F5344CB8AC3E}">
        <p14:creationId xmlns:p14="http://schemas.microsoft.com/office/powerpoint/2010/main" val="38047133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0"/>
            <a:ext cx="8229600" cy="1143000"/>
          </a:xfrm>
        </p:spPr>
        <p:txBody>
          <a:bodyPr/>
          <a:lstStyle/>
          <a:p>
            <a:r>
              <a:rPr lang="pl-PL" dirty="0"/>
              <a:t>Wynagrodzenie szkody</a:t>
            </a:r>
          </a:p>
        </p:txBody>
      </p:sp>
      <p:sp>
        <p:nvSpPr>
          <p:cNvPr id="3" name="Symbol zastępczy zawartości 2"/>
          <p:cNvSpPr>
            <a:spLocks noGrp="1"/>
          </p:cNvSpPr>
          <p:nvPr>
            <p:ph idx="1"/>
          </p:nvPr>
        </p:nvSpPr>
        <p:spPr>
          <a:xfrm>
            <a:off x="0" y="1143000"/>
            <a:ext cx="9144000" cy="5598368"/>
          </a:xfrm>
        </p:spPr>
        <p:txBody>
          <a:bodyPr>
            <a:normAutofit/>
          </a:bodyPr>
          <a:lstStyle/>
          <a:p>
            <a:pPr marL="0" indent="0">
              <a:buNone/>
            </a:pPr>
            <a:r>
              <a:rPr lang="pl-PL" sz="2900" dirty="0"/>
              <a:t>Art. 417</a:t>
            </a:r>
            <a:r>
              <a:rPr lang="pl-PL" sz="2900" baseline="30000" dirty="0"/>
              <a:t>2</a:t>
            </a:r>
            <a:r>
              <a:rPr lang="pl-PL" sz="2900" dirty="0"/>
              <a:t> Kodeksu cywilnego</a:t>
            </a:r>
          </a:p>
          <a:p>
            <a:pPr marL="514350" indent="-514350" algn="just">
              <a:buAutoNum type="arabicPeriod"/>
            </a:pPr>
            <a:r>
              <a:rPr lang="pl-PL" sz="2800" dirty="0"/>
              <a:t>Tzw. szkoda legalna.</a:t>
            </a:r>
          </a:p>
          <a:p>
            <a:pPr marL="514350" indent="-514350" algn="just">
              <a:buAutoNum type="arabicPeriod"/>
            </a:pPr>
            <a:r>
              <a:rPr lang="pl-PL" sz="2800" dirty="0"/>
              <a:t>Odpowiedzialność na zasadzie słuszności (nie ryzyka czy bezprawności).</a:t>
            </a:r>
          </a:p>
          <a:p>
            <a:pPr marL="514350" indent="-514350" algn="just">
              <a:buAutoNum type="arabicPeriod"/>
            </a:pPr>
            <a:r>
              <a:rPr lang="pl-PL" sz="2800" dirty="0"/>
              <a:t>Wyłącznie szkoda na osobie (naruszenie dóbr osobistych – zwłaszcza uszkodzenie ciała lub rozstrój zdrowia).</a:t>
            </a:r>
          </a:p>
          <a:p>
            <a:pPr marL="514350" indent="-514350" algn="just">
              <a:buAutoNum type="arabicPeriod"/>
            </a:pPr>
            <a:r>
              <a:rPr lang="pl-PL" sz="2800" dirty="0"/>
              <a:t>Szkoda na osobie może być majątkowa lub niemajątkowa.</a:t>
            </a:r>
          </a:p>
          <a:p>
            <a:pPr marL="514350" indent="-514350" algn="just">
              <a:buAutoNum type="arabicPeriod"/>
            </a:pPr>
            <a:r>
              <a:rPr lang="pl-PL" sz="2900" dirty="0"/>
              <a:t>Konieczność związku przyczynowego między działaniem lub zaniechaniem a szkodą.</a:t>
            </a:r>
          </a:p>
        </p:txBody>
      </p:sp>
    </p:spTree>
    <p:extLst>
      <p:ext uri="{BB962C8B-B14F-4D97-AF65-F5344CB8AC3E}">
        <p14:creationId xmlns:p14="http://schemas.microsoft.com/office/powerpoint/2010/main" val="4108147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a:t>Wynagrodzenie szkody</a:t>
            </a:r>
          </a:p>
        </p:txBody>
      </p:sp>
      <p:sp>
        <p:nvSpPr>
          <p:cNvPr id="3" name="Symbol zastępczy zawartości 2"/>
          <p:cNvSpPr>
            <a:spLocks noGrp="1"/>
          </p:cNvSpPr>
          <p:nvPr>
            <p:ph idx="1"/>
          </p:nvPr>
        </p:nvSpPr>
        <p:spPr>
          <a:xfrm>
            <a:off x="99655" y="1259632"/>
            <a:ext cx="8579296" cy="5141168"/>
          </a:xfrm>
        </p:spPr>
        <p:txBody>
          <a:bodyPr>
            <a:normAutofit fontScale="92500"/>
          </a:bodyPr>
          <a:lstStyle/>
          <a:p>
            <a:pPr marL="0" indent="0">
              <a:buNone/>
            </a:pPr>
            <a:r>
              <a:rPr lang="pl-PL" i="1" dirty="0"/>
              <a:t>„Ustawa może określić podstawy, zakres i tryb wyrównywania strat majątkowych wynikających z ograniczenia w czasie stanu nadzwyczajnego wolności i praw człowieka i obywatela.”</a:t>
            </a:r>
          </a:p>
          <a:p>
            <a:pPr marL="0" indent="0" algn="r">
              <a:buNone/>
            </a:pPr>
            <a:r>
              <a:rPr lang="pl-PL" dirty="0"/>
              <a:t>(Art. 228 ust. 4 Konstytucji RP)</a:t>
            </a:r>
          </a:p>
          <a:p>
            <a:pPr marL="0" indent="0" algn="just">
              <a:buNone/>
            </a:pPr>
            <a:endParaRPr lang="pl-PL" dirty="0"/>
          </a:p>
          <a:p>
            <a:pPr marL="0" indent="0" algn="just">
              <a:buNone/>
            </a:pPr>
            <a:r>
              <a:rPr lang="pl-PL" dirty="0"/>
              <a:t>Ustawa z dnia 22 listopada 2002 r. o wyrównywaniu strat majątkowych wynikających z ograniczenia w czasie stanu nadzwyczajnego wolności i praw człowieka i obywatela (Dz.U. Nr 233, poz. 1955)</a:t>
            </a:r>
          </a:p>
        </p:txBody>
      </p:sp>
    </p:spTree>
    <p:extLst>
      <p:ext uri="{BB962C8B-B14F-4D97-AF65-F5344CB8AC3E}">
        <p14:creationId xmlns:p14="http://schemas.microsoft.com/office/powerpoint/2010/main" val="2267132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a:t>Wynagrodzenie szkody</a:t>
            </a:r>
          </a:p>
        </p:txBody>
      </p:sp>
      <p:sp>
        <p:nvSpPr>
          <p:cNvPr id="3" name="Symbol zastępczy zawartości 2"/>
          <p:cNvSpPr>
            <a:spLocks noGrp="1"/>
          </p:cNvSpPr>
          <p:nvPr>
            <p:ph idx="1"/>
          </p:nvPr>
        </p:nvSpPr>
        <p:spPr>
          <a:xfrm>
            <a:off x="99655" y="1259632"/>
            <a:ext cx="8579296" cy="5409728"/>
          </a:xfrm>
        </p:spPr>
        <p:txBody>
          <a:bodyPr>
            <a:normAutofit fontScale="92500"/>
          </a:bodyPr>
          <a:lstStyle/>
          <a:p>
            <a:pPr marL="0" indent="0">
              <a:buNone/>
            </a:pPr>
            <a:r>
              <a:rPr lang="pl-PL" dirty="0"/>
              <a:t>Art. 2</a:t>
            </a:r>
          </a:p>
          <a:p>
            <a:pPr marL="0" indent="0">
              <a:buNone/>
            </a:pPr>
            <a:r>
              <a:rPr lang="pl-PL" i="1" dirty="0"/>
              <a:t>1. </a:t>
            </a:r>
            <a:r>
              <a:rPr lang="pl-PL" b="1" i="1" u="sng" dirty="0"/>
              <a:t>Każdemu</a:t>
            </a:r>
            <a:r>
              <a:rPr lang="pl-PL" i="1" dirty="0"/>
              <a:t>, kto poniósł stratę majątkową w następstwie ograniczenia wolności i praw człowieka i obywatela w czasie stanu nadzwyczajnego, służy roszczenie o odszkodowanie.</a:t>
            </a:r>
          </a:p>
          <a:p>
            <a:pPr marL="0" indent="0">
              <a:buNone/>
            </a:pPr>
            <a:r>
              <a:rPr lang="pl-PL" i="1" dirty="0"/>
              <a:t>2. Odszkodowanie, o którym mowa w ust. 1, obejmuje wyrównanie straty majątkowej, </a:t>
            </a:r>
            <a:r>
              <a:rPr lang="pl-PL" b="1" i="1" u="sng" dirty="0"/>
              <a:t>bez korzyści, które poszkodowany mógłby osiągnąć, gdyby strata nie powstała.</a:t>
            </a:r>
          </a:p>
          <a:p>
            <a:pPr marL="0" indent="0">
              <a:buNone/>
            </a:pPr>
            <a:r>
              <a:rPr lang="pl-PL" i="1" dirty="0"/>
              <a:t>3. Do odszkodowania stosuje się przepisy Kodeksu cywilnego, z wyłączeniem art. </a:t>
            </a:r>
            <a:r>
              <a:rPr lang="pl-PL" b="1" i="1" u="sng" dirty="0"/>
              <a:t>415-420</a:t>
            </a:r>
            <a:r>
              <a:rPr lang="pl-PL" b="1" i="1" u="sng" baseline="30000" dirty="0"/>
              <a:t>2</a:t>
            </a:r>
            <a:r>
              <a:rPr lang="pl-PL" i="1" dirty="0"/>
              <a:t>.</a:t>
            </a:r>
          </a:p>
        </p:txBody>
      </p:sp>
    </p:spTree>
    <p:extLst>
      <p:ext uri="{BB962C8B-B14F-4D97-AF65-F5344CB8AC3E}">
        <p14:creationId xmlns:p14="http://schemas.microsoft.com/office/powerpoint/2010/main" val="3633929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a:t>Wynagrodzenie szkody</a:t>
            </a:r>
          </a:p>
        </p:txBody>
      </p:sp>
      <p:sp>
        <p:nvSpPr>
          <p:cNvPr id="3" name="Symbol zastępczy zawartości 2"/>
          <p:cNvSpPr>
            <a:spLocks noGrp="1"/>
          </p:cNvSpPr>
          <p:nvPr>
            <p:ph idx="1"/>
          </p:nvPr>
        </p:nvSpPr>
        <p:spPr>
          <a:xfrm>
            <a:off x="99655" y="1259632"/>
            <a:ext cx="8579296" cy="5409728"/>
          </a:xfrm>
        </p:spPr>
        <p:txBody>
          <a:bodyPr>
            <a:normAutofit/>
          </a:bodyPr>
          <a:lstStyle/>
          <a:p>
            <a:pPr marL="0" indent="0">
              <a:buNone/>
            </a:pPr>
            <a:r>
              <a:rPr lang="pl-PL" dirty="0"/>
              <a:t>Art. 3</a:t>
            </a:r>
          </a:p>
          <a:p>
            <a:pPr marL="0" indent="0">
              <a:buNone/>
            </a:pPr>
            <a:r>
              <a:rPr lang="pl-PL" i="1" dirty="0"/>
              <a:t>1. Odszkodowanie przysługuje od Skarbu Państwa.</a:t>
            </a:r>
          </a:p>
          <a:p>
            <a:pPr marL="0" indent="0">
              <a:buNone/>
            </a:pPr>
            <a:r>
              <a:rPr lang="pl-PL" i="1" dirty="0"/>
              <a:t>2. Odszkodowanie nie przysługuje, jeżeli strata majątkowa powstała wyłącznie z winy poszkodowanego lub z winy osoby trzeciej.</a:t>
            </a:r>
          </a:p>
        </p:txBody>
      </p:sp>
    </p:spTree>
    <p:extLst>
      <p:ext uri="{BB962C8B-B14F-4D97-AF65-F5344CB8AC3E}">
        <p14:creationId xmlns:p14="http://schemas.microsoft.com/office/powerpoint/2010/main" val="11941424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49351" y="116632"/>
            <a:ext cx="8229600" cy="1143000"/>
          </a:xfrm>
        </p:spPr>
        <p:txBody>
          <a:bodyPr/>
          <a:lstStyle/>
          <a:p>
            <a:r>
              <a:rPr lang="pl-PL" dirty="0"/>
              <a:t>Wynagrodzenie szkody</a:t>
            </a:r>
          </a:p>
        </p:txBody>
      </p:sp>
      <p:sp>
        <p:nvSpPr>
          <p:cNvPr id="3" name="Symbol zastępczy zawartości 2"/>
          <p:cNvSpPr>
            <a:spLocks noGrp="1"/>
          </p:cNvSpPr>
          <p:nvPr>
            <p:ph idx="1"/>
          </p:nvPr>
        </p:nvSpPr>
        <p:spPr>
          <a:xfrm>
            <a:off x="99655" y="1259632"/>
            <a:ext cx="8579296" cy="5409728"/>
          </a:xfrm>
        </p:spPr>
        <p:txBody>
          <a:bodyPr>
            <a:normAutofit/>
          </a:bodyPr>
          <a:lstStyle/>
          <a:p>
            <a:pPr marL="0" indent="0">
              <a:buNone/>
            </a:pPr>
            <a:r>
              <a:rPr lang="pl-PL" dirty="0"/>
              <a:t>Art. 5 ust. 1</a:t>
            </a:r>
          </a:p>
          <a:p>
            <a:pPr marL="0" indent="0" algn="just">
              <a:buNone/>
            </a:pPr>
            <a:r>
              <a:rPr lang="pl-PL" i="1" dirty="0"/>
              <a:t>Decyzję w sprawie odszkodowania wydaje wojewoda właściwy ze względu na miejsce powstania straty majątkowej.</a:t>
            </a:r>
          </a:p>
          <a:p>
            <a:pPr marL="0" indent="0">
              <a:buNone/>
            </a:pPr>
            <a:r>
              <a:rPr lang="pl-PL" dirty="0"/>
              <a:t>Art. 6 ust. 1</a:t>
            </a:r>
          </a:p>
          <a:p>
            <a:pPr marL="0" indent="0" algn="just">
              <a:buNone/>
            </a:pPr>
            <a:r>
              <a:rPr lang="pl-PL" i="1" dirty="0"/>
              <a:t>Poszkodowany niezadowolony z decyzji w sprawie odszkodowania, w terminie trzydziestu dni od dnia doręczenia decyzji w tej sprawie, może wnieść powództwo do sądu powszechnego.</a:t>
            </a:r>
          </a:p>
        </p:txBody>
      </p:sp>
    </p:spTree>
    <p:extLst>
      <p:ext uri="{BB962C8B-B14F-4D97-AF65-F5344CB8AC3E}">
        <p14:creationId xmlns:p14="http://schemas.microsoft.com/office/powerpoint/2010/main" val="1111669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a:t>Skarga konstytucyjna</a:t>
            </a:r>
          </a:p>
        </p:txBody>
      </p:sp>
      <p:sp>
        <p:nvSpPr>
          <p:cNvPr id="3" name="Symbol zastępczy zawartości 2"/>
          <p:cNvSpPr>
            <a:spLocks noGrp="1"/>
          </p:cNvSpPr>
          <p:nvPr>
            <p:ph idx="1"/>
          </p:nvPr>
        </p:nvSpPr>
        <p:spPr>
          <a:xfrm>
            <a:off x="107504" y="1267450"/>
            <a:ext cx="8928992" cy="5141168"/>
          </a:xfrm>
        </p:spPr>
        <p:txBody>
          <a:bodyPr>
            <a:noAutofit/>
          </a:bodyPr>
          <a:lstStyle/>
          <a:p>
            <a:pPr marL="0" indent="0" algn="just">
              <a:buNone/>
            </a:pPr>
            <a:r>
              <a:rPr lang="pl-PL" sz="4400" b="1" dirty="0"/>
              <a:t>Skarga konstytucyjna </a:t>
            </a:r>
            <a:r>
              <a:rPr lang="pl-PL" sz="4400" dirty="0"/>
              <a:t>– instytucja prawna pozwalająca jednostce (lub podmiotowi podobnemu) do dochodzenia swoich konstytucyjnych praw lub wolności przed sądem konstytucyjnym.</a:t>
            </a:r>
          </a:p>
        </p:txBody>
      </p:sp>
    </p:spTree>
    <p:extLst>
      <p:ext uri="{BB962C8B-B14F-4D97-AF65-F5344CB8AC3E}">
        <p14:creationId xmlns:p14="http://schemas.microsoft.com/office/powerpoint/2010/main" val="1359202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Droga sądowa</a:t>
            </a:r>
          </a:p>
        </p:txBody>
      </p:sp>
      <p:sp>
        <p:nvSpPr>
          <p:cNvPr id="3" name="Symbol zastępczy zawartości 2"/>
          <p:cNvSpPr>
            <a:spLocks noGrp="1"/>
          </p:cNvSpPr>
          <p:nvPr>
            <p:ph idx="1"/>
          </p:nvPr>
        </p:nvSpPr>
        <p:spPr/>
        <p:txBody>
          <a:bodyPr/>
          <a:lstStyle/>
          <a:p>
            <a:pPr marL="0" indent="0" algn="just">
              <a:buNone/>
            </a:pPr>
            <a:r>
              <a:rPr lang="pl-PL" i="1" dirty="0"/>
              <a:t>„Ustawa nie może nikomu zamykać drogi sądowej dochodzenia naruszonych wolności lub praw.”</a:t>
            </a:r>
          </a:p>
          <a:p>
            <a:pPr marL="0" indent="0" algn="r">
              <a:buNone/>
            </a:pPr>
            <a:r>
              <a:rPr lang="pl-PL" dirty="0"/>
              <a:t>(Art. 77 ust. 2 Konstytucji RP)</a:t>
            </a:r>
          </a:p>
        </p:txBody>
      </p:sp>
    </p:spTree>
    <p:extLst>
      <p:ext uri="{BB962C8B-B14F-4D97-AF65-F5344CB8AC3E}">
        <p14:creationId xmlns:p14="http://schemas.microsoft.com/office/powerpoint/2010/main" val="1494808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0"/>
            <a:ext cx="8229600" cy="1143000"/>
          </a:xfrm>
        </p:spPr>
        <p:txBody>
          <a:bodyPr/>
          <a:lstStyle/>
          <a:p>
            <a:r>
              <a:rPr lang="pl-PL" dirty="0"/>
              <a:t>Droga sądowa</a:t>
            </a:r>
          </a:p>
        </p:txBody>
      </p:sp>
      <p:sp>
        <p:nvSpPr>
          <p:cNvPr id="3" name="Symbol zastępczy zawartości 2"/>
          <p:cNvSpPr>
            <a:spLocks noGrp="1"/>
          </p:cNvSpPr>
          <p:nvPr>
            <p:ph idx="1"/>
          </p:nvPr>
        </p:nvSpPr>
        <p:spPr>
          <a:xfrm>
            <a:off x="323528" y="1143000"/>
            <a:ext cx="8229600" cy="5257800"/>
          </a:xfrm>
        </p:spPr>
        <p:txBody>
          <a:bodyPr>
            <a:normAutofit fontScale="92500" lnSpcReduction="10000"/>
          </a:bodyPr>
          <a:lstStyle/>
          <a:p>
            <a:pPr marL="514350" indent="-514350" algn="just">
              <a:buAutoNum type="arabicPeriod"/>
            </a:pPr>
            <a:r>
              <a:rPr lang="pl-PL" dirty="0"/>
              <a:t>Dotyczy nie tylko praw i wolności konstytucyjnych.</a:t>
            </a:r>
          </a:p>
          <a:p>
            <a:pPr marL="514350" indent="-514350" algn="just">
              <a:buAutoNum type="arabicPeriod"/>
            </a:pPr>
            <a:r>
              <a:rPr lang="pl-PL" dirty="0"/>
              <a:t>Dotyczy nie tylko naruszeń dokonywanych przez władze publiczne.</a:t>
            </a:r>
          </a:p>
          <a:p>
            <a:pPr marL="514350" indent="-514350" algn="just">
              <a:buAutoNum type="arabicPeriod"/>
            </a:pPr>
            <a:r>
              <a:rPr lang="pl-PL" dirty="0"/>
              <a:t>Dotyczy również dochodzenia należności z tego tytułu.</a:t>
            </a:r>
          </a:p>
          <a:p>
            <a:pPr marL="514350" indent="-514350" algn="just">
              <a:buAutoNum type="arabicPeriod"/>
            </a:pPr>
            <a:r>
              <a:rPr lang="pl-PL" dirty="0"/>
              <a:t>Nie dotyczy:</a:t>
            </a:r>
          </a:p>
          <a:p>
            <a:pPr marL="514350" indent="-514350" algn="just">
              <a:buFont typeface="+mj-lt"/>
              <a:buAutoNum type="alphaLcParenR"/>
            </a:pPr>
            <a:r>
              <a:rPr lang="pl-PL" dirty="0"/>
              <a:t>wprowadzania wymogów formalnych inicjowania postępowania sądowego,</a:t>
            </a:r>
          </a:p>
          <a:p>
            <a:pPr marL="514350" indent="-514350" algn="just">
              <a:buFont typeface="+mj-lt"/>
              <a:buAutoNum type="alphaLcParenR"/>
            </a:pPr>
            <a:r>
              <a:rPr lang="pl-PL" dirty="0"/>
              <a:t>wprowadzania odpłatności postępowania sądowego.</a:t>
            </a:r>
          </a:p>
        </p:txBody>
      </p:sp>
    </p:spTree>
    <p:extLst>
      <p:ext uri="{BB962C8B-B14F-4D97-AF65-F5344CB8AC3E}">
        <p14:creationId xmlns:p14="http://schemas.microsoft.com/office/powerpoint/2010/main" val="24648747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Droga sądowa</a:t>
            </a:r>
          </a:p>
        </p:txBody>
      </p:sp>
      <p:sp>
        <p:nvSpPr>
          <p:cNvPr id="3" name="Symbol zastępczy zawartości 2"/>
          <p:cNvSpPr>
            <a:spLocks noGrp="1"/>
          </p:cNvSpPr>
          <p:nvPr>
            <p:ph idx="1"/>
          </p:nvPr>
        </p:nvSpPr>
        <p:spPr/>
        <p:txBody>
          <a:bodyPr/>
          <a:lstStyle/>
          <a:p>
            <a:pPr marL="0" indent="0" algn="just">
              <a:buNone/>
            </a:pPr>
            <a:r>
              <a:rPr lang="pl-PL" i="1" dirty="0"/>
              <a:t>„Każdy ma prawo do sprawiedliwego i jawnego rozpatrzenia sprawy bez nieuzasadnionej zwłoki przez właściwy, niezależny, bezstronny i niezawisły sąd.”</a:t>
            </a:r>
          </a:p>
          <a:p>
            <a:pPr marL="0" indent="0" algn="r">
              <a:buNone/>
            </a:pPr>
            <a:r>
              <a:rPr lang="pl-PL" dirty="0"/>
              <a:t>(Art. 45 ust. 1 Konstytucji RP)</a:t>
            </a:r>
          </a:p>
        </p:txBody>
      </p:sp>
    </p:spTree>
    <p:extLst>
      <p:ext uri="{BB962C8B-B14F-4D97-AF65-F5344CB8AC3E}">
        <p14:creationId xmlns:p14="http://schemas.microsoft.com/office/powerpoint/2010/main" val="25719108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2761" y="0"/>
            <a:ext cx="8229600" cy="1143000"/>
          </a:xfrm>
        </p:spPr>
        <p:txBody>
          <a:bodyPr/>
          <a:lstStyle/>
          <a:p>
            <a:r>
              <a:rPr lang="pl-PL" dirty="0"/>
              <a:t>Droga sądowa</a:t>
            </a:r>
          </a:p>
        </p:txBody>
      </p:sp>
      <p:sp>
        <p:nvSpPr>
          <p:cNvPr id="3" name="Symbol zastępczy zawartości 2"/>
          <p:cNvSpPr>
            <a:spLocks noGrp="1"/>
          </p:cNvSpPr>
          <p:nvPr>
            <p:ph idx="1"/>
          </p:nvPr>
        </p:nvSpPr>
        <p:spPr>
          <a:xfrm>
            <a:off x="179512" y="980728"/>
            <a:ext cx="8856984" cy="5760640"/>
          </a:xfrm>
        </p:spPr>
        <p:txBody>
          <a:bodyPr>
            <a:normAutofit fontScale="92500" lnSpcReduction="10000"/>
          </a:bodyPr>
          <a:lstStyle/>
          <a:p>
            <a:pPr marL="0" indent="0" algn="just">
              <a:buNone/>
            </a:pPr>
            <a:r>
              <a:rPr lang="pl-PL" i="1" dirty="0"/>
              <a:t>„Na (…) treść [prawa do sądu] (…) składa się w szczególności:</a:t>
            </a:r>
          </a:p>
          <a:p>
            <a:pPr marL="514350" indent="-514350" algn="just">
              <a:buFont typeface="+mj-lt"/>
              <a:buAutoNum type="arabicParenR"/>
            </a:pPr>
            <a:r>
              <a:rPr lang="pl-PL" i="1" dirty="0"/>
              <a:t>prawo dostępu do sądu, tj. prawo do uruchomienia procedury przed sądem - organem o określonej charakterystyce (niezależnym, bezstronnym i niezawisłym),</a:t>
            </a:r>
          </a:p>
          <a:p>
            <a:pPr marL="514350" indent="-514350" algn="just">
              <a:buFont typeface="+mj-lt"/>
              <a:buAutoNum type="arabicParenR"/>
            </a:pPr>
            <a:r>
              <a:rPr lang="pl-PL" i="1" dirty="0"/>
              <a:t>prawo do odpowiedniego ukształtowania procedury sądowej, zgodnie z wymogami sprawiedliwości i jawności</a:t>
            </a:r>
          </a:p>
          <a:p>
            <a:pPr marL="514350" indent="-514350" algn="just">
              <a:buFont typeface="+mj-lt"/>
              <a:buAutoNum type="arabicParenR"/>
            </a:pPr>
            <a:r>
              <a:rPr lang="pl-PL" i="1" dirty="0"/>
              <a:t>prawo do wyroku sądowego, tj. prawo do uzyskania wiążącego rozstrzygnięcia danej sprawy przez sąd. </a:t>
            </a:r>
          </a:p>
          <a:p>
            <a:pPr marL="0" indent="0" algn="r">
              <a:buNone/>
            </a:pPr>
            <a:r>
              <a:rPr lang="pl-PL" dirty="0"/>
              <a:t>(Wyrok TK z dnia 16 marca 1999 r., sygn. akt SK 19/98)</a:t>
            </a:r>
          </a:p>
        </p:txBody>
      </p:sp>
    </p:spTree>
    <p:extLst>
      <p:ext uri="{BB962C8B-B14F-4D97-AF65-F5344CB8AC3E}">
        <p14:creationId xmlns:p14="http://schemas.microsoft.com/office/powerpoint/2010/main" val="14957971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Dwuinstancyjność postępowania sądowego i administracyjnego</a:t>
            </a:r>
          </a:p>
        </p:txBody>
      </p:sp>
      <p:sp>
        <p:nvSpPr>
          <p:cNvPr id="3" name="Symbol zastępczy zawartości 2"/>
          <p:cNvSpPr>
            <a:spLocks noGrp="1"/>
          </p:cNvSpPr>
          <p:nvPr>
            <p:ph idx="1"/>
          </p:nvPr>
        </p:nvSpPr>
        <p:spPr/>
        <p:txBody>
          <a:bodyPr/>
          <a:lstStyle/>
          <a:p>
            <a:pPr marL="0" indent="0" algn="just">
              <a:buNone/>
            </a:pPr>
            <a:endParaRPr lang="pl-PL" i="1" dirty="0"/>
          </a:p>
          <a:p>
            <a:pPr marL="0" indent="0" algn="just">
              <a:buNone/>
            </a:pPr>
            <a:r>
              <a:rPr lang="pl-PL" i="1" dirty="0"/>
              <a:t>„Każda ze stron ma prawo do zaskarżenia orzeczeń i decyzji wydanych w pierwszej instancji. Wyjątki od tej zasady oraz tryb zaskarżania określa ustawa.”</a:t>
            </a:r>
          </a:p>
          <a:p>
            <a:pPr marL="0" indent="0" algn="r">
              <a:buNone/>
            </a:pPr>
            <a:r>
              <a:rPr lang="pl-PL" dirty="0"/>
              <a:t>(Art. 78 Konstytucji RP)</a:t>
            </a:r>
          </a:p>
        </p:txBody>
      </p:sp>
    </p:spTree>
    <p:extLst>
      <p:ext uri="{BB962C8B-B14F-4D97-AF65-F5344CB8AC3E}">
        <p14:creationId xmlns:p14="http://schemas.microsoft.com/office/powerpoint/2010/main" val="3837993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Dwuinstancyjność postępowania sądowego i administracyjnego</a:t>
            </a:r>
          </a:p>
        </p:txBody>
      </p:sp>
      <p:sp>
        <p:nvSpPr>
          <p:cNvPr id="3" name="Symbol zastępczy zawartości 2"/>
          <p:cNvSpPr>
            <a:spLocks noGrp="1"/>
          </p:cNvSpPr>
          <p:nvPr>
            <p:ph idx="1"/>
          </p:nvPr>
        </p:nvSpPr>
        <p:spPr>
          <a:xfrm>
            <a:off x="0" y="1600200"/>
            <a:ext cx="8686800" cy="5141168"/>
          </a:xfrm>
        </p:spPr>
        <p:txBody>
          <a:bodyPr>
            <a:normAutofit/>
          </a:bodyPr>
          <a:lstStyle/>
          <a:p>
            <a:pPr marL="0" indent="0" algn="just">
              <a:buNone/>
            </a:pPr>
            <a:r>
              <a:rPr lang="pl-PL" sz="2400" dirty="0"/>
              <a:t>Nie oznacza konieczności istnienia środków dewolutywnych – np.:</a:t>
            </a:r>
          </a:p>
          <a:p>
            <a:pPr marL="0" indent="0" algn="just">
              <a:buNone/>
            </a:pPr>
            <a:r>
              <a:rPr lang="pl-PL" sz="2400" dirty="0"/>
              <a:t>1) Art. 127 § 3 Kodeksu postępowania administracyjnego</a:t>
            </a:r>
          </a:p>
          <a:p>
            <a:pPr marL="0" indent="0" algn="just">
              <a:buNone/>
            </a:pPr>
            <a:r>
              <a:rPr lang="pl-PL" sz="2400" i="1" dirty="0"/>
              <a:t>„Od decyzji wydanej w pierwszej instancji przez ministra lub samorządowe kolegium odwoławcze nie służy odwołanie, jednakże strona niezadowolona z decyzji może zwrócić się do tego organu z wnioskiem o ponowne rozpatrzenie sprawy; do wniosku tego stosuje się odpowiednio przepisy dotyczące odwołań od decyzji.”</a:t>
            </a:r>
          </a:p>
          <a:p>
            <a:pPr marL="0" indent="0" algn="just">
              <a:buNone/>
            </a:pPr>
            <a:r>
              <a:rPr lang="pl-PL" sz="2400" dirty="0"/>
              <a:t>2) Art. 426 § 2 Kodeksu postępowania karnego</a:t>
            </a:r>
            <a:endParaRPr lang="pl-PL" sz="2400" i="1" dirty="0"/>
          </a:p>
          <a:p>
            <a:pPr marL="0" indent="0" algn="just">
              <a:buNone/>
            </a:pPr>
            <a:r>
              <a:rPr lang="pl-PL" sz="2400" i="1" dirty="0"/>
              <a:t>„Od postanowienia o zastosowaniu tymczasowego aresztowania wydanego na skutek zażalenia (…) przysługuje zażalenie do innego równorzędnego składu sądu odwoławczego.”</a:t>
            </a:r>
          </a:p>
        </p:txBody>
      </p:sp>
    </p:spTree>
    <p:extLst>
      <p:ext uri="{BB962C8B-B14F-4D97-AF65-F5344CB8AC3E}">
        <p14:creationId xmlns:p14="http://schemas.microsoft.com/office/powerpoint/2010/main" val="41121664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107504" y="1600200"/>
            <a:ext cx="8579296" cy="4525963"/>
          </a:xfrm>
        </p:spPr>
        <p:txBody>
          <a:bodyPr/>
          <a:lstStyle/>
          <a:p>
            <a:pPr marL="0" indent="0" algn="just">
              <a:buNone/>
            </a:pPr>
            <a:r>
              <a:rPr lang="pl-PL" i="1" dirty="0"/>
              <a:t>„Każdy ma prawo wystąpienia, na zasadach określonych w ustawie, do Rzecznika Praw Obywatelskich z wnioskiem o pomoc w ochronie swoich wolności lub praw naruszonych przez organy władzy publicznej.”</a:t>
            </a:r>
          </a:p>
          <a:p>
            <a:pPr marL="0" indent="0" algn="r">
              <a:buNone/>
            </a:pPr>
            <a:r>
              <a:rPr lang="pl-PL" dirty="0"/>
              <a:t>(Art. 80 Konstytucji RP)</a:t>
            </a:r>
          </a:p>
        </p:txBody>
      </p:sp>
    </p:spTree>
    <p:extLst>
      <p:ext uri="{BB962C8B-B14F-4D97-AF65-F5344CB8AC3E}">
        <p14:creationId xmlns:p14="http://schemas.microsoft.com/office/powerpoint/2010/main" val="18997055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179512" y="1124744"/>
            <a:ext cx="8579296" cy="5616624"/>
          </a:xfrm>
        </p:spPr>
        <p:txBody>
          <a:bodyPr>
            <a:normAutofit fontScale="92500" lnSpcReduction="20000"/>
          </a:bodyPr>
          <a:lstStyle/>
          <a:p>
            <a:pPr marL="0" indent="0" algn="just">
              <a:spcBef>
                <a:spcPts val="576"/>
              </a:spcBef>
              <a:buNone/>
            </a:pPr>
            <a:r>
              <a:rPr lang="pl-PL" dirty="0"/>
              <a:t>Art. 9 ustawy o Rzeczniku Praw Obywatelskich:</a:t>
            </a:r>
          </a:p>
          <a:p>
            <a:pPr marL="0" indent="0">
              <a:spcBef>
                <a:spcPts val="576"/>
              </a:spcBef>
              <a:buNone/>
            </a:pPr>
            <a:r>
              <a:rPr lang="pl-PL" i="1" dirty="0"/>
              <a:t>„Podjęcie czynności przez Rzecznika następuje:</a:t>
            </a:r>
          </a:p>
          <a:p>
            <a:pPr marL="0" indent="0">
              <a:spcBef>
                <a:spcPts val="576"/>
              </a:spcBef>
              <a:buNone/>
            </a:pPr>
            <a:r>
              <a:rPr lang="pl-PL" i="1" dirty="0"/>
              <a:t>1) na wniosek obywateli lub ich organizacji,</a:t>
            </a:r>
          </a:p>
          <a:p>
            <a:pPr marL="0" indent="0">
              <a:spcBef>
                <a:spcPts val="576"/>
              </a:spcBef>
              <a:buNone/>
            </a:pPr>
            <a:r>
              <a:rPr lang="pl-PL" i="1" dirty="0"/>
              <a:t>2) na wniosek organów samorządów,</a:t>
            </a:r>
          </a:p>
          <a:p>
            <a:pPr marL="0" indent="0">
              <a:spcBef>
                <a:spcPts val="576"/>
              </a:spcBef>
              <a:buNone/>
            </a:pPr>
            <a:r>
              <a:rPr lang="pl-PL" i="1" dirty="0"/>
              <a:t>2a) na wniosek Rzecznika Praw Dziecka,</a:t>
            </a:r>
          </a:p>
          <a:p>
            <a:pPr marL="0" indent="0">
              <a:spcBef>
                <a:spcPts val="576"/>
              </a:spcBef>
              <a:buNone/>
            </a:pPr>
            <a:r>
              <a:rPr lang="pl-PL" i="1" dirty="0"/>
              <a:t>3) z własnej inicjatywy.”</a:t>
            </a:r>
          </a:p>
          <a:p>
            <a:pPr marL="0" indent="0">
              <a:spcBef>
                <a:spcPts val="576"/>
              </a:spcBef>
              <a:buNone/>
            </a:pPr>
            <a:endParaRPr lang="pl-PL" i="1" dirty="0"/>
          </a:p>
          <a:p>
            <a:pPr marL="0" indent="0">
              <a:spcBef>
                <a:spcPts val="576"/>
              </a:spcBef>
              <a:buNone/>
            </a:pPr>
            <a:r>
              <a:rPr lang="pl-PL" dirty="0"/>
              <a:t>Art. 10 ustawy o Rzeczniku Praw Obywatelskich:</a:t>
            </a:r>
            <a:endParaRPr lang="pl-PL" i="1" dirty="0"/>
          </a:p>
          <a:p>
            <a:pPr marL="0" indent="0" algn="just">
              <a:spcBef>
                <a:spcPts val="576"/>
              </a:spcBef>
              <a:buNone/>
            </a:pPr>
            <a:r>
              <a:rPr lang="pl-PL" i="1" dirty="0"/>
              <a:t>„Wniosek kierowany do Rzecznika jest wolny od opłat, nie wymaga zachowania szczególnej formy, lecz powinien zawierać oznaczenie wnioskodawcy oraz osoby, której wolności i praw sprawa dotyczy, a także określać przedmiot sprawy.”</a:t>
            </a:r>
          </a:p>
        </p:txBody>
      </p:sp>
    </p:spTree>
    <p:extLst>
      <p:ext uri="{BB962C8B-B14F-4D97-AF65-F5344CB8AC3E}">
        <p14:creationId xmlns:p14="http://schemas.microsoft.com/office/powerpoint/2010/main" val="34430264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179512" y="1124744"/>
            <a:ext cx="8579296" cy="5616624"/>
          </a:xfrm>
        </p:spPr>
        <p:txBody>
          <a:bodyPr>
            <a:normAutofit fontScale="92500" lnSpcReduction="20000"/>
          </a:bodyPr>
          <a:lstStyle/>
          <a:p>
            <a:pPr marL="0" indent="0" algn="just">
              <a:spcBef>
                <a:spcPts val="576"/>
              </a:spcBef>
              <a:buNone/>
            </a:pPr>
            <a:r>
              <a:rPr lang="pl-PL" dirty="0"/>
              <a:t>Art. 11 ustawy o Rzeczniku Praw Obywatelskich:</a:t>
            </a:r>
          </a:p>
          <a:p>
            <a:pPr marL="0" indent="0">
              <a:buNone/>
            </a:pPr>
            <a:r>
              <a:rPr lang="pl-PL" i="1" dirty="0"/>
              <a:t>1. Rzecznik po zapoznaniu się z każdym skierowanym do niego wnioskiem może:</a:t>
            </a:r>
          </a:p>
          <a:p>
            <a:pPr marL="0" indent="0">
              <a:buNone/>
            </a:pPr>
            <a:r>
              <a:rPr lang="pl-PL" i="1" dirty="0"/>
              <a:t>1) podjąć sprawę,</a:t>
            </a:r>
          </a:p>
          <a:p>
            <a:pPr marL="0" indent="0">
              <a:buNone/>
            </a:pPr>
            <a:r>
              <a:rPr lang="pl-PL" i="1" dirty="0"/>
              <a:t>2) poprzestać na wskazaniu wnioskodawcy przysługujących mu środków działania,</a:t>
            </a:r>
          </a:p>
          <a:p>
            <a:pPr marL="0" indent="0">
              <a:buNone/>
            </a:pPr>
            <a:r>
              <a:rPr lang="pl-PL" i="1" dirty="0"/>
              <a:t>3) przekazać sprawę według właściwości,</a:t>
            </a:r>
          </a:p>
          <a:p>
            <a:pPr marL="0" indent="0">
              <a:buNone/>
            </a:pPr>
            <a:r>
              <a:rPr lang="pl-PL" i="1" dirty="0"/>
              <a:t>4) nie podjąć sprawy</a:t>
            </a:r>
          </a:p>
          <a:p>
            <a:pPr marL="0" indent="0">
              <a:buNone/>
            </a:pPr>
            <a:r>
              <a:rPr lang="pl-PL" i="1" dirty="0"/>
              <a:t>- zawiadamiając o tym wnioskodawcę i osobę, której sprawa dotyczy.</a:t>
            </a:r>
          </a:p>
          <a:p>
            <a:pPr marL="0" indent="0">
              <a:buNone/>
            </a:pPr>
            <a:r>
              <a:rPr lang="pl-PL" i="1" dirty="0"/>
              <a:t>2. W zakresie realizacji zasady równego traktowania między podmiotami prywatnymi Rzecznik może podjąć działania, o których mowa w ust. 1 pkt 2.</a:t>
            </a:r>
          </a:p>
        </p:txBody>
      </p:sp>
    </p:spTree>
    <p:extLst>
      <p:ext uri="{BB962C8B-B14F-4D97-AF65-F5344CB8AC3E}">
        <p14:creationId xmlns:p14="http://schemas.microsoft.com/office/powerpoint/2010/main" val="42565550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179512" y="1124744"/>
            <a:ext cx="8579296" cy="5616624"/>
          </a:xfrm>
        </p:spPr>
        <p:txBody>
          <a:bodyPr>
            <a:normAutofit lnSpcReduction="10000"/>
          </a:bodyPr>
          <a:lstStyle/>
          <a:p>
            <a:pPr marL="0" indent="0" algn="just">
              <a:spcBef>
                <a:spcPts val="576"/>
              </a:spcBef>
              <a:buNone/>
            </a:pPr>
            <a:r>
              <a:rPr lang="pl-PL" dirty="0"/>
              <a:t>Art. 12 ustawy o Rzeczniku Praw Obywatelskich:</a:t>
            </a:r>
          </a:p>
          <a:p>
            <a:pPr marL="0" indent="0">
              <a:buNone/>
            </a:pPr>
            <a:r>
              <a:rPr lang="pl-PL" i="1" dirty="0"/>
              <a:t>Podejmując sprawę Rzecznik może:</a:t>
            </a:r>
          </a:p>
          <a:p>
            <a:pPr marL="0" indent="0">
              <a:buNone/>
            </a:pPr>
            <a:r>
              <a:rPr lang="pl-PL" i="1" dirty="0"/>
              <a:t>1) samodzielnie prowadzić postępowanie wyjaśniające,</a:t>
            </a:r>
          </a:p>
          <a:p>
            <a:pPr marL="0" indent="0">
              <a:buNone/>
            </a:pPr>
            <a:r>
              <a:rPr lang="pl-PL" i="1" dirty="0"/>
              <a:t>2) zwrócić się o zbadanie sprawy lub jej części do właściwych organów, w szczególności organów nadzoru, prokuratury, kontroli państwowej, zawodowej lub społecznej,</a:t>
            </a:r>
          </a:p>
          <a:p>
            <a:pPr marL="0" indent="0">
              <a:buNone/>
            </a:pPr>
            <a:r>
              <a:rPr lang="pl-PL" i="1" dirty="0"/>
              <a:t>3) zwrócić się do Sejmu o zlecenie Najwyższej Izbie Kontroli przeprowadzenia kontroli dla zbadania określonej sprawy lub jej części.</a:t>
            </a:r>
          </a:p>
        </p:txBody>
      </p:sp>
    </p:spTree>
    <p:extLst>
      <p:ext uri="{BB962C8B-B14F-4D97-AF65-F5344CB8AC3E}">
        <p14:creationId xmlns:p14="http://schemas.microsoft.com/office/powerpoint/2010/main" val="330513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a:t>Skarga konstytucyjna</a:t>
            </a:r>
          </a:p>
        </p:txBody>
      </p:sp>
      <p:sp>
        <p:nvSpPr>
          <p:cNvPr id="3" name="Symbol zastępczy zawartości 2"/>
          <p:cNvSpPr>
            <a:spLocks noGrp="1"/>
          </p:cNvSpPr>
          <p:nvPr>
            <p:ph idx="1"/>
          </p:nvPr>
        </p:nvSpPr>
        <p:spPr>
          <a:xfrm>
            <a:off x="107504" y="1267450"/>
            <a:ext cx="8928992" cy="5141168"/>
          </a:xfrm>
        </p:spPr>
        <p:txBody>
          <a:bodyPr>
            <a:noAutofit/>
          </a:bodyPr>
          <a:lstStyle/>
          <a:p>
            <a:pPr marL="0" indent="0" algn="just">
              <a:buNone/>
            </a:pPr>
            <a:r>
              <a:rPr lang="pl-PL" sz="3600" dirty="0"/>
              <a:t>Funkcje skargi konstytucyjnej:</a:t>
            </a:r>
          </a:p>
          <a:p>
            <a:pPr marL="742950" indent="-742950" algn="just">
              <a:buFont typeface="+mj-lt"/>
              <a:buAutoNum type="arabicParenR"/>
            </a:pPr>
            <a:r>
              <a:rPr lang="pl-PL" sz="3600" dirty="0"/>
              <a:t>ochrona praw indywidualnych</a:t>
            </a:r>
          </a:p>
          <a:p>
            <a:pPr marL="742950" indent="-742950" algn="just">
              <a:buFont typeface="+mj-lt"/>
              <a:buAutoNum type="arabicParenR"/>
            </a:pPr>
            <a:r>
              <a:rPr lang="pl-PL" sz="3600" dirty="0"/>
              <a:t>ochrona interesu publicznego</a:t>
            </a:r>
          </a:p>
          <a:p>
            <a:pPr marL="742950" indent="-742950" algn="just">
              <a:buFont typeface="+mj-lt"/>
              <a:buAutoNum type="arabicParenR"/>
            </a:pPr>
            <a:r>
              <a:rPr lang="pl-PL" sz="3600" dirty="0"/>
              <a:t>rozwiązywanie problemów społecznych</a:t>
            </a:r>
          </a:p>
          <a:p>
            <a:pPr marL="742950" indent="-742950" algn="just">
              <a:buFont typeface="+mj-lt"/>
              <a:buAutoNum type="arabicParenR"/>
            </a:pPr>
            <a:r>
              <a:rPr lang="pl-PL" sz="3600" dirty="0"/>
              <a:t>wychowawcza</a:t>
            </a:r>
          </a:p>
        </p:txBody>
      </p:sp>
    </p:spTree>
    <p:extLst>
      <p:ext uri="{BB962C8B-B14F-4D97-AF65-F5344CB8AC3E}">
        <p14:creationId xmlns:p14="http://schemas.microsoft.com/office/powerpoint/2010/main" val="174770276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107504" y="548680"/>
            <a:ext cx="8928992" cy="6192688"/>
          </a:xfrm>
        </p:spPr>
        <p:txBody>
          <a:bodyPr>
            <a:noAutofit/>
          </a:bodyPr>
          <a:lstStyle/>
          <a:p>
            <a:pPr marL="0" indent="0" algn="just">
              <a:spcBef>
                <a:spcPts val="576"/>
              </a:spcBef>
              <a:buNone/>
            </a:pPr>
            <a:r>
              <a:rPr lang="pl-PL" sz="2300" dirty="0"/>
              <a:t>Art. 13 ust. 1 ustawy o Rzeczniku Praw Obywatelskich:</a:t>
            </a:r>
          </a:p>
          <a:p>
            <a:pPr marL="0" indent="0">
              <a:buNone/>
            </a:pPr>
            <a:r>
              <a:rPr lang="pl-PL" sz="2250" i="1" dirty="0"/>
              <a:t>Prowadząc postępowanie (…) Rzecznik ma prawo:</a:t>
            </a:r>
          </a:p>
          <a:p>
            <a:pPr marL="0" indent="0">
              <a:buNone/>
            </a:pPr>
            <a:r>
              <a:rPr lang="pl-PL" sz="2250" i="1" dirty="0"/>
              <a:t>1)   zbadać, nawet bez uprzedzenia, każdą sprawę na miejscu,</a:t>
            </a:r>
          </a:p>
          <a:p>
            <a:pPr marL="0" indent="0">
              <a:buNone/>
            </a:pPr>
            <a:r>
              <a:rPr lang="pl-PL" sz="2250" i="1" dirty="0"/>
              <a:t>2)   żądać złożenia wyjaśnień, przedstawienia akt każdej sprawy prowadzonej przez naczelne i centralne organy administracji państwowej, organy administracji rządowej, organy organizacji spółdzielczych, społecznych, zawodowych i społeczno-zawodowych oraz organy jednostek organizacyjnych posiadających osobowość prawną, a także organy jednostek samorządu terytorialnego i samorządowych jednostek organizacyjnych,</a:t>
            </a:r>
          </a:p>
          <a:p>
            <a:pPr marL="0" indent="0">
              <a:buNone/>
            </a:pPr>
            <a:r>
              <a:rPr lang="pl-PL" sz="2250" i="1" dirty="0"/>
              <a:t>3)   żądać przedłożenia informacji o stanie sprawy prowadzonej przez sądy, a także prokuraturę i inne organy ścigania oraz żądać do wglądu w Biurze Rzecznika Praw Obywatelskich akt sądowych i prokuratorskich oraz akt innych organów ścigania po zakończeniu postępowania i zapadnięciu rozstrzygnięcia,</a:t>
            </a:r>
          </a:p>
          <a:p>
            <a:pPr marL="0" indent="0">
              <a:buNone/>
            </a:pPr>
            <a:r>
              <a:rPr lang="pl-PL" sz="2250" i="1" dirty="0"/>
              <a:t>4)   zlecać sporządzanie ekspertyz i opinii.</a:t>
            </a:r>
          </a:p>
        </p:txBody>
      </p:sp>
    </p:spTree>
    <p:extLst>
      <p:ext uri="{BB962C8B-B14F-4D97-AF65-F5344CB8AC3E}">
        <p14:creationId xmlns:p14="http://schemas.microsoft.com/office/powerpoint/2010/main" val="3604891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96385" y="734228"/>
            <a:ext cx="8928992" cy="5832648"/>
          </a:xfrm>
        </p:spPr>
        <p:txBody>
          <a:bodyPr>
            <a:noAutofit/>
          </a:bodyPr>
          <a:lstStyle/>
          <a:p>
            <a:pPr marL="0" indent="0" algn="just">
              <a:spcBef>
                <a:spcPts val="576"/>
              </a:spcBef>
              <a:buNone/>
            </a:pPr>
            <a:r>
              <a:rPr lang="pl-PL" dirty="0"/>
              <a:t>Art. 14 ustawy o Rzeczniku Praw Obywatelskich:</a:t>
            </a:r>
          </a:p>
          <a:p>
            <a:pPr marL="0" indent="0">
              <a:buNone/>
            </a:pPr>
            <a:r>
              <a:rPr lang="pl-PL" sz="3100" i="1" dirty="0"/>
              <a:t>Po zbadaniu sprawy Rzecznik może:</a:t>
            </a:r>
          </a:p>
          <a:p>
            <a:pPr marL="0" indent="0">
              <a:buNone/>
            </a:pPr>
            <a:r>
              <a:rPr lang="pl-PL" sz="3100" i="1" dirty="0"/>
              <a:t>1)   wyjaśnić wnioskodawcy, że nie stwierdził naruszenia wolności i praw człowieka i obywatela,</a:t>
            </a:r>
          </a:p>
          <a:p>
            <a:pPr marL="0" indent="0">
              <a:buNone/>
            </a:pPr>
            <a:r>
              <a:rPr lang="pl-PL" sz="3100" i="1" dirty="0"/>
              <a:t>2)   skierować wystąpienie do organu, organizacji lub instytucji, w których działalności stwierdził naruszenie wolności i praw człowieka i obywatela; wystąpienie takie nie może naruszać niezawisłości sędziowskiej,</a:t>
            </a:r>
          </a:p>
          <a:p>
            <a:pPr marL="0" indent="0">
              <a:buNone/>
            </a:pPr>
            <a:r>
              <a:rPr lang="pl-PL" sz="3100" i="1" dirty="0"/>
              <a:t>3)   zwrócić się do organu nadrzędnego nad jednostką, o której mowa w pkt 2, z wnioskiem o zastosowanie środków przewidzianych w przepisach prawa,</a:t>
            </a:r>
          </a:p>
        </p:txBody>
      </p:sp>
    </p:spTree>
    <p:extLst>
      <p:ext uri="{BB962C8B-B14F-4D97-AF65-F5344CB8AC3E}">
        <p14:creationId xmlns:p14="http://schemas.microsoft.com/office/powerpoint/2010/main" val="8416657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2200" dirty="0"/>
              <a:t>Art. 14 ustawy o Rzeczniku Praw Obywatelskich:</a:t>
            </a:r>
          </a:p>
          <a:p>
            <a:pPr marL="0" indent="0">
              <a:buNone/>
            </a:pPr>
            <a:r>
              <a:rPr lang="pl-PL" sz="2200" i="1" dirty="0"/>
              <a:t>Po zbadaniu sprawy Rzecznik może:</a:t>
            </a:r>
          </a:p>
          <a:p>
            <a:pPr marL="0" indent="0">
              <a:buNone/>
            </a:pPr>
            <a:r>
              <a:rPr lang="pl-PL" sz="2200" i="1" dirty="0"/>
              <a:t>4)   żądać wszczęcia postępowania w sprawach cywilnych, jak również wziąć udział w każdym toczącym się już postępowaniu - na prawach przysługujących prokuratorowi,</a:t>
            </a:r>
          </a:p>
          <a:p>
            <a:pPr marL="0" indent="0">
              <a:buNone/>
            </a:pPr>
            <a:r>
              <a:rPr lang="pl-PL" sz="2200" i="1" dirty="0"/>
              <a:t>5)   żądać wszczęcia przez uprawnionego oskarżyciela postępowania przygotowawczego w sprawach o przestępstwa ścigane z urzędu,</a:t>
            </a:r>
          </a:p>
          <a:p>
            <a:pPr marL="0" indent="0">
              <a:buNone/>
            </a:pPr>
            <a:r>
              <a:rPr lang="pl-PL" sz="2200" i="1" dirty="0"/>
              <a:t>6)   zwrócić się o wszczęcie postępowania administracyjnego, wnosić skargi do sądu administracyjnego, a także uczestniczyć w tych postępowaniach - na prawach przysługujących prokuratorowi,</a:t>
            </a:r>
          </a:p>
          <a:p>
            <a:pPr marL="0" indent="0">
              <a:buNone/>
            </a:pPr>
            <a:r>
              <a:rPr lang="pl-PL" sz="2200" i="1" dirty="0"/>
              <a:t>7)   wystąpić z wnioskiem o ukaranie, a także o uchylenie prawomocnego rozstrzygnięcia w postępowaniu w sprawach o wykroczenia, na zasadach i w trybie określonych w odrębnych przepisach,</a:t>
            </a:r>
          </a:p>
          <a:p>
            <a:pPr marL="0" indent="0">
              <a:buNone/>
            </a:pPr>
            <a:r>
              <a:rPr lang="pl-PL" sz="2200" i="1" dirty="0"/>
              <a:t>8)   wnieść kasację lub rewizję nadzwyczajną od prawomocnego orzeczenia, na zasadach i w trybie określonych w odrębnych przepisach.</a:t>
            </a:r>
          </a:p>
        </p:txBody>
      </p:sp>
    </p:spTree>
    <p:extLst>
      <p:ext uri="{BB962C8B-B14F-4D97-AF65-F5344CB8AC3E}">
        <p14:creationId xmlns:p14="http://schemas.microsoft.com/office/powerpoint/2010/main" val="41111359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2800" dirty="0"/>
              <a:t>Art. 15 ustawy o Rzeczniku Praw Obywatelskich:</a:t>
            </a:r>
          </a:p>
          <a:p>
            <a:pPr marL="0" indent="0">
              <a:buNone/>
            </a:pPr>
            <a:r>
              <a:rPr lang="pl-PL" sz="2800" i="1" dirty="0"/>
              <a:t>1. W wystąpieniu, o którym mowa w art. 14 pkt 2, Rzecznik formułuje opinie i wnioski co do sposobu załatwiania sprawy, a także może żądać wszczęcia postępowania dyscyplinarnego lub zastosowania sankcji służbowych.</a:t>
            </a:r>
          </a:p>
          <a:p>
            <a:pPr marL="0" indent="0">
              <a:buNone/>
            </a:pPr>
            <a:r>
              <a:rPr lang="pl-PL" sz="2800" i="1" dirty="0"/>
              <a:t>2. Organ, organizacja lub instytucja, do których zostało skierowane wystąpienie, obowiązane są bez zbędnej zwłoki, nie później jednak niż w terminie 30 dni, poinformować Rzecznika o podjętych działaniach lub zajętym stanowisku. W wypadku gdy Rzecznik nie podziela tego stanowiska, może zwrócić się do właściwej jednostki nadrzędnej o podjęcie odpowiednich działań.</a:t>
            </a:r>
          </a:p>
        </p:txBody>
      </p:sp>
    </p:spTree>
    <p:extLst>
      <p:ext uri="{BB962C8B-B14F-4D97-AF65-F5344CB8AC3E}">
        <p14:creationId xmlns:p14="http://schemas.microsoft.com/office/powerpoint/2010/main" val="33025972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4000" dirty="0"/>
              <a:t>Art. 16 ust. 1 ustawy o Rzeczniku Praw Obywatelskich:</a:t>
            </a:r>
          </a:p>
          <a:p>
            <a:pPr marL="0" indent="0">
              <a:buNone/>
            </a:pPr>
            <a:r>
              <a:rPr lang="pl-PL" sz="4000" i="1" dirty="0"/>
              <a:t>W związku z rozpatrywanymi sprawami Rzecznik może przedstawiać właściwym organom, organizacjom i instytucjom oceny i wnioski zmierzające do zapewnienia skutecznej ochrony wolności i praw człowieka i obywatela i usprawnienia trybu załatwiania ich spraw.</a:t>
            </a:r>
          </a:p>
        </p:txBody>
      </p:sp>
    </p:spTree>
    <p:extLst>
      <p:ext uri="{BB962C8B-B14F-4D97-AF65-F5344CB8AC3E}">
        <p14:creationId xmlns:p14="http://schemas.microsoft.com/office/powerpoint/2010/main" val="797373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1119" y="-99392"/>
            <a:ext cx="9144000" cy="792088"/>
          </a:xfrm>
        </p:spPr>
        <p:txBody>
          <a:bodyPr>
            <a:normAutofit fontScale="90000"/>
          </a:bodyPr>
          <a:lstStyle/>
          <a:p>
            <a:r>
              <a:rPr lang="pl-PL" dirty="0"/>
              <a:t>Wniosek do Rzecznika Praw Obywatelskich</a:t>
            </a:r>
          </a:p>
        </p:txBody>
      </p:sp>
      <p:sp>
        <p:nvSpPr>
          <p:cNvPr id="3" name="Symbol zastępczy zawartości 2"/>
          <p:cNvSpPr>
            <a:spLocks noGrp="1"/>
          </p:cNvSpPr>
          <p:nvPr>
            <p:ph idx="1"/>
          </p:nvPr>
        </p:nvSpPr>
        <p:spPr>
          <a:xfrm>
            <a:off x="96385" y="734228"/>
            <a:ext cx="8928992" cy="6007140"/>
          </a:xfrm>
        </p:spPr>
        <p:txBody>
          <a:bodyPr>
            <a:noAutofit/>
          </a:bodyPr>
          <a:lstStyle/>
          <a:p>
            <a:pPr marL="0" indent="0" algn="just">
              <a:spcBef>
                <a:spcPts val="576"/>
              </a:spcBef>
              <a:buNone/>
            </a:pPr>
            <a:r>
              <a:rPr lang="pl-PL" sz="2300" dirty="0"/>
              <a:t>Art. 16 ust. 2 ustawy o Rzeczniku Praw Obywatelskich:</a:t>
            </a:r>
          </a:p>
          <a:p>
            <a:pPr marL="0" indent="0">
              <a:buNone/>
            </a:pPr>
            <a:r>
              <a:rPr lang="pl-PL" sz="2300" i="1" dirty="0"/>
              <a:t>Rzecznik może również:</a:t>
            </a:r>
          </a:p>
          <a:p>
            <a:pPr marL="0" indent="0">
              <a:buNone/>
            </a:pPr>
            <a:r>
              <a:rPr lang="pl-PL" sz="2300" i="1" dirty="0"/>
              <a:t>1)   występować do właściwych organów z wnioskami o podjęcie inicjatywy ustawodawczej bądź o wydanie lub zmianę innych aktów prawnych w sprawach dotyczących wolności i praw człowieka i obywatela,</a:t>
            </a:r>
          </a:p>
          <a:p>
            <a:pPr marL="0" indent="0">
              <a:buNone/>
            </a:pPr>
            <a:r>
              <a:rPr lang="pl-PL" sz="2300" i="1" dirty="0"/>
              <a:t>2)   występować do Trybunału Konstytucyjnego z wnioskami w sprawach, o których mowa w art. 188 Konstytucji,</a:t>
            </a:r>
          </a:p>
          <a:p>
            <a:pPr marL="0" indent="0">
              <a:buNone/>
            </a:pPr>
            <a:r>
              <a:rPr lang="pl-PL" sz="2300" i="1" dirty="0"/>
              <a:t>3)   zgłosić udział w postępowaniu przed Trybunałem Konstytucyjnym w sprawach skarg konstytucyjnych i brać udział w tym postępowaniu,</a:t>
            </a:r>
          </a:p>
          <a:p>
            <a:pPr marL="0" indent="0">
              <a:buNone/>
            </a:pPr>
            <a:r>
              <a:rPr lang="pl-PL" sz="2300" i="1" dirty="0"/>
              <a:t>4)   występować z wnioskami do Sądu Najwyższego o podjęcie uchwały mającej na celu wyjaśnienie przepisów prawnych budzących wątpliwości w praktyce lub których stosowanie wywołało rozbieżności w orzecznictwie.</a:t>
            </a:r>
          </a:p>
          <a:p>
            <a:pPr marL="0" indent="0">
              <a:buNone/>
            </a:pPr>
            <a:endParaRPr lang="pl-PL" sz="4000" i="1" dirty="0"/>
          </a:p>
        </p:txBody>
      </p:sp>
    </p:spTree>
    <p:extLst>
      <p:ext uri="{BB962C8B-B14F-4D97-AF65-F5344CB8AC3E}">
        <p14:creationId xmlns:p14="http://schemas.microsoft.com/office/powerpoint/2010/main" val="416519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a:t>Zakres podmiotowy </a:t>
            </a:r>
          </a:p>
        </p:txBody>
      </p:sp>
      <p:sp>
        <p:nvSpPr>
          <p:cNvPr id="3" name="Symbol zastępczy zawartości 2"/>
          <p:cNvSpPr>
            <a:spLocks noGrp="1"/>
          </p:cNvSpPr>
          <p:nvPr>
            <p:ph idx="1"/>
          </p:nvPr>
        </p:nvSpPr>
        <p:spPr>
          <a:xfrm>
            <a:off x="107504" y="908720"/>
            <a:ext cx="9036496" cy="5832648"/>
          </a:xfrm>
        </p:spPr>
        <p:txBody>
          <a:bodyPr>
            <a:noAutofit/>
          </a:bodyPr>
          <a:lstStyle/>
          <a:p>
            <a:pPr marL="0" indent="0" algn="just">
              <a:buNone/>
            </a:pPr>
            <a:r>
              <a:rPr lang="pl-PL" i="1" dirty="0"/>
              <a:t>„Każdy, czyje </a:t>
            </a:r>
            <a:r>
              <a:rPr lang="pl-PL" b="1" i="1" u="sng" dirty="0"/>
              <a:t>konstytucyjne prawa lub wolności</a:t>
            </a:r>
            <a:r>
              <a:rPr lang="pl-PL" i="1" dirty="0"/>
              <a:t> zostały naruszone (…)”</a:t>
            </a:r>
          </a:p>
          <a:p>
            <a:pPr marL="0" indent="0">
              <a:buNone/>
            </a:pPr>
            <a:r>
              <a:rPr lang="pl-PL" dirty="0"/>
              <a:t>1. Wzorcem kontroli wyłącznie </a:t>
            </a:r>
            <a:r>
              <a:rPr lang="pl-PL" b="1" dirty="0"/>
              <a:t>konstytucyjne</a:t>
            </a:r>
            <a:r>
              <a:rPr lang="pl-PL" dirty="0"/>
              <a:t> prawa, wolności lub obowiązki.</a:t>
            </a:r>
          </a:p>
          <a:p>
            <a:pPr marL="0" indent="0">
              <a:buNone/>
            </a:pPr>
            <a:r>
              <a:rPr lang="pl-PL" dirty="0"/>
              <a:t>2. Nie oznacza to, że wyłącznie mogą to być normy rozdziału II Konstytucji (zob. np. art. 22).</a:t>
            </a:r>
          </a:p>
          <a:p>
            <a:pPr marL="0" indent="0">
              <a:buNone/>
            </a:pPr>
            <a:r>
              <a:rPr lang="pl-PL" dirty="0"/>
              <a:t>3. Wzorcem kontroli nie mogą być normy pozakonstytucyjne (np. międzynarodowe konwencje).</a:t>
            </a:r>
          </a:p>
          <a:p>
            <a:pPr marL="0" indent="0">
              <a:buNone/>
            </a:pPr>
            <a:r>
              <a:rPr lang="pl-PL" dirty="0"/>
              <a:t>4. Skargą konstytucyjną nie można dochodzić praw określonych w art. 56 Konstytucji RP (prawo do uzyskania azylu oraz statusu uchodźcy).</a:t>
            </a:r>
          </a:p>
        </p:txBody>
      </p:sp>
    </p:spTree>
    <p:extLst>
      <p:ext uri="{BB962C8B-B14F-4D97-AF65-F5344CB8AC3E}">
        <p14:creationId xmlns:p14="http://schemas.microsoft.com/office/powerpoint/2010/main" val="47173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792088"/>
          </a:xfrm>
        </p:spPr>
        <p:txBody>
          <a:bodyPr>
            <a:normAutofit/>
          </a:bodyPr>
          <a:lstStyle/>
          <a:p>
            <a:r>
              <a:rPr lang="pl-PL" dirty="0"/>
              <a:t>Zakres przedmiotowy </a:t>
            </a:r>
          </a:p>
        </p:txBody>
      </p:sp>
      <p:sp>
        <p:nvSpPr>
          <p:cNvPr id="3" name="Symbol zastępczy zawartości 2"/>
          <p:cNvSpPr>
            <a:spLocks noGrp="1"/>
          </p:cNvSpPr>
          <p:nvPr>
            <p:ph idx="1"/>
          </p:nvPr>
        </p:nvSpPr>
        <p:spPr>
          <a:xfrm>
            <a:off x="107504" y="792088"/>
            <a:ext cx="8928992" cy="6065912"/>
          </a:xfrm>
        </p:spPr>
        <p:txBody>
          <a:bodyPr>
            <a:noAutofit/>
          </a:bodyPr>
          <a:lstStyle/>
          <a:p>
            <a:pPr marL="0" indent="0" algn="just">
              <a:buNone/>
            </a:pPr>
            <a:r>
              <a:rPr lang="pl-PL" sz="2600" i="1" dirty="0"/>
              <a:t>„(…) w sprawie zgodności z Konstytucją </a:t>
            </a:r>
            <a:r>
              <a:rPr lang="pl-PL" sz="2600" b="1" i="1" u="sng" dirty="0"/>
              <a:t>ustawy lub innego aktu normatywnego</a:t>
            </a:r>
            <a:r>
              <a:rPr lang="pl-PL" sz="2600" i="1" dirty="0"/>
              <a:t> (…)”</a:t>
            </a:r>
          </a:p>
          <a:p>
            <a:pPr marL="514350" indent="-514350" algn="just">
              <a:buAutoNum type="arabicPeriod"/>
            </a:pPr>
            <a:r>
              <a:rPr lang="pl-PL" sz="2600" dirty="0"/>
              <a:t>Wyłącznie akt normatywny – nie można skarżyć:</a:t>
            </a:r>
          </a:p>
          <a:p>
            <a:pPr marL="914400" lvl="1" indent="-514350" algn="just">
              <a:buFont typeface="+mj-lt"/>
              <a:buAutoNum type="alphaLcParenR"/>
            </a:pPr>
            <a:r>
              <a:rPr lang="pl-PL" sz="2600" dirty="0"/>
              <a:t>bezczynności organów władzy publicznej,</a:t>
            </a:r>
          </a:p>
          <a:p>
            <a:pPr marL="914400" lvl="1" indent="-514350" algn="just">
              <a:buFont typeface="+mj-lt"/>
              <a:buAutoNum type="alphaLcParenR"/>
            </a:pPr>
            <a:r>
              <a:rPr lang="pl-PL" sz="2600" dirty="0"/>
              <a:t>braku regulacji prawnej,</a:t>
            </a:r>
          </a:p>
          <a:p>
            <a:pPr marL="914400" lvl="1" indent="-514350" algn="just">
              <a:buFont typeface="+mj-lt"/>
              <a:buAutoNum type="alphaLcParenR"/>
            </a:pPr>
            <a:r>
              <a:rPr lang="pl-PL" sz="2600" dirty="0"/>
              <a:t>orzeczeń sądowych,</a:t>
            </a:r>
          </a:p>
          <a:p>
            <a:pPr marL="914400" lvl="1" indent="-514350" algn="just">
              <a:buFont typeface="+mj-lt"/>
              <a:buAutoNum type="alphaLcParenR"/>
            </a:pPr>
            <a:r>
              <a:rPr lang="pl-PL" sz="2600" dirty="0"/>
              <a:t>rozstrzygnięć i decyzji administracyjnych.</a:t>
            </a:r>
          </a:p>
          <a:p>
            <a:pPr marL="514350" indent="-514350" algn="just">
              <a:buFont typeface="+mj-lt"/>
              <a:buAutoNum type="arabicPeriod"/>
            </a:pPr>
            <a:r>
              <a:rPr lang="pl-PL" sz="2600" dirty="0"/>
              <a:t>„Akt normatywny”:</a:t>
            </a:r>
          </a:p>
          <a:p>
            <a:pPr marL="914400" lvl="1" indent="-514350" algn="just">
              <a:buAutoNum type="alphaLcParenR"/>
            </a:pPr>
            <a:r>
              <a:rPr lang="pl-PL" sz="2600" dirty="0"/>
              <a:t>ustawy,</a:t>
            </a:r>
          </a:p>
          <a:p>
            <a:pPr marL="914400" lvl="1" indent="-514350" algn="just">
              <a:buAutoNum type="alphaLcParenR"/>
            </a:pPr>
            <a:r>
              <a:rPr lang="pl-PL" sz="2600" dirty="0"/>
              <a:t>umowy międzynarodowe,</a:t>
            </a:r>
          </a:p>
          <a:p>
            <a:pPr marL="914400" lvl="1" indent="-514350" algn="just">
              <a:buAutoNum type="alphaLcParenR"/>
            </a:pPr>
            <a:r>
              <a:rPr lang="pl-PL" sz="2600" dirty="0"/>
              <a:t>przepisy wydane przez centralne organy państwa,</a:t>
            </a:r>
          </a:p>
          <a:p>
            <a:pPr marL="914400" lvl="1" indent="-514350" algn="just">
              <a:buAutoNum type="alphaLcParenR"/>
            </a:pPr>
            <a:r>
              <a:rPr lang="pl-PL" sz="2600" dirty="0"/>
              <a:t>akty prawa miejscowego i lokalne akty prawa wewnętrznego (?).</a:t>
            </a:r>
          </a:p>
          <a:p>
            <a:pPr marL="914400" lvl="1" indent="-514350" algn="just">
              <a:buAutoNum type="alphaLcParenR"/>
            </a:pPr>
            <a:endParaRPr lang="pl-PL" dirty="0"/>
          </a:p>
        </p:txBody>
      </p:sp>
    </p:spTree>
    <p:extLst>
      <p:ext uri="{BB962C8B-B14F-4D97-AF65-F5344CB8AC3E}">
        <p14:creationId xmlns:p14="http://schemas.microsoft.com/office/powerpoint/2010/main" val="1105294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a:t>Przesłanki materialne:</a:t>
            </a:r>
          </a:p>
        </p:txBody>
      </p:sp>
      <p:sp>
        <p:nvSpPr>
          <p:cNvPr id="3" name="Symbol zastępczy zawartości 2"/>
          <p:cNvSpPr>
            <a:spLocks noGrp="1"/>
          </p:cNvSpPr>
          <p:nvPr>
            <p:ph idx="1"/>
          </p:nvPr>
        </p:nvSpPr>
        <p:spPr>
          <a:xfrm>
            <a:off x="107504" y="1340768"/>
            <a:ext cx="8928992" cy="4392488"/>
          </a:xfrm>
        </p:spPr>
        <p:txBody>
          <a:bodyPr>
            <a:noAutofit/>
          </a:bodyPr>
          <a:lstStyle/>
          <a:p>
            <a:pPr marL="514350" indent="-514350" algn="just">
              <a:buAutoNum type="arabicPeriod"/>
            </a:pPr>
            <a:r>
              <a:rPr lang="pl-PL" sz="3600" dirty="0"/>
              <a:t>Interes osobisty – skarżący jest osobiście zainteresowany usunięciem naruszenia jego praw lub wolności,</a:t>
            </a:r>
          </a:p>
          <a:p>
            <a:pPr marL="514350" indent="-514350" algn="just">
              <a:buAutoNum type="arabicPeriod"/>
            </a:pPr>
            <a:r>
              <a:rPr lang="pl-PL" sz="3600" dirty="0"/>
              <a:t>Interes prawny – naruszenie dotyczy sytuacji prawnej skarżącego,</a:t>
            </a:r>
          </a:p>
          <a:p>
            <a:pPr marL="514350" indent="-514350" algn="just">
              <a:buAutoNum type="arabicPeriod"/>
            </a:pPr>
            <a:r>
              <a:rPr lang="pl-PL" sz="3600" dirty="0"/>
              <a:t>Interes realny – naruszenie praw lub wolności musi mieć charakter rzeczywisty.</a:t>
            </a:r>
          </a:p>
        </p:txBody>
      </p:sp>
    </p:spTree>
    <p:extLst>
      <p:ext uri="{BB962C8B-B14F-4D97-AF65-F5344CB8AC3E}">
        <p14:creationId xmlns:p14="http://schemas.microsoft.com/office/powerpoint/2010/main" val="3255122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a:t>Przesłanki formalne:</a:t>
            </a:r>
          </a:p>
        </p:txBody>
      </p:sp>
      <p:sp>
        <p:nvSpPr>
          <p:cNvPr id="3" name="Symbol zastępczy zawartości 2"/>
          <p:cNvSpPr>
            <a:spLocks noGrp="1"/>
          </p:cNvSpPr>
          <p:nvPr>
            <p:ph idx="1"/>
          </p:nvPr>
        </p:nvSpPr>
        <p:spPr>
          <a:xfrm>
            <a:off x="107504" y="1124744"/>
            <a:ext cx="8928992" cy="3456384"/>
          </a:xfrm>
        </p:spPr>
        <p:txBody>
          <a:bodyPr>
            <a:noAutofit/>
          </a:bodyPr>
          <a:lstStyle/>
          <a:p>
            <a:pPr marL="0" indent="0" algn="just">
              <a:buNone/>
            </a:pPr>
            <a:r>
              <a:rPr lang="pl-PL" sz="3600" i="1" dirty="0"/>
              <a:t>„Skargę konstytucyjną (…) wnosi się po wyczerpaniu przez skarżącego drogi prawnej w terminie </a:t>
            </a:r>
            <a:r>
              <a:rPr lang="pl-PL" sz="3600" b="1" i="1" u="sng" dirty="0"/>
              <a:t>3 miesięcy</a:t>
            </a:r>
            <a:r>
              <a:rPr lang="pl-PL" sz="3600" i="1" dirty="0"/>
              <a:t> od doręczenia skarżącemu </a:t>
            </a:r>
            <a:r>
              <a:rPr lang="pl-PL" sz="3600" b="1" i="1" u="sng" dirty="0"/>
              <a:t>prawomocnego</a:t>
            </a:r>
            <a:r>
              <a:rPr lang="pl-PL" sz="3600" i="1" dirty="0"/>
              <a:t> wyroku, </a:t>
            </a:r>
            <a:r>
              <a:rPr lang="pl-PL" sz="3600" b="1" i="1" u="sng" dirty="0"/>
              <a:t>ostatecznej</a:t>
            </a:r>
            <a:r>
              <a:rPr lang="pl-PL" sz="3600" i="1" dirty="0"/>
              <a:t> decyzji lub innego </a:t>
            </a:r>
            <a:r>
              <a:rPr lang="pl-PL" sz="3600" b="1" i="1" u="sng" dirty="0"/>
              <a:t>ostatecznego</a:t>
            </a:r>
            <a:r>
              <a:rPr lang="pl-PL" sz="3600" i="1" dirty="0"/>
              <a:t> rozstrzygnięcia.”</a:t>
            </a:r>
          </a:p>
          <a:p>
            <a:pPr marL="0" indent="0" algn="r">
              <a:buNone/>
            </a:pPr>
            <a:r>
              <a:rPr lang="pl-PL" dirty="0"/>
              <a:t>(art. 64 ustawy o Trybunale Konstytucyjnym)</a:t>
            </a:r>
          </a:p>
        </p:txBody>
      </p:sp>
    </p:spTree>
    <p:extLst>
      <p:ext uri="{BB962C8B-B14F-4D97-AF65-F5344CB8AC3E}">
        <p14:creationId xmlns:p14="http://schemas.microsoft.com/office/powerpoint/2010/main" val="1291313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792088"/>
          </a:xfrm>
        </p:spPr>
        <p:txBody>
          <a:bodyPr>
            <a:normAutofit/>
          </a:bodyPr>
          <a:lstStyle/>
          <a:p>
            <a:r>
              <a:rPr lang="pl-PL" dirty="0"/>
              <a:t>Wyczerpanie toku instancji</a:t>
            </a:r>
          </a:p>
        </p:txBody>
      </p:sp>
      <p:sp>
        <p:nvSpPr>
          <p:cNvPr id="3" name="Symbol zastępczy zawartości 2"/>
          <p:cNvSpPr>
            <a:spLocks noGrp="1"/>
          </p:cNvSpPr>
          <p:nvPr>
            <p:ph idx="1"/>
          </p:nvPr>
        </p:nvSpPr>
        <p:spPr>
          <a:xfrm>
            <a:off x="107504" y="1124744"/>
            <a:ext cx="8928992" cy="5733256"/>
          </a:xfrm>
        </p:spPr>
        <p:txBody>
          <a:bodyPr>
            <a:noAutofit/>
          </a:bodyPr>
          <a:lstStyle/>
          <a:p>
            <a:pPr marL="514350" indent="-514350" algn="just">
              <a:buAutoNum type="arabicPeriod"/>
            </a:pPr>
            <a:r>
              <a:rPr lang="pl-PL" dirty="0"/>
              <a:t>W postępowaniu administracyjnym – konieczne jest zaskarżenie decyzji do sądu administracyjnego,</a:t>
            </a:r>
          </a:p>
          <a:p>
            <a:pPr marL="514350" indent="-514350" algn="just">
              <a:buAutoNum type="arabicPeriod"/>
            </a:pPr>
            <a:r>
              <a:rPr lang="pl-PL" dirty="0"/>
              <a:t>W postępowaniu karnym – konieczne jest wyczerpanie wyłącznie zwyczajnych środków zaskarżenia (apelacja/zażalenie),</a:t>
            </a:r>
          </a:p>
          <a:p>
            <a:pPr marL="514350" indent="-514350" algn="just">
              <a:buAutoNum type="arabicPeriod"/>
            </a:pPr>
            <a:r>
              <a:rPr lang="pl-PL" dirty="0"/>
              <a:t>W postępowaniu cywilnym - konieczne jest wyczerpanie wyłącznie zwyczajnych środków zaskarżenia (apelacja/zażalenie).</a:t>
            </a:r>
          </a:p>
        </p:txBody>
      </p:sp>
    </p:spTree>
    <p:extLst>
      <p:ext uri="{BB962C8B-B14F-4D97-AF65-F5344CB8AC3E}">
        <p14:creationId xmlns:p14="http://schemas.microsoft.com/office/powerpoint/2010/main" val="13891568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TotalTime>
  <Words>1706</Words>
  <Application>Microsoft Office PowerPoint</Application>
  <PresentationFormat>Pokaz na ekranie (4:3)</PresentationFormat>
  <Paragraphs>215</Paragraphs>
  <Slides>45</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45</vt:i4>
      </vt:variant>
    </vt:vector>
  </HeadingPairs>
  <TitlesOfParts>
    <vt:vector size="48" baseType="lpstr">
      <vt:lpstr>Arial</vt:lpstr>
      <vt:lpstr>Calibri</vt:lpstr>
      <vt:lpstr>Motyw pakietu Office</vt:lpstr>
      <vt:lpstr>Prawa człowieka  i  systemy ich ochrony</vt:lpstr>
      <vt:lpstr>Skarga konstytucyjna</vt:lpstr>
      <vt:lpstr>Skarga konstytucyjna</vt:lpstr>
      <vt:lpstr>Skarga konstytucyjna</vt:lpstr>
      <vt:lpstr>Zakres podmiotowy </vt:lpstr>
      <vt:lpstr>Zakres przedmiotowy </vt:lpstr>
      <vt:lpstr>Przesłanki materialne:</vt:lpstr>
      <vt:lpstr>Przesłanki formalne:</vt:lpstr>
      <vt:lpstr>Wyczerpanie toku instancji</vt:lpstr>
      <vt:lpstr>Przesłanki formalne:</vt:lpstr>
      <vt:lpstr>Jak wygląda poprawna skarga konstytucyjna?</vt:lpstr>
      <vt:lpstr>Pomocne linki:</vt:lpstr>
      <vt:lpstr>Skutek mikro negatywnego orzeczenia TK</vt:lpstr>
      <vt:lpstr>Skutek mikro negatywnego orzeczenia TK</vt:lpstr>
      <vt:lpstr>Skutek mikro negatywnego orzeczenia TK</vt:lpstr>
      <vt:lpstr>Skutek mikro negatywnego orzeczenia TK</vt:lpstr>
      <vt:lpstr>Skutek mikro negatywnego orzeczenia TK</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Wynagrodzenie szkody</vt:lpstr>
      <vt:lpstr>Droga sądowa</vt:lpstr>
      <vt:lpstr>Droga sądowa</vt:lpstr>
      <vt:lpstr>Droga sądowa</vt:lpstr>
      <vt:lpstr>Droga sądowa</vt:lpstr>
      <vt:lpstr>Dwuinstancyjność postępowania sądowego i administracyjnego</vt:lpstr>
      <vt:lpstr>Dwuinstancyjność postępowania sądowego i administracyjnego</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lpstr>Wniosek do Rzecznika Praw Obywatelskich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 Radajewski</cp:lastModifiedBy>
  <cp:revision>386</cp:revision>
  <dcterms:created xsi:type="dcterms:W3CDTF">2014-10-10T07:27:41Z</dcterms:created>
  <dcterms:modified xsi:type="dcterms:W3CDTF">2016-11-22T19:35:43Z</dcterms:modified>
</cp:coreProperties>
</file>