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3" r:id="rId26"/>
    <p:sldId id="280" r:id="rId27"/>
    <p:sldId id="284" r:id="rId28"/>
    <p:sldId id="281" r:id="rId29"/>
    <p:sldId id="282" r:id="rId3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B16D-D4DF-4C59-A888-11B142B8C0A7}" type="datetimeFigureOut">
              <a:rPr lang="pl-PL" smtClean="0"/>
              <a:t>2014-12-17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3FD6-A844-4EB3-BB11-4C526C7C9D1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B16D-D4DF-4C59-A888-11B142B8C0A7}" type="datetimeFigureOut">
              <a:rPr lang="pl-PL" smtClean="0"/>
              <a:t>2014-12-17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3FD6-A844-4EB3-BB11-4C526C7C9D1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B16D-D4DF-4C59-A888-11B142B8C0A7}" type="datetimeFigureOut">
              <a:rPr lang="pl-PL" smtClean="0"/>
              <a:t>2014-12-17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3FD6-A844-4EB3-BB11-4C526C7C9D1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B16D-D4DF-4C59-A888-11B142B8C0A7}" type="datetimeFigureOut">
              <a:rPr lang="pl-PL" smtClean="0"/>
              <a:t>2014-12-17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3FD6-A844-4EB3-BB11-4C526C7C9D1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B16D-D4DF-4C59-A888-11B142B8C0A7}" type="datetimeFigureOut">
              <a:rPr lang="pl-PL" smtClean="0"/>
              <a:t>2014-12-17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3FD6-A844-4EB3-BB11-4C526C7C9D1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B16D-D4DF-4C59-A888-11B142B8C0A7}" type="datetimeFigureOut">
              <a:rPr lang="pl-PL" smtClean="0"/>
              <a:t>2014-12-17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3FD6-A844-4EB3-BB11-4C526C7C9D1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B16D-D4DF-4C59-A888-11B142B8C0A7}" type="datetimeFigureOut">
              <a:rPr lang="pl-PL" smtClean="0"/>
              <a:t>2014-12-17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3FD6-A844-4EB3-BB11-4C526C7C9D1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B16D-D4DF-4C59-A888-11B142B8C0A7}" type="datetimeFigureOut">
              <a:rPr lang="pl-PL" smtClean="0"/>
              <a:t>2014-12-17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3FD6-A844-4EB3-BB11-4C526C7C9D1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B16D-D4DF-4C59-A888-11B142B8C0A7}" type="datetimeFigureOut">
              <a:rPr lang="pl-PL" smtClean="0"/>
              <a:t>2014-12-17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3FD6-A844-4EB3-BB11-4C526C7C9D1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B16D-D4DF-4C59-A888-11B142B8C0A7}" type="datetimeFigureOut">
              <a:rPr lang="pl-PL" smtClean="0"/>
              <a:t>2014-12-17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F3FD6-A844-4EB3-BB11-4C526C7C9D13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B16D-D4DF-4C59-A888-11B142B8C0A7}" type="datetimeFigureOut">
              <a:rPr lang="pl-PL" smtClean="0"/>
              <a:t>2014-12-17</a:t>
            </a:fld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AF3FD6-A844-4EB3-BB11-4C526C7C9D13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CAF3FD6-A844-4EB3-BB11-4C526C7C9D13}" type="slidenum">
              <a:rPr lang="pl-PL" smtClean="0"/>
              <a:t>‹#›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164B16D-D4DF-4C59-A888-11B142B8C0A7}" type="datetimeFigureOut">
              <a:rPr lang="pl-PL" smtClean="0"/>
              <a:t>2014-12-17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pl.wikipedia.org/wiki/Pa%C5%84stwowy_Instytut_Wydawniczy" TargetMode="External"/><Relationship Id="rId2" Type="http://schemas.openxmlformats.org/officeDocument/2006/relationships/hyperlink" Target="http://pl.wikipedia.org/wiki/Stefan_Amsterdamsk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Metodologia </a:t>
            </a:r>
            <a:br>
              <a:rPr lang="pl-PL" dirty="0" smtClean="0"/>
            </a:br>
            <a:r>
              <a:rPr lang="pl-PL" dirty="0" smtClean="0"/>
              <a:t>badań empirycznych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4572000"/>
            <a:ext cx="8208912" cy="1809328"/>
          </a:xfrm>
        </p:spPr>
        <p:txBody>
          <a:bodyPr numCol="1">
            <a:noAutofit/>
          </a:bodyPr>
          <a:lstStyle/>
          <a:p>
            <a:pPr algn="r"/>
            <a:r>
              <a:rPr lang="pl-PL" sz="2400" b="1" i="1" dirty="0" smtClean="0">
                <a:solidFill>
                  <a:schemeClr val="tx1"/>
                </a:solidFill>
              </a:rPr>
              <a:t>Nauka a wiedza - Błędy badawcze, </a:t>
            </a:r>
          </a:p>
          <a:p>
            <a:pPr algn="r"/>
            <a:r>
              <a:rPr lang="pl-PL" sz="2400" b="1" i="1" dirty="0" smtClean="0">
                <a:solidFill>
                  <a:schemeClr val="tx1"/>
                </a:solidFill>
              </a:rPr>
              <a:t>Język zmiennych - Dialektyka badań społecznych, </a:t>
            </a:r>
          </a:p>
          <a:p>
            <a:pPr algn="r"/>
            <a:r>
              <a:rPr lang="pl-PL" sz="2400" b="1" i="1" dirty="0" smtClean="0">
                <a:solidFill>
                  <a:schemeClr val="tx1"/>
                </a:solidFill>
              </a:rPr>
              <a:t>Paradygmaty</a:t>
            </a:r>
            <a:r>
              <a:rPr lang="pl-PL" sz="2400" b="1" i="1" dirty="0" smtClean="0">
                <a:solidFill>
                  <a:schemeClr val="tx1"/>
                </a:solidFill>
              </a:rPr>
              <a:t>, teoria i badania </a:t>
            </a:r>
            <a:r>
              <a:rPr lang="pl-PL" sz="2400" b="1" i="1" dirty="0" smtClean="0">
                <a:solidFill>
                  <a:schemeClr val="tx1"/>
                </a:solidFill>
              </a:rPr>
              <a:t>społeczne</a:t>
            </a:r>
            <a:endParaRPr lang="pl-PL" sz="2400" b="1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39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Natura rzeczywistości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Codzienność to tzw. naiwny realizm (zderzenie z pięścią) – otaczający świat realnie istnieje, jest to powszechne przekonanie.  W życiu codziennym jest to wystarczające.</a:t>
            </a:r>
          </a:p>
          <a:p>
            <a:r>
              <a:rPr lang="pl-PL" b="1" dirty="0" smtClean="0"/>
              <a:t>W perspektywie nauki sytuacja się komplikuje. Przyjąć możemy, że natura rzeczywistości jest prawdopodobnie bardziej złożona – tzw. filozoficzne tło rzeczywistości.</a:t>
            </a:r>
          </a:p>
          <a:p>
            <a:r>
              <a:rPr lang="pl-PL" b="1" dirty="0" smtClean="0"/>
              <a:t>Walt Anderson (1990) – trzy ujęcia rzeczywistości, spojrzenia, perspektywy dla postrzegania otaczającego nas świata i procesów w nim zachodzących:</a:t>
            </a:r>
          </a:p>
          <a:p>
            <a:r>
              <a:rPr lang="pl-PL" b="1" dirty="0" smtClean="0"/>
              <a:t>PREMODERNISTYCZNE,</a:t>
            </a:r>
          </a:p>
          <a:p>
            <a:r>
              <a:rPr lang="pl-PL" b="1" dirty="0" smtClean="0"/>
              <a:t>MODERNISTYCZNE,</a:t>
            </a:r>
          </a:p>
          <a:p>
            <a:r>
              <a:rPr lang="pl-PL" b="1" dirty="0" smtClean="0"/>
              <a:t>POSTMODERNISTYCZNE.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76111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Ujęcie </a:t>
            </a:r>
            <a:r>
              <a:rPr lang="pl-PL" dirty="0" err="1" smtClean="0"/>
              <a:t>premodernistyczne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600200"/>
            <a:ext cx="7969696" cy="5069160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Spojrzenie najbardziej stare i tradycyjne. Założenie, że widzimy rzeczy i zjawiska takie jakie są one w rzeczywistości. Czyli postrzegamy realne ontologiczne byty i zjawiska.</a:t>
            </a:r>
          </a:p>
          <a:p>
            <a:r>
              <a:rPr lang="pl-PL" sz="2400" b="1" dirty="0" smtClean="0"/>
              <a:t>W toku ewolucji zauważyliśmy, że nie zawsze podzielamy poglądy i spostrzeżenia innych ludzi.</a:t>
            </a:r>
          </a:p>
          <a:p>
            <a:r>
              <a:rPr lang="pl-PL" sz="2400" b="1" dirty="0" smtClean="0"/>
              <a:t>Naszą pewność postrzegania zachwiały: świadomość różnorodności, zwiększenie </a:t>
            </a:r>
            <a:r>
              <a:rPr lang="pl-PL" sz="2400" b="1" dirty="0" err="1" smtClean="0"/>
              <a:t>mobliności</a:t>
            </a:r>
            <a:r>
              <a:rPr lang="pl-PL" sz="2400" b="1" dirty="0" smtClean="0"/>
              <a:t>, gromadzenie doświadczenia oraz jego krytyczna weryfikacja, a przede wszystkim wymian myśli między różnymi społecznościami.</a:t>
            </a:r>
          </a:p>
          <a:p>
            <a:r>
              <a:rPr lang="pl-PL" sz="2400" b="1" dirty="0" smtClean="0"/>
              <a:t>Odkrycie rzeczywistości, w której inni oceniali, czy widzieli pewne zjawiska zupełnie inaczej niż my. (zatem ci inni są zupełnie głupi!!! – brak akceptacji dla różnorodności)</a:t>
            </a:r>
          </a:p>
          <a:p>
            <a:endParaRPr lang="pl-PL" b="1" dirty="0"/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0922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Ujęcie modernistyczne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dirty="0" smtClean="0"/>
              <a:t>Różnorodność jest uprawniona, inni nie tylko postrzegają rzeczywistość inaczej, ale mają do tego pełne prawo.</a:t>
            </a:r>
          </a:p>
          <a:p>
            <a:r>
              <a:rPr lang="pl-PL" sz="2400" b="1" dirty="0" smtClean="0"/>
              <a:t>Nikt się nie myli, rzeczy zjawiska mają określone cechy, a różni obserwatorzy maja o nich różne wyobrażenia,</a:t>
            </a:r>
          </a:p>
          <a:p>
            <a:r>
              <a:rPr lang="pl-PL" sz="2400" b="1" dirty="0" smtClean="0"/>
              <a:t>Modernistyczne ujęcie oznacza, że nie należy bezwzględnie wybierać określonej optyki. Choć pamiętać musimy o tradycji i autorytetach.</a:t>
            </a:r>
          </a:p>
          <a:p>
            <a:r>
              <a:rPr lang="pl-PL" sz="2400" b="1" dirty="0" smtClean="0"/>
              <a:t>Zjawisko, przedmiot realnie istnieją, natomiast wszyscy obserwujący, czy też analizujący mogą </a:t>
            </a:r>
            <a:r>
              <a:rPr lang="pl-PL" sz="2400" b="1" dirty="0">
                <a:solidFill>
                  <a:srgbClr val="2F2B20"/>
                </a:solidFill>
              </a:rPr>
              <a:t>subiektywnie oceniać te byty </a:t>
            </a:r>
            <a:r>
              <a:rPr lang="pl-PL" sz="2400" b="1" dirty="0" smtClean="0"/>
              <a:t>i mają do tego pełne prawo.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88828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Ujęcie postmodernistyczne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00200"/>
            <a:ext cx="8136904" cy="5141168"/>
          </a:xfrm>
        </p:spPr>
        <p:txBody>
          <a:bodyPr>
            <a:normAutofit/>
          </a:bodyPr>
          <a:lstStyle/>
          <a:p>
            <a:r>
              <a:rPr lang="pl-PL" b="1" dirty="0" smtClean="0"/>
              <a:t>Rzeczywiste są tylko wyobrażenia, które uzyskujemy dzięki naszym punktom widzenia.</a:t>
            </a:r>
          </a:p>
          <a:p>
            <a:r>
              <a:rPr lang="pl-PL" b="1" dirty="0" smtClean="0"/>
              <a:t>Rzeczy czy zjawiska nie istnieją realnie, przynajmniej nie ma to istotnego znaczenia. Nic nie istnieje tam na zewnątrz, wszystko jest tu w środku.</a:t>
            </a:r>
          </a:p>
          <a:p>
            <a:r>
              <a:rPr lang="pl-PL" b="1" dirty="0" smtClean="0"/>
              <a:t>Przedmioty, zjawiska nie istnieją jako takie, w rzeczywistości funkcjonują tylko (jedynie) różne ich wizerunki uchwycone z różnych stron. Przy czy, co jest bardzo ważne, wszystkie te wizerunki są tak samo prawdziwe.</a:t>
            </a:r>
          </a:p>
          <a:p>
            <a:r>
              <a:rPr lang="pl-PL" b="1" dirty="0" smtClean="0"/>
              <a:t>Ujęcie modernistyczne zakłada nieuchronność ludzkiej subiektywności, spojrzenie postmodernistyczne sugeruje natomiast, że przede wszystkim nie ma żadnej obiektywnej rzeczywistości, którą można by obserwować. Istnieje tylko kilka naszych subiektywnych perspektyw (wyobrażeń).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97782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Teoria społeczna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600200"/>
            <a:ext cx="8280920" cy="5257800"/>
          </a:xfrm>
        </p:spPr>
        <p:txBody>
          <a:bodyPr/>
          <a:lstStyle/>
          <a:p>
            <a:r>
              <a:rPr lang="pl-PL" b="1" dirty="0" smtClean="0"/>
              <a:t>Teoria naukowa (społeczna) zajmuje się tym co jest, a nie tym co być powinno. Filozofia społeczna, w przeszłości łączyła w sobie obserwacje ze spekulacjami dotyczącymi przyczyn wydarzeń i pomysłami jak świat powinien wyglądać.</a:t>
            </a:r>
          </a:p>
          <a:p>
            <a:r>
              <a:rPr lang="pl-PL" b="1" dirty="0" smtClean="0"/>
              <a:t>Chociaż współcześnie badacze społeczni mogą od czasu do czasu czynić to samo, jednak jako naukowcy skupiają się w na tym co faktycznie się dzieje i dlaczego.</a:t>
            </a:r>
          </a:p>
          <a:p>
            <a:r>
              <a:rPr lang="pl-PL" b="1" dirty="0" smtClean="0"/>
              <a:t>Teoria naukowa nie może rozstrzygać sporów o wartości. Nauka nie może określać np. czy kapitalizm jest lepszy, czy gorszy od socjalizmu. Może natomiast określić, jak oba systemy funkcjonują w kategoriach pewnego zestawu uzgodnionych kryteriów (wolność jednostki, godność, opieka, pomoc słabszym, dostęp do edukacji itd.)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19679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>
                <a:solidFill>
                  <a:srgbClr val="675E47"/>
                </a:solidFill>
              </a:rPr>
              <a:t>Teoria społeczna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79512" y="1600200"/>
            <a:ext cx="8136904" cy="5141168"/>
          </a:xfrm>
        </p:spPr>
        <p:txBody>
          <a:bodyPr>
            <a:normAutofit lnSpcReduction="10000"/>
          </a:bodyPr>
          <a:lstStyle/>
          <a:p>
            <a:r>
              <a:rPr lang="pl-PL" b="1" dirty="0" smtClean="0"/>
              <a:t>Nauki społeczne mogą nam pomóc dowiedzieć się jedynie, co istnieje i dlaczego. </a:t>
            </a:r>
          </a:p>
          <a:p>
            <a:r>
              <a:rPr lang="pl-PL" b="1" dirty="0" smtClean="0"/>
              <a:t>Możemy je wykorzystać, aby określić, jak powinno być, tylko jeśli ludzie wspólnie uzgodnią pewne kryteria pozwalające zadecydować, które wyniki są lepsze od innych – zgoda taka pojawia się bardzo rzadko.</a:t>
            </a:r>
          </a:p>
          <a:p>
            <a:r>
              <a:rPr lang="pl-PL" b="1" dirty="0" smtClean="0"/>
              <a:t>Teoria badań społecznych zmierza do odkrywania prawidłowości w </a:t>
            </a:r>
            <a:r>
              <a:rPr lang="pl-PL" b="1" dirty="0"/>
              <a:t>ż</a:t>
            </a:r>
            <a:r>
              <a:rPr lang="pl-PL" b="1" dirty="0" smtClean="0"/>
              <a:t>yciu społecznym. Powiedzmy w tym miejscu, ze życie społeczne zorganizowane jest w oparciu o cały zestaw reguł formalnych, który tworzy wstępnie wysoki poziom prawidłowości. Uwaga ta ma jeszcze większe znaczenie w obszarze prawoznawstwa.</a:t>
            </a:r>
          </a:p>
          <a:p>
            <a:r>
              <a:rPr lang="pl-PL" b="1" dirty="0" smtClean="0"/>
              <a:t>Zadaniem jest zatem obserwowanie norm formalnych ale także całego zespołu reguł, norm społecznych tworzących kolejne prawidłowości, czy wymuszających określone reakcje czy zachowania.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98979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/>
              <a:t>Teoria społeczna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WYJĄTKI – zaburzają odkrywane prawidłowości, jak je zatem postrzegać w obszarze ustaleń naukowych.</a:t>
            </a:r>
          </a:p>
          <a:p>
            <a:r>
              <a:rPr lang="pl-PL" b="1" dirty="0" smtClean="0"/>
              <a:t>Wyjątek nie dyskredytuje odkrytej prawidłowości.  Rzetelnie, logicznie i dobrze warsztatowo ustalona reguła wciąż działa.</a:t>
            </a:r>
          </a:p>
          <a:p>
            <a:r>
              <a:rPr lang="pl-PL" b="1" dirty="0" smtClean="0"/>
              <a:t>Społeczne prawa to modele probabilistyczne, które nie staja się mniej rzeczywiste tylko dlatego, że jakieś przypadki nie pasują do ogólnego wzorca.</a:t>
            </a:r>
          </a:p>
          <a:p>
            <a:r>
              <a:rPr lang="pl-PL" b="1" dirty="0" smtClean="0"/>
              <a:t>Badacze społeczni przewidują, opierając się na prawdopodobieństwie. Gdy zaobserwują regułę mają podstawy aby pytać, dlaczego ona istnieje i pod jakimi warunkami jest skuteczna.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41665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sz="4000" dirty="0" smtClean="0"/>
              <a:t>Zbiorowości zamiast jednostek</a:t>
            </a:r>
            <a:endParaRPr lang="pl-PL" sz="40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07504" y="1340768"/>
            <a:ext cx="8280920" cy="5517232"/>
          </a:xfrm>
        </p:spPr>
        <p:txBody>
          <a:bodyPr>
            <a:normAutofit lnSpcReduction="10000"/>
          </a:bodyPr>
          <a:lstStyle/>
          <a:p>
            <a:r>
              <a:rPr lang="pl-PL" b="1" dirty="0" smtClean="0"/>
              <a:t>Prawidłowości ustalane są najczęściej w perspektywie zbiorowych </a:t>
            </a:r>
            <a:r>
              <a:rPr lang="pl-PL" b="1" dirty="0" err="1" smtClean="0"/>
              <a:t>zachowań</a:t>
            </a:r>
            <a:r>
              <a:rPr lang="pl-PL" b="1" dirty="0" smtClean="0"/>
              <a:t> wielu jednostek, chodzi o odtworzenie mechanizmów, sylwetek. </a:t>
            </a:r>
            <a:r>
              <a:rPr lang="pl-PL" b="1" dirty="0"/>
              <a:t> </a:t>
            </a:r>
            <a:endParaRPr lang="pl-PL" b="1" dirty="0" smtClean="0"/>
          </a:p>
          <a:p>
            <a:r>
              <a:rPr lang="pl-PL" b="1" dirty="0" smtClean="0"/>
              <a:t>Chociaż często, badamy pojedynczy przypadki, zajmujemy się motywacjami jednostek, analizujemy personalne cechy, sama jednostka rzadko bywa bezpośrednim przedmiotem przedsięwzięcia badawczego.</a:t>
            </a:r>
          </a:p>
          <a:p>
            <a:r>
              <a:rPr lang="pl-PL" b="1" dirty="0" smtClean="0"/>
              <a:t>Przeciwnie chodzi o stworzenie teorii prezentujących mechanizmy i reguły </a:t>
            </a:r>
            <a:r>
              <a:rPr lang="pl-PL" b="1" dirty="0"/>
              <a:t>ż</a:t>
            </a:r>
            <a:r>
              <a:rPr lang="pl-PL" b="1" dirty="0" smtClean="0"/>
              <a:t>ycia grupowego.</a:t>
            </a:r>
          </a:p>
          <a:p>
            <a:r>
              <a:rPr lang="pl-PL" b="1" dirty="0" smtClean="0"/>
              <a:t>Teorie nauk społecznych wyjaśniają dlaczego zebrane wzorce </a:t>
            </a:r>
            <a:r>
              <a:rPr lang="pl-PL" b="1" dirty="0" err="1" smtClean="0"/>
              <a:t>zachowań</a:t>
            </a:r>
            <a:r>
              <a:rPr lang="pl-PL" b="1" dirty="0" smtClean="0"/>
              <a:t> wykazują regularność, mimo że uczestniczące w nich jednostki zmieniają się w czasie.  </a:t>
            </a:r>
          </a:p>
          <a:p>
            <a:r>
              <a:rPr lang="pl-PL" b="1" dirty="0" smtClean="0"/>
              <a:t>Skrajnie pojmując taką postawę możemy powiedzieć, że nie chodzi o zrozumienie człowieka. Celem jest system w jakim żyją ludzie, dlaczego robią to co robią. Zatem nie ludzie a zmienne są dla nas istotne.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57375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sz="4000" dirty="0" smtClean="0"/>
              <a:t>Wartości i zmienne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268760"/>
            <a:ext cx="8460432" cy="5589240"/>
          </a:xfrm>
        </p:spPr>
        <p:txBody>
          <a:bodyPr>
            <a:normAutofit fontScale="92500"/>
          </a:bodyPr>
          <a:lstStyle/>
          <a:p>
            <a:r>
              <a:rPr lang="pl-PL" b="1" dirty="0" smtClean="0"/>
              <a:t>Teorie naukowe formułuje się w tzw. języku zmiennych. </a:t>
            </a:r>
          </a:p>
          <a:p>
            <a:pPr lvl="0">
              <a:buClr>
                <a:srgbClr val="A9A57C"/>
              </a:buClr>
            </a:pPr>
            <a:r>
              <a:rPr lang="pl-PL" b="1" dirty="0" smtClean="0"/>
              <a:t>Pozornie język zmiennych może wydawać się sztuczny. </a:t>
            </a:r>
          </a:p>
          <a:p>
            <a:pPr lvl="0">
              <a:buClr>
                <a:srgbClr val="A9A57C"/>
              </a:buClr>
            </a:pPr>
            <a:r>
              <a:rPr lang="pl-PL" b="1" dirty="0" smtClean="0">
                <a:solidFill>
                  <a:srgbClr val="2F2B20"/>
                </a:solidFill>
              </a:rPr>
              <a:t>PRZYKŁAD!!!: </a:t>
            </a:r>
            <a:r>
              <a:rPr lang="pl-PL" b="1" dirty="0" smtClean="0"/>
              <a:t>Przedmiotem uwagi obrońcy jest sprawca,  jeśli prokurator zarzuca sprawcy popełnienie przestępstwa, celem obrońcy jest maksymalna możliwa w tych warunkach minimalizacja zakresu odpowiedzialności, czy nawet dowiedzenie niewinności. </a:t>
            </a:r>
          </a:p>
          <a:p>
            <a:r>
              <a:rPr lang="pl-PL" b="1" dirty="0" smtClean="0"/>
              <a:t>Natomiast przedmiot badań nad prawem, w tym przypadku jest zupełnie inny, są to zmienne związane z np.: etiologią </a:t>
            </a:r>
            <a:r>
              <a:rPr lang="pl-PL" b="1" dirty="0" err="1" smtClean="0"/>
              <a:t>zachowań</a:t>
            </a:r>
            <a:r>
              <a:rPr lang="pl-PL" b="1" dirty="0" smtClean="0"/>
              <a:t> przestępnych lub skuteczność środków zapobiegawczych itd. </a:t>
            </a:r>
          </a:p>
          <a:p>
            <a:r>
              <a:rPr lang="pl-PL" b="1" dirty="0" smtClean="0"/>
              <a:t>Dla naukowca zajmującego się prawem sprawca ma znaczenie tylko jako przykład procesu kryminalizacji. Nie znaczy to, że nie ma dla nas znaczenia człowiek/sprawca. Jednakże w tym badaniu ma on dla nas znaczenie tylko ze względu na to co może nam ujawnić w zakresie wiedzy o etiologii czy efektywności.</a:t>
            </a:r>
          </a:p>
          <a:p>
            <a:r>
              <a:rPr lang="pl-PL" b="1" dirty="0" smtClean="0"/>
              <a:t>Ważne jest studiowanie zmiennych oraz cech. Nauka mówiąca językiem zmiennych, traktuje w pewnym sensie ludzi jako jednostki uwikłane w procesy, które badamy. Ludzie są swoistymi nosicielami zmiennych.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12530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/>
              <a:t>Wartości i zmienne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00200"/>
            <a:ext cx="8136904" cy="5069160"/>
          </a:xfrm>
        </p:spPr>
        <p:txBody>
          <a:bodyPr/>
          <a:lstStyle/>
          <a:p>
            <a:r>
              <a:rPr lang="pl-PL" b="1" dirty="0" smtClean="0"/>
              <a:t>WARTOŚCI – to własności lub cechy, które opisują przedmiot. </a:t>
            </a:r>
          </a:p>
          <a:p>
            <a:r>
              <a:rPr lang="pl-PL" b="1" dirty="0" smtClean="0"/>
              <a:t>Wszystkie określenia służące do opisu siebie lub kogoś innego, względnie przedmiotów itd. Wszystko co można powiedzieć o tych przedmiotach w kategorii ich charakterystyki wiąże się z tzw. WARTOŚCIAMI ZMIENNYCH.</a:t>
            </a:r>
          </a:p>
          <a:p>
            <a:r>
              <a:rPr lang="pl-PL" b="1" dirty="0" smtClean="0"/>
              <a:t>W tej perspektywie proces logicznego pogrupowania wartości  zmierza do wytworzenia pojęcia ZMIENNEJ.</a:t>
            </a:r>
          </a:p>
          <a:p>
            <a:r>
              <a:rPr lang="pl-PL" b="1" dirty="0" smtClean="0"/>
              <a:t>PRZYKŁAD: </a:t>
            </a:r>
          </a:p>
          <a:p>
            <a:r>
              <a:rPr lang="pl-PL" b="1" dirty="0" smtClean="0"/>
              <a:t>wartości – mężczyzna, kobieta – zmienna płeć,</a:t>
            </a:r>
          </a:p>
          <a:p>
            <a:r>
              <a:rPr lang="pl-PL" b="1" dirty="0"/>
              <a:t>w</a:t>
            </a:r>
            <a:r>
              <a:rPr lang="pl-PL" b="1" dirty="0" smtClean="0"/>
              <a:t>artości – rolnik, profesor, adwokat, lekarz – zmienna zwód,</a:t>
            </a:r>
          </a:p>
          <a:p>
            <a:r>
              <a:rPr lang="pl-PL" b="1" dirty="0"/>
              <a:t>w</a:t>
            </a:r>
            <a:r>
              <a:rPr lang="pl-PL" b="1" dirty="0" smtClean="0"/>
              <a:t>artości – klasa wyższa, średnia, niższa – zmienna klasa społeczna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61469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sz="4000" dirty="0" smtClean="0"/>
              <a:t>Działalność badawcza człowieka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556792"/>
            <a:ext cx="8352928" cy="5301208"/>
          </a:xfrm>
        </p:spPr>
        <p:txBody>
          <a:bodyPr/>
          <a:lstStyle/>
          <a:p>
            <a:r>
              <a:rPr lang="pl-PL" b="1" dirty="0" smtClean="0"/>
              <a:t>Praktycznie wszyscy ludzie wykazują potrzebę przewidywania swojego przyszłego położenia. Dzieje się to w ramach rozumowań </a:t>
            </a:r>
            <a:r>
              <a:rPr lang="pl-PL" b="1" dirty="0" err="1" smtClean="0"/>
              <a:t>przyczynowo-skutkowych</a:t>
            </a:r>
            <a:r>
              <a:rPr lang="pl-PL" b="1" dirty="0" smtClean="0"/>
              <a:t> i probabilistycznych,</a:t>
            </a:r>
          </a:p>
          <a:p>
            <a:r>
              <a:rPr lang="pl-PL" b="1" dirty="0" smtClean="0"/>
              <a:t>Po pierwsze - Łączenie zmiennych na zasadzie jedno zdarzenie warunkuje powstanie drugiego,</a:t>
            </a:r>
          </a:p>
          <a:p>
            <a:r>
              <a:rPr lang="pl-PL" b="1" dirty="0" smtClean="0"/>
              <a:t>Po drugie – uczymy się że takie </a:t>
            </a:r>
            <a:r>
              <a:rPr lang="pl-PL" b="1" dirty="0" err="1" smtClean="0"/>
              <a:t>przyczynowo-skutkowe</a:t>
            </a:r>
            <a:r>
              <a:rPr lang="pl-PL" b="1" dirty="0" smtClean="0"/>
              <a:t> modele mają charakter probabilistyczny – skutki pojawiają się częściej, gdy wystąpią przyczyny, a rzadziej gdy tych przyczyn zabraknie,</a:t>
            </a:r>
          </a:p>
          <a:p>
            <a:r>
              <a:rPr lang="pl-PL" b="1" dirty="0" smtClean="0"/>
              <a:t>Ludzkie poszukiwania mają na celu udzielenie odpowiedzi na pytanie co, jak i dlaczego?</a:t>
            </a:r>
          </a:p>
          <a:p>
            <a:r>
              <a:rPr lang="pl-PL" b="1" dirty="0" smtClean="0"/>
              <a:t>Dążymy do tego obserwując i starając się zrozumieć. Chodzi o wyjaśnienie wydarzeń i możliwość ich przewidywania.</a:t>
            </a:r>
          </a:p>
          <a:p>
            <a:endParaRPr lang="pl-PL" b="1" dirty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98942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sz="4000" dirty="0" smtClean="0"/>
              <a:t>Zmienne zależne i niezależne</a:t>
            </a:r>
            <a:endParaRPr lang="pl-PL" sz="40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79512" y="1340768"/>
            <a:ext cx="8208912" cy="5400600"/>
          </a:xfrm>
        </p:spPr>
        <p:txBody>
          <a:bodyPr/>
          <a:lstStyle/>
          <a:p>
            <a:r>
              <a:rPr lang="pl-PL" b="1" dirty="0" smtClean="0"/>
              <a:t>Związek między zmiennymi a ich wartościami, stanowi bardzo ważny element procesu badawczego,</a:t>
            </a:r>
          </a:p>
          <a:p>
            <a:r>
              <a:rPr lang="pl-PL" b="1" dirty="0" smtClean="0"/>
              <a:t>Proces ich odkrywania i interpretowania bywa czasem dość skomplikowany,</a:t>
            </a:r>
          </a:p>
          <a:p>
            <a:r>
              <a:rPr lang="pl-PL" b="1" dirty="0" smtClean="0"/>
              <a:t>Na tym etapie upraszczając nieco ten schemat powiedzmy, że teorie opisują takie związki między zmiennymi, których z logicznego punktu widzenia można się spodziewać (związane jest to często z przyczynowością).</a:t>
            </a:r>
          </a:p>
          <a:p>
            <a:r>
              <a:rPr lang="pl-PL" b="1" dirty="0" smtClean="0"/>
              <a:t>Zmienne w relacji do siebie traktować możemy jako zmienne niezależne i zależne.</a:t>
            </a:r>
          </a:p>
          <a:p>
            <a:r>
              <a:rPr lang="pl-PL" b="1" dirty="0" smtClean="0"/>
              <a:t>Zmienne zależne – zależą od czegoś, są swoistym skutkiem</a:t>
            </a:r>
          </a:p>
          <a:p>
            <a:r>
              <a:rPr lang="pl-PL" b="1" dirty="0" smtClean="0"/>
              <a:t>Zmienne niezależne – to te elementy które wpływają , warunkują zmiany w zakresie zmiennych zależnych, w danym układzie zmiennych, są w istocie przyczyną.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3411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sz="4000" dirty="0" smtClean="0"/>
              <a:t>Dialektyka badań społecznych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WYJAŚNIENIE IDIOGRAFICZNE – forma rozumowania przyczynowego, polegająca na wyjaśnieniu pojedynczej sytuacji (zdarzenia) bardzo wyczerpująco. Analiza krok po kroku wszystkich istotnych elementów wpływających na ten jeden konkretny przypadek. </a:t>
            </a:r>
          </a:p>
          <a:p>
            <a:r>
              <a:rPr lang="pl-PL" b="1" dirty="0" smtClean="0"/>
              <a:t>Gdy finalizujemy wyjaśnienie idiograficzne, mamy poczucie, że w pełni rozumiemy przyczyny tego co się w tym konkretnym przypadku stało. </a:t>
            </a:r>
          </a:p>
          <a:p>
            <a:r>
              <a:rPr lang="pl-PL" b="1" dirty="0" smtClean="0"/>
              <a:t>Jednocześnie zasięg naszych ustaleń ograniczony jest do tego i wyłącznie tego jednego przypadku.</a:t>
            </a:r>
          </a:p>
          <a:p>
            <a:r>
              <a:rPr lang="pl-PL" b="1" dirty="0" smtClean="0"/>
              <a:t>Choć poszczególne elementy wyjaśnienia idiograficznego mogą mieć zastosowanie do innych sytuacjach, naszą intencją jest wyjaśnić w pełni ten jeden przypadek.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02684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sz="4000" dirty="0">
                <a:solidFill>
                  <a:srgbClr val="675E47"/>
                </a:solidFill>
              </a:rPr>
              <a:t>Dialektyka badań społecznych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/>
              <a:t>WYJAŚNIENIE NOMOTETYCZNE – uogólnione rozumienie wielu przypadków.</a:t>
            </a:r>
          </a:p>
          <a:p>
            <a:r>
              <a:rPr lang="pl-PL" b="1" dirty="0" smtClean="0"/>
              <a:t>Poszukiwanie wyjaśnień dla pewnej klasy  sytuacji czy zdarzeń. Wyjaśnienie ma charakter bardziej ogólny, obejmuje krąg doświadczeń i obserwacji. Dotyczy bezpośredniego związku między zmiennymi.</a:t>
            </a:r>
          </a:p>
          <a:p>
            <a:r>
              <a:rPr lang="pl-PL" b="1" dirty="0" smtClean="0"/>
              <a:t>Poszukiwanie ma charakter ekonomiczny. Używamy jednego lub kilku czynników wyjaśniających. Ostatecznie obraz jest wyjaśnieniem cząstkowym, a nie kompletnym zespołem czynników.</a:t>
            </a:r>
          </a:p>
          <a:p>
            <a:r>
              <a:rPr lang="pl-PL" b="1" dirty="0" smtClean="0"/>
              <a:t>Często mówimy w tym przypadku: „w sumie”, „zazwyczaj”, „w takich warunkach zwykle”.</a:t>
            </a:r>
          </a:p>
          <a:p>
            <a:r>
              <a:rPr lang="pl-PL" b="1" dirty="0" smtClean="0"/>
              <a:t>Mogą zdarzać się wyjątki, ale prawidłowości są realne i znaczące, nawet jeśli nie są doskonałe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1107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sz="4000" dirty="0">
                <a:solidFill>
                  <a:srgbClr val="675E47"/>
                </a:solidFill>
              </a:rPr>
              <a:t>Dialektyka badań społecznych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79512" y="1600200"/>
            <a:ext cx="8208912" cy="4800600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Badacze społeczni mają dostęp do dwóch rodzajów wyjaśnień.</a:t>
            </a:r>
          </a:p>
          <a:p>
            <a:r>
              <a:rPr lang="pl-PL" sz="2800" b="1" dirty="0" smtClean="0"/>
              <a:t>Raz mogą poszukiwać związków na bardzo szeroka skalę, a w innym przypadku zgłębiać to co specyficzne, wyjątkowe i jedyne w swoim rodzaju.</a:t>
            </a:r>
          </a:p>
          <a:p>
            <a:r>
              <a:rPr lang="pl-PL" sz="2800" b="1" dirty="0" smtClean="0"/>
              <a:t>Oba podejścia są prawdziwą nauką, oba są równoprawne.</a:t>
            </a:r>
          </a:p>
          <a:p>
            <a:r>
              <a:rPr lang="pl-PL" sz="2800" b="1" dirty="0" smtClean="0"/>
              <a:t>Wreszcie oba podejścia mogą dawać dużą satysfakcję i sprawiać równie dużą przyjemność.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267832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sz="4000" dirty="0" smtClean="0"/>
              <a:t>Teoria indukcyjna i dedukcyjna</a:t>
            </a:r>
            <a:endParaRPr lang="pl-PL" sz="40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/>
              <a:t>ROZUMOWANIE INDUKCYJNE – przechodzi od </a:t>
            </a:r>
            <a:r>
              <a:rPr lang="pl-PL" sz="2800" b="1" dirty="0"/>
              <a:t>t</a:t>
            </a:r>
            <a:r>
              <a:rPr lang="pl-PL" sz="2800" b="1" dirty="0" smtClean="0"/>
              <a:t>ego co konkretne, do tego, co ogólne. Proces poznania przebiega od zestawu szczegółowych obserwacji do odkrycia prawidłowości. </a:t>
            </a:r>
          </a:p>
          <a:p>
            <a:r>
              <a:rPr lang="pl-PL" sz="2800" b="1" dirty="0" smtClean="0"/>
              <a:t>Ustalona w takim procesie prawidłowość odzwierciedla pewien stopień uporządkowania wszystkich zebranych zdarzeń i danych.</a:t>
            </a:r>
          </a:p>
          <a:p>
            <a:r>
              <a:rPr lang="pl-PL" sz="2800" b="1" dirty="0" smtClean="0"/>
              <a:t>Odkrycie mówi najczęściej jedynie, że określony wzór (prawidłowość) istnieje, niekoniecznie jest w stanie odpowiedzieć dlaczego tak się dzieje?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327494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sz="4000" dirty="0">
                <a:solidFill>
                  <a:srgbClr val="675E47"/>
                </a:solidFill>
              </a:rPr>
              <a:t>Teoria indukcyjna i dedukcyjna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 smtClean="0"/>
              <a:t>ROZUMOWANIE DEDUKCYJNE – zaczyna się od stwierdzeń (prawd) ogólnych i przewidują konkretne obserwacje, które pozwolą ocenić przyjęte rozumowanie.</a:t>
            </a:r>
          </a:p>
          <a:p>
            <a:r>
              <a:rPr lang="pl-PL" sz="2400" b="1" dirty="0" smtClean="0"/>
              <a:t>Dedukcja przechodzi od tego, co ogólne, do tego, co szczegółowe. Przechodzi od wzorca, którego możemy oczekiwać z logicznego lub teoretycznego</a:t>
            </a:r>
            <a:r>
              <a:rPr lang="pl-PL" sz="2400" b="1" dirty="0">
                <a:solidFill>
                  <a:srgbClr val="2F2B20"/>
                </a:solidFill>
              </a:rPr>
              <a:t> punktu </a:t>
            </a:r>
            <a:r>
              <a:rPr lang="pl-PL" sz="2400" b="1" dirty="0" smtClean="0">
                <a:solidFill>
                  <a:srgbClr val="2F2B20"/>
                </a:solidFill>
              </a:rPr>
              <a:t>widzenia, do obserwacji, które sprawdzają, czy oczekiwany wzorzec rzeczywiście się pojawia.</a:t>
            </a:r>
          </a:p>
          <a:p>
            <a:r>
              <a:rPr lang="pl-PL" sz="2400" b="1" dirty="0" smtClean="0">
                <a:solidFill>
                  <a:srgbClr val="2F2B20"/>
                </a:solidFill>
              </a:rPr>
              <a:t>Dedukcja zaczyna się od dlaczego i przechodzi do czy, podczas gdy indukcja to ruch w przeciwnym kierunku.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03288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sz="4000" dirty="0" smtClean="0"/>
              <a:t>Dane jakościowe i ilościowe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340768"/>
            <a:ext cx="8352928" cy="5400600"/>
          </a:xfrm>
        </p:spPr>
        <p:txBody>
          <a:bodyPr>
            <a:normAutofit/>
          </a:bodyPr>
          <a:lstStyle/>
          <a:p>
            <a:r>
              <a:rPr lang="pl-PL" b="1" dirty="0" smtClean="0"/>
              <a:t>Rozróżnienie na dane jakościowe i ilościowe zazwyczaj pokrywa się z rozróżnieniem na dane liczbowe i </a:t>
            </a:r>
            <a:r>
              <a:rPr lang="pl-PL" b="1" dirty="0" err="1" smtClean="0"/>
              <a:t>nieliczbowe</a:t>
            </a:r>
            <a:r>
              <a:rPr lang="pl-PL" b="1" dirty="0" smtClean="0"/>
              <a:t>. </a:t>
            </a:r>
          </a:p>
          <a:p>
            <a:r>
              <a:rPr lang="pl-PL" b="1" dirty="0" smtClean="0"/>
              <a:t>Każda obserwacja ma na początku charakter jakościowy. Natura rzeczy nie jest liczbowa czy ilościowa, czasem jednak korzystnie jest nadać im tą numeryczną formę (kwantyfikacja).</a:t>
            </a:r>
          </a:p>
          <a:p>
            <a:r>
              <a:rPr lang="pl-PL" b="1" dirty="0" smtClean="0"/>
              <a:t>Kwantyfikacja sprawia, że nasze obserwacje staja się bardziej wyraziste. Łatwiej wtedy agregować dane, porównywać. Otwiera to możliwość zastosowania analiz statystycznych (średnie, mediany, czy wzory lub modele matematyczne).</a:t>
            </a:r>
          </a:p>
          <a:p>
            <a:r>
              <a:rPr lang="pl-PL" b="1" dirty="0" smtClean="0"/>
              <a:t>Obie metody są użyteczne i równouprawnione. Jednakże wymagają innych umiejętności i procedur.</a:t>
            </a:r>
          </a:p>
          <a:p>
            <a:r>
              <a:rPr lang="pl-PL" b="1" dirty="0" smtClean="0"/>
              <a:t>Można zauważyć, że podejście jakościowe bliższe jest wyjaśnieniom idiograficznym, a ilościowe wyjaśnieniom nomotetycznym.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35969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sz="4000" dirty="0">
                <a:solidFill>
                  <a:srgbClr val="675E47"/>
                </a:solidFill>
              </a:rPr>
              <a:t>Dane jakościowe i ilościowe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196752"/>
            <a:ext cx="8532440" cy="5661248"/>
          </a:xfrm>
        </p:spPr>
        <p:txBody>
          <a:bodyPr>
            <a:normAutofit lnSpcReduction="10000"/>
          </a:bodyPr>
          <a:lstStyle/>
          <a:p>
            <a:r>
              <a:rPr lang="pl-PL" b="1" dirty="0" smtClean="0"/>
              <a:t>Przyjęcie podziału na badania jakościowe i ilościowe nie oznacza nakazu ścisłego związania, specjalizacji własnej aktywności badawczej z jednym ze wskazanych podejść. Pełne zrozumienie jakiegoś zagadnienia często wręcz wymaga zastosowania obu technik.</a:t>
            </a:r>
          </a:p>
          <a:p>
            <a:r>
              <a:rPr lang="pl-PL" b="1" dirty="0" smtClean="0"/>
              <a:t>PRZYKŁAD (zmienna wiek):</a:t>
            </a:r>
          </a:p>
          <a:p>
            <a:r>
              <a:rPr lang="pl-PL" b="1" dirty="0"/>
              <a:t>S</a:t>
            </a:r>
            <a:r>
              <a:rPr lang="pl-PL" b="1" dirty="0" smtClean="0"/>
              <a:t>potkania z osobami starszymi – ilościowe podejście, ustalenie wieku każdej spotykanej przez nas osoby i obliczona średnia.</a:t>
            </a:r>
          </a:p>
          <a:p>
            <a:r>
              <a:rPr lang="pl-PL" b="1" dirty="0" smtClean="0"/>
              <a:t>Dojrzałość, wygląd – jakościowe badanie, ustalenie czy spotykane osoby wykazują postawy, poglądy dojrzałe tu już płynniejsza jest kategoria. A w przypadku wyglądu – tzw. nie wygląda na swój wiek.</a:t>
            </a:r>
          </a:p>
          <a:p>
            <a:r>
              <a:rPr lang="pl-PL" b="1" dirty="0" smtClean="0"/>
              <a:t>W badaniach jakościowych mamy zdecydowanie większe bogactwo znaczeniowe, ale jednocześnie pojawia się wieloznaczność. Sens określeń często wyrasta z osobistych doświadczeń lub doświadczeń innych ludzi. Dwie rzeczy są tu pewne: 1) ty i ja nie mamy zapewne na myśli dokładnie tego samego oraz 2) nie wiesz dokładnie, co jam na myśli i vice versa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61434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sz="4000" dirty="0" smtClean="0"/>
              <a:t>Badania podstawowe i stosowane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dirty="0" smtClean="0"/>
              <a:t>Ustawa z dnia 30 kwietnia 2010 r. o zasadach finansowania nauki (</a:t>
            </a:r>
            <a:r>
              <a:rPr lang="pl-PL" sz="2400" b="1" dirty="0" err="1"/>
              <a:t>D</a:t>
            </a:r>
            <a:r>
              <a:rPr lang="pl-PL" sz="2400" b="1" dirty="0" err="1" smtClean="0"/>
              <a:t>z.U</a:t>
            </a:r>
            <a:r>
              <a:rPr lang="pl-PL" sz="2400" b="1" dirty="0" smtClean="0"/>
              <a:t> z 2010, nr 96 poz. 615 z </a:t>
            </a:r>
            <a:r>
              <a:rPr lang="pl-PL" sz="2400" b="1" dirty="0" err="1" smtClean="0"/>
              <a:t>poź</a:t>
            </a:r>
            <a:r>
              <a:rPr lang="pl-PL" sz="2400" b="1" dirty="0" smtClean="0"/>
              <a:t>. zm.)</a:t>
            </a:r>
          </a:p>
          <a:p>
            <a:r>
              <a:rPr lang="pl-PL" sz="2400" b="1" dirty="0" smtClean="0"/>
              <a:t>BADANIA PODSTAWOWE – oryginalne prace badawcze eksperymentalne lub teoretyczne podejmowane przede wszystkim w celu zdobywania nowej wiedzy o podstawach zjawisk i obserwowanych faktów bez nastawienia na bezpośrednie praktyczne zastosowanie i użytkowanie.</a:t>
            </a:r>
          </a:p>
          <a:p>
            <a:r>
              <a:rPr lang="pl-PL" sz="2400" b="1" dirty="0" smtClean="0"/>
              <a:t>BADANIA STOSOWANE – prace badawcze podejmowane w celu zdobycia nowej wiedzy, zorientowane przede wszystkim na zastosowanie w praktyce.</a:t>
            </a:r>
          </a:p>
          <a:p>
            <a:endParaRPr lang="pl-PL" b="1" dirty="0" smtClean="0"/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14595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sz="4000" dirty="0" smtClean="0"/>
              <a:t>Literatura</a:t>
            </a:r>
            <a:endParaRPr lang="pl-PL" sz="4000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0" y="1124744"/>
            <a:ext cx="8388424" cy="5616624"/>
          </a:xfrm>
        </p:spPr>
        <p:txBody>
          <a:bodyPr>
            <a:normAutofit fontScale="55000" lnSpcReduction="20000"/>
          </a:bodyPr>
          <a:lstStyle/>
          <a:p>
            <a:r>
              <a:rPr lang="pl-PL" dirty="0" smtClean="0"/>
              <a:t>John </a:t>
            </a:r>
            <a:r>
              <a:rPr lang="pl-PL" dirty="0" err="1" smtClean="0"/>
              <a:t>W.Creswell</a:t>
            </a:r>
            <a:r>
              <a:rPr lang="pl-PL" dirty="0" smtClean="0"/>
              <a:t>, Projektowanie badań naukowych. metody jakościowe, ilościowe i mieszane, Kraków 2013;</a:t>
            </a:r>
          </a:p>
          <a:p>
            <a:pPr lvl="0"/>
            <a:r>
              <a:rPr lang="pl-PL" dirty="0" smtClean="0"/>
              <a:t>Earl </a:t>
            </a:r>
            <a:r>
              <a:rPr lang="pl-PL" dirty="0" err="1" smtClean="0"/>
              <a:t>Babbie</a:t>
            </a:r>
            <a:r>
              <a:rPr lang="pl-PL" dirty="0"/>
              <a:t>, Podstawy badań społecznych, Warszawa 2009 (PWN),</a:t>
            </a:r>
          </a:p>
          <a:p>
            <a:pPr lvl="0"/>
            <a:r>
              <a:rPr lang="pl-PL" dirty="0" smtClean="0"/>
              <a:t>David </a:t>
            </a:r>
            <a:r>
              <a:rPr lang="pl-PL" dirty="0" err="1" smtClean="0"/>
              <a:t>Silverman</a:t>
            </a:r>
            <a:r>
              <a:rPr lang="pl-PL" dirty="0"/>
              <a:t>, Prowadzenie badań jakościowych, Warszawa 2009 (PWN),</a:t>
            </a:r>
          </a:p>
          <a:p>
            <a:pPr lvl="0"/>
            <a:r>
              <a:rPr lang="pl-PL" dirty="0"/>
              <a:t>David </a:t>
            </a:r>
            <a:r>
              <a:rPr lang="pl-PL" dirty="0" err="1"/>
              <a:t>Silverman</a:t>
            </a:r>
            <a:r>
              <a:rPr lang="pl-PL" dirty="0"/>
              <a:t>, Interpretacja danych jakościowych, Warszawa 2012 (PWN),</a:t>
            </a:r>
          </a:p>
          <a:p>
            <a:pPr lvl="0"/>
            <a:r>
              <a:rPr lang="pl-PL" dirty="0"/>
              <a:t>Krzysztof Tomasz Konecki, Studia z metodologii badań jakościowych. Teoria ugruntowana, Warszawa 2000 (PWN),</a:t>
            </a:r>
          </a:p>
          <a:p>
            <a:pPr lvl="0"/>
            <a:r>
              <a:rPr lang="pl-PL" dirty="0"/>
              <a:t>Red. Norman K. </a:t>
            </a:r>
            <a:r>
              <a:rPr lang="pl-PL" dirty="0" err="1"/>
              <a:t>Denzim</a:t>
            </a:r>
            <a:r>
              <a:rPr lang="pl-PL" dirty="0"/>
              <a:t>, </a:t>
            </a:r>
            <a:r>
              <a:rPr lang="pl-PL" dirty="0" err="1"/>
              <a:t>Yvonna</a:t>
            </a:r>
            <a:r>
              <a:rPr lang="pl-PL" dirty="0"/>
              <a:t> S. Lincoln, Metody badań jakościowych, Tom I </a:t>
            </a:r>
            <a:r>
              <a:rPr lang="pl-PL" dirty="0" err="1"/>
              <a:t>i</a:t>
            </a:r>
            <a:r>
              <a:rPr lang="pl-PL" dirty="0"/>
              <a:t> Tom II, Warszawa 2010 (PWN),</a:t>
            </a:r>
          </a:p>
          <a:p>
            <a:pPr lvl="0"/>
            <a:r>
              <a:rPr lang="pl-PL" dirty="0"/>
              <a:t>Antoni Sułek, Ogród metodologii socjologicznej, Warszawa 2002 (Scholar),</a:t>
            </a:r>
          </a:p>
          <a:p>
            <a:pPr lvl="0"/>
            <a:r>
              <a:rPr lang="pl-PL" dirty="0" err="1"/>
              <a:t>Uwe</a:t>
            </a:r>
            <a:r>
              <a:rPr lang="pl-PL" dirty="0"/>
              <a:t> </a:t>
            </a:r>
            <a:r>
              <a:rPr lang="pl-PL" dirty="0" err="1"/>
              <a:t>Flick</a:t>
            </a:r>
            <a:r>
              <a:rPr lang="pl-PL" dirty="0"/>
              <a:t>, Projektowanie badania jakościowego, Warszawa 2012 (PWN),</a:t>
            </a:r>
          </a:p>
          <a:p>
            <a:pPr lvl="0"/>
            <a:r>
              <a:rPr lang="pl-PL" dirty="0"/>
              <a:t>Tim </a:t>
            </a:r>
            <a:r>
              <a:rPr lang="pl-PL" dirty="0" err="1"/>
              <a:t>Rapley</a:t>
            </a:r>
            <a:r>
              <a:rPr lang="pl-PL" dirty="0"/>
              <a:t>, Analiza konwersacji, dyskursu i dokumentów, Warszawa 2010 (PWN),</a:t>
            </a:r>
          </a:p>
          <a:p>
            <a:pPr lvl="0"/>
            <a:r>
              <a:rPr lang="pl-PL" dirty="0"/>
              <a:t>Graham Gibbs, Analizowanie danych jakościowych, Warszawa 2011 (PWN),</a:t>
            </a:r>
          </a:p>
          <a:p>
            <a:pPr lvl="0"/>
            <a:r>
              <a:rPr lang="pl-PL" dirty="0" err="1"/>
              <a:t>Steinar</a:t>
            </a:r>
            <a:r>
              <a:rPr lang="pl-PL" dirty="0"/>
              <a:t> </a:t>
            </a:r>
            <a:r>
              <a:rPr lang="pl-PL" dirty="0" err="1"/>
              <a:t>Kvale</a:t>
            </a:r>
            <a:r>
              <a:rPr lang="pl-PL" dirty="0"/>
              <a:t>, Prowadzenie wywiadów, Warszawa 2011 (PWN),</a:t>
            </a:r>
          </a:p>
          <a:p>
            <a:pPr lvl="0"/>
            <a:r>
              <a:rPr lang="pl-PL" dirty="0"/>
              <a:t>Stefan Nowak, Metodologia badań społecznych, Warszawa 2010 (PWN),</a:t>
            </a:r>
          </a:p>
          <a:p>
            <a:pPr lvl="0"/>
            <a:r>
              <a:rPr lang="pl-PL" dirty="0" err="1"/>
              <a:t>Emile</a:t>
            </a:r>
            <a:r>
              <a:rPr lang="pl-PL" dirty="0"/>
              <a:t> Durkheim, Zasady metody socjologicznej, Warszawa 1968 (PWN),</a:t>
            </a:r>
          </a:p>
          <a:p>
            <a:pPr lvl="0"/>
            <a:r>
              <a:rPr lang="pl-PL" dirty="0"/>
              <a:t>Janina Błachut, Problemy związane z pomiarem przestępczości, </a:t>
            </a:r>
            <a:r>
              <a:rPr lang="pl-PL" dirty="0" err="1"/>
              <a:t>Wolters</a:t>
            </a:r>
            <a:r>
              <a:rPr lang="pl-PL" dirty="0"/>
              <a:t> </a:t>
            </a:r>
            <a:r>
              <a:rPr lang="pl-PL" dirty="0" err="1"/>
              <a:t>Kluwer</a:t>
            </a:r>
            <a:r>
              <a:rPr lang="pl-PL" dirty="0"/>
              <a:t> 2007</a:t>
            </a:r>
          </a:p>
          <a:p>
            <a:pPr lvl="0"/>
            <a:r>
              <a:rPr lang="pl-PL" dirty="0" err="1"/>
              <a:t>T.Kotarbiński</a:t>
            </a:r>
            <a:r>
              <a:rPr lang="pl-PL" dirty="0"/>
              <a:t>, Traktat o dobrej robocie, PWN, Łódź 1957, Tegoż, O pojęciu metody (1957), (w:) Dzieła wszystkie, t. 2, Ossolineum, Wrocław 1993;</a:t>
            </a:r>
          </a:p>
          <a:p>
            <a:pPr lvl="0"/>
            <a:r>
              <a:rPr lang="pl-PL" dirty="0" err="1"/>
              <a:t>K.Opałek</a:t>
            </a:r>
            <a:r>
              <a:rPr lang="pl-PL" dirty="0"/>
              <a:t>, Problemy metodologiczne nauki prawa, Warszawa 1962;</a:t>
            </a:r>
          </a:p>
          <a:p>
            <a:pPr lvl="0"/>
            <a:r>
              <a:rPr lang="pl-PL" dirty="0" err="1"/>
              <a:t>A.Podgórecki</a:t>
            </a:r>
            <a:r>
              <a:rPr lang="pl-PL" dirty="0"/>
              <a:t>, Socjologia prawa, Warszawa 1962;</a:t>
            </a:r>
          </a:p>
          <a:p>
            <a:pPr lvl="0"/>
            <a:r>
              <a:rPr lang="pl-PL" dirty="0"/>
              <a:t>P. </a:t>
            </a:r>
            <a:r>
              <a:rPr lang="pl-PL" dirty="0" err="1"/>
              <a:t>Feyerabend</a:t>
            </a:r>
            <a:r>
              <a:rPr lang="pl-PL" dirty="0"/>
              <a:t>, </a:t>
            </a:r>
            <a:r>
              <a:rPr lang="pl-PL" dirty="0" err="1"/>
              <a:t>Against</a:t>
            </a:r>
            <a:r>
              <a:rPr lang="pl-PL" dirty="0"/>
              <a:t> Method, 3rd ed. 1993 (ostatni reprint w 2009); polskie tłumaczenie: Przeciw metodzie, Wyd. Siedmiogród 2001;</a:t>
            </a:r>
          </a:p>
          <a:p>
            <a:pPr lvl="0"/>
            <a:r>
              <a:rPr lang="pl-PL" dirty="0"/>
              <a:t>R. </a:t>
            </a:r>
            <a:r>
              <a:rPr lang="pl-PL" dirty="0" err="1"/>
              <a:t>Rorty</a:t>
            </a:r>
            <a:r>
              <a:rPr lang="pl-PL" dirty="0"/>
              <a:t>, Obiektywność, relatywizm i prawda, </a:t>
            </a:r>
            <a:r>
              <a:rPr lang="pl-PL" dirty="0" err="1"/>
              <a:t>Wyd</a:t>
            </a:r>
            <a:r>
              <a:rPr lang="pl-PL" dirty="0"/>
              <a:t> </a:t>
            </a:r>
            <a:r>
              <a:rPr lang="pl-PL" dirty="0" err="1"/>
              <a:t>Aletheia</a:t>
            </a:r>
            <a:r>
              <a:rPr lang="pl-PL" dirty="0"/>
              <a:t> 1999;</a:t>
            </a:r>
          </a:p>
          <a:p>
            <a:pPr lvl="0"/>
            <a:r>
              <a:rPr lang="pl-PL" dirty="0"/>
              <a:t>R. </a:t>
            </a:r>
            <a:r>
              <a:rPr lang="pl-PL" dirty="0" err="1"/>
              <a:t>Rorty</a:t>
            </a:r>
            <a:r>
              <a:rPr lang="pl-PL" dirty="0"/>
              <a:t>, Przygodność, ironia i solidarność, Wyd. W.A.B 2009; </a:t>
            </a:r>
          </a:p>
          <a:p>
            <a:pPr lvl="0"/>
            <a:r>
              <a:rPr lang="pl-PL" dirty="0"/>
              <a:t>T. Kuhn, Struktura rewolucji naukowych, </a:t>
            </a:r>
            <a:r>
              <a:rPr lang="pl-PL" dirty="0" err="1"/>
              <a:t>Wyd</a:t>
            </a:r>
            <a:r>
              <a:rPr lang="pl-PL" dirty="0"/>
              <a:t> </a:t>
            </a:r>
            <a:r>
              <a:rPr lang="pl-PL" dirty="0" err="1"/>
              <a:t>Aletheia</a:t>
            </a:r>
            <a:r>
              <a:rPr lang="pl-PL" dirty="0"/>
              <a:t> 2009, </a:t>
            </a:r>
          </a:p>
          <a:p>
            <a:pPr lvl="0"/>
            <a:r>
              <a:rPr lang="pl-PL" dirty="0"/>
              <a:t>T. Kuhn, Dwa bieguny. Tradycja i nowatorstwo w badaniach naukowych, tł. i posłowiem opatrzył </a:t>
            </a:r>
            <a:r>
              <a:rPr lang="pl-PL" u="sng" dirty="0">
                <a:hlinkClick r:id="rId2"/>
              </a:rPr>
              <a:t>Stefan Amsterdamski</a:t>
            </a:r>
            <a:r>
              <a:rPr lang="pl-PL" dirty="0"/>
              <a:t>, Warszawa 1985, </a:t>
            </a:r>
            <a:r>
              <a:rPr lang="pl-PL" u="sng" dirty="0">
                <a:hlinkClick r:id="rId3"/>
              </a:rPr>
              <a:t>PIW</a:t>
            </a:r>
            <a:r>
              <a:rPr lang="pl-PL" dirty="0"/>
              <a:t>;</a:t>
            </a:r>
          </a:p>
          <a:p>
            <a:pPr lvl="0"/>
            <a:r>
              <a:rPr lang="pl-PL" dirty="0"/>
              <a:t>M. </a:t>
            </a:r>
            <a:r>
              <a:rPr lang="pl-PL" dirty="0" err="1"/>
              <a:t>Fucoult</a:t>
            </a:r>
            <a:r>
              <a:rPr lang="pl-PL" dirty="0"/>
              <a:t>, Słowa i rzeczy, Wyd. słowo/obraz terytoria 2005;</a:t>
            </a:r>
          </a:p>
          <a:p>
            <a:pPr lvl="0"/>
            <a:r>
              <a:rPr lang="pl-PL" dirty="0"/>
              <a:t>J. Derrida, De la </a:t>
            </a:r>
            <a:r>
              <a:rPr lang="pl-PL" dirty="0" err="1"/>
              <a:t>grammatologie</a:t>
            </a:r>
            <a:r>
              <a:rPr lang="pl-PL" dirty="0"/>
              <a:t> (O </a:t>
            </a:r>
            <a:r>
              <a:rPr lang="pl-PL" dirty="0" err="1"/>
              <a:t>gramatologii</a:t>
            </a:r>
            <a:r>
              <a:rPr lang="pl-PL" dirty="0"/>
              <a:t>, przeł. Bogdan Banasiak, Wydawnictwo KR, Warszawa 1999), Tegoż, </a:t>
            </a:r>
            <a:r>
              <a:rPr lang="pl-PL" dirty="0" err="1"/>
              <a:t>Marges</a:t>
            </a:r>
            <a:r>
              <a:rPr lang="pl-PL" dirty="0"/>
              <a:t> de la </a:t>
            </a:r>
            <a:r>
              <a:rPr lang="pl-PL" dirty="0" err="1"/>
              <a:t>philosophie</a:t>
            </a:r>
            <a:r>
              <a:rPr lang="pl-PL" dirty="0"/>
              <a:t> (Marginesy filozofii, przeł. Adam Dziadek, Janusz Margański, Paweł Pieniążek, Wydawnictwo KR, Warszawa 2002); </a:t>
            </a:r>
          </a:p>
        </p:txBody>
      </p:sp>
    </p:spTree>
    <p:extLst>
      <p:ext uri="{BB962C8B-B14F-4D97-AF65-F5344CB8AC3E}">
        <p14:creationId xmlns:p14="http://schemas.microsoft.com/office/powerpoint/2010/main" val="67041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sz="4000" dirty="0"/>
              <a:t>Nauka a wiedza - Błędy badawcze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 smtClean="0"/>
              <a:t>Należy odróżniać przewidywanie od rozumienia,</a:t>
            </a:r>
          </a:p>
          <a:p>
            <a:r>
              <a:rPr lang="pl-PL" sz="2400" b="1" dirty="0" smtClean="0"/>
              <a:t>Gdy rozumiemy coś dzięki bezpośredniemu doświadczeniu, to dlatego, że czynimy obserwacje i szukamy prawidłowości w tym co obserwujemy,</a:t>
            </a:r>
          </a:p>
          <a:p>
            <a:endParaRPr lang="pl-PL" sz="2400" b="1" dirty="0" smtClean="0"/>
          </a:p>
          <a:p>
            <a:r>
              <a:rPr lang="pl-PL" sz="2400" b="1" dirty="0" smtClean="0"/>
              <a:t>Jednakże większość naszej podstawowej wiedzy bierze się ze swoistej umowy, a nie z indywidualnego doświadczenia (wiedza uzgodniona),</a:t>
            </a:r>
          </a:p>
          <a:p>
            <a:endParaRPr lang="pl-PL" sz="2400" b="1" dirty="0" smtClean="0"/>
          </a:p>
          <a:p>
            <a:r>
              <a:rPr lang="pl-PL" sz="2400" b="1" dirty="0"/>
              <a:t>Ź</a:t>
            </a:r>
            <a:r>
              <a:rPr lang="pl-PL" sz="2400" b="1" dirty="0" smtClean="0"/>
              <a:t>ródła wiedzy uzgodnionej to: tradycja i autorytet </a:t>
            </a:r>
          </a:p>
        </p:txBody>
      </p:sp>
    </p:spTree>
    <p:extLst>
      <p:ext uri="{BB962C8B-B14F-4D97-AF65-F5344CB8AC3E}">
        <p14:creationId xmlns:p14="http://schemas.microsoft.com/office/powerpoint/2010/main" val="5275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sz="4000" dirty="0">
                <a:solidFill>
                  <a:srgbClr val="675E47"/>
                </a:solidFill>
              </a:rPr>
              <a:t>Nauka a wiedza - Błędy badawcze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9A57C"/>
              </a:buClr>
            </a:pPr>
            <a:r>
              <a:rPr lang="pl-PL" b="1" dirty="0">
                <a:solidFill>
                  <a:srgbClr val="2F2B20"/>
                </a:solidFill>
              </a:rPr>
              <a:t>TRADYCJA – prawdy które wszyscy wiedzą, wiedza jest kumulatywna, odziedziczony </a:t>
            </a:r>
            <a:r>
              <a:rPr lang="pl-PL" b="1" dirty="0" smtClean="0">
                <a:solidFill>
                  <a:srgbClr val="2F2B20"/>
                </a:solidFill>
              </a:rPr>
              <a:t>zbiór informacji i wyjaśnień jest trampoliną dla dalszego rozwoju.</a:t>
            </a:r>
          </a:p>
          <a:p>
            <a:pPr lvl="0">
              <a:buClr>
                <a:srgbClr val="A9A57C"/>
              </a:buClr>
            </a:pPr>
            <a:r>
              <a:rPr lang="pl-PL" b="1" dirty="0" smtClean="0">
                <a:solidFill>
                  <a:srgbClr val="2F2B20"/>
                </a:solidFill>
              </a:rPr>
              <a:t>Tradycja może być przeszkodą dla ludzkich poszukiwań, </a:t>
            </a:r>
          </a:p>
          <a:p>
            <a:pPr lvl="0">
              <a:buClr>
                <a:srgbClr val="A9A57C"/>
              </a:buClr>
            </a:pPr>
            <a:r>
              <a:rPr lang="pl-PL" b="1" dirty="0">
                <a:solidFill>
                  <a:srgbClr val="2F2B20"/>
                </a:solidFill>
              </a:rPr>
              <a:t>Z</a:t>
            </a:r>
            <a:r>
              <a:rPr lang="pl-PL" b="1" dirty="0" smtClean="0">
                <a:solidFill>
                  <a:srgbClr val="2F2B20"/>
                </a:solidFill>
              </a:rPr>
              <a:t>miana tradycyjnego postrzegania problemu może być ryzykowna, może być </a:t>
            </a:r>
            <a:r>
              <a:rPr lang="pl-PL" b="1" dirty="0" err="1" smtClean="0">
                <a:solidFill>
                  <a:srgbClr val="2F2B20"/>
                </a:solidFill>
              </a:rPr>
              <a:t>piętnowa</a:t>
            </a:r>
            <a:r>
              <a:rPr lang="pl-PL" b="1" dirty="0" smtClean="0">
                <a:solidFill>
                  <a:srgbClr val="2F2B20"/>
                </a:solidFill>
              </a:rPr>
              <a:t>, czasem surowo oceniana, tak naprawdę bliżej prawdy jest stanowisko, że ogół badaczy rzadko poszukuje innowacji.</a:t>
            </a:r>
          </a:p>
          <a:p>
            <a:pPr lvl="0">
              <a:buClr>
                <a:srgbClr val="A9A57C"/>
              </a:buClr>
            </a:pPr>
            <a:r>
              <a:rPr lang="pl-PL" b="1" dirty="0" smtClean="0">
                <a:solidFill>
                  <a:srgbClr val="2F2B20"/>
                </a:solidFill>
              </a:rPr>
              <a:t>AUTORYTET – zmiana jest wynikiem pozycji i statusu odkrywcy. Rola ekspertów i procesów związanych ze specjalizacją. Problem to wypowiedzi autorytetów na tematy nienależące do ich specjalizacji.</a:t>
            </a:r>
            <a:endParaRPr lang="pl-PL" b="1" dirty="0">
              <a:solidFill>
                <a:srgbClr val="2F2B2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111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Błędy w badaniach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79512" y="1600200"/>
            <a:ext cx="8208912" cy="5069160"/>
          </a:xfrm>
        </p:spPr>
        <p:txBody>
          <a:bodyPr>
            <a:normAutofit lnSpcReduction="10000"/>
          </a:bodyPr>
          <a:lstStyle/>
          <a:p>
            <a:r>
              <a:rPr lang="pl-PL" sz="2400" b="1" dirty="0" smtClean="0"/>
              <a:t>Tradycja i autorytet to punkt wyjścia dla naszych własnych badań. </a:t>
            </a:r>
          </a:p>
          <a:p>
            <a:r>
              <a:rPr lang="pl-PL" sz="2400" b="1" dirty="0" smtClean="0"/>
              <a:t>UWAGA! Czasami te czynniki mogą jednak sprawić, że zaczniemy w złym miejscu lub wyznaczą błędny kierunek naszych badań.</a:t>
            </a:r>
            <a:endParaRPr lang="pl-PL" sz="2400" b="1" dirty="0"/>
          </a:p>
          <a:p>
            <a:r>
              <a:rPr lang="pl-PL" sz="2400" b="1" dirty="0" smtClean="0"/>
              <a:t>Oprócz zagrożeń związanych z tradycją i autorytetem na co dzień popełniamy także cały szereg innych, dość powszechnych błędów. </a:t>
            </a:r>
          </a:p>
          <a:p>
            <a:r>
              <a:rPr lang="pl-PL" sz="2400" b="1" dirty="0" smtClean="0"/>
              <a:t>Podstawowe problemy to: </a:t>
            </a:r>
          </a:p>
          <a:p>
            <a:r>
              <a:rPr lang="pl-PL" sz="2400" b="1" dirty="0" smtClean="0"/>
              <a:t>1) błędne obserwacje, 2) nieuprawnione uogólnienia, 3) wybiórcza obserwacja, 4) nielogiczne rozumowania.</a:t>
            </a:r>
          </a:p>
          <a:p>
            <a:r>
              <a:rPr lang="pl-PL" sz="2400" b="1" dirty="0" smtClean="0"/>
              <a:t>Zadaniem nauki jest stworzenie, a raczej nieustanne poszukiwanie zabezpieczeń przed błędami.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437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>
                <a:solidFill>
                  <a:srgbClr val="675E47"/>
                </a:solidFill>
              </a:rPr>
              <a:t>Błędy w badaniach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/>
              <a:t>BŁĘDNE OBSERWACJE – często odtwarzamy rzeczywistość na podstawie przypadkowo poczynionych obserwacji, tak jak pamiętamy pewne zdarzenia. W praktyce często nie zgadzamy się miedzy sobą co do rzeczywistego przebiegu zdarzeń.</a:t>
            </a:r>
          </a:p>
          <a:p>
            <a:r>
              <a:rPr lang="pl-PL" b="1" dirty="0" smtClean="0"/>
              <a:t>W przeciwieństwie do okazjonalnej  działalności badawczej człowieka, obserwacja naukowa jest działaniem świadomym, opartym na całym szeregu kryteriów pomiaru i zasadach obserwacji. Eliminuje to zniekształcenia w procesie obserwacji, czyni wynik dużo bardziej precyzyjnym.</a:t>
            </a:r>
          </a:p>
          <a:p>
            <a:r>
              <a:rPr lang="pl-PL" b="1" dirty="0" smtClean="0"/>
              <a:t>Badacz świadomie stosujący metody i techniki badań naukowych jest przygotowany do obserwacji. Jest świadomy, prowadzi obserwacje w sposób staranny i przemyślany. Systematyzuje proces gromadzenia informacji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3420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/>
              <a:t>Błędy w badaniach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NIEUPRAWNIONE UOGÓLNIENIA – kilka podobnych sytuacji to dowód na istnienie ogólnego wzorca.</a:t>
            </a:r>
          </a:p>
          <a:p>
            <a:r>
              <a:rPr lang="pl-PL" b="1" dirty="0" smtClean="0"/>
              <a:t>Czasem pochopnie wyciągamy daleko idące wnioski w oparciu o kilka obserwacji. Czasem liczba obserwacji jest bardzo mała, a czasem uogólnienie idzie bardzo daleko, niejako odrywając się od zdarzeń, które w mikro skali tłumaczą pewne prawidłowości, jednakże w przestrzeni procesów społecznych są mało istotne.</a:t>
            </a:r>
          </a:p>
          <a:p>
            <a:r>
              <a:rPr lang="pl-PL" b="1" dirty="0" smtClean="0"/>
              <a:t>Naukowcy w celu wyeliminowania tego błędu prowadzą odpowiednio szerokie obserwacje – duże i reprezentatywne próby, względnie uruchamiają proces replikacji badań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02675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/>
              <a:t>Błędy w badaniach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WYBIÓRCZA OBSERWACJA – koncentracja na tych wydarzeniach i sytuacjach, które pasują do naszego wzorca, świadoma lub czasami podświadoma postawa ignorowania  tych które do wzorca nie pasują.</a:t>
            </a:r>
          </a:p>
          <a:p>
            <a:r>
              <a:rPr lang="pl-PL" b="1" dirty="0" smtClean="0"/>
              <a:t>Badacz formułuje wniosek, że istnieje określona prawidłowość, następnie opracowuje ogólne wyjaśnienie przyczynowe, a w dalszych ustaleniach pomija sytuacje nietypowe,</a:t>
            </a:r>
          </a:p>
          <a:p>
            <a:r>
              <a:rPr lang="pl-PL" b="1" dirty="0" smtClean="0"/>
              <a:t>Przeciwdziałanie: odpowiednio duże i reprezentatywne próby, szukanie tzw. przypadków nietypowych i ich analiza,</a:t>
            </a:r>
            <a:r>
              <a:rPr lang="pl-PL" b="1" dirty="0"/>
              <a:t> </a:t>
            </a:r>
            <a:r>
              <a:rPr lang="pl-PL" b="1" dirty="0" smtClean="0"/>
              <a:t>rzetelne przedstawianie założeń metodologicznych, ujawnianie wzorców analizy oraz narzędzi badawczych.</a:t>
            </a:r>
          </a:p>
        </p:txBody>
      </p:sp>
    </p:spTree>
    <p:extLst>
      <p:ext uri="{BB962C8B-B14F-4D97-AF65-F5344CB8AC3E}">
        <p14:creationId xmlns:p14="http://schemas.microsoft.com/office/powerpoint/2010/main" val="86899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/>
              <a:t>Błędy w badaniach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257800"/>
          </a:xfrm>
        </p:spPr>
        <p:txBody>
          <a:bodyPr>
            <a:normAutofit lnSpcReduction="10000"/>
          </a:bodyPr>
          <a:lstStyle/>
          <a:p>
            <a:r>
              <a:rPr lang="pl-PL" b="1" dirty="0" smtClean="0"/>
              <a:t>NIELOGICZNE ROZUMOWANIA – każdemu z nas zdarza się czasami  myśleć zawstydzająco nielogicznie (błąd hazardzisty – dobra lub zła passa przepowiada swoje przeciwieństwo).</a:t>
            </a:r>
          </a:p>
          <a:p>
            <a:r>
              <a:rPr lang="pl-PL" b="1" dirty="0" smtClean="0"/>
              <a:t>Wyjątek potwierdzający regułę – sformułowanie kompletnie pozbawione sensu. Wyjątek może pozwolić nam zwrócić uwagę na jakąś regułę, czy na to co wydaje się regułą. Niestety w </a:t>
            </a:r>
            <a:r>
              <a:rPr lang="pl-PL" b="1" dirty="0"/>
              <a:t>ż</a:t>
            </a:r>
            <a:r>
              <a:rPr lang="pl-PL" b="1" dirty="0" smtClean="0"/>
              <a:t>adnym systemie logicznym nie może on potwierdzać reguły, skoro w istocie jej zaprzecza.</a:t>
            </a:r>
          </a:p>
          <a:p>
            <a:r>
              <a:rPr lang="pl-PL" b="1" dirty="0" smtClean="0"/>
              <a:t>Naukowcy zatem muszą świadomie stosować systemy logiczne i to w sposób jednoznaczny . Logiczna analiza to podstawa rozumowania, która powinna być równie staranna co rzetelność w obserwacji. </a:t>
            </a:r>
          </a:p>
          <a:p>
            <a:r>
              <a:rPr lang="pl-PL" b="1" dirty="0" smtClean="0"/>
              <a:t>Ponadto publiczny charakter nauki oznacza, że stała aktywność innych uczonych będzie poddawała weryfikacji poczynione przez nas ustalenia. Zawsze znajdą się badacze, którzy mogą zakwestionować błędne rozumowania.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93808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yleganie">
  <a:themeElements>
    <a:clrScheme name="Przylegani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Pakiet 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zylegani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312</TotalTime>
  <Words>3144</Words>
  <Application>Microsoft Office PowerPoint</Application>
  <PresentationFormat>Pokaz na ekranie (4:3)</PresentationFormat>
  <Paragraphs>177</Paragraphs>
  <Slides>29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0" baseType="lpstr">
      <vt:lpstr>Przyleganie</vt:lpstr>
      <vt:lpstr>Metodologia  badań empirycznych</vt:lpstr>
      <vt:lpstr>Działalność badawcza człowieka</vt:lpstr>
      <vt:lpstr>Nauka a wiedza - Błędy badawcze</vt:lpstr>
      <vt:lpstr>Nauka a wiedza - Błędy badawcze</vt:lpstr>
      <vt:lpstr>Błędy w badaniach</vt:lpstr>
      <vt:lpstr>Błędy w badaniach</vt:lpstr>
      <vt:lpstr>Błędy w badaniach</vt:lpstr>
      <vt:lpstr>Błędy w badaniach</vt:lpstr>
      <vt:lpstr>Błędy w badaniach</vt:lpstr>
      <vt:lpstr>Natura rzeczywistości</vt:lpstr>
      <vt:lpstr>Ujęcie premodernistyczne</vt:lpstr>
      <vt:lpstr>Ujęcie modernistyczne</vt:lpstr>
      <vt:lpstr>Ujęcie postmodernistyczne</vt:lpstr>
      <vt:lpstr>Teoria społeczna</vt:lpstr>
      <vt:lpstr>Teoria społeczna</vt:lpstr>
      <vt:lpstr>Teoria społeczna</vt:lpstr>
      <vt:lpstr>Zbiorowości zamiast jednostek</vt:lpstr>
      <vt:lpstr>Wartości i zmienne</vt:lpstr>
      <vt:lpstr>Wartości i zmienne</vt:lpstr>
      <vt:lpstr>Zmienne zależne i niezależne</vt:lpstr>
      <vt:lpstr>Dialektyka badań społecznych</vt:lpstr>
      <vt:lpstr>Dialektyka badań społecznych</vt:lpstr>
      <vt:lpstr>Dialektyka badań społecznych</vt:lpstr>
      <vt:lpstr>Teoria indukcyjna i dedukcyjna</vt:lpstr>
      <vt:lpstr>Teoria indukcyjna i dedukcyjna</vt:lpstr>
      <vt:lpstr>Dane jakościowe i ilościowe</vt:lpstr>
      <vt:lpstr>Dane jakościowe i ilościowe</vt:lpstr>
      <vt:lpstr>Badania podstawowe i stosowane</vt:lpstr>
      <vt:lpstr>Literatura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Metodologia  badań empirycznych</dc:title>
  <dc:creator>Tomasz Kalisz</dc:creator>
  <cp:lastModifiedBy>Tomasz Kalisz</cp:lastModifiedBy>
  <cp:revision>34</cp:revision>
  <dcterms:created xsi:type="dcterms:W3CDTF">2014-12-17T16:05:58Z</dcterms:created>
  <dcterms:modified xsi:type="dcterms:W3CDTF">2014-12-17T22:54:01Z</dcterms:modified>
</cp:coreProperties>
</file>