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pl-PL" smtClean="0"/>
              <a:t>Kliknij, aby edytować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58CEFAF-1A8E-4D88-8D81-7798B762FB6A}" type="datetimeFigureOut">
              <a:rPr lang="pl-PL" smtClean="0"/>
              <a:t>2015-12-16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58CEFAF-1A8E-4D88-8D81-7798B762FB6A}" type="datetimeFigureOut">
              <a:rPr lang="pl-PL" smtClean="0"/>
              <a:t>2015-12-16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58CEFAF-1A8E-4D88-8D81-7798B762FB6A}" type="datetimeFigureOut">
              <a:rPr lang="pl-PL" smtClean="0"/>
              <a:t>2015-12-16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58CEFAF-1A8E-4D88-8D81-7798B762FB6A}" type="datetimeFigureOut">
              <a:rPr lang="pl-PL" smtClean="0"/>
              <a:t>2015-12-16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pl-PL" smtClean="0"/>
              <a:t>Kliknij, aby edytować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58CEFAF-1A8E-4D88-8D81-7798B762FB6A}" type="datetimeFigureOut">
              <a:rPr lang="pl-PL" smtClean="0"/>
              <a:t>2015-12-16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58CEFAF-1A8E-4D88-8D81-7798B762FB6A}" type="datetimeFigureOut">
              <a:rPr lang="pl-PL" smtClean="0"/>
              <a:t>2015-12-16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Date Placeholder 6"/>
          <p:cNvSpPr>
            <a:spLocks noGrp="1"/>
          </p:cNvSpPr>
          <p:nvPr>
            <p:ph type="dt" sz="half" idx="10"/>
          </p:nvPr>
        </p:nvSpPr>
        <p:spPr/>
        <p:txBody>
          <a:bodyPr/>
          <a:lstStyle/>
          <a:p>
            <a:fld id="{B58CEFAF-1A8E-4D88-8D81-7798B762FB6A}" type="datetimeFigureOut">
              <a:rPr lang="pl-PL" smtClean="0"/>
              <a:t>2015-12-16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B58CEFAF-1A8E-4D88-8D81-7798B762FB6A}" type="datetimeFigureOut">
              <a:rPr lang="pl-PL" smtClean="0"/>
              <a:t>2015-12-16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CEFAF-1A8E-4D88-8D81-7798B762FB6A}" type="datetimeFigureOut">
              <a:rPr lang="pl-PL" smtClean="0"/>
              <a:t>2015-12-16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4851E231-228B-4E33-83A2-5744AA6D02E2}"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pl-PL" smtClean="0"/>
              <a:t>Kliknij, aby edytować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58CEFAF-1A8E-4D88-8D81-7798B762FB6A}" type="datetimeFigureOut">
              <a:rPr lang="pl-PL" smtClean="0"/>
              <a:t>2015-12-16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4851E231-228B-4E33-83A2-5744AA6D02E2}" type="slidenum">
              <a:rPr lang="pl-PL" smtClean="0"/>
              <a:t>‹#›</a:t>
            </a:fld>
            <a:endParaRPr lang="pl-PL"/>
          </a:p>
        </p:txBody>
      </p:sp>
      <p:sp>
        <p:nvSpPr>
          <p:cNvPr id="9" name="Content Placeholder 8"/>
          <p:cNvSpPr>
            <a:spLocks noGrp="1"/>
          </p:cNvSpPr>
          <p:nvPr>
            <p:ph sz="quarter" idx="13"/>
          </p:nvPr>
        </p:nvSpPr>
        <p:spPr>
          <a:xfrm>
            <a:off x="304800" y="381000"/>
            <a:ext cx="7772400" cy="494284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pl-PL" smtClean="0"/>
              <a:t>Kliknij, aby edytować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8" name="Date Placeholder 7"/>
          <p:cNvSpPr>
            <a:spLocks noGrp="1"/>
          </p:cNvSpPr>
          <p:nvPr>
            <p:ph type="dt" sz="half" idx="10"/>
          </p:nvPr>
        </p:nvSpPr>
        <p:spPr/>
        <p:txBody>
          <a:bodyPr/>
          <a:lstStyle/>
          <a:p>
            <a:fld id="{B58CEFAF-1A8E-4D88-8D81-7798B762FB6A}" type="datetimeFigureOut">
              <a:rPr lang="pl-PL" smtClean="0"/>
              <a:t>2015-12-16</a:t>
            </a:fld>
            <a:endParaRPr lang="pl-PL"/>
          </a:p>
        </p:txBody>
      </p:sp>
      <p:sp>
        <p:nvSpPr>
          <p:cNvPr id="9" name="Slide Number Placeholder 8"/>
          <p:cNvSpPr>
            <a:spLocks noGrp="1"/>
          </p:cNvSpPr>
          <p:nvPr>
            <p:ph type="sldNum" sz="quarter" idx="11"/>
          </p:nvPr>
        </p:nvSpPr>
        <p:spPr/>
        <p:txBody>
          <a:bodyPr/>
          <a:lstStyle/>
          <a:p>
            <a:fld id="{4851E231-228B-4E33-83A2-5744AA6D02E2}" type="slidenum">
              <a:rPr lang="pl-PL" smtClean="0"/>
              <a:t>‹#›</a:t>
            </a:fld>
            <a:endParaRPr lang="pl-PL"/>
          </a:p>
        </p:txBody>
      </p:sp>
      <p:sp>
        <p:nvSpPr>
          <p:cNvPr id="10" name="Footer Placeholder 9"/>
          <p:cNvSpPr>
            <a:spLocks noGrp="1"/>
          </p:cNvSpPr>
          <p:nvPr>
            <p:ph type="ftr" sz="quarter" idx="12"/>
          </p:nvPr>
        </p:nvSpPr>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pl-PL" smtClean="0"/>
              <a:t>Kliknij, aby edytować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851E231-228B-4E33-83A2-5744AA6D02E2}" type="slidenum">
              <a:rPr lang="pl-PL" smtClean="0"/>
              <a:t>‹#›</a:t>
            </a:fld>
            <a:endParaRPr lang="pl-PL"/>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pl-PL"/>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8CEFAF-1A8E-4D88-8D81-7798B762FB6A}" type="datetimeFigureOut">
              <a:rPr lang="pl-PL" smtClean="0"/>
              <a:t>2015-12-16</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Kodeks%20etyki%20naukowej.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pl.wikipedia.org/wiki/Pa%C5%84stwowy_Instytut_Wydawniczy" TargetMode="External"/><Relationship Id="rId2" Type="http://schemas.openxmlformats.org/officeDocument/2006/relationships/hyperlink" Target="http://pl.wikipedia.org/wiki/Stefan_Amsterdamsk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solidFill>
                  <a:srgbClr val="675E47"/>
                </a:solidFill>
              </a:rPr>
              <a:t>Metodologia </a:t>
            </a:r>
            <a:br>
              <a:rPr lang="pl-PL" dirty="0">
                <a:solidFill>
                  <a:srgbClr val="675E47"/>
                </a:solidFill>
              </a:rPr>
            </a:br>
            <a:r>
              <a:rPr lang="pl-PL" dirty="0">
                <a:solidFill>
                  <a:srgbClr val="675E47"/>
                </a:solidFill>
              </a:rPr>
              <a:t>badań empirycznych</a:t>
            </a:r>
            <a:endParaRPr lang="pl-PL" dirty="0"/>
          </a:p>
        </p:txBody>
      </p:sp>
      <p:sp>
        <p:nvSpPr>
          <p:cNvPr id="3" name="Podtytuł 2"/>
          <p:cNvSpPr>
            <a:spLocks noGrp="1"/>
          </p:cNvSpPr>
          <p:nvPr>
            <p:ph type="subTitle" idx="1"/>
          </p:nvPr>
        </p:nvSpPr>
        <p:spPr>
          <a:xfrm>
            <a:off x="1907704" y="4797152"/>
            <a:ext cx="6461760" cy="1066800"/>
          </a:xfrm>
        </p:spPr>
        <p:txBody>
          <a:bodyPr>
            <a:normAutofit fontScale="92500" lnSpcReduction="20000"/>
          </a:bodyPr>
          <a:lstStyle/>
          <a:p>
            <a:pPr algn="r">
              <a:lnSpc>
                <a:spcPct val="110000"/>
              </a:lnSpc>
            </a:pPr>
            <a:r>
              <a:rPr lang="pl-PL" sz="2400" b="1" i="1" dirty="0" smtClean="0">
                <a:solidFill>
                  <a:schemeClr val="tx1"/>
                </a:solidFill>
              </a:rPr>
              <a:t>Paradygmaty, teoria, badania społeczne oraz badania prawno-empiryczne. </a:t>
            </a:r>
          </a:p>
          <a:p>
            <a:pPr algn="r">
              <a:lnSpc>
                <a:spcPct val="110000"/>
              </a:lnSpc>
            </a:pPr>
            <a:r>
              <a:rPr lang="pl-PL" sz="2400" b="1" i="1" dirty="0" smtClean="0">
                <a:solidFill>
                  <a:schemeClr val="tx1"/>
                </a:solidFill>
              </a:rPr>
              <a:t>Etyczne i polityczne aspekty badań naukowych</a:t>
            </a:r>
            <a:endParaRPr lang="pl-PL" sz="2400" b="1" i="1" dirty="0">
              <a:solidFill>
                <a:schemeClr val="tx1"/>
              </a:solidFill>
            </a:endParaRPr>
          </a:p>
        </p:txBody>
      </p:sp>
    </p:spTree>
    <p:extLst>
      <p:ext uri="{BB962C8B-B14F-4D97-AF65-F5344CB8AC3E}">
        <p14:creationId xmlns:p14="http://schemas.microsoft.com/office/powerpoint/2010/main" val="1275546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a:solidFill>
                  <a:srgbClr val="675E47"/>
                </a:solidFill>
              </a:rPr>
              <a:t>Paradygmaty</a:t>
            </a:r>
            <a:endParaRPr lang="pl-PL" dirty="0"/>
          </a:p>
        </p:txBody>
      </p:sp>
      <p:sp>
        <p:nvSpPr>
          <p:cNvPr id="3" name="Symbol zastępczy zawartości 2"/>
          <p:cNvSpPr>
            <a:spLocks noGrp="1"/>
          </p:cNvSpPr>
          <p:nvPr>
            <p:ph idx="1"/>
          </p:nvPr>
        </p:nvSpPr>
        <p:spPr>
          <a:xfrm>
            <a:off x="0" y="1196752"/>
            <a:ext cx="8532440" cy="5661248"/>
          </a:xfrm>
        </p:spPr>
        <p:txBody>
          <a:bodyPr>
            <a:normAutofit fontScale="92500"/>
          </a:bodyPr>
          <a:lstStyle/>
          <a:p>
            <a:pPr marL="114300" indent="0">
              <a:buNone/>
            </a:pPr>
            <a:r>
              <a:rPr lang="pl-PL" b="1" dirty="0" smtClean="0"/>
              <a:t>Funkcjonalizm strukturalny</a:t>
            </a:r>
          </a:p>
          <a:p>
            <a:r>
              <a:rPr lang="pl-PL" dirty="0" smtClean="0"/>
              <a:t>Analiza systemów społecznych, polegająca na odkrywaniu funkcji, jakie liczne elementy społeczeństwa pełnią w całym systemie,</a:t>
            </a:r>
          </a:p>
          <a:p>
            <a:r>
              <a:rPr lang="pl-PL" dirty="0" smtClean="0"/>
              <a:t>Analogia do ludzkiego ciała, poszukiwanie funkcji jakie pełnią jego różne składniki,</a:t>
            </a:r>
          </a:p>
          <a:p>
            <a:r>
              <a:rPr lang="pl-PL" dirty="0" smtClean="0"/>
              <a:t>Np. </a:t>
            </a:r>
            <a:r>
              <a:rPr lang="pl-PL" dirty="0"/>
              <a:t>j</a:t>
            </a:r>
            <a:r>
              <a:rPr lang="pl-PL" dirty="0" smtClean="0"/>
              <a:t>aką rolę w społeczeństwie pełni policja a jaką przestępcy – </a:t>
            </a:r>
            <a:r>
              <a:rPr lang="pl-PL" dirty="0" err="1" smtClean="0"/>
              <a:t>E.Durkheim</a:t>
            </a:r>
            <a:r>
              <a:rPr lang="pl-PL" dirty="0" smtClean="0"/>
              <a:t> - przestępcy i karanie to potwierdzenie wartości chronionych prawem.</a:t>
            </a:r>
          </a:p>
          <a:p>
            <a:pPr marL="114300" indent="0">
              <a:buNone/>
            </a:pPr>
            <a:r>
              <a:rPr lang="pl-PL" b="1" dirty="0" smtClean="0"/>
              <a:t>Feminizm</a:t>
            </a:r>
          </a:p>
          <a:p>
            <a:r>
              <a:rPr lang="pl-PL" dirty="0" smtClean="0"/>
              <a:t>Zwrócenie uwagi na dyskryminacje kobiet, w przestrzeni procesów społecznych, podkreśla że dotychczasowe doświadczenia wynikały głownie z dominacji mężczyzn, często wzmacniając dodatkowo nierówności,</a:t>
            </a:r>
          </a:p>
          <a:p>
            <a:r>
              <a:rPr lang="pl-PL" dirty="0" smtClean="0"/>
              <a:t>Perspektywa feministyczna bywa używana do analizy problemów związanych z innymi ograniczeniami badań np. ekologia, ochrona środowiska,</a:t>
            </a:r>
          </a:p>
          <a:p>
            <a:r>
              <a:rPr lang="pl-PL" dirty="0" smtClean="0"/>
              <a:t>Dyskryminacja kobiet, np. na </a:t>
            </a:r>
            <a:r>
              <a:rPr lang="pl-PL" dirty="0"/>
              <a:t>N</a:t>
            </a:r>
            <a:r>
              <a:rPr lang="pl-PL" dirty="0" smtClean="0"/>
              <a:t>aszym </a:t>
            </a:r>
            <a:r>
              <a:rPr lang="pl-PL" dirty="0"/>
              <a:t>W</a:t>
            </a:r>
            <a:r>
              <a:rPr lang="pl-PL" dirty="0" smtClean="0"/>
              <a:t>ydziale</a:t>
            </a:r>
          </a:p>
          <a:p>
            <a:endParaRPr lang="pl-PL" dirty="0"/>
          </a:p>
        </p:txBody>
      </p:sp>
    </p:spTree>
    <p:extLst>
      <p:ext uri="{BB962C8B-B14F-4D97-AF65-F5344CB8AC3E}">
        <p14:creationId xmlns:p14="http://schemas.microsoft.com/office/powerpoint/2010/main" val="2982381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a:solidFill>
                  <a:srgbClr val="675E47"/>
                </a:solidFill>
              </a:rPr>
              <a:t>Paradygmaty</a:t>
            </a:r>
            <a:endParaRPr lang="pl-PL" dirty="0"/>
          </a:p>
        </p:txBody>
      </p:sp>
      <p:sp>
        <p:nvSpPr>
          <p:cNvPr id="3" name="Symbol zastępczy zawartości 2"/>
          <p:cNvSpPr>
            <a:spLocks noGrp="1"/>
          </p:cNvSpPr>
          <p:nvPr>
            <p:ph idx="1"/>
          </p:nvPr>
        </p:nvSpPr>
        <p:spPr>
          <a:xfrm>
            <a:off x="0" y="1196752"/>
            <a:ext cx="8460432" cy="5616624"/>
          </a:xfrm>
        </p:spPr>
        <p:txBody>
          <a:bodyPr>
            <a:normAutofit/>
          </a:bodyPr>
          <a:lstStyle/>
          <a:p>
            <a:pPr marL="114300" indent="0">
              <a:buNone/>
            </a:pPr>
            <a:r>
              <a:rPr lang="pl-PL" sz="2000" b="1" dirty="0" err="1" smtClean="0"/>
              <a:t>Postpozytywistyczny</a:t>
            </a:r>
            <a:r>
              <a:rPr lang="pl-PL" sz="2000" b="1" dirty="0" smtClean="0"/>
              <a:t> – </a:t>
            </a:r>
          </a:p>
          <a:p>
            <a:r>
              <a:rPr lang="pl-PL" sz="2000" dirty="0"/>
              <a:t>W</a:t>
            </a:r>
            <a:r>
              <a:rPr lang="pl-PL" sz="2000" dirty="0" smtClean="0"/>
              <a:t>ypływa z filozofii deterministycznej, według której dane przyczyny wywołują prawdopodobnie określone wyniki lub skutki,</a:t>
            </a:r>
          </a:p>
          <a:p>
            <a:r>
              <a:rPr lang="pl-PL" sz="2000" dirty="0" smtClean="0"/>
              <a:t>Wiedza to przypuszczenia nigdy nie ma prawdy absolutnej,</a:t>
            </a:r>
          </a:p>
          <a:p>
            <a:r>
              <a:rPr lang="pl-PL" sz="2000" dirty="0" smtClean="0"/>
              <a:t>Badania to formułowanie twierdzeń, które następnie są uzupełniane lub odrzucane i zastępowane nowymi lepszymi.</a:t>
            </a:r>
          </a:p>
          <a:p>
            <a:pPr marL="114300" indent="0">
              <a:buNone/>
            </a:pPr>
            <a:r>
              <a:rPr lang="pl-PL" sz="2000" b="1" dirty="0" smtClean="0"/>
              <a:t>Konstruktywistyczny –</a:t>
            </a:r>
          </a:p>
          <a:p>
            <a:r>
              <a:rPr lang="pl-PL" sz="2000" dirty="0" smtClean="0"/>
              <a:t>Badamy głównie poglądy, interpretacje jakie ludzie dokonują w codziennych interakcjach,</a:t>
            </a:r>
          </a:p>
          <a:p>
            <a:r>
              <a:rPr lang="pl-PL" sz="2000" dirty="0" smtClean="0"/>
              <a:t>Poszukiwanie kontekstów, znaczeń kulturowych, historycznych.</a:t>
            </a:r>
          </a:p>
          <a:p>
            <a:pPr marL="114300" indent="0">
              <a:buNone/>
            </a:pPr>
            <a:r>
              <a:rPr lang="pl-PL" sz="2000" b="1" dirty="0" smtClean="0"/>
              <a:t>Aktywistyczny – </a:t>
            </a:r>
          </a:p>
          <a:p>
            <a:r>
              <a:rPr lang="pl-PL" sz="2000" dirty="0" smtClean="0"/>
              <a:t>Osobiste zaangażowanie ma charakter </a:t>
            </a:r>
            <a:r>
              <a:rPr lang="pl-PL" sz="2000" dirty="0" err="1" smtClean="0"/>
              <a:t>rekrusywny</a:t>
            </a:r>
            <a:r>
              <a:rPr lang="pl-PL" sz="2000" dirty="0" smtClean="0"/>
              <a:t> lub dialektyczny i zmierza do zmian w praktyce. Wskazanie problemu i metod jego rozwiązania. Badanie naukowe jest czasem włączeniem się w debatę polityczną.</a:t>
            </a:r>
          </a:p>
          <a:p>
            <a:pPr marL="114300" indent="0">
              <a:buNone/>
            </a:pPr>
            <a:r>
              <a:rPr lang="pl-PL" sz="2000" b="1" dirty="0" smtClean="0"/>
              <a:t>Pragmatyczny –</a:t>
            </a:r>
          </a:p>
          <a:p>
            <a:r>
              <a:rPr lang="pl-PL" sz="2000" dirty="0" smtClean="0"/>
              <a:t>Wszelkie możliwe metody i konteksty światopoglądowe</a:t>
            </a:r>
          </a:p>
          <a:p>
            <a:pPr marL="114300" indent="0">
              <a:buNone/>
            </a:pPr>
            <a:endParaRPr lang="pl-PL" dirty="0" smtClean="0"/>
          </a:p>
          <a:p>
            <a:pPr marL="114300" indent="0">
              <a:buNone/>
            </a:pPr>
            <a:endParaRPr lang="pl-PL" dirty="0"/>
          </a:p>
        </p:txBody>
      </p:sp>
    </p:spTree>
    <p:extLst>
      <p:ext uri="{BB962C8B-B14F-4D97-AF65-F5344CB8AC3E}">
        <p14:creationId xmlns:p14="http://schemas.microsoft.com/office/powerpoint/2010/main" val="3941221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Etyka badań naukowych</a:t>
            </a:r>
            <a:endParaRPr lang="pl-PL" dirty="0"/>
          </a:p>
        </p:txBody>
      </p:sp>
      <p:sp>
        <p:nvSpPr>
          <p:cNvPr id="3" name="Symbol zastępczy zawartości 2"/>
          <p:cNvSpPr>
            <a:spLocks noGrp="1"/>
          </p:cNvSpPr>
          <p:nvPr>
            <p:ph idx="1"/>
          </p:nvPr>
        </p:nvSpPr>
        <p:spPr>
          <a:xfrm>
            <a:off x="0" y="1196752"/>
            <a:ext cx="8604448" cy="5616624"/>
          </a:xfrm>
        </p:spPr>
        <p:txBody>
          <a:bodyPr>
            <a:normAutofit/>
          </a:bodyPr>
          <a:lstStyle/>
          <a:p>
            <a:r>
              <a:rPr lang="pl-PL" dirty="0" smtClean="0"/>
              <a:t>Przy planowaniu badań należy uwzględniać obok aspektów naukowych i technicznych także problemy organizacyjne, etyczne i polityczne.</a:t>
            </a:r>
          </a:p>
          <a:p>
            <a:r>
              <a:rPr lang="pl-PL" dirty="0" smtClean="0"/>
              <a:t>Dobrowolność uczestnictwa w badaniach naukowych, jednakże czasami pozostaje to w sprzeczności z naukową potrzebą uogólniania wyników, </a:t>
            </a:r>
          </a:p>
          <a:p>
            <a:r>
              <a:rPr lang="pl-PL" dirty="0" smtClean="0"/>
              <a:t>Badania nie mogą szkodzić uczestnikom, zainteresowani musza być w pełni poinformowani  o ryzyku i dobrowolnie je akceptować (zasada świadomej zgody),</a:t>
            </a:r>
          </a:p>
          <a:p>
            <a:r>
              <a:rPr lang="pl-PL" dirty="0" smtClean="0"/>
              <a:t>Anonimowość uczestników/ Poufność danych (sprawa </a:t>
            </a:r>
            <a:r>
              <a:rPr lang="pl-PL" dirty="0" err="1" smtClean="0"/>
              <a:t>Exxon</a:t>
            </a:r>
            <a:r>
              <a:rPr lang="pl-PL" dirty="0" smtClean="0"/>
              <a:t> </a:t>
            </a:r>
            <a:r>
              <a:rPr lang="pl-PL" dirty="0" err="1" smtClean="0"/>
              <a:t>Valdez</a:t>
            </a:r>
            <a:r>
              <a:rPr lang="pl-PL" dirty="0" smtClean="0"/>
              <a:t>),</a:t>
            </a:r>
          </a:p>
          <a:p>
            <a:r>
              <a:rPr lang="pl-PL" dirty="0" smtClean="0"/>
              <a:t>Świadome oszukiwanie badanych (eksperyment Asha – linie) – eksperymenty, problem z samooceną uczestników badań – </a:t>
            </a:r>
            <a:r>
              <a:rPr lang="pl-PL" dirty="0" err="1" smtClean="0"/>
              <a:t>debriefing</a:t>
            </a:r>
            <a:endParaRPr lang="pl-PL" dirty="0" smtClean="0"/>
          </a:p>
          <a:p>
            <a:r>
              <a:rPr lang="pl-PL" dirty="0" smtClean="0"/>
              <a:t>Kodeksy etyki badań naukowych - </a:t>
            </a:r>
            <a:r>
              <a:rPr lang="pl-PL" dirty="0" smtClean="0">
                <a:hlinkClick r:id="rId2" action="ppaction://hlinkfile"/>
              </a:rPr>
              <a:t>Kodeks etyki naukowej.pdf</a:t>
            </a:r>
            <a:endParaRPr lang="pl-PL" dirty="0" smtClean="0"/>
          </a:p>
          <a:p>
            <a:r>
              <a:rPr lang="pl-PL" dirty="0" smtClean="0"/>
              <a:t>Prezentacja wyników pozytywnych i negatywnych, przyznawanie się do wyników przypadkowych – przecież nie </a:t>
            </a:r>
            <a:r>
              <a:rPr lang="pl-PL" sz="2000" dirty="0">
                <a:solidFill>
                  <a:srgbClr val="2F2B20"/>
                </a:solidFill>
              </a:rPr>
              <a:t> zawsze </a:t>
            </a:r>
            <a:r>
              <a:rPr lang="pl-PL" dirty="0" smtClean="0"/>
              <a:t>panujemy nad metodą</a:t>
            </a:r>
          </a:p>
          <a:p>
            <a:endParaRPr lang="pl-PL" dirty="0"/>
          </a:p>
        </p:txBody>
      </p:sp>
    </p:spTree>
    <p:extLst>
      <p:ext uri="{BB962C8B-B14F-4D97-AF65-F5344CB8AC3E}">
        <p14:creationId xmlns:p14="http://schemas.microsoft.com/office/powerpoint/2010/main" val="2492129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Kontrowersje etyczne</a:t>
            </a:r>
            <a:endParaRPr lang="pl-PL" dirty="0"/>
          </a:p>
        </p:txBody>
      </p:sp>
      <p:sp>
        <p:nvSpPr>
          <p:cNvPr id="3" name="Symbol zastępczy zawartości 2"/>
          <p:cNvSpPr>
            <a:spLocks noGrp="1"/>
          </p:cNvSpPr>
          <p:nvPr>
            <p:ph idx="1"/>
          </p:nvPr>
        </p:nvSpPr>
        <p:spPr/>
        <p:txBody>
          <a:bodyPr>
            <a:normAutofit lnSpcReduction="10000"/>
          </a:bodyPr>
          <a:lstStyle/>
          <a:p>
            <a:r>
              <a:rPr lang="pl-PL" sz="3200" dirty="0" smtClean="0"/>
              <a:t>Kłopoty w „kafejce” (Laud </a:t>
            </a:r>
            <a:r>
              <a:rPr lang="pl-PL" sz="3200" dirty="0" err="1" smtClean="0"/>
              <a:t>Humphreys</a:t>
            </a:r>
            <a:r>
              <a:rPr lang="pl-PL" sz="3200" dirty="0" smtClean="0"/>
              <a:t>) – społeczna struktura sytuacji związanych z przygodnymi stosunkami homoseksualnymi. Obserwacja uczestnicząca.</a:t>
            </a:r>
          </a:p>
          <a:p>
            <a:r>
              <a:rPr lang="pl-PL" sz="3200" dirty="0" smtClean="0"/>
              <a:t>Obserwacja posłuszeństwa (Stanley Miligram) – wykonywanie rozkazów. Uczeń – kontrolujący, sprawdzenie kojarzenia listy słów i karanie impulsami elektrycznymi. Eksperyment badawczy</a:t>
            </a:r>
            <a:endParaRPr lang="pl-PL" sz="3200" dirty="0"/>
          </a:p>
        </p:txBody>
      </p:sp>
    </p:spTree>
    <p:extLst>
      <p:ext uri="{BB962C8B-B14F-4D97-AF65-F5344CB8AC3E}">
        <p14:creationId xmlns:p14="http://schemas.microsoft.com/office/powerpoint/2010/main" val="3679415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Polityczne </a:t>
            </a:r>
            <a:br>
              <a:rPr lang="pl-PL" dirty="0" smtClean="0"/>
            </a:br>
            <a:r>
              <a:rPr lang="pl-PL" dirty="0" smtClean="0"/>
              <a:t>aspekty badań naukowych</a:t>
            </a:r>
            <a:endParaRPr lang="pl-PL" dirty="0"/>
          </a:p>
        </p:txBody>
      </p:sp>
      <p:sp>
        <p:nvSpPr>
          <p:cNvPr id="3" name="Symbol zastępczy zawartości 2"/>
          <p:cNvSpPr>
            <a:spLocks noGrp="1"/>
          </p:cNvSpPr>
          <p:nvPr>
            <p:ph idx="1"/>
          </p:nvPr>
        </p:nvSpPr>
        <p:spPr>
          <a:xfrm>
            <a:off x="107504" y="1600200"/>
            <a:ext cx="8280920" cy="5141168"/>
          </a:xfrm>
        </p:spPr>
        <p:txBody>
          <a:bodyPr/>
          <a:lstStyle/>
          <a:p>
            <a:r>
              <a:rPr lang="pl-PL" dirty="0" smtClean="0"/>
              <a:t>Polityka i ideologia,</a:t>
            </a:r>
          </a:p>
          <a:p>
            <a:r>
              <a:rPr lang="pl-PL" dirty="0" smtClean="0"/>
              <a:t>Obiektywność badań społecznych ?</a:t>
            </a:r>
          </a:p>
          <a:p>
            <a:r>
              <a:rPr lang="pl-PL" dirty="0" smtClean="0"/>
              <a:t>Max Weber – </a:t>
            </a:r>
            <a:r>
              <a:rPr lang="pl-PL" i="1" dirty="0" smtClean="0"/>
              <a:t>Nauka jako zawód i powołanie </a:t>
            </a:r>
            <a:r>
              <a:rPr lang="pl-PL" dirty="0" smtClean="0"/>
              <a:t>(1998) – nauki społeczne jeżeli mają przynosić społeczeństwu korzyść, musi tak jak inne nauki, być wolna od osobistych wartości wyznawanych przez różnych uczonych – idealistyczne założenie.</a:t>
            </a:r>
          </a:p>
          <a:p>
            <a:r>
              <a:rPr lang="pl-PL" dirty="0" smtClean="0"/>
              <a:t>Wpływanie gremiów politycznych na kierunek badań społecznych?</a:t>
            </a:r>
          </a:p>
          <a:p>
            <a:r>
              <a:rPr lang="pl-PL" dirty="0" smtClean="0"/>
              <a:t>Ekspertyzy i opinie prawne na zlecenie zainteresowanych podmiotów.</a:t>
            </a:r>
          </a:p>
          <a:p>
            <a:r>
              <a:rPr lang="pl-PL" dirty="0" smtClean="0"/>
              <a:t>Mimo że zasady prowadzenia działalności naukowej nie mogą zmusić badaczy do porzucenia osobistych systemów wartości, intersubiektywny charakter nauki gwarantuje, że nie zostaną uznane za „naukowe” wyniki będące jedynie projekcją indywidualnych obciążeń.</a:t>
            </a:r>
            <a:endParaRPr lang="pl-PL" dirty="0"/>
          </a:p>
        </p:txBody>
      </p:sp>
    </p:spTree>
    <p:extLst>
      <p:ext uri="{BB962C8B-B14F-4D97-AF65-F5344CB8AC3E}">
        <p14:creationId xmlns:p14="http://schemas.microsoft.com/office/powerpoint/2010/main" val="492872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Literatura </a:t>
            </a:r>
            <a:endParaRPr lang="pl-PL" dirty="0"/>
          </a:p>
        </p:txBody>
      </p:sp>
      <p:sp>
        <p:nvSpPr>
          <p:cNvPr id="3" name="Symbol zastępczy zawartości 2"/>
          <p:cNvSpPr>
            <a:spLocks noGrp="1"/>
          </p:cNvSpPr>
          <p:nvPr>
            <p:ph idx="1"/>
          </p:nvPr>
        </p:nvSpPr>
        <p:spPr>
          <a:xfrm>
            <a:off x="107504" y="1196752"/>
            <a:ext cx="8280920" cy="5472608"/>
          </a:xfrm>
        </p:spPr>
        <p:txBody>
          <a:bodyPr>
            <a:normAutofit fontScale="92500"/>
          </a:bodyPr>
          <a:lstStyle/>
          <a:p>
            <a:pPr lvl="0">
              <a:buClr>
                <a:srgbClr val="A9A57C"/>
              </a:buClr>
            </a:pPr>
            <a:r>
              <a:rPr lang="pl-PL" sz="1200" dirty="0">
                <a:solidFill>
                  <a:srgbClr val="2F2B20"/>
                </a:solidFill>
              </a:rPr>
              <a:t>John </a:t>
            </a:r>
            <a:r>
              <a:rPr lang="pl-PL" sz="1200" dirty="0" err="1">
                <a:solidFill>
                  <a:srgbClr val="2F2B20"/>
                </a:solidFill>
              </a:rPr>
              <a:t>W.Creswell</a:t>
            </a:r>
            <a:r>
              <a:rPr lang="pl-PL" sz="1200" dirty="0">
                <a:solidFill>
                  <a:srgbClr val="2F2B20"/>
                </a:solidFill>
              </a:rPr>
              <a:t>, Projektowanie badań naukowych. metody jakościowe, ilościowe i mieszane, Kraków 2013;</a:t>
            </a:r>
          </a:p>
          <a:p>
            <a:pPr lvl="0">
              <a:buClr>
                <a:srgbClr val="A9A57C"/>
              </a:buClr>
            </a:pPr>
            <a:r>
              <a:rPr lang="pl-PL" sz="1200" dirty="0">
                <a:solidFill>
                  <a:srgbClr val="2F2B20"/>
                </a:solidFill>
              </a:rPr>
              <a:t>Earl </a:t>
            </a:r>
            <a:r>
              <a:rPr lang="pl-PL" sz="1200" dirty="0" err="1">
                <a:solidFill>
                  <a:srgbClr val="2F2B20"/>
                </a:solidFill>
              </a:rPr>
              <a:t>Babbie</a:t>
            </a:r>
            <a:r>
              <a:rPr lang="pl-PL" sz="1200" dirty="0">
                <a:solidFill>
                  <a:srgbClr val="2F2B20"/>
                </a:solidFill>
              </a:rPr>
              <a:t>, Podstawy badań społecznych, Warszawa 2009 (PWN),</a:t>
            </a:r>
          </a:p>
          <a:p>
            <a:pPr lvl="0">
              <a:buClr>
                <a:srgbClr val="A9A57C"/>
              </a:buClr>
            </a:pPr>
            <a:r>
              <a:rPr lang="pl-PL" sz="1200" dirty="0">
                <a:solidFill>
                  <a:srgbClr val="2F2B20"/>
                </a:solidFill>
              </a:rPr>
              <a:t>David </a:t>
            </a:r>
            <a:r>
              <a:rPr lang="pl-PL" sz="1200" dirty="0" err="1">
                <a:solidFill>
                  <a:srgbClr val="2F2B20"/>
                </a:solidFill>
              </a:rPr>
              <a:t>Silverman</a:t>
            </a:r>
            <a:r>
              <a:rPr lang="pl-PL" sz="1200" dirty="0">
                <a:solidFill>
                  <a:srgbClr val="2F2B20"/>
                </a:solidFill>
              </a:rPr>
              <a:t>, Prowadzenie badań jakościowych, Warszawa 2009 (PWN),</a:t>
            </a:r>
          </a:p>
          <a:p>
            <a:pPr lvl="0">
              <a:buClr>
                <a:srgbClr val="A9A57C"/>
              </a:buClr>
            </a:pPr>
            <a:r>
              <a:rPr lang="pl-PL" sz="1200" dirty="0">
                <a:solidFill>
                  <a:srgbClr val="2F2B20"/>
                </a:solidFill>
              </a:rPr>
              <a:t>David </a:t>
            </a:r>
            <a:r>
              <a:rPr lang="pl-PL" sz="1200" dirty="0" err="1">
                <a:solidFill>
                  <a:srgbClr val="2F2B20"/>
                </a:solidFill>
              </a:rPr>
              <a:t>Silverman</a:t>
            </a:r>
            <a:r>
              <a:rPr lang="pl-PL" sz="1200" dirty="0">
                <a:solidFill>
                  <a:srgbClr val="2F2B20"/>
                </a:solidFill>
              </a:rPr>
              <a:t>, Interpretacja danych jakościowych, Warszawa 2012 (PWN),</a:t>
            </a:r>
          </a:p>
          <a:p>
            <a:pPr lvl="0">
              <a:buClr>
                <a:srgbClr val="A9A57C"/>
              </a:buClr>
            </a:pPr>
            <a:r>
              <a:rPr lang="pl-PL" sz="1200" dirty="0">
                <a:solidFill>
                  <a:srgbClr val="2F2B20"/>
                </a:solidFill>
              </a:rPr>
              <a:t>Krzysztof Tomasz Konecki, Studia z metodologii badań jakościowych. Teoria ugruntowana, Warszawa 2000 (PWN),</a:t>
            </a:r>
          </a:p>
          <a:p>
            <a:pPr lvl="0">
              <a:buClr>
                <a:srgbClr val="A9A57C"/>
              </a:buClr>
            </a:pPr>
            <a:r>
              <a:rPr lang="pl-PL" sz="1200" dirty="0">
                <a:solidFill>
                  <a:srgbClr val="2F2B20"/>
                </a:solidFill>
              </a:rPr>
              <a:t>Red. Norman K. </a:t>
            </a:r>
            <a:r>
              <a:rPr lang="pl-PL" sz="1200" dirty="0" err="1">
                <a:solidFill>
                  <a:srgbClr val="2F2B20"/>
                </a:solidFill>
              </a:rPr>
              <a:t>Denzim</a:t>
            </a:r>
            <a:r>
              <a:rPr lang="pl-PL" sz="1200" dirty="0">
                <a:solidFill>
                  <a:srgbClr val="2F2B20"/>
                </a:solidFill>
              </a:rPr>
              <a:t>, </a:t>
            </a:r>
            <a:r>
              <a:rPr lang="pl-PL" sz="1200" dirty="0" err="1">
                <a:solidFill>
                  <a:srgbClr val="2F2B20"/>
                </a:solidFill>
              </a:rPr>
              <a:t>Yvonna</a:t>
            </a:r>
            <a:r>
              <a:rPr lang="pl-PL" sz="1200" dirty="0">
                <a:solidFill>
                  <a:srgbClr val="2F2B20"/>
                </a:solidFill>
              </a:rPr>
              <a:t> S. Lincoln, Metody badań jakościowych, Tom I </a:t>
            </a:r>
            <a:r>
              <a:rPr lang="pl-PL" sz="1200" dirty="0" err="1">
                <a:solidFill>
                  <a:srgbClr val="2F2B20"/>
                </a:solidFill>
              </a:rPr>
              <a:t>i</a:t>
            </a:r>
            <a:r>
              <a:rPr lang="pl-PL" sz="1200" dirty="0">
                <a:solidFill>
                  <a:srgbClr val="2F2B20"/>
                </a:solidFill>
              </a:rPr>
              <a:t> Tom II, Warszawa 2010 (PWN),</a:t>
            </a:r>
          </a:p>
          <a:p>
            <a:pPr lvl="0">
              <a:buClr>
                <a:srgbClr val="A9A57C"/>
              </a:buClr>
            </a:pPr>
            <a:r>
              <a:rPr lang="pl-PL" sz="1200" dirty="0">
                <a:solidFill>
                  <a:srgbClr val="2F2B20"/>
                </a:solidFill>
              </a:rPr>
              <a:t>Antoni Sułek, Ogród metodologii socjologicznej, Warszawa 2002 (Scholar),</a:t>
            </a:r>
          </a:p>
          <a:p>
            <a:pPr lvl="0">
              <a:buClr>
                <a:srgbClr val="A9A57C"/>
              </a:buClr>
            </a:pPr>
            <a:r>
              <a:rPr lang="pl-PL" sz="1200" dirty="0" err="1">
                <a:solidFill>
                  <a:srgbClr val="2F2B20"/>
                </a:solidFill>
              </a:rPr>
              <a:t>Uwe</a:t>
            </a:r>
            <a:r>
              <a:rPr lang="pl-PL" sz="1200" dirty="0">
                <a:solidFill>
                  <a:srgbClr val="2F2B20"/>
                </a:solidFill>
              </a:rPr>
              <a:t> </a:t>
            </a:r>
            <a:r>
              <a:rPr lang="pl-PL" sz="1200" dirty="0" err="1">
                <a:solidFill>
                  <a:srgbClr val="2F2B20"/>
                </a:solidFill>
              </a:rPr>
              <a:t>Flick</a:t>
            </a:r>
            <a:r>
              <a:rPr lang="pl-PL" sz="1200" dirty="0">
                <a:solidFill>
                  <a:srgbClr val="2F2B20"/>
                </a:solidFill>
              </a:rPr>
              <a:t>, Projektowanie badania jakościowego, Warszawa 2012 (PWN),</a:t>
            </a:r>
          </a:p>
          <a:p>
            <a:pPr lvl="0">
              <a:buClr>
                <a:srgbClr val="A9A57C"/>
              </a:buClr>
            </a:pPr>
            <a:r>
              <a:rPr lang="pl-PL" sz="1200" dirty="0">
                <a:solidFill>
                  <a:srgbClr val="2F2B20"/>
                </a:solidFill>
              </a:rPr>
              <a:t>Tim </a:t>
            </a:r>
            <a:r>
              <a:rPr lang="pl-PL" sz="1200" dirty="0" err="1">
                <a:solidFill>
                  <a:srgbClr val="2F2B20"/>
                </a:solidFill>
              </a:rPr>
              <a:t>Rapley</a:t>
            </a:r>
            <a:r>
              <a:rPr lang="pl-PL" sz="1200" dirty="0">
                <a:solidFill>
                  <a:srgbClr val="2F2B20"/>
                </a:solidFill>
              </a:rPr>
              <a:t>, Analiza konwersacji, dyskursu i dokumentów, Warszawa 2010 (PWN),</a:t>
            </a:r>
          </a:p>
          <a:p>
            <a:pPr lvl="0">
              <a:buClr>
                <a:srgbClr val="A9A57C"/>
              </a:buClr>
            </a:pPr>
            <a:r>
              <a:rPr lang="pl-PL" sz="1200" dirty="0">
                <a:solidFill>
                  <a:srgbClr val="2F2B20"/>
                </a:solidFill>
              </a:rPr>
              <a:t>Graham Gibbs, Analizowanie danych jakościowych, Warszawa 2011 (PWN),</a:t>
            </a:r>
          </a:p>
          <a:p>
            <a:pPr lvl="0">
              <a:buClr>
                <a:srgbClr val="A9A57C"/>
              </a:buClr>
            </a:pPr>
            <a:r>
              <a:rPr lang="pl-PL" sz="1200" dirty="0" err="1">
                <a:solidFill>
                  <a:srgbClr val="2F2B20"/>
                </a:solidFill>
              </a:rPr>
              <a:t>Steinar</a:t>
            </a:r>
            <a:r>
              <a:rPr lang="pl-PL" sz="1200" dirty="0">
                <a:solidFill>
                  <a:srgbClr val="2F2B20"/>
                </a:solidFill>
              </a:rPr>
              <a:t> </a:t>
            </a:r>
            <a:r>
              <a:rPr lang="pl-PL" sz="1200" dirty="0" err="1">
                <a:solidFill>
                  <a:srgbClr val="2F2B20"/>
                </a:solidFill>
              </a:rPr>
              <a:t>Kvale</a:t>
            </a:r>
            <a:r>
              <a:rPr lang="pl-PL" sz="1200" dirty="0">
                <a:solidFill>
                  <a:srgbClr val="2F2B20"/>
                </a:solidFill>
              </a:rPr>
              <a:t>, Prowadzenie wywiadów, Warszawa 2011 (PWN),</a:t>
            </a:r>
          </a:p>
          <a:p>
            <a:pPr lvl="0">
              <a:buClr>
                <a:srgbClr val="A9A57C"/>
              </a:buClr>
            </a:pPr>
            <a:r>
              <a:rPr lang="pl-PL" sz="1200" dirty="0">
                <a:solidFill>
                  <a:srgbClr val="2F2B20"/>
                </a:solidFill>
              </a:rPr>
              <a:t>Stefan Nowak, Metodologia badań społecznych, Warszawa 2010 (PWN),</a:t>
            </a:r>
          </a:p>
          <a:p>
            <a:pPr lvl="0">
              <a:buClr>
                <a:srgbClr val="A9A57C"/>
              </a:buClr>
            </a:pPr>
            <a:r>
              <a:rPr lang="pl-PL" sz="1200" dirty="0" err="1">
                <a:solidFill>
                  <a:srgbClr val="2F2B20"/>
                </a:solidFill>
              </a:rPr>
              <a:t>Emile</a:t>
            </a:r>
            <a:r>
              <a:rPr lang="pl-PL" sz="1200" dirty="0">
                <a:solidFill>
                  <a:srgbClr val="2F2B20"/>
                </a:solidFill>
              </a:rPr>
              <a:t> Durkheim, Zasady metody socjologicznej, Warszawa 1968 (PWN),</a:t>
            </a:r>
          </a:p>
          <a:p>
            <a:pPr lvl="0">
              <a:buClr>
                <a:srgbClr val="A9A57C"/>
              </a:buClr>
            </a:pPr>
            <a:r>
              <a:rPr lang="pl-PL" sz="1200" dirty="0">
                <a:solidFill>
                  <a:srgbClr val="2F2B20"/>
                </a:solidFill>
              </a:rPr>
              <a:t>Janina Błachut, Problemy związane z pomiarem przestępczości, Wolters Kluwer 2007</a:t>
            </a:r>
          </a:p>
          <a:p>
            <a:pPr lvl="0">
              <a:buClr>
                <a:srgbClr val="A9A57C"/>
              </a:buClr>
            </a:pPr>
            <a:r>
              <a:rPr lang="pl-PL" sz="1200" dirty="0" err="1">
                <a:solidFill>
                  <a:srgbClr val="2F2B20"/>
                </a:solidFill>
              </a:rPr>
              <a:t>T.Kotarbiński</a:t>
            </a:r>
            <a:r>
              <a:rPr lang="pl-PL" sz="1200" dirty="0">
                <a:solidFill>
                  <a:srgbClr val="2F2B20"/>
                </a:solidFill>
              </a:rPr>
              <a:t>, Traktat o dobrej robocie, PWN, Łódź 1957, Tegoż, O pojęciu metody (1957), (w:) Dzieła wszystkie, t. 2, Ossolineum, Wrocław 1993;</a:t>
            </a:r>
          </a:p>
          <a:p>
            <a:pPr lvl="0">
              <a:buClr>
                <a:srgbClr val="A9A57C"/>
              </a:buClr>
            </a:pPr>
            <a:r>
              <a:rPr lang="pl-PL" sz="1200" dirty="0" err="1">
                <a:solidFill>
                  <a:srgbClr val="2F2B20"/>
                </a:solidFill>
              </a:rPr>
              <a:t>K.Opałek</a:t>
            </a:r>
            <a:r>
              <a:rPr lang="pl-PL" sz="1200" dirty="0">
                <a:solidFill>
                  <a:srgbClr val="2F2B20"/>
                </a:solidFill>
              </a:rPr>
              <a:t>, Problemy metodologiczne nauki prawa, Warszawa 1962;</a:t>
            </a:r>
          </a:p>
          <a:p>
            <a:pPr lvl="0">
              <a:buClr>
                <a:srgbClr val="A9A57C"/>
              </a:buClr>
            </a:pPr>
            <a:r>
              <a:rPr lang="pl-PL" sz="1200" dirty="0" err="1">
                <a:solidFill>
                  <a:srgbClr val="2F2B20"/>
                </a:solidFill>
              </a:rPr>
              <a:t>A.Podgórecki</a:t>
            </a:r>
            <a:r>
              <a:rPr lang="pl-PL" sz="1200" dirty="0">
                <a:solidFill>
                  <a:srgbClr val="2F2B20"/>
                </a:solidFill>
              </a:rPr>
              <a:t>, Socjologia prawa, Warszawa 1962;</a:t>
            </a:r>
          </a:p>
          <a:p>
            <a:pPr lvl="0">
              <a:buClr>
                <a:srgbClr val="A9A57C"/>
              </a:buClr>
            </a:pPr>
            <a:r>
              <a:rPr lang="pl-PL" sz="1200" dirty="0">
                <a:solidFill>
                  <a:srgbClr val="2F2B20"/>
                </a:solidFill>
              </a:rPr>
              <a:t>P. </a:t>
            </a:r>
            <a:r>
              <a:rPr lang="pl-PL" sz="1200" dirty="0" err="1">
                <a:solidFill>
                  <a:srgbClr val="2F2B20"/>
                </a:solidFill>
              </a:rPr>
              <a:t>Feyerabend</a:t>
            </a:r>
            <a:r>
              <a:rPr lang="pl-PL" sz="1200" dirty="0">
                <a:solidFill>
                  <a:srgbClr val="2F2B20"/>
                </a:solidFill>
              </a:rPr>
              <a:t>, </a:t>
            </a:r>
            <a:r>
              <a:rPr lang="pl-PL" sz="1200" dirty="0" err="1">
                <a:solidFill>
                  <a:srgbClr val="2F2B20"/>
                </a:solidFill>
              </a:rPr>
              <a:t>Against</a:t>
            </a:r>
            <a:r>
              <a:rPr lang="pl-PL" sz="1200" dirty="0">
                <a:solidFill>
                  <a:srgbClr val="2F2B20"/>
                </a:solidFill>
              </a:rPr>
              <a:t> Method, 3rd ed. 1993 (ostatni reprint w 2009); polskie tłumaczenie: Przeciw metodzie, Wyd. Siedmiogród 2001;</a:t>
            </a:r>
          </a:p>
          <a:p>
            <a:pPr lvl="0">
              <a:buClr>
                <a:srgbClr val="A9A57C"/>
              </a:buClr>
            </a:pPr>
            <a:r>
              <a:rPr lang="pl-PL" sz="1200" dirty="0">
                <a:solidFill>
                  <a:srgbClr val="2F2B20"/>
                </a:solidFill>
              </a:rPr>
              <a:t>R. </a:t>
            </a:r>
            <a:r>
              <a:rPr lang="pl-PL" sz="1200" dirty="0" err="1">
                <a:solidFill>
                  <a:srgbClr val="2F2B20"/>
                </a:solidFill>
              </a:rPr>
              <a:t>Rorty</a:t>
            </a:r>
            <a:r>
              <a:rPr lang="pl-PL" sz="1200" dirty="0">
                <a:solidFill>
                  <a:srgbClr val="2F2B20"/>
                </a:solidFill>
              </a:rPr>
              <a:t>, Obiektywność, relatywizm i prawda, </a:t>
            </a:r>
            <a:r>
              <a:rPr lang="pl-PL" sz="1200" dirty="0" err="1">
                <a:solidFill>
                  <a:srgbClr val="2F2B20"/>
                </a:solidFill>
              </a:rPr>
              <a:t>Wyd</a:t>
            </a:r>
            <a:r>
              <a:rPr lang="pl-PL" sz="1200" dirty="0">
                <a:solidFill>
                  <a:srgbClr val="2F2B20"/>
                </a:solidFill>
              </a:rPr>
              <a:t> </a:t>
            </a:r>
            <a:r>
              <a:rPr lang="pl-PL" sz="1200" dirty="0" err="1">
                <a:solidFill>
                  <a:srgbClr val="2F2B20"/>
                </a:solidFill>
              </a:rPr>
              <a:t>Aletheia</a:t>
            </a:r>
            <a:r>
              <a:rPr lang="pl-PL" sz="1200" dirty="0">
                <a:solidFill>
                  <a:srgbClr val="2F2B20"/>
                </a:solidFill>
              </a:rPr>
              <a:t> 1999;</a:t>
            </a:r>
          </a:p>
          <a:p>
            <a:pPr lvl="0">
              <a:buClr>
                <a:srgbClr val="A9A57C"/>
              </a:buClr>
            </a:pPr>
            <a:r>
              <a:rPr lang="pl-PL" sz="1200" dirty="0">
                <a:solidFill>
                  <a:srgbClr val="2F2B20"/>
                </a:solidFill>
              </a:rPr>
              <a:t>R. </a:t>
            </a:r>
            <a:r>
              <a:rPr lang="pl-PL" sz="1200" dirty="0" err="1">
                <a:solidFill>
                  <a:srgbClr val="2F2B20"/>
                </a:solidFill>
              </a:rPr>
              <a:t>Rorty</a:t>
            </a:r>
            <a:r>
              <a:rPr lang="pl-PL" sz="1200" dirty="0">
                <a:solidFill>
                  <a:srgbClr val="2F2B20"/>
                </a:solidFill>
              </a:rPr>
              <a:t>, Przygodność, ironia i solidarność, Wyd. W.A.B 2009; </a:t>
            </a:r>
          </a:p>
          <a:p>
            <a:pPr lvl="0">
              <a:buClr>
                <a:srgbClr val="A9A57C"/>
              </a:buClr>
            </a:pPr>
            <a:r>
              <a:rPr lang="pl-PL" sz="1200" dirty="0">
                <a:solidFill>
                  <a:srgbClr val="2F2B20"/>
                </a:solidFill>
              </a:rPr>
              <a:t>T. Kuhn, Struktura rewolucji naukowych, </a:t>
            </a:r>
            <a:r>
              <a:rPr lang="pl-PL" sz="1200" dirty="0" err="1">
                <a:solidFill>
                  <a:srgbClr val="2F2B20"/>
                </a:solidFill>
              </a:rPr>
              <a:t>Wyd</a:t>
            </a:r>
            <a:r>
              <a:rPr lang="pl-PL" sz="1200" dirty="0">
                <a:solidFill>
                  <a:srgbClr val="2F2B20"/>
                </a:solidFill>
              </a:rPr>
              <a:t> </a:t>
            </a:r>
            <a:r>
              <a:rPr lang="pl-PL" sz="1200" dirty="0" err="1">
                <a:solidFill>
                  <a:srgbClr val="2F2B20"/>
                </a:solidFill>
              </a:rPr>
              <a:t>Aletheia</a:t>
            </a:r>
            <a:r>
              <a:rPr lang="pl-PL" sz="1200" dirty="0">
                <a:solidFill>
                  <a:srgbClr val="2F2B20"/>
                </a:solidFill>
              </a:rPr>
              <a:t> 2009, </a:t>
            </a:r>
          </a:p>
          <a:p>
            <a:pPr lvl="0">
              <a:buClr>
                <a:srgbClr val="A9A57C"/>
              </a:buClr>
            </a:pPr>
            <a:r>
              <a:rPr lang="pl-PL" sz="1200" dirty="0">
                <a:solidFill>
                  <a:srgbClr val="2F2B20"/>
                </a:solidFill>
              </a:rPr>
              <a:t>T. Kuhn, Dwa bieguny. Tradycja i nowatorstwo w badaniach naukowych, tł. i posłowiem opatrzył </a:t>
            </a:r>
            <a:r>
              <a:rPr lang="pl-PL" sz="1200" u="sng" dirty="0">
                <a:solidFill>
                  <a:srgbClr val="2F2B20"/>
                </a:solidFill>
                <a:hlinkClick r:id="rId2"/>
              </a:rPr>
              <a:t>Stefan Amsterdamski</a:t>
            </a:r>
            <a:r>
              <a:rPr lang="pl-PL" sz="1200" dirty="0">
                <a:solidFill>
                  <a:srgbClr val="2F2B20"/>
                </a:solidFill>
              </a:rPr>
              <a:t>, Warszawa 1985, </a:t>
            </a:r>
            <a:r>
              <a:rPr lang="pl-PL" sz="1200" u="sng" dirty="0">
                <a:solidFill>
                  <a:srgbClr val="2F2B20"/>
                </a:solidFill>
                <a:hlinkClick r:id="rId3"/>
              </a:rPr>
              <a:t>PIW</a:t>
            </a:r>
            <a:r>
              <a:rPr lang="pl-PL" sz="1200" dirty="0">
                <a:solidFill>
                  <a:srgbClr val="2F2B20"/>
                </a:solidFill>
              </a:rPr>
              <a:t>;</a:t>
            </a:r>
          </a:p>
          <a:p>
            <a:pPr lvl="0">
              <a:buClr>
                <a:srgbClr val="A9A57C"/>
              </a:buClr>
            </a:pPr>
            <a:r>
              <a:rPr lang="pl-PL" sz="1200" dirty="0">
                <a:solidFill>
                  <a:srgbClr val="2F2B20"/>
                </a:solidFill>
              </a:rPr>
              <a:t>M. </a:t>
            </a:r>
            <a:r>
              <a:rPr lang="pl-PL" sz="1200" dirty="0" err="1">
                <a:solidFill>
                  <a:srgbClr val="2F2B20"/>
                </a:solidFill>
              </a:rPr>
              <a:t>Fucoult</a:t>
            </a:r>
            <a:r>
              <a:rPr lang="pl-PL" sz="1200" dirty="0">
                <a:solidFill>
                  <a:srgbClr val="2F2B20"/>
                </a:solidFill>
              </a:rPr>
              <a:t>, Słowa i rzeczy, Wyd. słowo/obraz terytoria 2005;</a:t>
            </a:r>
          </a:p>
          <a:p>
            <a:pPr lvl="0">
              <a:buClr>
                <a:srgbClr val="A9A57C"/>
              </a:buClr>
            </a:pPr>
            <a:r>
              <a:rPr lang="pl-PL" sz="1200" dirty="0">
                <a:solidFill>
                  <a:srgbClr val="2F2B20"/>
                </a:solidFill>
              </a:rPr>
              <a:t>J. Derrida, De la </a:t>
            </a:r>
            <a:r>
              <a:rPr lang="pl-PL" sz="1200" dirty="0" err="1">
                <a:solidFill>
                  <a:srgbClr val="2F2B20"/>
                </a:solidFill>
              </a:rPr>
              <a:t>grammatologie</a:t>
            </a:r>
            <a:r>
              <a:rPr lang="pl-PL" sz="1200" dirty="0">
                <a:solidFill>
                  <a:srgbClr val="2F2B20"/>
                </a:solidFill>
              </a:rPr>
              <a:t> (O </a:t>
            </a:r>
            <a:r>
              <a:rPr lang="pl-PL" sz="1200" dirty="0" err="1">
                <a:solidFill>
                  <a:srgbClr val="2F2B20"/>
                </a:solidFill>
              </a:rPr>
              <a:t>gramatologii</a:t>
            </a:r>
            <a:r>
              <a:rPr lang="pl-PL" sz="1200" dirty="0">
                <a:solidFill>
                  <a:srgbClr val="2F2B20"/>
                </a:solidFill>
              </a:rPr>
              <a:t>, przeł. Bogdan Banasiak, Wydawnictwo KR, Warszawa 1999), Tegoż, </a:t>
            </a:r>
            <a:r>
              <a:rPr lang="pl-PL" sz="1200" dirty="0" err="1">
                <a:solidFill>
                  <a:srgbClr val="2F2B20"/>
                </a:solidFill>
              </a:rPr>
              <a:t>Marges</a:t>
            </a:r>
            <a:r>
              <a:rPr lang="pl-PL" sz="1200" dirty="0">
                <a:solidFill>
                  <a:srgbClr val="2F2B20"/>
                </a:solidFill>
              </a:rPr>
              <a:t> de la </a:t>
            </a:r>
            <a:r>
              <a:rPr lang="pl-PL" sz="1200" dirty="0" err="1">
                <a:solidFill>
                  <a:srgbClr val="2F2B20"/>
                </a:solidFill>
              </a:rPr>
              <a:t>philosophie</a:t>
            </a:r>
            <a:r>
              <a:rPr lang="pl-PL" sz="1200" dirty="0">
                <a:solidFill>
                  <a:srgbClr val="2F2B20"/>
                </a:solidFill>
              </a:rPr>
              <a:t> (Marginesy filozofii, przeł. Adam Dziadek, Janusz Margański, Paweł Pieniążek, Wydawnictwo KR, Warszawa 2002); </a:t>
            </a:r>
          </a:p>
          <a:p>
            <a:endParaRPr lang="pl-PL" dirty="0"/>
          </a:p>
        </p:txBody>
      </p:sp>
    </p:spTree>
    <p:extLst>
      <p:ext uri="{BB962C8B-B14F-4D97-AF65-F5344CB8AC3E}">
        <p14:creationId xmlns:p14="http://schemas.microsoft.com/office/powerpoint/2010/main" val="508790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Obserwacja prawidłowości</a:t>
            </a:r>
            <a:endParaRPr lang="pl-PL" dirty="0"/>
          </a:p>
        </p:txBody>
      </p:sp>
      <p:sp>
        <p:nvSpPr>
          <p:cNvPr id="3" name="Symbol zastępczy zawartości 2"/>
          <p:cNvSpPr>
            <a:spLocks noGrp="1"/>
          </p:cNvSpPr>
          <p:nvPr>
            <p:ph idx="1"/>
          </p:nvPr>
        </p:nvSpPr>
        <p:spPr>
          <a:xfrm>
            <a:off x="107504" y="1196752"/>
            <a:ext cx="8280920" cy="5661248"/>
          </a:xfrm>
        </p:spPr>
        <p:txBody>
          <a:bodyPr>
            <a:normAutofit lnSpcReduction="10000"/>
          </a:bodyPr>
          <a:lstStyle/>
          <a:p>
            <a:r>
              <a:rPr lang="pl-PL" dirty="0" smtClean="0"/>
              <a:t>Obserwowana prawidłowość, skłania do formułowania tezy, że mamy do czynienia z wzorcem,</a:t>
            </a:r>
          </a:p>
          <a:p>
            <a:r>
              <a:rPr lang="pl-PL" dirty="0" smtClean="0"/>
              <a:t>Niestety dopóki nie jesteśmy w stanie logicznie wyjaśnić tych prawidłowości, nasz wzorzec może być jedynie wynikiem szczęśliwego trafu czy zbiegu okoliczności,</a:t>
            </a:r>
          </a:p>
          <a:p>
            <a:r>
              <a:rPr lang="pl-PL" dirty="0" smtClean="0"/>
              <a:t>Kategoria logicznych wyjaśnień to jest to co ma dostarczyć nam teoria;</a:t>
            </a:r>
          </a:p>
          <a:p>
            <a:r>
              <a:rPr lang="pl-PL" dirty="0" smtClean="0"/>
              <a:t>Trojaka rola teorii w badaniach naukowych:</a:t>
            </a:r>
          </a:p>
          <a:p>
            <a:pPr marL="571500" indent="-457200">
              <a:buFont typeface="+mj-lt"/>
              <a:buAutoNum type="arabicPeriod"/>
            </a:pPr>
            <a:r>
              <a:rPr lang="pl-PL" dirty="0" smtClean="0"/>
              <a:t>Unikanie tzw. szczęśliwych przypadków – wiedza dlaczego coś się dzieje pozwala nam przewidywać czy zadziała to także w przyszłości,</a:t>
            </a:r>
          </a:p>
          <a:p>
            <a:pPr marL="571500" indent="-457200">
              <a:buFont typeface="+mj-lt"/>
              <a:buAutoNum type="arabicPeriod"/>
            </a:pPr>
            <a:r>
              <a:rPr lang="pl-PL" dirty="0" smtClean="0"/>
              <a:t>Teorie wyjaśniają zaobserwowane wzorce w sposób dopuszczający także inne możliwości, (przestępczość częściej wśród młodzieży z rodzin rozbitych niż pełnych – np. brak nadzoru),</a:t>
            </a:r>
          </a:p>
          <a:p>
            <a:pPr marL="571500" indent="-457200">
              <a:buFont typeface="+mj-lt"/>
              <a:buAutoNum type="arabicPeriod"/>
            </a:pPr>
            <a:r>
              <a:rPr lang="pl-PL" dirty="0" smtClean="0"/>
              <a:t>Teorie kształtują i ukierunkowują wysiłki badawcze, pokazując, jakich odkryć można dokonać w wyniku obserwacji empirycznych (ograniczenie terenu poszukiwań – latarka).</a:t>
            </a:r>
          </a:p>
          <a:p>
            <a:endParaRPr lang="pl-PL" dirty="0"/>
          </a:p>
        </p:txBody>
      </p:sp>
    </p:spTree>
    <p:extLst>
      <p:ext uri="{BB962C8B-B14F-4D97-AF65-F5344CB8AC3E}">
        <p14:creationId xmlns:p14="http://schemas.microsoft.com/office/powerpoint/2010/main" val="3863649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Paradygmaty </a:t>
            </a:r>
            <a:br>
              <a:rPr lang="pl-PL" dirty="0" smtClean="0"/>
            </a:br>
            <a:r>
              <a:rPr lang="pl-PL" dirty="0" smtClean="0"/>
              <a:t>– czyli układy odniesienia</a:t>
            </a:r>
            <a:endParaRPr lang="pl-PL" dirty="0"/>
          </a:p>
        </p:txBody>
      </p:sp>
      <p:sp>
        <p:nvSpPr>
          <p:cNvPr id="3" name="Symbol zastępczy zawartości 2"/>
          <p:cNvSpPr>
            <a:spLocks noGrp="1"/>
          </p:cNvSpPr>
          <p:nvPr>
            <p:ph idx="1"/>
          </p:nvPr>
        </p:nvSpPr>
        <p:spPr>
          <a:xfrm>
            <a:off x="107504" y="1600200"/>
            <a:ext cx="8208912" cy="5069160"/>
          </a:xfrm>
        </p:spPr>
        <p:txBody>
          <a:bodyPr/>
          <a:lstStyle/>
          <a:p>
            <a:r>
              <a:rPr lang="pl-PL" dirty="0" err="1" smtClean="0"/>
              <a:t>Pradygmaty</a:t>
            </a:r>
            <a:r>
              <a:rPr lang="pl-PL" dirty="0" smtClean="0"/>
              <a:t> to swoiste układy odniesienia, które leżą u podstaw teorii i badań społecznych,</a:t>
            </a:r>
          </a:p>
          <a:p>
            <a:r>
              <a:rPr lang="pl-PL" dirty="0" smtClean="0"/>
              <a:t>Wzajemna relacja:</a:t>
            </a:r>
          </a:p>
          <a:p>
            <a:pPr marL="571500" indent="-457200">
              <a:buFont typeface="+mj-lt"/>
              <a:buAutoNum type="arabicPeriod"/>
            </a:pPr>
            <a:r>
              <a:rPr lang="pl-PL" dirty="0" smtClean="0"/>
              <a:t>Teorie wyjaśniają,</a:t>
            </a:r>
          </a:p>
          <a:p>
            <a:pPr marL="571500" indent="-457200">
              <a:buFont typeface="+mj-lt"/>
              <a:buAutoNum type="arabicPeriod"/>
            </a:pPr>
            <a:r>
              <a:rPr lang="pl-PL" dirty="0" smtClean="0"/>
              <a:t>Paradygmaty wyznaczają sposoby patrzenia na rzeczywistość,</a:t>
            </a:r>
          </a:p>
          <a:p>
            <a:r>
              <a:rPr lang="pl-PL" dirty="0" smtClean="0"/>
              <a:t>Paradygmaty poznawcze same z siebie niczego nie wyjaśniają, jedynie wskazują logiczne ramy naszego postrzegania rzeczywistości.</a:t>
            </a:r>
          </a:p>
          <a:p>
            <a:r>
              <a:rPr lang="pl-PL" dirty="0" smtClean="0"/>
              <a:t>Jak powinniśmy rozumieć i postrzegać paradygmaty:</a:t>
            </a:r>
          </a:p>
          <a:p>
            <a:r>
              <a:rPr lang="pl-PL" b="1" dirty="0" smtClean="0"/>
              <a:t>PARADYGAMATY – fundamentalne modele czy układy odniesienia, których używamy, by uporządkować nasze obserwacje i rozumowanie.</a:t>
            </a:r>
            <a:endParaRPr lang="pl-PL" b="1" dirty="0"/>
          </a:p>
        </p:txBody>
      </p:sp>
    </p:spTree>
    <p:extLst>
      <p:ext uri="{BB962C8B-B14F-4D97-AF65-F5344CB8AC3E}">
        <p14:creationId xmlns:p14="http://schemas.microsoft.com/office/powerpoint/2010/main" val="3220434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Paradygmaty</a:t>
            </a:r>
            <a:endParaRPr lang="pl-PL" dirty="0"/>
          </a:p>
        </p:txBody>
      </p:sp>
      <p:sp>
        <p:nvSpPr>
          <p:cNvPr id="3" name="Symbol zastępczy zawartości 2"/>
          <p:cNvSpPr>
            <a:spLocks noGrp="1"/>
          </p:cNvSpPr>
          <p:nvPr>
            <p:ph idx="1"/>
          </p:nvPr>
        </p:nvSpPr>
        <p:spPr>
          <a:xfrm>
            <a:off x="107504" y="1600200"/>
            <a:ext cx="8280920" cy="5141168"/>
          </a:xfrm>
        </p:spPr>
        <p:txBody>
          <a:bodyPr/>
          <a:lstStyle/>
          <a:p>
            <a:r>
              <a:rPr lang="pl-PL" dirty="0" smtClean="0"/>
              <a:t>Różnorodność – zwykle obserwujemy więcej niż jeden sposób rozumienia zjawisk i procesów nas otaczających,</a:t>
            </a:r>
          </a:p>
          <a:p>
            <a:r>
              <a:rPr lang="pl-PL" dirty="0" smtClean="0"/>
              <a:t>Np. ideologia prawa człowieka, konfrontacja na linii Wschód/Zachód.</a:t>
            </a:r>
          </a:p>
          <a:p>
            <a:r>
              <a:rPr lang="pl-PL" dirty="0" smtClean="0"/>
              <a:t>Ważne jest uświadomienie każdego badacza, co do tego, że otaczająca nas rzeczywistość, a zwłaszcza dotyczący jej dyskurs, zawieszone są w różnych perspektywach poznawczych, filozoficznych, różnych wzorcach socjalizacji oraz kontekstach kulturowych i doświadczeniach historycznych,</a:t>
            </a:r>
          </a:p>
          <a:p>
            <a:r>
              <a:rPr lang="pl-PL" dirty="0" smtClean="0"/>
              <a:t>Świadomość w tym obszarze pozwala nam na:</a:t>
            </a:r>
          </a:p>
          <a:p>
            <a:pPr marL="571500" indent="-457200">
              <a:buFont typeface="+mj-lt"/>
              <a:buAutoNum type="arabicPeriod"/>
            </a:pPr>
            <a:r>
              <a:rPr lang="pl-PL" dirty="0" smtClean="0"/>
              <a:t>Zrozumienie na pozór dziwnie wyglądających poglądów i działań osób funkcjonujących w innym niż my paradygmacie,</a:t>
            </a:r>
          </a:p>
          <a:p>
            <a:pPr marL="571500" indent="-457200">
              <a:buFont typeface="+mj-lt"/>
              <a:buAutoNum type="arabicPeriod"/>
            </a:pPr>
            <a:r>
              <a:rPr lang="pl-PL" dirty="0" smtClean="0"/>
              <a:t>Może to kazać się przydatne w z zakresie przekraczania własnych ram badawczych (możliwość odkrycia nowych sposobów wyjaśnienia i rozumienia rzeczy).</a:t>
            </a:r>
            <a:endParaRPr lang="pl-PL" dirty="0"/>
          </a:p>
        </p:txBody>
      </p:sp>
    </p:spTree>
    <p:extLst>
      <p:ext uri="{BB962C8B-B14F-4D97-AF65-F5344CB8AC3E}">
        <p14:creationId xmlns:p14="http://schemas.microsoft.com/office/powerpoint/2010/main" val="2213387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err="1" smtClean="0"/>
              <a:t>Pradygmaty</a:t>
            </a:r>
            <a:r>
              <a:rPr lang="pl-PL" dirty="0" smtClean="0"/>
              <a:t> – </a:t>
            </a:r>
            <a:br>
              <a:rPr lang="pl-PL" dirty="0" smtClean="0"/>
            </a:br>
            <a:r>
              <a:rPr lang="pl-PL" dirty="0" smtClean="0"/>
              <a:t>rewolucje naukowe</a:t>
            </a:r>
            <a:endParaRPr lang="pl-PL" dirty="0"/>
          </a:p>
        </p:txBody>
      </p:sp>
      <p:sp>
        <p:nvSpPr>
          <p:cNvPr id="3" name="Symbol zastępczy zawartości 2"/>
          <p:cNvSpPr>
            <a:spLocks noGrp="1"/>
          </p:cNvSpPr>
          <p:nvPr>
            <p:ph idx="1"/>
          </p:nvPr>
        </p:nvSpPr>
        <p:spPr>
          <a:xfrm>
            <a:off x="0" y="1484784"/>
            <a:ext cx="8532440" cy="5373216"/>
          </a:xfrm>
        </p:spPr>
        <p:txBody>
          <a:bodyPr>
            <a:normAutofit lnSpcReduction="10000"/>
          </a:bodyPr>
          <a:lstStyle/>
          <a:p>
            <a:r>
              <a:rPr lang="pl-PL" dirty="0" smtClean="0"/>
              <a:t>Thomas Kuhn (2001) – </a:t>
            </a:r>
            <a:r>
              <a:rPr lang="pl-PL" i="1" dirty="0" smtClean="0"/>
              <a:t>Struktura rewolucji naukowych,</a:t>
            </a:r>
          </a:p>
          <a:p>
            <a:r>
              <a:rPr lang="pl-PL" dirty="0" smtClean="0"/>
              <a:t>Ograniczone pole rewolucyjnych zmian w paradygmatach nauk społecznych,</a:t>
            </a:r>
          </a:p>
          <a:p>
            <a:r>
              <a:rPr lang="pl-PL" dirty="0" smtClean="0"/>
              <a:t>W naukach społecznych różne paradygmaty mogą zyskiwać lub tracić na swojej popularności, rzadko bywają odrzucane,</a:t>
            </a:r>
          </a:p>
          <a:p>
            <a:r>
              <a:rPr lang="pl-PL" dirty="0" smtClean="0"/>
              <a:t>Różnorodność perspektyw w tym układzie jest ogromną zaletą, daje możliwość uwzględnienia bardzo różnych aspektów życia społecznego, w zależności od preferowanej wrażliwości danego badacza,</a:t>
            </a:r>
          </a:p>
          <a:p>
            <a:r>
              <a:rPr lang="pl-PL" dirty="0" smtClean="0"/>
              <a:t>Każdy wyróżniany paradygmat badań oferuje odmienny sposób patrzenia na życie społeczne człowieka, uwzględnia inne założenia co do natury rzeczywistości,</a:t>
            </a:r>
          </a:p>
          <a:p>
            <a:r>
              <a:rPr lang="pl-PL" dirty="0" smtClean="0"/>
              <a:t>Co ciekawe, żaden z nich nie może być prawdziwy czy fałszywy, co najwyżej mogą one być mniej lub bardzie użyteczne.</a:t>
            </a:r>
          </a:p>
          <a:p>
            <a:r>
              <a:rPr lang="pl-PL" dirty="0" smtClean="0"/>
              <a:t>Ważniejsza jest świadomość potrzeby znalezienia metody wykorzystania tak uzyskanych wyników badawczych, a nie arbitralnego ich wyeliminowania.</a:t>
            </a:r>
          </a:p>
          <a:p>
            <a:endParaRPr lang="pl-PL" dirty="0" smtClean="0"/>
          </a:p>
        </p:txBody>
      </p:sp>
    </p:spTree>
    <p:extLst>
      <p:ext uri="{BB962C8B-B14F-4D97-AF65-F5344CB8AC3E}">
        <p14:creationId xmlns:p14="http://schemas.microsoft.com/office/powerpoint/2010/main" val="2962996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Paradygmaty – </a:t>
            </a:r>
            <a:br>
              <a:rPr lang="pl-PL" dirty="0" smtClean="0"/>
            </a:br>
            <a:r>
              <a:rPr lang="pl-PL" dirty="0" smtClean="0"/>
              <a:t>mikro i makro teoria</a:t>
            </a:r>
            <a:endParaRPr lang="pl-PL" dirty="0"/>
          </a:p>
        </p:txBody>
      </p:sp>
      <p:sp>
        <p:nvSpPr>
          <p:cNvPr id="3" name="Symbol zastępczy zawartości 2"/>
          <p:cNvSpPr>
            <a:spLocks noGrp="1"/>
          </p:cNvSpPr>
          <p:nvPr>
            <p:ph idx="1"/>
          </p:nvPr>
        </p:nvSpPr>
        <p:spPr>
          <a:xfrm>
            <a:off x="457200" y="1600200"/>
            <a:ext cx="7787208" cy="4800600"/>
          </a:xfrm>
        </p:spPr>
        <p:txBody>
          <a:bodyPr/>
          <a:lstStyle/>
          <a:p>
            <a:r>
              <a:rPr lang="pl-PL" dirty="0" err="1" smtClean="0"/>
              <a:t>Mikroteoria</a:t>
            </a:r>
            <a:r>
              <a:rPr lang="pl-PL" dirty="0" smtClean="0"/>
              <a:t> – koncentracja na problemach </a:t>
            </a:r>
            <a:r>
              <a:rPr lang="pl-PL" dirty="0"/>
              <a:t>ż</a:t>
            </a:r>
            <a:r>
              <a:rPr lang="pl-PL" dirty="0" smtClean="0"/>
              <a:t>ycia społecznego na poziomie jednostki względnie małych grup. Badania tego typu często zbliżają się do psychologii, z tym że psychologowie zajmują się tym co dzieje się wewnątrz człowieka, to badacze procesów społecznych studiują to, co dzieje się miedzy ludźmi.</a:t>
            </a:r>
          </a:p>
          <a:p>
            <a:endParaRPr lang="pl-PL" dirty="0"/>
          </a:p>
          <a:p>
            <a:r>
              <a:rPr lang="pl-PL" dirty="0" err="1" smtClean="0"/>
              <a:t>Makroteoria</a:t>
            </a:r>
            <a:r>
              <a:rPr lang="pl-PL" dirty="0" smtClean="0"/>
              <a:t> – przedmiotem badań jest całe społeczeństwo względnie duże jego fragmenty. Perspektywa analizy to złożone relacje o charakterze międzynarodowym, wzajemne relacje między głównymi instytucjami społecznymi. Chodzi o obserwacje dużych zagregowanych bytów społecznych albo całych społeczeństw i systemów społecznych. (władza, rodzina)</a:t>
            </a:r>
            <a:endParaRPr lang="pl-PL" dirty="0"/>
          </a:p>
        </p:txBody>
      </p:sp>
    </p:spTree>
    <p:extLst>
      <p:ext uri="{BB962C8B-B14F-4D97-AF65-F5344CB8AC3E}">
        <p14:creationId xmlns:p14="http://schemas.microsoft.com/office/powerpoint/2010/main" val="3601599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Paradygmaty – przegląd </a:t>
            </a:r>
            <a:endParaRPr lang="pl-PL" dirty="0"/>
          </a:p>
        </p:txBody>
      </p:sp>
      <p:sp>
        <p:nvSpPr>
          <p:cNvPr id="3" name="Symbol zastępczy zawartości 2"/>
          <p:cNvSpPr>
            <a:spLocks noGrp="1"/>
          </p:cNvSpPr>
          <p:nvPr>
            <p:ph idx="1"/>
          </p:nvPr>
        </p:nvSpPr>
        <p:spPr>
          <a:xfrm>
            <a:off x="179512" y="1412776"/>
            <a:ext cx="8208912" cy="5328592"/>
          </a:xfrm>
        </p:spPr>
        <p:txBody>
          <a:bodyPr>
            <a:normAutofit/>
          </a:bodyPr>
          <a:lstStyle/>
          <a:p>
            <a:pPr marL="114300" indent="0">
              <a:buNone/>
            </a:pPr>
            <a:r>
              <a:rPr lang="pl-PL" dirty="0" smtClean="0"/>
              <a:t>Wg </a:t>
            </a:r>
            <a:r>
              <a:rPr lang="pl-PL" dirty="0" err="1" smtClean="0"/>
              <a:t>E.Babbie</a:t>
            </a:r>
            <a:r>
              <a:rPr lang="pl-PL" dirty="0" smtClean="0"/>
              <a:t>:</a:t>
            </a:r>
          </a:p>
          <a:p>
            <a:r>
              <a:rPr lang="pl-PL" dirty="0" smtClean="0"/>
              <a:t>Wczesny pozytywizm – </a:t>
            </a:r>
            <a:r>
              <a:rPr lang="pl-PL" dirty="0" err="1" smtClean="0"/>
              <a:t>A.Comte</a:t>
            </a:r>
            <a:r>
              <a:rPr lang="pl-PL" dirty="0" smtClean="0"/>
              <a:t>,</a:t>
            </a:r>
          </a:p>
          <a:p>
            <a:r>
              <a:rPr lang="pl-PL" dirty="0" smtClean="0"/>
              <a:t>Paradygmat konfliktu,</a:t>
            </a:r>
          </a:p>
          <a:p>
            <a:r>
              <a:rPr lang="pl-PL" dirty="0" smtClean="0"/>
              <a:t>Symboliczny interakcjonizm,</a:t>
            </a:r>
          </a:p>
          <a:p>
            <a:r>
              <a:rPr lang="pl-PL" dirty="0" err="1" smtClean="0"/>
              <a:t>Etnometodologia</a:t>
            </a:r>
            <a:r>
              <a:rPr lang="pl-PL" dirty="0" smtClean="0"/>
              <a:t>,</a:t>
            </a:r>
          </a:p>
          <a:p>
            <a:r>
              <a:rPr lang="pl-PL" dirty="0" smtClean="0"/>
              <a:t>Funkcjonalizm </a:t>
            </a:r>
            <a:r>
              <a:rPr lang="pl-PL" dirty="0" err="1" smtClean="0"/>
              <a:t>struktutalny</a:t>
            </a:r>
            <a:r>
              <a:rPr lang="pl-PL" dirty="0" smtClean="0"/>
              <a:t>,</a:t>
            </a:r>
          </a:p>
          <a:p>
            <a:r>
              <a:rPr lang="pl-PL" dirty="0" smtClean="0"/>
              <a:t>Paradygmaty feministyczne,</a:t>
            </a:r>
          </a:p>
          <a:p>
            <a:pPr marL="114300" indent="0">
              <a:buNone/>
            </a:pPr>
            <a:endParaRPr lang="pl-PL" dirty="0"/>
          </a:p>
          <a:p>
            <a:pPr marL="114300" indent="0">
              <a:buNone/>
            </a:pPr>
            <a:r>
              <a:rPr lang="pl-PL" dirty="0" smtClean="0"/>
              <a:t>Nasz paradygmat (</a:t>
            </a:r>
            <a:r>
              <a:rPr lang="pl-PL" dirty="0"/>
              <a:t>ś</a:t>
            </a:r>
            <a:r>
              <a:rPr lang="pl-PL" dirty="0" smtClean="0"/>
              <a:t>wiatopogląd) kształtuje się pod wpływem dyscypliny naukowej, która się zajmujemy, przekonań naszych mistrzów i nauczycieli oraz wcześniejszych doświadczeń badawczych</a:t>
            </a:r>
          </a:p>
        </p:txBody>
      </p:sp>
      <p:sp>
        <p:nvSpPr>
          <p:cNvPr id="4" name="Symbol zastępczy zawartości 3"/>
          <p:cNvSpPr>
            <a:spLocks noGrp="1"/>
          </p:cNvSpPr>
          <p:nvPr>
            <p:ph sz="half" idx="4294967295"/>
          </p:nvPr>
        </p:nvSpPr>
        <p:spPr>
          <a:xfrm>
            <a:off x="5207000" y="1536700"/>
            <a:ext cx="3937000" cy="2396356"/>
          </a:xfrm>
        </p:spPr>
        <p:txBody>
          <a:bodyPr>
            <a:normAutofit/>
          </a:bodyPr>
          <a:lstStyle/>
          <a:p>
            <a:pPr marL="114300" indent="0">
              <a:buNone/>
            </a:pPr>
            <a:r>
              <a:rPr lang="pl-PL" dirty="0" smtClean="0"/>
              <a:t>Wg </a:t>
            </a:r>
            <a:r>
              <a:rPr lang="pl-PL" dirty="0" err="1" smtClean="0"/>
              <a:t>J.W.Creswella</a:t>
            </a:r>
            <a:r>
              <a:rPr lang="pl-PL" dirty="0" smtClean="0"/>
              <a:t>:</a:t>
            </a:r>
          </a:p>
          <a:p>
            <a:r>
              <a:rPr lang="pl-PL" dirty="0" err="1" smtClean="0"/>
              <a:t>Postpozytywistyczny</a:t>
            </a:r>
            <a:r>
              <a:rPr lang="pl-PL" dirty="0" smtClean="0"/>
              <a:t>,</a:t>
            </a:r>
          </a:p>
          <a:p>
            <a:r>
              <a:rPr lang="pl-PL" dirty="0" smtClean="0"/>
              <a:t>Konstruktywistyczny,</a:t>
            </a:r>
          </a:p>
          <a:p>
            <a:r>
              <a:rPr lang="pl-PL" dirty="0" smtClean="0"/>
              <a:t>Aktywistyczny,</a:t>
            </a:r>
          </a:p>
          <a:p>
            <a:r>
              <a:rPr lang="pl-PL" dirty="0" smtClean="0"/>
              <a:t>Pragmatyczny.</a:t>
            </a:r>
            <a:endParaRPr lang="pl-PL" dirty="0"/>
          </a:p>
        </p:txBody>
      </p:sp>
    </p:spTree>
    <p:extLst>
      <p:ext uri="{BB962C8B-B14F-4D97-AF65-F5344CB8AC3E}">
        <p14:creationId xmlns:p14="http://schemas.microsoft.com/office/powerpoint/2010/main" val="701834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smtClean="0"/>
              <a:t>Paradygmaty</a:t>
            </a:r>
            <a:endParaRPr lang="pl-PL" dirty="0"/>
          </a:p>
        </p:txBody>
      </p:sp>
      <p:sp>
        <p:nvSpPr>
          <p:cNvPr id="3" name="Symbol zastępczy zawartości 2"/>
          <p:cNvSpPr>
            <a:spLocks noGrp="1"/>
          </p:cNvSpPr>
          <p:nvPr>
            <p:ph idx="1"/>
          </p:nvPr>
        </p:nvSpPr>
        <p:spPr>
          <a:xfrm>
            <a:off x="107504" y="1340768"/>
            <a:ext cx="8280920" cy="5400600"/>
          </a:xfrm>
        </p:spPr>
        <p:txBody>
          <a:bodyPr>
            <a:normAutofit lnSpcReduction="10000"/>
          </a:bodyPr>
          <a:lstStyle/>
          <a:p>
            <a:pPr marL="114300" indent="0">
              <a:buNone/>
            </a:pPr>
            <a:r>
              <a:rPr lang="pl-PL" b="1" dirty="0" smtClean="0"/>
              <a:t>Wczesny pozytywizm </a:t>
            </a:r>
            <a:endParaRPr lang="pl-PL" dirty="0" smtClean="0"/>
          </a:p>
          <a:p>
            <a:r>
              <a:rPr lang="pl-PL" dirty="0"/>
              <a:t>E</a:t>
            </a:r>
            <a:r>
              <a:rPr lang="pl-PL" dirty="0" smtClean="0"/>
              <a:t>wolucja od paradygmatu religijnego (Bóg), przez metafizyczny (prawo natury) do pozytywizmu (nauka ma zastąpić religię i metafizykę). </a:t>
            </a:r>
          </a:p>
          <a:p>
            <a:r>
              <a:rPr lang="pl-PL" dirty="0" smtClean="0"/>
              <a:t>Wiedza opierająca się o obserwację oraz logikę,</a:t>
            </a:r>
          </a:p>
          <a:p>
            <a:r>
              <a:rPr lang="pl-PL" dirty="0" smtClean="0"/>
              <a:t>Zjawiska społeczne można badać i rozumieć w sposób logiczny i racjonalny. Przestrzeń społeczna może być poznawana  na drodze naukowej podobnej do nauk eksperymentalnych -przyrodniczych.</a:t>
            </a:r>
          </a:p>
          <a:p>
            <a:pPr marL="114300" indent="0">
              <a:buNone/>
            </a:pPr>
            <a:endParaRPr lang="pl-PL" b="1" dirty="0" smtClean="0"/>
          </a:p>
          <a:p>
            <a:pPr marL="114300" indent="0">
              <a:buNone/>
            </a:pPr>
            <a:r>
              <a:rPr lang="pl-PL" b="1" dirty="0" smtClean="0"/>
              <a:t>Konflikt</a:t>
            </a:r>
            <a:endParaRPr lang="pl-PL" b="1" dirty="0"/>
          </a:p>
          <a:p>
            <a:r>
              <a:rPr lang="pl-PL" dirty="0"/>
              <a:t>Dążenie jednostek lub grup do zdominowania innych lub próby unikania tych procesów,</a:t>
            </a:r>
          </a:p>
          <a:p>
            <a:r>
              <a:rPr lang="pl-PL" dirty="0"/>
              <a:t>K. Marks – walka klas,</a:t>
            </a:r>
          </a:p>
          <a:p>
            <a:r>
              <a:rPr lang="pl-PL" dirty="0"/>
              <a:t>Kryminologiczne teorie strukturalne,</a:t>
            </a:r>
          </a:p>
          <a:p>
            <a:r>
              <a:rPr lang="pl-PL" dirty="0"/>
              <a:t>Walka grup o przeciwstawnych interesach.</a:t>
            </a:r>
          </a:p>
          <a:p>
            <a:pPr marL="114300" indent="0">
              <a:buNone/>
            </a:pPr>
            <a:endParaRPr lang="pl-PL" dirty="0"/>
          </a:p>
        </p:txBody>
      </p:sp>
    </p:spTree>
    <p:extLst>
      <p:ext uri="{BB962C8B-B14F-4D97-AF65-F5344CB8AC3E}">
        <p14:creationId xmlns:p14="http://schemas.microsoft.com/office/powerpoint/2010/main" val="4062106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r"/>
            <a:r>
              <a:rPr lang="pl-PL" dirty="0">
                <a:solidFill>
                  <a:srgbClr val="675E47"/>
                </a:solidFill>
              </a:rPr>
              <a:t>Paradygmaty</a:t>
            </a:r>
            <a:endParaRPr lang="pl-PL" dirty="0"/>
          </a:p>
        </p:txBody>
      </p:sp>
      <p:sp>
        <p:nvSpPr>
          <p:cNvPr id="3" name="Symbol zastępczy zawartości 2"/>
          <p:cNvSpPr>
            <a:spLocks noGrp="1"/>
          </p:cNvSpPr>
          <p:nvPr>
            <p:ph idx="1"/>
          </p:nvPr>
        </p:nvSpPr>
        <p:spPr>
          <a:xfrm>
            <a:off x="179512" y="1340768"/>
            <a:ext cx="8136904" cy="5328592"/>
          </a:xfrm>
        </p:spPr>
        <p:txBody>
          <a:bodyPr>
            <a:normAutofit lnSpcReduction="10000"/>
          </a:bodyPr>
          <a:lstStyle/>
          <a:p>
            <a:pPr marL="114300" indent="0">
              <a:buNone/>
            </a:pPr>
            <a:r>
              <a:rPr lang="pl-PL" b="1" dirty="0" smtClean="0"/>
              <a:t>Symboliczny interakcjonizm  </a:t>
            </a:r>
          </a:p>
          <a:p>
            <a:r>
              <a:rPr lang="pl-PL" dirty="0" smtClean="0"/>
              <a:t>Analiza jak uznawane znaczenia i wzorce społeczne są rozwijane w toku społecznej interakcji,</a:t>
            </a:r>
          </a:p>
          <a:p>
            <a:r>
              <a:rPr lang="pl-PL" dirty="0" smtClean="0"/>
              <a:t>Ocena tego jak jednostki wchodzą we wzajemne relacje,</a:t>
            </a:r>
          </a:p>
          <a:p>
            <a:r>
              <a:rPr lang="pl-PL" dirty="0" smtClean="0"/>
              <a:t>Wizerunek danej osoby w oczach innych (np. efekt stygmatyzacji, przestępca=dewiant).</a:t>
            </a:r>
          </a:p>
          <a:p>
            <a:pPr marL="114300" indent="0">
              <a:buNone/>
            </a:pPr>
            <a:endParaRPr lang="pl-PL" b="1" dirty="0" smtClean="0"/>
          </a:p>
          <a:p>
            <a:pPr marL="114300" indent="0">
              <a:buNone/>
            </a:pPr>
            <a:r>
              <a:rPr lang="pl-PL" b="1" dirty="0" err="1" smtClean="0"/>
              <a:t>Etnometodologia</a:t>
            </a:r>
            <a:endParaRPr lang="pl-PL" b="1" dirty="0" smtClean="0"/>
          </a:p>
          <a:p>
            <a:r>
              <a:rPr lang="pl-PL" dirty="0" smtClean="0"/>
              <a:t>Koncentracja na tym jak ludzie usiłują zrozumieć życie społeczne w procesie jego przeżywania, tak jak gdyby każdy był badaczem,</a:t>
            </a:r>
          </a:p>
          <a:p>
            <a:r>
              <a:rPr lang="pl-PL" dirty="0" smtClean="0"/>
              <a:t>Badania w tym ujęciu to nie tylko analiza działania norm, wartości, czynników kontroli, ale przede wszystkim tego że ludzie stale poprzez swoje działania i relacje tworzą rzeczywistość zupełnie nową (badanie procesów komunikacji - aplauz=przemówienie, sposób zachowania np. na nietypowe działania jednostki – winda) </a:t>
            </a:r>
            <a:endParaRPr lang="pl-PL" dirty="0"/>
          </a:p>
        </p:txBody>
      </p:sp>
    </p:spTree>
    <p:extLst>
      <p:ext uri="{BB962C8B-B14F-4D97-AF65-F5344CB8AC3E}">
        <p14:creationId xmlns:p14="http://schemas.microsoft.com/office/powerpoint/2010/main" val="38592719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yleganie">
  <a:themeElements>
    <a:clrScheme name="Przylegani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Pakiet 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zylegani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294</TotalTime>
  <Words>1715</Words>
  <Application>Microsoft Office PowerPoint</Application>
  <PresentationFormat>Pokaz na ekranie (4:3)</PresentationFormat>
  <Paragraphs>137</Paragraphs>
  <Slides>15</Slides>
  <Notes>0</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Przyleganie</vt:lpstr>
      <vt:lpstr>Metodologia  badań empirycznych</vt:lpstr>
      <vt:lpstr>Obserwacja prawidłowości</vt:lpstr>
      <vt:lpstr>Paradygmaty  – czyli układy odniesienia</vt:lpstr>
      <vt:lpstr>Paradygmaty</vt:lpstr>
      <vt:lpstr>Pradygmaty –  rewolucje naukowe</vt:lpstr>
      <vt:lpstr>Paradygmaty –  mikro i makro teoria</vt:lpstr>
      <vt:lpstr>Paradygmaty – przegląd </vt:lpstr>
      <vt:lpstr>Paradygmaty</vt:lpstr>
      <vt:lpstr>Paradygmaty</vt:lpstr>
      <vt:lpstr>Paradygmaty</vt:lpstr>
      <vt:lpstr>Paradygmaty</vt:lpstr>
      <vt:lpstr>Etyka badań naukowych</vt:lpstr>
      <vt:lpstr>Kontrowersje etyczne</vt:lpstr>
      <vt:lpstr>Polityczne  aspekty badań naukowych</vt:lpstr>
      <vt:lpstr>Literatura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Metodologia  badań empirycznych</dc:title>
  <dc:creator>Tomasz Kalisz</dc:creator>
  <cp:lastModifiedBy>Tomasz Kalisz</cp:lastModifiedBy>
  <cp:revision>21</cp:revision>
  <dcterms:created xsi:type="dcterms:W3CDTF">2015-12-02T13:30:22Z</dcterms:created>
  <dcterms:modified xsi:type="dcterms:W3CDTF">2015-12-16T07:39:23Z</dcterms:modified>
</cp:coreProperties>
</file>