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0" r:id="rId17"/>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DA492D-05E5-485B-978B-620110B2738B}" type="datetimeFigureOut">
              <a:rPr lang="pl-PL" smtClean="0"/>
              <a:t>2017-12-13</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CB042C-2027-49F3-9F28-CA66F99AF691}" type="slidenum">
              <a:rPr lang="pl-PL" smtClean="0"/>
              <a:t>‹#›</a:t>
            </a:fld>
            <a:endParaRPr lang="pl-PL"/>
          </a:p>
        </p:txBody>
      </p:sp>
    </p:spTree>
    <p:extLst>
      <p:ext uri="{BB962C8B-B14F-4D97-AF65-F5344CB8AC3E}">
        <p14:creationId xmlns:p14="http://schemas.microsoft.com/office/powerpoint/2010/main" val="577830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pl-PL" smtClean="0"/>
              <a:t>Kliknij, aby edytować styl</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
        <p:nvSpPr>
          <p:cNvPr id="4" name="Date Placeholder 3"/>
          <p:cNvSpPr>
            <a:spLocks noGrp="1"/>
          </p:cNvSpPr>
          <p:nvPr>
            <p:ph type="dt" sz="half" idx="10"/>
          </p:nvPr>
        </p:nvSpPr>
        <p:spPr/>
        <p:txBody>
          <a:bodyPr/>
          <a:lstStyle/>
          <a:p>
            <a:fld id="{6164B16D-D4DF-4C59-A888-11B142B8C0A7}" type="datetimeFigureOut">
              <a:rPr lang="pl-PL" smtClean="0"/>
              <a:t>2017-12-13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CAF3FD6-A844-4EB3-BB11-4C526C7C9D13}"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6164B16D-D4DF-4C59-A888-11B142B8C0A7}" type="datetimeFigureOut">
              <a:rPr lang="pl-PL" smtClean="0"/>
              <a:t>2017-12-13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CAF3FD6-A844-4EB3-BB11-4C526C7C9D13}"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pl-PL" smtClean="0"/>
              <a:t>Kliknij, aby edytować styl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6164B16D-D4DF-4C59-A888-11B142B8C0A7}" type="datetimeFigureOut">
              <a:rPr lang="pl-PL" smtClean="0"/>
              <a:t>2017-12-13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CAF3FD6-A844-4EB3-BB11-4C526C7C9D13}"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Content Placeholder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6164B16D-D4DF-4C59-A888-11B142B8C0A7}" type="datetimeFigureOut">
              <a:rPr lang="pl-PL" smtClean="0"/>
              <a:t>2017-12-13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CAF3FD6-A844-4EB3-BB11-4C526C7C9D13}"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pl-PL" smtClean="0"/>
              <a:t>Kliknij, aby edytować styl</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6164B16D-D4DF-4C59-A888-11B142B8C0A7}" type="datetimeFigureOut">
              <a:rPr lang="pl-PL" smtClean="0"/>
              <a:t>2017-12-13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CAF3FD6-A844-4EB3-BB11-4C526C7C9D13}" type="slidenum">
              <a:rPr lang="pl-PL" smtClean="0"/>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6164B16D-D4DF-4C59-A888-11B142B8C0A7}" type="datetimeFigureOut">
              <a:rPr lang="pl-PL" smtClean="0"/>
              <a:t>2017-12-13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3CAF3FD6-A844-4EB3-BB11-4C526C7C9D13}"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smtClean="0"/>
              <a:t>Kliknij, aby edytować styl</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7" name="Date Placeholder 6"/>
          <p:cNvSpPr>
            <a:spLocks noGrp="1"/>
          </p:cNvSpPr>
          <p:nvPr>
            <p:ph type="dt" sz="half" idx="10"/>
          </p:nvPr>
        </p:nvSpPr>
        <p:spPr/>
        <p:txBody>
          <a:bodyPr/>
          <a:lstStyle/>
          <a:p>
            <a:fld id="{6164B16D-D4DF-4C59-A888-11B142B8C0A7}" type="datetimeFigureOut">
              <a:rPr lang="pl-PL" smtClean="0"/>
              <a:t>2017-12-13</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3CAF3FD6-A844-4EB3-BB11-4C526C7C9D13}"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Date Placeholder 2"/>
          <p:cNvSpPr>
            <a:spLocks noGrp="1"/>
          </p:cNvSpPr>
          <p:nvPr>
            <p:ph type="dt" sz="half" idx="10"/>
          </p:nvPr>
        </p:nvSpPr>
        <p:spPr/>
        <p:txBody>
          <a:bodyPr/>
          <a:lstStyle/>
          <a:p>
            <a:fld id="{6164B16D-D4DF-4C59-A888-11B142B8C0A7}" type="datetimeFigureOut">
              <a:rPr lang="pl-PL" smtClean="0"/>
              <a:t>2017-12-13</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3CAF3FD6-A844-4EB3-BB11-4C526C7C9D13}"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64B16D-D4DF-4C59-A888-11B142B8C0A7}" type="datetimeFigureOut">
              <a:rPr lang="pl-PL" smtClean="0"/>
              <a:t>2017-12-13</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3CAF3FD6-A844-4EB3-BB11-4C526C7C9D13}"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pl-PL" smtClean="0"/>
              <a:t>Kliknij, aby edytować styl</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6164B16D-D4DF-4C59-A888-11B142B8C0A7}" type="datetimeFigureOut">
              <a:rPr lang="pl-PL" smtClean="0"/>
              <a:t>2017-12-13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3CAF3FD6-A844-4EB3-BB11-4C526C7C9D13}" type="slidenum">
              <a:rPr lang="pl-PL" smtClean="0"/>
              <a:t>‹#›</a:t>
            </a:fld>
            <a:endParaRPr lang="pl-PL"/>
          </a:p>
        </p:txBody>
      </p:sp>
      <p:sp>
        <p:nvSpPr>
          <p:cNvPr id="9" name="Content Placeholder 8"/>
          <p:cNvSpPr>
            <a:spLocks noGrp="1"/>
          </p:cNvSpPr>
          <p:nvPr>
            <p:ph sz="quarter" idx="13"/>
          </p:nvPr>
        </p:nvSpPr>
        <p:spPr>
          <a:xfrm>
            <a:off x="304800" y="381000"/>
            <a:ext cx="7772400" cy="494284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pl-PL" smtClean="0"/>
              <a:t>Kliknij, aby edytować styl</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8" name="Date Placeholder 7"/>
          <p:cNvSpPr>
            <a:spLocks noGrp="1"/>
          </p:cNvSpPr>
          <p:nvPr>
            <p:ph type="dt" sz="half" idx="10"/>
          </p:nvPr>
        </p:nvSpPr>
        <p:spPr/>
        <p:txBody>
          <a:bodyPr/>
          <a:lstStyle/>
          <a:p>
            <a:fld id="{6164B16D-D4DF-4C59-A888-11B142B8C0A7}" type="datetimeFigureOut">
              <a:rPr lang="pl-PL" smtClean="0"/>
              <a:t>2017-12-13</a:t>
            </a:fld>
            <a:endParaRPr lang="pl-PL"/>
          </a:p>
        </p:txBody>
      </p:sp>
      <p:sp>
        <p:nvSpPr>
          <p:cNvPr id="9" name="Slide Number Placeholder 8"/>
          <p:cNvSpPr>
            <a:spLocks noGrp="1"/>
          </p:cNvSpPr>
          <p:nvPr>
            <p:ph type="sldNum" sz="quarter" idx="11"/>
          </p:nvPr>
        </p:nvSpPr>
        <p:spPr/>
        <p:txBody>
          <a:bodyPr/>
          <a:lstStyle/>
          <a:p>
            <a:fld id="{3CAF3FD6-A844-4EB3-BB11-4C526C7C9D13}" type="slidenum">
              <a:rPr lang="pl-PL" smtClean="0"/>
              <a:t>‹#›</a:t>
            </a:fld>
            <a:endParaRPr lang="pl-PL"/>
          </a:p>
        </p:txBody>
      </p:sp>
      <p:sp>
        <p:nvSpPr>
          <p:cNvPr id="10" name="Footer Placeholder 9"/>
          <p:cNvSpPr>
            <a:spLocks noGrp="1"/>
          </p:cNvSpPr>
          <p:nvPr>
            <p:ph type="ftr" sz="quarter" idx="12"/>
          </p:nvPr>
        </p:nvSpPr>
        <p:spPr/>
        <p:txBody>
          <a:bodyPr/>
          <a:lstStyle/>
          <a:p>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pl-PL" smtClean="0"/>
              <a:t>Kliknij, aby edytować styl</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3CAF3FD6-A844-4EB3-BB11-4C526C7C9D13}" type="slidenum">
              <a:rPr lang="pl-PL" smtClean="0"/>
              <a:t>‹#›</a:t>
            </a:fld>
            <a:endParaRPr lang="pl-PL"/>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pl-PL"/>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6164B16D-D4DF-4C59-A888-11B142B8C0A7}" type="datetimeFigureOut">
              <a:rPr lang="pl-PL" smtClean="0"/>
              <a:t>2017-12-13</a:t>
            </a:fld>
            <a:endParaRPr lang="pl-PL"/>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pl.wikipedia.org/wiki/Pa%C5%84stwowy_Instytut_Wydawniczy" TargetMode="External"/><Relationship Id="rId2" Type="http://schemas.openxmlformats.org/officeDocument/2006/relationships/hyperlink" Target="http://pl.wikipedia.org/wiki/Stefan_Amsterdamski"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Metodologia </a:t>
            </a:r>
            <a:br>
              <a:rPr lang="pl-PL" dirty="0" smtClean="0"/>
            </a:br>
            <a:r>
              <a:rPr lang="pl-PL" dirty="0" smtClean="0"/>
              <a:t>badań empirycznych</a:t>
            </a:r>
            <a:endParaRPr lang="pl-PL" dirty="0"/>
          </a:p>
        </p:txBody>
      </p:sp>
      <p:sp>
        <p:nvSpPr>
          <p:cNvPr id="3" name="Podtytuł 2"/>
          <p:cNvSpPr>
            <a:spLocks noGrp="1"/>
          </p:cNvSpPr>
          <p:nvPr>
            <p:ph type="subTitle" idx="1"/>
          </p:nvPr>
        </p:nvSpPr>
        <p:spPr>
          <a:xfrm>
            <a:off x="179512" y="4572000"/>
            <a:ext cx="8208912" cy="1809328"/>
          </a:xfrm>
        </p:spPr>
        <p:txBody>
          <a:bodyPr numCol="1">
            <a:noAutofit/>
          </a:bodyPr>
          <a:lstStyle/>
          <a:p>
            <a:pPr algn="r"/>
            <a:r>
              <a:rPr lang="pl-PL" sz="2400" b="1" i="1" dirty="0">
                <a:solidFill>
                  <a:schemeClr val="tx1"/>
                </a:solidFill>
              </a:rPr>
              <a:t>Plan badań naukowych</a:t>
            </a:r>
            <a:r>
              <a:rPr lang="pl-PL" sz="2400" b="1" i="1" dirty="0" smtClean="0">
                <a:solidFill>
                  <a:schemeClr val="tx1"/>
                </a:solidFill>
              </a:rPr>
              <a:t>.</a:t>
            </a:r>
          </a:p>
          <a:p>
            <a:pPr algn="r"/>
            <a:r>
              <a:rPr lang="pl-PL" sz="2400" b="1" i="1" dirty="0" smtClean="0">
                <a:solidFill>
                  <a:schemeClr val="tx1"/>
                </a:solidFill>
              </a:rPr>
              <a:t> </a:t>
            </a:r>
            <a:r>
              <a:rPr lang="pl-PL" sz="2400" b="1" i="1" dirty="0">
                <a:solidFill>
                  <a:schemeClr val="tx1"/>
                </a:solidFill>
              </a:rPr>
              <a:t>Jednostki analizy. </a:t>
            </a:r>
            <a:endParaRPr lang="pl-PL" sz="2400" b="1" i="1" dirty="0" smtClean="0">
              <a:solidFill>
                <a:schemeClr val="tx1"/>
              </a:solidFill>
            </a:endParaRPr>
          </a:p>
          <a:p>
            <a:pPr algn="r"/>
            <a:r>
              <a:rPr lang="pl-PL" sz="2400" b="1" i="1" dirty="0" smtClean="0">
                <a:solidFill>
                  <a:schemeClr val="tx1"/>
                </a:solidFill>
              </a:rPr>
              <a:t>Wymiar </a:t>
            </a:r>
            <a:r>
              <a:rPr lang="pl-PL" sz="2400" b="1" i="1" dirty="0">
                <a:solidFill>
                  <a:schemeClr val="tx1"/>
                </a:solidFill>
              </a:rPr>
              <a:t>czasowy badań społecznych</a:t>
            </a:r>
            <a:endParaRPr lang="pl-PL" sz="2400" b="1" i="1" dirty="0" smtClean="0">
              <a:solidFill>
                <a:schemeClr val="tx1"/>
              </a:solidFill>
            </a:endParaRPr>
          </a:p>
        </p:txBody>
      </p:sp>
    </p:spTree>
    <p:extLst>
      <p:ext uri="{BB962C8B-B14F-4D97-AF65-F5344CB8AC3E}">
        <p14:creationId xmlns:p14="http://schemas.microsoft.com/office/powerpoint/2010/main" val="41133946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0" y="260648"/>
            <a:ext cx="8388424" cy="6370975"/>
          </a:xfrm>
          <a:prstGeom prst="rect">
            <a:avLst/>
          </a:prstGeom>
        </p:spPr>
        <p:txBody>
          <a:bodyPr wrap="square">
            <a:spAutoFit/>
          </a:bodyPr>
          <a:lstStyle/>
          <a:p>
            <a:r>
              <a:rPr lang="pl-PL" sz="2400" b="1" dirty="0"/>
              <a:t>Jednostki analizy:</a:t>
            </a:r>
          </a:p>
          <a:p>
            <a:pPr marL="342900" indent="-342900">
              <a:buFont typeface="Arial" panose="020B0604020202020204" pitchFamily="34" charset="0"/>
              <a:buChar char="•"/>
            </a:pPr>
            <a:r>
              <a:rPr lang="pl-PL" sz="2400" b="1" dirty="0"/>
              <a:t>W badaniach społecznych nie istnieją prawie żadne bariery dotyczące jednostek analizy, czyli tego, czego, kogo mamy poddać </a:t>
            </a:r>
            <a:r>
              <a:rPr lang="pl-PL" sz="2400" b="1" dirty="0" smtClean="0"/>
              <a:t>badaniom.</a:t>
            </a:r>
          </a:p>
          <a:p>
            <a:pPr marL="342900" indent="-342900">
              <a:buFont typeface="Arial" panose="020B0604020202020204" pitchFamily="34" charset="0"/>
              <a:buChar char="•"/>
            </a:pPr>
            <a:endParaRPr lang="pl-PL" sz="2400" b="1" dirty="0"/>
          </a:p>
          <a:p>
            <a:pPr marL="342900" indent="-342900">
              <a:buFont typeface="Arial" panose="020B0604020202020204" pitchFamily="34" charset="0"/>
              <a:buChar char="•"/>
            </a:pPr>
            <a:r>
              <a:rPr lang="pl-PL" sz="2400" b="1" dirty="0" smtClean="0"/>
              <a:t>Jednostkami </a:t>
            </a:r>
            <a:r>
              <a:rPr lang="pl-PL" sz="2400" b="1" dirty="0"/>
              <a:t>analizy są ludzie, rzeczy, których cechy badacz obserwuje, opisuje i </a:t>
            </a:r>
            <a:r>
              <a:rPr lang="pl-PL" sz="2400" b="1" dirty="0" smtClean="0"/>
              <a:t>wyjaśnia.</a:t>
            </a:r>
          </a:p>
          <a:p>
            <a:pPr marL="342900" indent="-342900">
              <a:buFont typeface="Arial" panose="020B0604020202020204" pitchFamily="34" charset="0"/>
              <a:buChar char="•"/>
            </a:pPr>
            <a:endParaRPr lang="pl-PL" sz="2400" b="1" dirty="0"/>
          </a:p>
          <a:p>
            <a:pPr marL="342900" indent="-342900">
              <a:buFont typeface="Arial" panose="020B0604020202020204" pitchFamily="34" charset="0"/>
              <a:buChar char="•"/>
            </a:pPr>
            <a:r>
              <a:rPr lang="pl-PL" sz="2400" b="1" dirty="0" smtClean="0"/>
              <a:t>Najczęściej </a:t>
            </a:r>
            <a:r>
              <a:rPr lang="pl-PL" sz="2400" b="1" dirty="0"/>
              <a:t>w badaniach społecznych jednostką analizy jest pojedynczy człowiek, ale może to być grupa społeczna (gangi, sędziowie, prokuratorzy, policjanci), organizacja formalna (sądownictwo, administracja publiczna, samorząd), interakcja społeczne (kłótnie, spory, pocałunki, korespondencja elektroniczna, donosy), wytwory społeczne (książki, budynki, teksty ustaw) albo jakieś inne zjawiska (styl życia, przestępczość, orzecznictwo sądowe, władztwo administracyjne, ład korporacyjny).</a:t>
            </a:r>
          </a:p>
        </p:txBody>
      </p:sp>
    </p:spTree>
    <p:extLst>
      <p:ext uri="{BB962C8B-B14F-4D97-AF65-F5344CB8AC3E}">
        <p14:creationId xmlns:p14="http://schemas.microsoft.com/office/powerpoint/2010/main" val="10861537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0" y="58847"/>
            <a:ext cx="8676456" cy="6740307"/>
          </a:xfrm>
          <a:prstGeom prst="rect">
            <a:avLst/>
          </a:prstGeom>
        </p:spPr>
        <p:txBody>
          <a:bodyPr wrap="square">
            <a:spAutoFit/>
          </a:bodyPr>
          <a:lstStyle/>
          <a:p>
            <a:r>
              <a:rPr lang="pl-PL" sz="2400" b="1" dirty="0"/>
              <a:t>Błąd ekologiczny, redukcjonizm</a:t>
            </a:r>
            <a:r>
              <a:rPr lang="pl-PL" sz="2400" b="1" dirty="0" smtClean="0"/>
              <a:t>:</a:t>
            </a:r>
            <a:endParaRPr lang="pl-PL" sz="2400" b="1" dirty="0"/>
          </a:p>
          <a:p>
            <a:pPr marL="342900" indent="-342900">
              <a:buFont typeface="Arial" panose="020B0604020202020204" pitchFamily="34" charset="0"/>
              <a:buChar char="•"/>
            </a:pPr>
            <a:r>
              <a:rPr lang="pl-PL" sz="2400" b="1" dirty="0"/>
              <a:t>Błąd ekologiczny – założenie, czasami ryzykowne i nietrafne, że to czego dowiadujemy się o jednostce zbiorowej (ekologicznej, czyli grupie), mówi nam coś także o pojedynczych elementach, z których się ona składa. Pomimo niebezpieczeństwa często badacze nie mają wyboru i muszą odnieść się do konkretnego pytania badawczego przez tego typu analizę (najwłaściwsze dane są </a:t>
            </a:r>
            <a:r>
              <a:rPr lang="pl-PL" sz="2400" b="1" dirty="0" smtClean="0"/>
              <a:t>nieosiągalne, </a:t>
            </a:r>
            <a:r>
              <a:rPr lang="pl-PL" sz="2400" b="1" dirty="0"/>
              <a:t>albo zbyt drogie). W takich wypadkach można formułować wstępne wnioski, rozpoznając wszakże i odnotowując ryzyko popełnienia błędu </a:t>
            </a:r>
            <a:r>
              <a:rPr lang="pl-PL" sz="2400" b="1" dirty="0" smtClean="0"/>
              <a:t>ekologicznego.</a:t>
            </a:r>
          </a:p>
          <a:p>
            <a:pPr marL="342900" indent="-342900">
              <a:buFont typeface="Arial" panose="020B0604020202020204" pitchFamily="34" charset="0"/>
              <a:buChar char="•"/>
            </a:pPr>
            <a:r>
              <a:rPr lang="pl-PL" sz="2400" b="1" dirty="0" smtClean="0"/>
              <a:t>Równie </a:t>
            </a:r>
            <a:r>
              <a:rPr lang="pl-PL" sz="2400" b="1" dirty="0"/>
              <a:t>niebezpieczny jest błąd indywidualistyczny – problem postrzegania w ramach praw </a:t>
            </a:r>
            <a:r>
              <a:rPr lang="pl-PL" sz="2400" b="1" dirty="0" smtClean="0"/>
              <a:t>czy zjawisk społecznych wyjątków, jaka jest ich rola, czy dyskwalifikują teorie abstrakcyjne.</a:t>
            </a:r>
            <a:endParaRPr lang="pl-PL" sz="2400" b="1" dirty="0"/>
          </a:p>
          <a:p>
            <a:pPr marL="342900" indent="-342900">
              <a:buFont typeface="Arial" panose="020B0604020202020204" pitchFamily="34" charset="0"/>
              <a:buChar char="•"/>
            </a:pPr>
            <a:r>
              <a:rPr lang="pl-PL" sz="2400" b="1" dirty="0" smtClean="0"/>
              <a:t>Redukcjonizm </a:t>
            </a:r>
            <a:r>
              <a:rPr lang="pl-PL" sz="2400" b="1" dirty="0"/>
              <a:t>– wyjaśnienie złożonego zjawiska w kategoriach wąskiego zestawu pojęć (np. tylko zmienne socjologiczne, lub tylko ekonomiczne, lub tylko psychologiczne – Edward O. Wilson – „jednostki ludzkie są tylko sposobem genów na produkcje większej liczby genów – socjobiologia”.</a:t>
            </a:r>
          </a:p>
        </p:txBody>
      </p:sp>
    </p:spTree>
    <p:extLst>
      <p:ext uri="{BB962C8B-B14F-4D97-AF65-F5344CB8AC3E}">
        <p14:creationId xmlns:p14="http://schemas.microsoft.com/office/powerpoint/2010/main" val="28529455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79512" y="188640"/>
            <a:ext cx="8136904" cy="6001643"/>
          </a:xfrm>
          <a:prstGeom prst="rect">
            <a:avLst/>
          </a:prstGeom>
        </p:spPr>
        <p:txBody>
          <a:bodyPr wrap="square">
            <a:spAutoFit/>
          </a:bodyPr>
          <a:lstStyle/>
          <a:p>
            <a:pPr>
              <a:spcAft>
                <a:spcPts val="0"/>
              </a:spcAft>
            </a:pPr>
            <a:r>
              <a:rPr lang="pl-PL" sz="3200" b="1" dirty="0">
                <a:ea typeface="Calibri"/>
                <a:cs typeface="Times New Roman"/>
              </a:rPr>
              <a:t>Czas w badaniach społecznych:</a:t>
            </a:r>
          </a:p>
          <a:p>
            <a:pPr marL="457200" indent="-457200">
              <a:spcAft>
                <a:spcPts val="0"/>
              </a:spcAft>
              <a:buFont typeface="Arial" panose="020B0604020202020204" pitchFamily="34" charset="0"/>
              <a:buChar char="•"/>
            </a:pPr>
            <a:r>
              <a:rPr lang="pl-PL" sz="3200" b="1" dirty="0">
                <a:ea typeface="Calibri"/>
                <a:cs typeface="Times New Roman"/>
              </a:rPr>
              <a:t>Czas jest w procesach społecznych kluczowym elementem procesu wnioskowania, zwłaszcza w perspektywie oceny związku przyczynowego. </a:t>
            </a:r>
            <a:endParaRPr lang="pl-PL" sz="3200" b="1" dirty="0" smtClean="0">
              <a:ea typeface="Calibri"/>
              <a:cs typeface="Times New Roman"/>
            </a:endParaRPr>
          </a:p>
          <a:p>
            <a:pPr marL="457200" indent="-457200">
              <a:spcAft>
                <a:spcPts val="0"/>
              </a:spcAft>
              <a:buFont typeface="Arial" panose="020B0604020202020204" pitchFamily="34" charset="0"/>
              <a:buChar char="•"/>
            </a:pPr>
            <a:r>
              <a:rPr lang="pl-PL" sz="3200" b="1" dirty="0" smtClean="0">
                <a:ea typeface="Calibri"/>
                <a:cs typeface="Times New Roman"/>
              </a:rPr>
              <a:t>Procesy </a:t>
            </a:r>
            <a:r>
              <a:rPr lang="pl-PL" sz="3200" b="1" dirty="0">
                <a:ea typeface="Calibri"/>
                <a:cs typeface="Times New Roman"/>
              </a:rPr>
              <a:t>społeczne są dynamiczne zatem uzasadnione jest pytanie czy zebrane dane mówią o teraźniejszości, przeszłości czy przyszłości, względnie o wszystkich </a:t>
            </a:r>
            <a:r>
              <a:rPr lang="pl-PL" sz="3200" b="1" dirty="0" smtClean="0">
                <a:ea typeface="Calibri"/>
                <a:cs typeface="Times New Roman"/>
              </a:rPr>
              <a:t>naraz.</a:t>
            </a:r>
          </a:p>
          <a:p>
            <a:pPr marL="457200" indent="-457200">
              <a:spcAft>
                <a:spcPts val="0"/>
              </a:spcAft>
              <a:buFont typeface="Arial" panose="020B0604020202020204" pitchFamily="34" charset="0"/>
              <a:buChar char="•"/>
            </a:pPr>
            <a:r>
              <a:rPr lang="pl-PL" sz="3200" b="1" dirty="0" smtClean="0">
                <a:ea typeface="Calibri"/>
                <a:cs typeface="Times New Roman"/>
              </a:rPr>
              <a:t>Prowadzi </a:t>
            </a:r>
            <a:r>
              <a:rPr lang="pl-PL" sz="3200" b="1" dirty="0">
                <a:ea typeface="Calibri"/>
                <a:cs typeface="Times New Roman"/>
              </a:rPr>
              <a:t>to do rozróżnienia badań przekrojowych, dynamicznych i tzw. badań zbliżonych do dynamicznych.</a:t>
            </a:r>
          </a:p>
        </p:txBody>
      </p:sp>
    </p:spTree>
    <p:extLst>
      <p:ext uri="{BB962C8B-B14F-4D97-AF65-F5344CB8AC3E}">
        <p14:creationId xmlns:p14="http://schemas.microsoft.com/office/powerpoint/2010/main" val="10928646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0" y="116632"/>
            <a:ext cx="8748464" cy="6494085"/>
          </a:xfrm>
          <a:prstGeom prst="rect">
            <a:avLst/>
          </a:prstGeom>
        </p:spPr>
        <p:txBody>
          <a:bodyPr wrap="square">
            <a:spAutoFit/>
          </a:bodyPr>
          <a:lstStyle/>
          <a:p>
            <a:pPr marL="457200" indent="-457200">
              <a:buFont typeface="Arial" panose="020B0604020202020204" pitchFamily="34" charset="0"/>
              <a:buChar char="•"/>
            </a:pPr>
            <a:r>
              <a:rPr lang="pl-PL" sz="2600" b="1" dirty="0"/>
              <a:t>Badania przekrojowe są oparte na obserwacjach prowadzonych tylko w jednym punkcie czasu (tzw. zdjęcie</a:t>
            </a:r>
            <a:r>
              <a:rPr lang="pl-PL" sz="2600" b="1" dirty="0" smtClean="0"/>
              <a:t>).</a:t>
            </a:r>
          </a:p>
          <a:p>
            <a:pPr marL="457200" indent="-457200">
              <a:buFont typeface="Arial" panose="020B0604020202020204" pitchFamily="34" charset="0"/>
              <a:buChar char="•"/>
            </a:pPr>
            <a:r>
              <a:rPr lang="pl-PL" sz="2600" b="1" dirty="0" smtClean="0"/>
              <a:t>Badania </a:t>
            </a:r>
            <a:r>
              <a:rPr lang="pl-PL" sz="2600" b="1" dirty="0"/>
              <a:t>dynamiczne są zaplanowane tak, aby umożliwić obserwację tego samego zjawiska przez dłuższy czas. Obserwacje tego typu mogą być prowadzone: 1) na próbach dobranych z populacji generalnej – badania trendów, 2) na próbach dobranych z pewnej liczby określonych subpopulacji – badania kohort demograficznych, 3) albo za każdym razem na tej samej próbie – badania </a:t>
            </a:r>
            <a:r>
              <a:rPr lang="pl-PL" sz="2600" b="1" dirty="0" smtClean="0"/>
              <a:t>panelowe.</a:t>
            </a:r>
          </a:p>
          <a:p>
            <a:pPr marL="457200" indent="-457200">
              <a:buFont typeface="Arial" panose="020B0604020202020204" pitchFamily="34" charset="0"/>
              <a:buChar char="•"/>
            </a:pPr>
            <a:r>
              <a:rPr lang="pl-PL" sz="2600" b="1" dirty="0" smtClean="0"/>
              <a:t>Badania </a:t>
            </a:r>
            <a:r>
              <a:rPr lang="pl-PL" sz="2600" b="1" dirty="0"/>
              <a:t>zbliżone do dynamicznych – specjalne wnioskowania w zakresie danych przekrojowych (logia występowania zdarzeń LSD-marihuana), odkrycie czytelnego układu chronologicznego między zmiennymi (szkoła średnia – wyniki na studiach), różnice wiekowe, wywiad pogłębiony – opowieść, relacja o przeszłości</a:t>
            </a:r>
          </a:p>
        </p:txBody>
      </p:sp>
    </p:spTree>
    <p:extLst>
      <p:ext uri="{BB962C8B-B14F-4D97-AF65-F5344CB8AC3E}">
        <p14:creationId xmlns:p14="http://schemas.microsoft.com/office/powerpoint/2010/main" val="13944435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0" y="58847"/>
            <a:ext cx="8388424" cy="6370975"/>
          </a:xfrm>
          <a:prstGeom prst="rect">
            <a:avLst/>
          </a:prstGeom>
        </p:spPr>
        <p:txBody>
          <a:bodyPr wrap="square">
            <a:spAutoFit/>
          </a:bodyPr>
          <a:lstStyle/>
          <a:p>
            <a:pPr>
              <a:spcAft>
                <a:spcPts val="0"/>
              </a:spcAft>
            </a:pPr>
            <a:r>
              <a:rPr lang="pl-PL" sz="2400" b="1" dirty="0">
                <a:ea typeface="Calibri"/>
                <a:cs typeface="Times New Roman"/>
              </a:rPr>
              <a:t>Plan badań:</a:t>
            </a:r>
          </a:p>
          <a:p>
            <a:pPr marL="457200" indent="-457200">
              <a:spcAft>
                <a:spcPts val="0"/>
              </a:spcAft>
              <a:buAutoNum type="arabicParenR"/>
            </a:pPr>
            <a:r>
              <a:rPr lang="pl-PL" sz="2400" b="1" dirty="0" smtClean="0">
                <a:ea typeface="Calibri"/>
                <a:cs typeface="Times New Roman"/>
              </a:rPr>
              <a:t>Zainteresowania </a:t>
            </a:r>
            <a:r>
              <a:rPr lang="pl-PL" sz="2400" b="1" dirty="0">
                <a:ea typeface="Calibri"/>
                <a:cs typeface="Times New Roman"/>
              </a:rPr>
              <a:t>- Idea –Teoria</a:t>
            </a:r>
            <a:r>
              <a:rPr lang="pl-PL" sz="2400" b="1" dirty="0" smtClean="0">
                <a:ea typeface="Calibri"/>
                <a:cs typeface="Times New Roman"/>
              </a:rPr>
              <a:t>;</a:t>
            </a:r>
          </a:p>
          <a:p>
            <a:pPr marL="457200" indent="-457200">
              <a:spcAft>
                <a:spcPts val="0"/>
              </a:spcAft>
              <a:buAutoNum type="arabicParenR"/>
            </a:pPr>
            <a:r>
              <a:rPr lang="pl-PL" sz="2400" b="1" dirty="0">
                <a:ea typeface="Calibri"/>
                <a:cs typeface="Times New Roman"/>
              </a:rPr>
              <a:t>Konceptualizacja </a:t>
            </a:r>
            <a:r>
              <a:rPr lang="pl-PL" sz="2400" dirty="0">
                <a:ea typeface="Calibri"/>
                <a:cs typeface="Times New Roman"/>
              </a:rPr>
              <a:t>(sprecyzowanie znaczenia pojęć oraz zmiennych</a:t>
            </a:r>
            <a:r>
              <a:rPr lang="pl-PL" sz="2400" dirty="0" smtClean="0">
                <a:ea typeface="Calibri"/>
                <a:cs typeface="Times New Roman"/>
              </a:rPr>
              <a:t>),</a:t>
            </a:r>
          </a:p>
          <a:p>
            <a:pPr marL="457200" indent="-457200">
              <a:spcAft>
                <a:spcPts val="0"/>
              </a:spcAft>
              <a:buAutoNum type="arabicParenR"/>
            </a:pPr>
            <a:r>
              <a:rPr lang="pl-PL" sz="2400" b="1" dirty="0" smtClean="0">
                <a:ea typeface="Calibri"/>
                <a:cs typeface="Times New Roman"/>
              </a:rPr>
              <a:t>Wybór </a:t>
            </a:r>
            <a:r>
              <a:rPr lang="pl-PL" sz="2400" b="1" dirty="0">
                <a:ea typeface="Calibri"/>
                <a:cs typeface="Times New Roman"/>
              </a:rPr>
              <a:t>metody badawczej </a:t>
            </a:r>
            <a:r>
              <a:rPr lang="pl-PL" sz="2400" dirty="0">
                <a:ea typeface="Calibri"/>
                <a:cs typeface="Times New Roman"/>
              </a:rPr>
              <a:t>(eksperyment, sondaż, badania terenowe, analiza treści, dane zastane, badania </a:t>
            </a:r>
            <a:r>
              <a:rPr lang="pl-PL" sz="2400" dirty="0" err="1">
                <a:ea typeface="Calibri"/>
                <a:cs typeface="Times New Roman"/>
              </a:rPr>
              <a:t>porównanwcze</a:t>
            </a:r>
            <a:r>
              <a:rPr lang="pl-PL" sz="2400" dirty="0">
                <a:ea typeface="Calibri"/>
                <a:cs typeface="Times New Roman"/>
              </a:rPr>
              <a:t>, badania ewaluacyjne),</a:t>
            </a:r>
          </a:p>
          <a:p>
            <a:pPr marL="457200" indent="-457200">
              <a:spcAft>
                <a:spcPts val="0"/>
              </a:spcAft>
              <a:buAutoNum type="arabicParenR"/>
            </a:pPr>
            <a:r>
              <a:rPr lang="pl-PL" sz="2400" b="1" dirty="0">
                <a:ea typeface="Calibri"/>
                <a:cs typeface="Times New Roman"/>
              </a:rPr>
              <a:t>Populacja, dobór próby, przedmiot </a:t>
            </a:r>
            <a:r>
              <a:rPr lang="pl-PL" sz="2400" dirty="0">
                <a:ea typeface="Calibri"/>
                <a:cs typeface="Times New Roman"/>
              </a:rPr>
              <a:t>(o kim o czym chcemy wnioskować, kogo, co poddamy obserwacji</a:t>
            </a:r>
            <a:r>
              <a:rPr lang="pl-PL" sz="2400" dirty="0" smtClean="0">
                <a:ea typeface="Calibri"/>
                <a:cs typeface="Times New Roman"/>
              </a:rPr>
              <a:t>);</a:t>
            </a:r>
          </a:p>
          <a:p>
            <a:pPr marL="457200" indent="-457200">
              <a:spcAft>
                <a:spcPts val="0"/>
              </a:spcAft>
              <a:buAutoNum type="arabicParenR"/>
            </a:pPr>
            <a:r>
              <a:rPr lang="pl-PL" sz="2400" b="1" dirty="0" err="1" smtClean="0">
                <a:ea typeface="Calibri"/>
                <a:cs typeface="Times New Roman"/>
              </a:rPr>
              <a:t>Opercjonalizacja</a:t>
            </a:r>
            <a:r>
              <a:rPr lang="pl-PL" sz="2400" b="1" dirty="0" smtClean="0">
                <a:ea typeface="Calibri"/>
                <a:cs typeface="Times New Roman"/>
              </a:rPr>
              <a:t> </a:t>
            </a:r>
            <a:r>
              <a:rPr lang="pl-PL" sz="2400" dirty="0">
                <a:ea typeface="Calibri"/>
                <a:cs typeface="Times New Roman"/>
              </a:rPr>
              <a:t>(wskazanie jak i z pomocą jakich instrumentów faktycznie mierzone będą zmienne</a:t>
            </a:r>
            <a:r>
              <a:rPr lang="pl-PL" sz="2400" dirty="0" smtClean="0">
                <a:ea typeface="Calibri"/>
                <a:cs typeface="Times New Roman"/>
              </a:rPr>
              <a:t>);</a:t>
            </a:r>
          </a:p>
          <a:p>
            <a:pPr marL="457200" indent="-457200">
              <a:spcAft>
                <a:spcPts val="0"/>
              </a:spcAft>
              <a:buAutoNum type="arabicParenR"/>
            </a:pPr>
            <a:r>
              <a:rPr lang="pl-PL" sz="2400" b="1" dirty="0" smtClean="0">
                <a:ea typeface="Calibri"/>
                <a:cs typeface="Times New Roman"/>
              </a:rPr>
              <a:t>Obserwacje </a:t>
            </a:r>
            <a:r>
              <a:rPr lang="pl-PL" sz="2400" b="1" dirty="0">
                <a:ea typeface="Calibri"/>
                <a:cs typeface="Times New Roman"/>
              </a:rPr>
              <a:t>(</a:t>
            </a:r>
            <a:r>
              <a:rPr lang="pl-PL" sz="2400" dirty="0">
                <a:ea typeface="Calibri"/>
                <a:cs typeface="Times New Roman"/>
              </a:rPr>
              <a:t>zbieranie danych do analizy i interpretacji</a:t>
            </a:r>
            <a:r>
              <a:rPr lang="pl-PL" sz="2400" dirty="0" smtClean="0">
                <a:ea typeface="Calibri"/>
                <a:cs typeface="Times New Roman"/>
              </a:rPr>
              <a:t>);</a:t>
            </a:r>
          </a:p>
          <a:p>
            <a:pPr marL="457200" indent="-457200">
              <a:spcAft>
                <a:spcPts val="0"/>
              </a:spcAft>
              <a:buAutoNum type="arabicParenR"/>
            </a:pPr>
            <a:r>
              <a:rPr lang="pl-PL" sz="2400" b="1" dirty="0" smtClean="0">
                <a:ea typeface="Calibri"/>
                <a:cs typeface="Times New Roman"/>
              </a:rPr>
              <a:t>Przetwarzanie </a:t>
            </a:r>
            <a:r>
              <a:rPr lang="pl-PL" sz="2400" b="1" dirty="0">
                <a:ea typeface="Calibri"/>
                <a:cs typeface="Times New Roman"/>
              </a:rPr>
              <a:t>danych </a:t>
            </a:r>
            <a:r>
              <a:rPr lang="pl-PL" sz="2400" dirty="0">
                <a:ea typeface="Calibri"/>
                <a:cs typeface="Times New Roman"/>
              </a:rPr>
              <a:t>(przekształcenie zebranych danych i nadanie im formy niezbędnej do obróbki i </a:t>
            </a:r>
            <a:r>
              <a:rPr lang="pl-PL" sz="2400" dirty="0" smtClean="0">
                <a:ea typeface="Calibri"/>
                <a:cs typeface="Times New Roman"/>
              </a:rPr>
              <a:t>analizy)</a:t>
            </a:r>
          </a:p>
          <a:p>
            <a:pPr marL="457200" indent="-457200">
              <a:spcAft>
                <a:spcPts val="0"/>
              </a:spcAft>
              <a:buAutoNum type="arabicParenR"/>
            </a:pPr>
            <a:r>
              <a:rPr lang="pl-PL" sz="2400" b="1" dirty="0" smtClean="0">
                <a:ea typeface="Calibri"/>
                <a:cs typeface="Times New Roman"/>
              </a:rPr>
              <a:t>Analiza </a:t>
            </a:r>
            <a:r>
              <a:rPr lang="pl-PL" sz="2400" dirty="0">
                <a:ea typeface="Calibri"/>
                <a:cs typeface="Times New Roman"/>
              </a:rPr>
              <a:t>(zestawienie, łączenie danych i wyciąganie wniosków</a:t>
            </a:r>
            <a:r>
              <a:rPr lang="pl-PL" sz="2400" dirty="0" smtClean="0">
                <a:ea typeface="Calibri"/>
                <a:cs typeface="Times New Roman"/>
              </a:rPr>
              <a:t>);</a:t>
            </a:r>
          </a:p>
          <a:p>
            <a:pPr marL="457200" indent="-457200">
              <a:spcAft>
                <a:spcPts val="0"/>
              </a:spcAft>
              <a:buAutoNum type="arabicParenR"/>
            </a:pPr>
            <a:r>
              <a:rPr lang="pl-PL" sz="2400" b="1" dirty="0" smtClean="0">
                <a:ea typeface="Calibri"/>
                <a:cs typeface="Times New Roman"/>
              </a:rPr>
              <a:t>Zastosowanie </a:t>
            </a:r>
            <a:r>
              <a:rPr lang="pl-PL" sz="2400" dirty="0">
                <a:ea typeface="Calibri"/>
                <a:cs typeface="Times New Roman"/>
              </a:rPr>
              <a:t>(sprawozdanie, raport z wyników i ocena ich implikacji oraz przydatności)</a:t>
            </a:r>
          </a:p>
        </p:txBody>
      </p:sp>
    </p:spTree>
    <p:extLst>
      <p:ext uri="{BB962C8B-B14F-4D97-AF65-F5344CB8AC3E}">
        <p14:creationId xmlns:p14="http://schemas.microsoft.com/office/powerpoint/2010/main" val="25937644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a:xfrm>
            <a:off x="251520" y="260648"/>
            <a:ext cx="8064896" cy="6140152"/>
          </a:xfrm>
        </p:spPr>
        <p:txBody>
          <a:bodyPr/>
          <a:lstStyle/>
          <a:p>
            <a:r>
              <a:rPr lang="pl-PL" b="1" dirty="0" smtClean="0"/>
              <a:t>Pojedynczy wskaźnik zmiennej rzadko uwzględnia wszystkie wymiary i znaczenia badanego pojęcia, nie jest całkowicie trafny, nie oddaje zmienności i złożonego charakteru.</a:t>
            </a:r>
          </a:p>
          <a:p>
            <a:r>
              <a:rPr lang="pl-PL" b="1" dirty="0" smtClean="0"/>
              <a:t>Niezbędne są mierniki porządkujące, mierniki złożone: indeksy , skale i typologie.</a:t>
            </a:r>
          </a:p>
          <a:p>
            <a:r>
              <a:rPr lang="pl-PL" b="1" dirty="0" smtClean="0"/>
              <a:t>Indeksy opierają się na prostej kumulacji wskaźników zmiennej, sumaryczne ich łączenie.</a:t>
            </a:r>
          </a:p>
          <a:p>
            <a:r>
              <a:rPr lang="pl-PL" b="1" dirty="0" smtClean="0"/>
              <a:t>Chodzi o ustalenie każdej logicznej lub empirycznej struktury intensywności wzajemnej relacji wskaźników zmiennej.</a:t>
            </a:r>
          </a:p>
          <a:p>
            <a:r>
              <a:rPr lang="pl-PL" b="1" dirty="0" smtClean="0"/>
              <a:t>Dla indeksów ważne jest zbadanie zależności empirycznych ustalenie punktacji i sprawdzenie </a:t>
            </a:r>
            <a:r>
              <a:rPr lang="pl-PL" b="1" smtClean="0"/>
              <a:t>jego trafności</a:t>
            </a:r>
            <a:endParaRPr lang="pl-PL" b="1" dirty="0"/>
          </a:p>
        </p:txBody>
      </p:sp>
    </p:spTree>
    <p:extLst>
      <p:ext uri="{BB962C8B-B14F-4D97-AF65-F5344CB8AC3E}">
        <p14:creationId xmlns:p14="http://schemas.microsoft.com/office/powerpoint/2010/main" val="24896992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pPr algn="r"/>
            <a:r>
              <a:rPr lang="pl-PL" dirty="0" smtClean="0"/>
              <a:t>Literatura</a:t>
            </a:r>
            <a:endParaRPr lang="pl-PL" dirty="0"/>
          </a:p>
        </p:txBody>
      </p:sp>
      <p:sp>
        <p:nvSpPr>
          <p:cNvPr id="4" name="Symbol zastępczy zawartości 3"/>
          <p:cNvSpPr>
            <a:spLocks noGrp="1"/>
          </p:cNvSpPr>
          <p:nvPr>
            <p:ph idx="1"/>
          </p:nvPr>
        </p:nvSpPr>
        <p:spPr/>
        <p:txBody>
          <a:bodyPr>
            <a:normAutofit fontScale="92500" lnSpcReduction="20000"/>
          </a:bodyPr>
          <a:lstStyle/>
          <a:p>
            <a:pPr lvl="0">
              <a:buClr>
                <a:srgbClr val="A9A57C"/>
              </a:buClr>
            </a:pPr>
            <a:r>
              <a:rPr lang="pl-PL" sz="1200" dirty="0">
                <a:solidFill>
                  <a:srgbClr val="2F2B20"/>
                </a:solidFill>
              </a:rPr>
              <a:t>John </a:t>
            </a:r>
            <a:r>
              <a:rPr lang="pl-PL" sz="1200" dirty="0" err="1">
                <a:solidFill>
                  <a:srgbClr val="2F2B20"/>
                </a:solidFill>
              </a:rPr>
              <a:t>W.Creswell</a:t>
            </a:r>
            <a:r>
              <a:rPr lang="pl-PL" sz="1200" dirty="0">
                <a:solidFill>
                  <a:srgbClr val="2F2B20"/>
                </a:solidFill>
              </a:rPr>
              <a:t>, Projektowanie badań naukowych. metody jakościowe, ilościowe i mieszane, Kraków 2013;</a:t>
            </a:r>
          </a:p>
          <a:p>
            <a:pPr lvl="0">
              <a:buClr>
                <a:srgbClr val="A9A57C"/>
              </a:buClr>
            </a:pPr>
            <a:r>
              <a:rPr lang="pl-PL" sz="1200" dirty="0">
                <a:solidFill>
                  <a:srgbClr val="2F2B20"/>
                </a:solidFill>
              </a:rPr>
              <a:t>Earl </a:t>
            </a:r>
            <a:r>
              <a:rPr lang="pl-PL" sz="1200" dirty="0" err="1">
                <a:solidFill>
                  <a:srgbClr val="2F2B20"/>
                </a:solidFill>
              </a:rPr>
              <a:t>Babbie</a:t>
            </a:r>
            <a:r>
              <a:rPr lang="pl-PL" sz="1200" dirty="0">
                <a:solidFill>
                  <a:srgbClr val="2F2B20"/>
                </a:solidFill>
              </a:rPr>
              <a:t>, Podstawy badań społecznych, Warszawa 2009 (PWN),</a:t>
            </a:r>
          </a:p>
          <a:p>
            <a:pPr lvl="0">
              <a:buClr>
                <a:srgbClr val="A9A57C"/>
              </a:buClr>
            </a:pPr>
            <a:r>
              <a:rPr lang="pl-PL" sz="1200" dirty="0">
                <a:solidFill>
                  <a:srgbClr val="2F2B20"/>
                </a:solidFill>
              </a:rPr>
              <a:t>David </a:t>
            </a:r>
            <a:r>
              <a:rPr lang="pl-PL" sz="1200" dirty="0" err="1">
                <a:solidFill>
                  <a:srgbClr val="2F2B20"/>
                </a:solidFill>
              </a:rPr>
              <a:t>Silverman</a:t>
            </a:r>
            <a:r>
              <a:rPr lang="pl-PL" sz="1200" dirty="0">
                <a:solidFill>
                  <a:srgbClr val="2F2B20"/>
                </a:solidFill>
              </a:rPr>
              <a:t>, Prowadzenie badań jakościowych, Warszawa 2009 (PWN),</a:t>
            </a:r>
          </a:p>
          <a:p>
            <a:pPr lvl="0">
              <a:buClr>
                <a:srgbClr val="A9A57C"/>
              </a:buClr>
            </a:pPr>
            <a:r>
              <a:rPr lang="pl-PL" sz="1200" dirty="0">
                <a:solidFill>
                  <a:srgbClr val="2F2B20"/>
                </a:solidFill>
              </a:rPr>
              <a:t>David </a:t>
            </a:r>
            <a:r>
              <a:rPr lang="pl-PL" sz="1200" dirty="0" err="1">
                <a:solidFill>
                  <a:srgbClr val="2F2B20"/>
                </a:solidFill>
              </a:rPr>
              <a:t>Silverman</a:t>
            </a:r>
            <a:r>
              <a:rPr lang="pl-PL" sz="1200" dirty="0">
                <a:solidFill>
                  <a:srgbClr val="2F2B20"/>
                </a:solidFill>
              </a:rPr>
              <a:t>, Interpretacja danych jakościowych, Warszawa 2012 (PWN),</a:t>
            </a:r>
          </a:p>
          <a:p>
            <a:pPr lvl="0">
              <a:buClr>
                <a:srgbClr val="A9A57C"/>
              </a:buClr>
            </a:pPr>
            <a:r>
              <a:rPr lang="pl-PL" sz="1200" dirty="0">
                <a:solidFill>
                  <a:srgbClr val="2F2B20"/>
                </a:solidFill>
              </a:rPr>
              <a:t>Krzysztof Tomasz Konecki, Studia z metodologii badań jakościowych. Teoria ugruntowana, Warszawa 2000 (PWN),</a:t>
            </a:r>
          </a:p>
          <a:p>
            <a:pPr lvl="0">
              <a:buClr>
                <a:srgbClr val="A9A57C"/>
              </a:buClr>
            </a:pPr>
            <a:r>
              <a:rPr lang="pl-PL" sz="1200" dirty="0">
                <a:solidFill>
                  <a:srgbClr val="2F2B20"/>
                </a:solidFill>
              </a:rPr>
              <a:t>Red. Norman K. </a:t>
            </a:r>
            <a:r>
              <a:rPr lang="pl-PL" sz="1200" dirty="0" err="1">
                <a:solidFill>
                  <a:srgbClr val="2F2B20"/>
                </a:solidFill>
              </a:rPr>
              <a:t>Denzim</a:t>
            </a:r>
            <a:r>
              <a:rPr lang="pl-PL" sz="1200" dirty="0">
                <a:solidFill>
                  <a:srgbClr val="2F2B20"/>
                </a:solidFill>
              </a:rPr>
              <a:t>, </a:t>
            </a:r>
            <a:r>
              <a:rPr lang="pl-PL" sz="1200" dirty="0" err="1">
                <a:solidFill>
                  <a:srgbClr val="2F2B20"/>
                </a:solidFill>
              </a:rPr>
              <a:t>Yvonna</a:t>
            </a:r>
            <a:r>
              <a:rPr lang="pl-PL" sz="1200" dirty="0">
                <a:solidFill>
                  <a:srgbClr val="2F2B20"/>
                </a:solidFill>
              </a:rPr>
              <a:t> S. Lincoln, Metody badań jakościowych, Tom I </a:t>
            </a:r>
            <a:r>
              <a:rPr lang="pl-PL" sz="1200" dirty="0" err="1">
                <a:solidFill>
                  <a:srgbClr val="2F2B20"/>
                </a:solidFill>
              </a:rPr>
              <a:t>i</a:t>
            </a:r>
            <a:r>
              <a:rPr lang="pl-PL" sz="1200" dirty="0">
                <a:solidFill>
                  <a:srgbClr val="2F2B20"/>
                </a:solidFill>
              </a:rPr>
              <a:t> Tom II, Warszawa 2010 (PWN),</a:t>
            </a:r>
          </a:p>
          <a:p>
            <a:pPr lvl="0">
              <a:buClr>
                <a:srgbClr val="A9A57C"/>
              </a:buClr>
            </a:pPr>
            <a:r>
              <a:rPr lang="pl-PL" sz="1200" dirty="0">
                <a:solidFill>
                  <a:srgbClr val="2F2B20"/>
                </a:solidFill>
              </a:rPr>
              <a:t>Antoni Sułek, Ogród metodologii socjologicznej, Warszawa 2002 (Scholar),</a:t>
            </a:r>
          </a:p>
          <a:p>
            <a:pPr lvl="0">
              <a:buClr>
                <a:srgbClr val="A9A57C"/>
              </a:buClr>
            </a:pPr>
            <a:r>
              <a:rPr lang="pl-PL" sz="1200" dirty="0" err="1">
                <a:solidFill>
                  <a:srgbClr val="2F2B20"/>
                </a:solidFill>
              </a:rPr>
              <a:t>Uwe</a:t>
            </a:r>
            <a:r>
              <a:rPr lang="pl-PL" sz="1200" dirty="0">
                <a:solidFill>
                  <a:srgbClr val="2F2B20"/>
                </a:solidFill>
              </a:rPr>
              <a:t> </a:t>
            </a:r>
            <a:r>
              <a:rPr lang="pl-PL" sz="1200" dirty="0" err="1">
                <a:solidFill>
                  <a:srgbClr val="2F2B20"/>
                </a:solidFill>
              </a:rPr>
              <a:t>Flick</a:t>
            </a:r>
            <a:r>
              <a:rPr lang="pl-PL" sz="1200" dirty="0">
                <a:solidFill>
                  <a:srgbClr val="2F2B20"/>
                </a:solidFill>
              </a:rPr>
              <a:t>, Projektowanie badania jakościowego, Warszawa 2012 (PWN),</a:t>
            </a:r>
          </a:p>
          <a:p>
            <a:pPr lvl="0">
              <a:buClr>
                <a:srgbClr val="A9A57C"/>
              </a:buClr>
            </a:pPr>
            <a:r>
              <a:rPr lang="pl-PL" sz="1200" dirty="0">
                <a:solidFill>
                  <a:srgbClr val="2F2B20"/>
                </a:solidFill>
              </a:rPr>
              <a:t>Tim </a:t>
            </a:r>
            <a:r>
              <a:rPr lang="pl-PL" sz="1200" dirty="0" err="1">
                <a:solidFill>
                  <a:srgbClr val="2F2B20"/>
                </a:solidFill>
              </a:rPr>
              <a:t>Rapley</a:t>
            </a:r>
            <a:r>
              <a:rPr lang="pl-PL" sz="1200" dirty="0">
                <a:solidFill>
                  <a:srgbClr val="2F2B20"/>
                </a:solidFill>
              </a:rPr>
              <a:t>, Analiza konwersacji, dyskursu i dokumentów, Warszawa 2010 (PWN),</a:t>
            </a:r>
          </a:p>
          <a:p>
            <a:pPr lvl="0">
              <a:buClr>
                <a:srgbClr val="A9A57C"/>
              </a:buClr>
            </a:pPr>
            <a:r>
              <a:rPr lang="pl-PL" sz="1200" dirty="0">
                <a:solidFill>
                  <a:srgbClr val="2F2B20"/>
                </a:solidFill>
              </a:rPr>
              <a:t>Graham Gibbs, Analizowanie danych jakościowych, Warszawa 2011 (PWN),</a:t>
            </a:r>
          </a:p>
          <a:p>
            <a:pPr lvl="0">
              <a:buClr>
                <a:srgbClr val="A9A57C"/>
              </a:buClr>
            </a:pPr>
            <a:r>
              <a:rPr lang="pl-PL" sz="1200" dirty="0" err="1">
                <a:solidFill>
                  <a:srgbClr val="2F2B20"/>
                </a:solidFill>
              </a:rPr>
              <a:t>Steinar</a:t>
            </a:r>
            <a:r>
              <a:rPr lang="pl-PL" sz="1200" dirty="0">
                <a:solidFill>
                  <a:srgbClr val="2F2B20"/>
                </a:solidFill>
              </a:rPr>
              <a:t> </a:t>
            </a:r>
            <a:r>
              <a:rPr lang="pl-PL" sz="1200" dirty="0" err="1">
                <a:solidFill>
                  <a:srgbClr val="2F2B20"/>
                </a:solidFill>
              </a:rPr>
              <a:t>Kvale</a:t>
            </a:r>
            <a:r>
              <a:rPr lang="pl-PL" sz="1200" dirty="0">
                <a:solidFill>
                  <a:srgbClr val="2F2B20"/>
                </a:solidFill>
              </a:rPr>
              <a:t>, Prowadzenie wywiadów, Warszawa 2011 (PWN),</a:t>
            </a:r>
          </a:p>
          <a:p>
            <a:pPr lvl="0">
              <a:buClr>
                <a:srgbClr val="A9A57C"/>
              </a:buClr>
            </a:pPr>
            <a:r>
              <a:rPr lang="pl-PL" sz="1200" dirty="0">
                <a:solidFill>
                  <a:srgbClr val="2F2B20"/>
                </a:solidFill>
              </a:rPr>
              <a:t>Stefan Nowak, Metodologia badań społecznych, Warszawa 2010 (PWN),</a:t>
            </a:r>
          </a:p>
          <a:p>
            <a:pPr lvl="0">
              <a:buClr>
                <a:srgbClr val="A9A57C"/>
              </a:buClr>
            </a:pPr>
            <a:r>
              <a:rPr lang="pl-PL" sz="1200" dirty="0" err="1">
                <a:solidFill>
                  <a:srgbClr val="2F2B20"/>
                </a:solidFill>
              </a:rPr>
              <a:t>Emile</a:t>
            </a:r>
            <a:r>
              <a:rPr lang="pl-PL" sz="1200" dirty="0">
                <a:solidFill>
                  <a:srgbClr val="2F2B20"/>
                </a:solidFill>
              </a:rPr>
              <a:t> Durkheim, Zasady metody socjologicznej, Warszawa 1968 (PWN),</a:t>
            </a:r>
          </a:p>
          <a:p>
            <a:pPr lvl="0">
              <a:buClr>
                <a:srgbClr val="A9A57C"/>
              </a:buClr>
            </a:pPr>
            <a:r>
              <a:rPr lang="pl-PL" sz="1200" dirty="0">
                <a:solidFill>
                  <a:srgbClr val="2F2B20"/>
                </a:solidFill>
              </a:rPr>
              <a:t>Janina Błachut, Problemy związane z pomiarem przestępczości, Wolters Kluwer 2007</a:t>
            </a:r>
          </a:p>
          <a:p>
            <a:pPr lvl="0">
              <a:buClr>
                <a:srgbClr val="A9A57C"/>
              </a:buClr>
            </a:pPr>
            <a:r>
              <a:rPr lang="pl-PL" sz="1200" dirty="0" err="1">
                <a:solidFill>
                  <a:srgbClr val="2F2B20"/>
                </a:solidFill>
              </a:rPr>
              <a:t>T.Kotarbiński</a:t>
            </a:r>
            <a:r>
              <a:rPr lang="pl-PL" sz="1200" dirty="0">
                <a:solidFill>
                  <a:srgbClr val="2F2B20"/>
                </a:solidFill>
              </a:rPr>
              <a:t>, Traktat o dobrej robocie, PWN, Łódź 1957, Tegoż, O pojęciu metody (1957), (w:) Dzieła wszystkie, t. 2, Ossolineum, Wrocław 1993;</a:t>
            </a:r>
          </a:p>
          <a:p>
            <a:pPr lvl="0">
              <a:buClr>
                <a:srgbClr val="A9A57C"/>
              </a:buClr>
            </a:pPr>
            <a:r>
              <a:rPr lang="pl-PL" sz="1200" dirty="0" err="1">
                <a:solidFill>
                  <a:srgbClr val="2F2B20"/>
                </a:solidFill>
              </a:rPr>
              <a:t>K.Opałek</a:t>
            </a:r>
            <a:r>
              <a:rPr lang="pl-PL" sz="1200" dirty="0">
                <a:solidFill>
                  <a:srgbClr val="2F2B20"/>
                </a:solidFill>
              </a:rPr>
              <a:t>, Problemy metodologiczne nauki prawa, Warszawa 1962;</a:t>
            </a:r>
          </a:p>
          <a:p>
            <a:pPr lvl="0">
              <a:buClr>
                <a:srgbClr val="A9A57C"/>
              </a:buClr>
            </a:pPr>
            <a:r>
              <a:rPr lang="pl-PL" sz="1200" dirty="0" err="1">
                <a:solidFill>
                  <a:srgbClr val="2F2B20"/>
                </a:solidFill>
              </a:rPr>
              <a:t>A.Podgórecki</a:t>
            </a:r>
            <a:r>
              <a:rPr lang="pl-PL" sz="1200" dirty="0">
                <a:solidFill>
                  <a:srgbClr val="2F2B20"/>
                </a:solidFill>
              </a:rPr>
              <a:t>, Socjologia prawa, Warszawa 1962;</a:t>
            </a:r>
          </a:p>
          <a:p>
            <a:pPr lvl="0">
              <a:buClr>
                <a:srgbClr val="A9A57C"/>
              </a:buClr>
            </a:pPr>
            <a:r>
              <a:rPr lang="pl-PL" sz="1200" dirty="0">
                <a:solidFill>
                  <a:srgbClr val="2F2B20"/>
                </a:solidFill>
              </a:rPr>
              <a:t>P. </a:t>
            </a:r>
            <a:r>
              <a:rPr lang="pl-PL" sz="1200" dirty="0" err="1">
                <a:solidFill>
                  <a:srgbClr val="2F2B20"/>
                </a:solidFill>
              </a:rPr>
              <a:t>Feyerabend</a:t>
            </a:r>
            <a:r>
              <a:rPr lang="pl-PL" sz="1200" dirty="0">
                <a:solidFill>
                  <a:srgbClr val="2F2B20"/>
                </a:solidFill>
              </a:rPr>
              <a:t>, </a:t>
            </a:r>
            <a:r>
              <a:rPr lang="pl-PL" sz="1200" dirty="0" err="1">
                <a:solidFill>
                  <a:srgbClr val="2F2B20"/>
                </a:solidFill>
              </a:rPr>
              <a:t>Against</a:t>
            </a:r>
            <a:r>
              <a:rPr lang="pl-PL" sz="1200" dirty="0">
                <a:solidFill>
                  <a:srgbClr val="2F2B20"/>
                </a:solidFill>
              </a:rPr>
              <a:t> Method, 3rd ed. 1993 (ostatni reprint w 2009); polskie tłumaczenie: Przeciw metodzie, Wyd. Siedmiogród 2001;</a:t>
            </a:r>
          </a:p>
          <a:p>
            <a:pPr lvl="0">
              <a:buClr>
                <a:srgbClr val="A9A57C"/>
              </a:buClr>
            </a:pPr>
            <a:r>
              <a:rPr lang="pl-PL" sz="1200" dirty="0">
                <a:solidFill>
                  <a:srgbClr val="2F2B20"/>
                </a:solidFill>
              </a:rPr>
              <a:t>R. </a:t>
            </a:r>
            <a:r>
              <a:rPr lang="pl-PL" sz="1200" dirty="0" err="1">
                <a:solidFill>
                  <a:srgbClr val="2F2B20"/>
                </a:solidFill>
              </a:rPr>
              <a:t>Rorty</a:t>
            </a:r>
            <a:r>
              <a:rPr lang="pl-PL" sz="1200" dirty="0">
                <a:solidFill>
                  <a:srgbClr val="2F2B20"/>
                </a:solidFill>
              </a:rPr>
              <a:t>, Obiektywność, relatywizm i prawda, </a:t>
            </a:r>
            <a:r>
              <a:rPr lang="pl-PL" sz="1200" dirty="0" err="1">
                <a:solidFill>
                  <a:srgbClr val="2F2B20"/>
                </a:solidFill>
              </a:rPr>
              <a:t>Wyd</a:t>
            </a:r>
            <a:r>
              <a:rPr lang="pl-PL" sz="1200" dirty="0">
                <a:solidFill>
                  <a:srgbClr val="2F2B20"/>
                </a:solidFill>
              </a:rPr>
              <a:t> </a:t>
            </a:r>
            <a:r>
              <a:rPr lang="pl-PL" sz="1200" dirty="0" err="1">
                <a:solidFill>
                  <a:srgbClr val="2F2B20"/>
                </a:solidFill>
              </a:rPr>
              <a:t>Aletheia</a:t>
            </a:r>
            <a:r>
              <a:rPr lang="pl-PL" sz="1200" dirty="0">
                <a:solidFill>
                  <a:srgbClr val="2F2B20"/>
                </a:solidFill>
              </a:rPr>
              <a:t> 1999;</a:t>
            </a:r>
          </a:p>
          <a:p>
            <a:pPr lvl="0">
              <a:buClr>
                <a:srgbClr val="A9A57C"/>
              </a:buClr>
            </a:pPr>
            <a:r>
              <a:rPr lang="pl-PL" sz="1200" dirty="0">
                <a:solidFill>
                  <a:srgbClr val="2F2B20"/>
                </a:solidFill>
              </a:rPr>
              <a:t>R. </a:t>
            </a:r>
            <a:r>
              <a:rPr lang="pl-PL" sz="1200" dirty="0" err="1">
                <a:solidFill>
                  <a:srgbClr val="2F2B20"/>
                </a:solidFill>
              </a:rPr>
              <a:t>Rorty</a:t>
            </a:r>
            <a:r>
              <a:rPr lang="pl-PL" sz="1200" dirty="0">
                <a:solidFill>
                  <a:srgbClr val="2F2B20"/>
                </a:solidFill>
              </a:rPr>
              <a:t>, Przygodność, ironia i solidarność, Wyd. W.A.B 2009; </a:t>
            </a:r>
          </a:p>
          <a:p>
            <a:pPr lvl="0">
              <a:buClr>
                <a:srgbClr val="A9A57C"/>
              </a:buClr>
            </a:pPr>
            <a:r>
              <a:rPr lang="pl-PL" sz="1200" dirty="0">
                <a:solidFill>
                  <a:srgbClr val="2F2B20"/>
                </a:solidFill>
              </a:rPr>
              <a:t>T. Kuhn, Struktura rewolucji naukowych, </a:t>
            </a:r>
            <a:r>
              <a:rPr lang="pl-PL" sz="1200" dirty="0" err="1">
                <a:solidFill>
                  <a:srgbClr val="2F2B20"/>
                </a:solidFill>
              </a:rPr>
              <a:t>Wyd</a:t>
            </a:r>
            <a:r>
              <a:rPr lang="pl-PL" sz="1200" dirty="0">
                <a:solidFill>
                  <a:srgbClr val="2F2B20"/>
                </a:solidFill>
              </a:rPr>
              <a:t> </a:t>
            </a:r>
            <a:r>
              <a:rPr lang="pl-PL" sz="1200" dirty="0" err="1">
                <a:solidFill>
                  <a:srgbClr val="2F2B20"/>
                </a:solidFill>
              </a:rPr>
              <a:t>Aletheia</a:t>
            </a:r>
            <a:r>
              <a:rPr lang="pl-PL" sz="1200" dirty="0">
                <a:solidFill>
                  <a:srgbClr val="2F2B20"/>
                </a:solidFill>
              </a:rPr>
              <a:t> 2009, </a:t>
            </a:r>
          </a:p>
          <a:p>
            <a:pPr lvl="0">
              <a:buClr>
                <a:srgbClr val="A9A57C"/>
              </a:buClr>
            </a:pPr>
            <a:r>
              <a:rPr lang="pl-PL" sz="1200" dirty="0">
                <a:solidFill>
                  <a:srgbClr val="2F2B20"/>
                </a:solidFill>
              </a:rPr>
              <a:t>T. Kuhn, Dwa bieguny. Tradycja i nowatorstwo w badaniach naukowych, tł. i posłowiem opatrzył </a:t>
            </a:r>
            <a:r>
              <a:rPr lang="pl-PL" sz="1200" u="sng" dirty="0">
                <a:solidFill>
                  <a:srgbClr val="2F2B20"/>
                </a:solidFill>
                <a:hlinkClick r:id="rId2"/>
              </a:rPr>
              <a:t>Stefan Amsterdamski</a:t>
            </a:r>
            <a:r>
              <a:rPr lang="pl-PL" sz="1200" dirty="0">
                <a:solidFill>
                  <a:srgbClr val="2F2B20"/>
                </a:solidFill>
              </a:rPr>
              <a:t>, Warszawa 1985, </a:t>
            </a:r>
            <a:r>
              <a:rPr lang="pl-PL" sz="1200" u="sng" dirty="0">
                <a:solidFill>
                  <a:srgbClr val="2F2B20"/>
                </a:solidFill>
                <a:hlinkClick r:id="rId3"/>
              </a:rPr>
              <a:t>PIW</a:t>
            </a:r>
            <a:r>
              <a:rPr lang="pl-PL" sz="1200" dirty="0">
                <a:solidFill>
                  <a:srgbClr val="2F2B20"/>
                </a:solidFill>
              </a:rPr>
              <a:t>;</a:t>
            </a:r>
          </a:p>
          <a:p>
            <a:pPr lvl="0">
              <a:buClr>
                <a:srgbClr val="A9A57C"/>
              </a:buClr>
            </a:pPr>
            <a:r>
              <a:rPr lang="pl-PL" sz="1200" dirty="0">
                <a:solidFill>
                  <a:srgbClr val="2F2B20"/>
                </a:solidFill>
              </a:rPr>
              <a:t>M. </a:t>
            </a:r>
            <a:r>
              <a:rPr lang="pl-PL" sz="1200" dirty="0" err="1">
                <a:solidFill>
                  <a:srgbClr val="2F2B20"/>
                </a:solidFill>
              </a:rPr>
              <a:t>Fucoult</a:t>
            </a:r>
            <a:r>
              <a:rPr lang="pl-PL" sz="1200" dirty="0">
                <a:solidFill>
                  <a:srgbClr val="2F2B20"/>
                </a:solidFill>
              </a:rPr>
              <a:t>, Słowa i rzeczy, Wyd. słowo/obraz terytoria 2005;</a:t>
            </a:r>
          </a:p>
          <a:p>
            <a:pPr lvl="0">
              <a:buClr>
                <a:srgbClr val="A9A57C"/>
              </a:buClr>
            </a:pPr>
            <a:r>
              <a:rPr lang="pl-PL" sz="1200" dirty="0">
                <a:solidFill>
                  <a:srgbClr val="2F2B20"/>
                </a:solidFill>
              </a:rPr>
              <a:t>J. Derrida, De la </a:t>
            </a:r>
            <a:r>
              <a:rPr lang="pl-PL" sz="1200" dirty="0" err="1">
                <a:solidFill>
                  <a:srgbClr val="2F2B20"/>
                </a:solidFill>
              </a:rPr>
              <a:t>grammatologie</a:t>
            </a:r>
            <a:r>
              <a:rPr lang="pl-PL" sz="1200" dirty="0">
                <a:solidFill>
                  <a:srgbClr val="2F2B20"/>
                </a:solidFill>
              </a:rPr>
              <a:t> (O </a:t>
            </a:r>
            <a:r>
              <a:rPr lang="pl-PL" sz="1200" dirty="0" err="1">
                <a:solidFill>
                  <a:srgbClr val="2F2B20"/>
                </a:solidFill>
              </a:rPr>
              <a:t>gramatologii</a:t>
            </a:r>
            <a:r>
              <a:rPr lang="pl-PL" sz="1200" dirty="0">
                <a:solidFill>
                  <a:srgbClr val="2F2B20"/>
                </a:solidFill>
              </a:rPr>
              <a:t>, przeł. Bogdan Banasiak, Wydawnictwo KR, Warszawa 1999), Tegoż, </a:t>
            </a:r>
            <a:r>
              <a:rPr lang="pl-PL" sz="1200" dirty="0" err="1">
                <a:solidFill>
                  <a:srgbClr val="2F2B20"/>
                </a:solidFill>
              </a:rPr>
              <a:t>Marges</a:t>
            </a:r>
            <a:r>
              <a:rPr lang="pl-PL" sz="1200" dirty="0">
                <a:solidFill>
                  <a:srgbClr val="2F2B20"/>
                </a:solidFill>
              </a:rPr>
              <a:t> de la </a:t>
            </a:r>
            <a:r>
              <a:rPr lang="pl-PL" sz="1200" dirty="0" err="1">
                <a:solidFill>
                  <a:srgbClr val="2F2B20"/>
                </a:solidFill>
              </a:rPr>
              <a:t>philosophie</a:t>
            </a:r>
            <a:r>
              <a:rPr lang="pl-PL" sz="1200" dirty="0">
                <a:solidFill>
                  <a:srgbClr val="2F2B20"/>
                </a:solidFill>
              </a:rPr>
              <a:t> (Marginesy filozofii, przeł. Adam Dziadek, Janusz Margański, Paweł Pieniążek, Wydawnictwo KR, Warszawa 2002); </a:t>
            </a:r>
          </a:p>
          <a:p>
            <a:endParaRPr lang="pl-PL" dirty="0"/>
          </a:p>
        </p:txBody>
      </p:sp>
    </p:spTree>
    <p:extLst>
      <p:ext uri="{BB962C8B-B14F-4D97-AF65-F5344CB8AC3E}">
        <p14:creationId xmlns:p14="http://schemas.microsoft.com/office/powerpoint/2010/main" val="1148530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4294967295"/>
          </p:nvPr>
        </p:nvSpPr>
        <p:spPr>
          <a:xfrm>
            <a:off x="0" y="404664"/>
            <a:ext cx="8351838" cy="6453336"/>
          </a:xfrm>
        </p:spPr>
        <p:txBody>
          <a:bodyPr/>
          <a:lstStyle/>
          <a:p>
            <a:endParaRPr lang="pl-PL" b="1" dirty="0"/>
          </a:p>
          <a:p>
            <a:endParaRPr lang="pl-PL" b="1" dirty="0" smtClean="0"/>
          </a:p>
          <a:p>
            <a:pPr marL="114300" indent="0" algn="ctr">
              <a:buNone/>
            </a:pPr>
            <a:r>
              <a:rPr lang="pl-PL" sz="4000" b="1" dirty="0"/>
              <a:t>Głównymi celami (zadaniami badań) społecznych są:</a:t>
            </a:r>
          </a:p>
          <a:p>
            <a:pPr marL="114300" indent="0" algn="just">
              <a:buNone/>
            </a:pPr>
            <a:r>
              <a:rPr lang="pl-PL" sz="4000" b="1" dirty="0"/>
              <a:t>1)	Eksploracja,</a:t>
            </a:r>
          </a:p>
          <a:p>
            <a:pPr marL="114300" indent="0" algn="just">
              <a:buNone/>
            </a:pPr>
            <a:r>
              <a:rPr lang="pl-PL" sz="4000" b="1" dirty="0"/>
              <a:t>2)	Opis, </a:t>
            </a:r>
          </a:p>
          <a:p>
            <a:pPr marL="114300" indent="0" algn="just">
              <a:buNone/>
            </a:pPr>
            <a:r>
              <a:rPr lang="pl-PL" sz="4000" b="1" dirty="0"/>
              <a:t>3)	Wyjaśnienie.</a:t>
            </a:r>
          </a:p>
          <a:p>
            <a:endParaRPr lang="pl-PL" b="1" dirty="0" smtClean="0"/>
          </a:p>
          <a:p>
            <a:endParaRPr lang="pl-PL" b="1" dirty="0"/>
          </a:p>
        </p:txBody>
      </p:sp>
    </p:spTree>
    <p:extLst>
      <p:ext uri="{BB962C8B-B14F-4D97-AF65-F5344CB8AC3E}">
        <p14:creationId xmlns:p14="http://schemas.microsoft.com/office/powerpoint/2010/main" val="19894207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179512" y="260648"/>
            <a:ext cx="8136904" cy="6124754"/>
          </a:xfrm>
          <a:prstGeom prst="rect">
            <a:avLst/>
          </a:prstGeom>
        </p:spPr>
        <p:txBody>
          <a:bodyPr wrap="square">
            <a:spAutoFit/>
          </a:bodyPr>
          <a:lstStyle/>
          <a:p>
            <a:r>
              <a:rPr lang="pl-PL" sz="2800" b="1" dirty="0"/>
              <a:t>Eksploracja:</a:t>
            </a:r>
          </a:p>
          <a:p>
            <a:pPr marL="457200" indent="-457200">
              <a:buFont typeface="Arial" panose="020B0604020202020204" pitchFamily="34" charset="0"/>
              <a:buChar char="•"/>
            </a:pPr>
            <a:r>
              <a:rPr lang="pl-PL" sz="2800" b="1" dirty="0"/>
              <a:t>Próba wstępnego, podstawowego, ogólnego zrozumienia jakiegoś </a:t>
            </a:r>
            <a:r>
              <a:rPr lang="pl-PL" sz="2800" b="1" dirty="0" smtClean="0"/>
              <a:t>zjawiska,</a:t>
            </a:r>
          </a:p>
          <a:p>
            <a:pPr marL="457200" indent="-457200">
              <a:buFont typeface="Arial" panose="020B0604020202020204" pitchFamily="34" charset="0"/>
              <a:buChar char="•"/>
            </a:pPr>
            <a:r>
              <a:rPr lang="pl-PL" sz="2800" b="1" dirty="0" smtClean="0"/>
              <a:t>Zaznajomienie </a:t>
            </a:r>
            <a:r>
              <a:rPr lang="pl-PL" sz="2800" b="1" dirty="0"/>
              <a:t>się z nową </a:t>
            </a:r>
            <a:r>
              <a:rPr lang="pl-PL" sz="2800" b="1" dirty="0" smtClean="0"/>
              <a:t>problematyką.</a:t>
            </a:r>
          </a:p>
          <a:p>
            <a:r>
              <a:rPr lang="pl-PL" sz="2800" b="1" dirty="0" smtClean="0"/>
              <a:t>Działania </a:t>
            </a:r>
            <a:r>
              <a:rPr lang="pl-PL" sz="2800" b="1" dirty="0"/>
              <a:t>tego typu mają trzy cele:</a:t>
            </a:r>
          </a:p>
          <a:p>
            <a:pPr marL="514350" lvl="0" indent="-514350">
              <a:buFont typeface="+mj-lt"/>
              <a:buAutoNum type="arabicPeriod"/>
            </a:pPr>
            <a:r>
              <a:rPr lang="pl-PL" sz="2800" b="1" dirty="0"/>
              <a:t>Zaspokojenie ciekawości badacza i jego pragnienia lepszego zrozumienia </a:t>
            </a:r>
            <a:r>
              <a:rPr lang="pl-PL" sz="2800" b="1" dirty="0" smtClean="0"/>
              <a:t>przedmiotu,</a:t>
            </a:r>
          </a:p>
          <a:p>
            <a:pPr marL="514350" lvl="0" indent="-514350">
              <a:buFont typeface="+mj-lt"/>
              <a:buAutoNum type="arabicPeriod"/>
            </a:pPr>
            <a:r>
              <a:rPr lang="pl-PL" sz="2800" b="1" dirty="0" smtClean="0"/>
              <a:t>Zbadanie </a:t>
            </a:r>
            <a:r>
              <a:rPr lang="pl-PL" sz="2800" b="1" dirty="0"/>
              <a:t>możliwości podjęcia szerszych </a:t>
            </a:r>
            <a:r>
              <a:rPr lang="pl-PL" sz="2800" b="1" dirty="0" smtClean="0"/>
              <a:t>badań,</a:t>
            </a:r>
          </a:p>
          <a:p>
            <a:pPr marL="514350" lvl="0" indent="-514350">
              <a:buFont typeface="+mj-lt"/>
              <a:buAutoNum type="arabicPeriod"/>
            </a:pPr>
            <a:r>
              <a:rPr lang="pl-PL" sz="2800" b="1" dirty="0" smtClean="0"/>
              <a:t>Wypracowanie</a:t>
            </a:r>
            <a:r>
              <a:rPr lang="pl-PL" sz="2800" b="1" dirty="0"/>
              <a:t>, przetestowanie metod, które mogą być użyte w dalszych badaniach.</a:t>
            </a:r>
          </a:p>
          <a:p>
            <a:r>
              <a:rPr lang="pl-PL" sz="2800" b="1" dirty="0"/>
              <a:t>Wady badań eksploracyjnych: powierzchowność, brak pełnych wyjaśnień, jedynie zakreślenie problemu oraz wskazanie metod, niska reprezentatywność materiału badawczego.</a:t>
            </a:r>
          </a:p>
        </p:txBody>
      </p:sp>
    </p:spTree>
    <p:extLst>
      <p:ext uri="{BB962C8B-B14F-4D97-AF65-F5344CB8AC3E}">
        <p14:creationId xmlns:p14="http://schemas.microsoft.com/office/powerpoint/2010/main" val="5592368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23528" y="260649"/>
            <a:ext cx="7920880" cy="5016758"/>
          </a:xfrm>
          <a:prstGeom prst="rect">
            <a:avLst/>
          </a:prstGeom>
        </p:spPr>
        <p:txBody>
          <a:bodyPr wrap="square">
            <a:spAutoFit/>
          </a:bodyPr>
          <a:lstStyle/>
          <a:p>
            <a:endParaRPr lang="pl-PL" sz="3200" b="1" dirty="0" smtClean="0"/>
          </a:p>
          <a:p>
            <a:r>
              <a:rPr lang="pl-PL" sz="3200" b="1" dirty="0" smtClean="0"/>
              <a:t>Opis</a:t>
            </a:r>
            <a:r>
              <a:rPr lang="pl-PL" sz="3200" b="1" dirty="0"/>
              <a:t>:</a:t>
            </a:r>
          </a:p>
          <a:p>
            <a:pPr marL="457200" indent="-457200">
              <a:buFont typeface="Arial" panose="020B0604020202020204" pitchFamily="34" charset="0"/>
              <a:buChar char="•"/>
            </a:pPr>
            <a:r>
              <a:rPr lang="pl-PL" sz="3200" b="1" dirty="0"/>
              <a:t>Badania opisowe to dokładne sprawozdanie i pomiar cech badanej populacji, zjawiska, instytucji </a:t>
            </a:r>
            <a:r>
              <a:rPr lang="pl-PL" sz="3200" b="1" dirty="0" smtClean="0"/>
              <a:t>społecznej.</a:t>
            </a:r>
          </a:p>
          <a:p>
            <a:pPr marL="457200" indent="-457200">
              <a:buFont typeface="Arial" panose="020B0604020202020204" pitchFamily="34" charset="0"/>
              <a:buChar char="•"/>
            </a:pPr>
            <a:r>
              <a:rPr lang="pl-PL" sz="3200" b="1" dirty="0" smtClean="0"/>
              <a:t>Ponieważ </a:t>
            </a:r>
            <a:r>
              <a:rPr lang="pl-PL" sz="3200" b="1" dirty="0"/>
              <a:t>obserwacja naukowa jest staranna i przemyślana, opis naukowy jest trafniejszy i dokładniejszy niż zwykły </a:t>
            </a:r>
            <a:r>
              <a:rPr lang="pl-PL" sz="3200" b="1" dirty="0" smtClean="0"/>
              <a:t>opis.</a:t>
            </a:r>
          </a:p>
          <a:p>
            <a:pPr marL="457200" indent="-457200">
              <a:buFont typeface="Arial" panose="020B0604020202020204" pitchFamily="34" charset="0"/>
              <a:buChar char="•"/>
            </a:pPr>
            <a:r>
              <a:rPr lang="pl-PL" sz="3200" b="1" dirty="0" smtClean="0"/>
              <a:t>Badania </a:t>
            </a:r>
            <a:r>
              <a:rPr lang="pl-PL" sz="3200" b="1" dirty="0"/>
              <a:t>opisowe odpowiadają na pytanie „jak jest”?</a:t>
            </a:r>
          </a:p>
        </p:txBody>
      </p:sp>
    </p:spTree>
    <p:extLst>
      <p:ext uri="{BB962C8B-B14F-4D97-AF65-F5344CB8AC3E}">
        <p14:creationId xmlns:p14="http://schemas.microsoft.com/office/powerpoint/2010/main" val="17186433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18810" y="1340768"/>
            <a:ext cx="7920880" cy="3970318"/>
          </a:xfrm>
          <a:prstGeom prst="rect">
            <a:avLst/>
          </a:prstGeom>
        </p:spPr>
        <p:txBody>
          <a:bodyPr wrap="square">
            <a:spAutoFit/>
          </a:bodyPr>
          <a:lstStyle/>
          <a:p>
            <a:r>
              <a:rPr lang="pl-PL" sz="3600" b="1" dirty="0"/>
              <a:t>Wyjaśnienie:</a:t>
            </a:r>
          </a:p>
          <a:p>
            <a:pPr marL="571500" indent="-571500">
              <a:buFont typeface="Arial" panose="020B0604020202020204" pitchFamily="34" charset="0"/>
              <a:buChar char="•"/>
            </a:pPr>
            <a:r>
              <a:rPr lang="pl-PL" sz="3600" b="1" dirty="0"/>
              <a:t>Trzecim z celów badań naukowych jest wyjaśnienie, odkrywanie i opisanie związków między różnymi aspektami badanego </a:t>
            </a:r>
            <a:r>
              <a:rPr lang="pl-PL" sz="3600" b="1" dirty="0" smtClean="0"/>
              <a:t>zjawiska.</a:t>
            </a:r>
          </a:p>
          <a:p>
            <a:pPr marL="571500" indent="-571500">
              <a:buFont typeface="Arial" panose="020B0604020202020204" pitchFamily="34" charset="0"/>
              <a:buChar char="•"/>
            </a:pPr>
            <a:r>
              <a:rPr lang="pl-PL" sz="3600" b="1" dirty="0" smtClean="0"/>
              <a:t>Badania </a:t>
            </a:r>
            <a:r>
              <a:rPr lang="pl-PL" sz="3600" b="1" dirty="0"/>
              <a:t>tego typu odpowiadają na pytanie „dlaczego”?</a:t>
            </a:r>
          </a:p>
        </p:txBody>
      </p:sp>
    </p:spTree>
    <p:extLst>
      <p:ext uri="{BB962C8B-B14F-4D97-AF65-F5344CB8AC3E}">
        <p14:creationId xmlns:p14="http://schemas.microsoft.com/office/powerpoint/2010/main" val="2662616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251520" y="163860"/>
            <a:ext cx="7992888" cy="6494085"/>
          </a:xfrm>
          <a:prstGeom prst="rect">
            <a:avLst/>
          </a:prstGeom>
        </p:spPr>
        <p:txBody>
          <a:bodyPr wrap="square">
            <a:spAutoFit/>
          </a:bodyPr>
          <a:lstStyle/>
          <a:p>
            <a:r>
              <a:rPr lang="pl-PL" sz="3200" b="1" dirty="0"/>
              <a:t>Logika </a:t>
            </a:r>
            <a:r>
              <a:rPr lang="pl-PL" sz="3200" b="1" dirty="0" err="1"/>
              <a:t>wnioskowań</a:t>
            </a:r>
            <a:r>
              <a:rPr lang="pl-PL" sz="3200" b="1" dirty="0"/>
              <a:t>:</a:t>
            </a:r>
          </a:p>
          <a:p>
            <a:pPr marL="457200" indent="-457200">
              <a:buFont typeface="Arial" panose="020B0604020202020204" pitchFamily="34" charset="0"/>
              <a:buChar char="•"/>
            </a:pPr>
            <a:r>
              <a:rPr lang="pl-PL" sz="3200" b="1" dirty="0"/>
              <a:t>Model idiograficzny i nomotetyczny oparty jest na pojęciu związku </a:t>
            </a:r>
            <a:r>
              <a:rPr lang="pl-PL" sz="3200" b="1" dirty="0" smtClean="0"/>
              <a:t>przyczynowego.</a:t>
            </a:r>
          </a:p>
          <a:p>
            <a:pPr marL="457200" indent="-457200">
              <a:buFont typeface="Arial" panose="020B0604020202020204" pitchFamily="34" charset="0"/>
              <a:buChar char="•"/>
            </a:pPr>
            <a:endParaRPr lang="pl-PL" sz="3200" b="1" dirty="0" smtClean="0"/>
          </a:p>
          <a:p>
            <a:pPr marL="457200" indent="-457200">
              <a:buFont typeface="Arial" panose="020B0604020202020204" pitchFamily="34" charset="0"/>
              <a:buChar char="•"/>
            </a:pPr>
            <a:r>
              <a:rPr lang="pl-PL" sz="3200" b="1" dirty="0" smtClean="0"/>
              <a:t>Model </a:t>
            </a:r>
            <a:r>
              <a:rPr lang="pl-PL" sz="3200" b="1" dirty="0"/>
              <a:t>idiograficzny ma na celu pełne zrozumienie konkretnego zjawiska przy wykorzystaniu wszystkich adekwatnych czynników </a:t>
            </a:r>
            <a:r>
              <a:rPr lang="pl-PL" sz="3200" b="1" dirty="0" smtClean="0"/>
              <a:t>przyczynowych.</a:t>
            </a:r>
          </a:p>
          <a:p>
            <a:pPr marL="457200" indent="-457200">
              <a:buFont typeface="Arial" panose="020B0604020202020204" pitchFamily="34" charset="0"/>
              <a:buChar char="•"/>
            </a:pPr>
            <a:endParaRPr lang="pl-PL" sz="3200" b="1" dirty="0"/>
          </a:p>
          <a:p>
            <a:pPr marL="457200" indent="-457200">
              <a:buFont typeface="Arial" panose="020B0604020202020204" pitchFamily="34" charset="0"/>
              <a:buChar char="•"/>
            </a:pPr>
            <a:r>
              <a:rPr lang="pl-PL" sz="3200" b="1" dirty="0" smtClean="0"/>
              <a:t>Model </a:t>
            </a:r>
            <a:r>
              <a:rPr lang="pl-PL" sz="3200" b="1" dirty="0"/>
              <a:t>nomotetyczny ma na celu wyjaśnienie ogólne – niekoniecznie pełne – klasy zjawisk z wykorzystaniem niewielu odpowiednich czynników przyczynowych.</a:t>
            </a:r>
          </a:p>
        </p:txBody>
      </p:sp>
    </p:spTree>
    <p:extLst>
      <p:ext uri="{BB962C8B-B14F-4D97-AF65-F5344CB8AC3E}">
        <p14:creationId xmlns:p14="http://schemas.microsoft.com/office/powerpoint/2010/main" val="12087126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23528" y="188640"/>
            <a:ext cx="7920880" cy="6093976"/>
          </a:xfrm>
          <a:prstGeom prst="rect">
            <a:avLst/>
          </a:prstGeom>
        </p:spPr>
        <p:txBody>
          <a:bodyPr wrap="square">
            <a:spAutoFit/>
          </a:bodyPr>
          <a:lstStyle/>
          <a:p>
            <a:pPr>
              <a:spcAft>
                <a:spcPts val="0"/>
              </a:spcAft>
            </a:pPr>
            <a:r>
              <a:rPr lang="pl-PL" sz="2600" b="1" dirty="0">
                <a:ea typeface="Calibri"/>
                <a:cs typeface="Times New Roman"/>
              </a:rPr>
              <a:t>Kryteria nomotetycznej przyczynowości:</a:t>
            </a:r>
          </a:p>
          <a:p>
            <a:pPr>
              <a:spcAft>
                <a:spcPts val="0"/>
              </a:spcAft>
            </a:pPr>
            <a:endParaRPr lang="pl-PL" sz="2600" b="1" dirty="0" smtClean="0">
              <a:ea typeface="Calibri"/>
              <a:cs typeface="Times New Roman"/>
            </a:endParaRPr>
          </a:p>
          <a:p>
            <a:pPr>
              <a:spcAft>
                <a:spcPts val="0"/>
              </a:spcAft>
            </a:pPr>
            <a:r>
              <a:rPr lang="pl-PL" sz="2600" b="1" dirty="0" smtClean="0">
                <a:ea typeface="Calibri"/>
                <a:cs typeface="Times New Roman"/>
              </a:rPr>
              <a:t>Trzy </a:t>
            </a:r>
            <a:r>
              <a:rPr lang="pl-PL" sz="2600" b="1" dirty="0">
                <a:ea typeface="Calibri"/>
                <a:cs typeface="Times New Roman"/>
              </a:rPr>
              <a:t>warunki:</a:t>
            </a:r>
          </a:p>
          <a:p>
            <a:pPr marL="342900" lvl="0" indent="-342900">
              <a:spcAft>
                <a:spcPts val="0"/>
              </a:spcAft>
              <a:buFont typeface="+mj-lt"/>
              <a:buAutoNum type="arabicParenR"/>
            </a:pPr>
            <a:r>
              <a:rPr lang="pl-PL" sz="2600" b="1" dirty="0">
                <a:ea typeface="Calibri"/>
                <a:cs typeface="Times New Roman"/>
              </a:rPr>
              <a:t>Korelacja – zmienne muszą być ze sobą powiązane jakąś konkretną relacją stwierdzoną empirycznie, zaobserwowaną, statystycznie istotną,</a:t>
            </a:r>
          </a:p>
          <a:p>
            <a:pPr marL="342900" lvl="0" indent="-342900">
              <a:spcAft>
                <a:spcPts val="0"/>
              </a:spcAft>
              <a:buFont typeface="+mj-lt"/>
              <a:buAutoNum type="arabicParenR"/>
            </a:pPr>
            <a:r>
              <a:rPr lang="pl-PL" sz="2600" b="1" dirty="0">
                <a:ea typeface="Calibri"/>
                <a:cs typeface="Times New Roman"/>
              </a:rPr>
              <a:t>Kolejność występowania – przyczyna powinna występować przed skutkiem, zmienna wywierająca wpływ na drugą musi występować wcześniej (np.: religijność, przestępczość rodzice – dzieci),</a:t>
            </a:r>
          </a:p>
          <a:p>
            <a:pPr marL="342900" lvl="0" indent="-342900">
              <a:spcAft>
                <a:spcPts val="0"/>
              </a:spcAft>
              <a:buFont typeface="+mj-lt"/>
              <a:buAutoNum type="arabicParenR"/>
            </a:pPr>
            <a:r>
              <a:rPr lang="pl-PL" sz="2600" b="1" dirty="0">
                <a:ea typeface="Calibri"/>
                <a:cs typeface="Times New Roman"/>
              </a:rPr>
              <a:t>Brak tzw. trzeciej zmiennej – skutek nie może być wyjaśniany w perspektywie jakiejś  trzeciej zmiennej, brak tzw. zależności pozornych (np. lody-utonięcia, rozmiar obuwia-zdolności matematyczne, </a:t>
            </a:r>
            <a:r>
              <a:rPr lang="pl-PL" sz="2600" b="1" dirty="0" err="1">
                <a:ea typeface="Calibri"/>
                <a:cs typeface="Times New Roman"/>
              </a:rPr>
              <a:t>bociany-urodzenia</a:t>
            </a:r>
            <a:r>
              <a:rPr lang="pl-PL" sz="2600" b="1" dirty="0">
                <a:ea typeface="Calibri"/>
                <a:cs typeface="Times New Roman"/>
              </a:rPr>
              <a:t>).</a:t>
            </a:r>
          </a:p>
        </p:txBody>
      </p:sp>
    </p:spTree>
    <p:extLst>
      <p:ext uri="{BB962C8B-B14F-4D97-AF65-F5344CB8AC3E}">
        <p14:creationId xmlns:p14="http://schemas.microsoft.com/office/powerpoint/2010/main" val="18065037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0" y="58847"/>
            <a:ext cx="8460432" cy="6740307"/>
          </a:xfrm>
          <a:prstGeom prst="rect">
            <a:avLst/>
          </a:prstGeom>
        </p:spPr>
        <p:txBody>
          <a:bodyPr wrap="square">
            <a:spAutoFit/>
          </a:bodyPr>
          <a:lstStyle/>
          <a:p>
            <a:r>
              <a:rPr lang="pl-PL" sz="2400" b="1" dirty="0"/>
              <a:t>Przyczyny konieczne i wystarczające:</a:t>
            </a:r>
          </a:p>
          <a:p>
            <a:pPr marL="342900" indent="-342900">
              <a:buFont typeface="Arial" panose="020B0604020202020204" pitchFamily="34" charset="0"/>
              <a:buChar char="•"/>
            </a:pPr>
            <a:r>
              <a:rPr lang="pl-PL" sz="2400" b="1" dirty="0"/>
              <a:t>Przyczyna konieczna (warunkująca)– warunek, który musi być spełniony, aby wystąpił określony skutek (kobieta-ciąża, chodzenie na zajęcia warunkuje otrzymanie zaliczenia</a:t>
            </a:r>
            <a:r>
              <a:rPr lang="pl-PL" sz="2400" b="1" dirty="0" smtClean="0"/>
              <a:t>),</a:t>
            </a:r>
          </a:p>
          <a:p>
            <a:pPr marL="342900" indent="-342900">
              <a:buFont typeface="Arial" panose="020B0604020202020204" pitchFamily="34" charset="0"/>
              <a:buChar char="•"/>
            </a:pPr>
            <a:r>
              <a:rPr lang="pl-PL" sz="2400" b="1" dirty="0" smtClean="0"/>
              <a:t>Przyczyna </a:t>
            </a:r>
            <a:r>
              <a:rPr lang="pl-PL" sz="2400" b="1" dirty="0"/>
              <a:t>wystarczająca (gwarantująca)– warunek, który jeżeli zostanie spełniony gwarantuje oczekiwany skutek (oddanie pytań egzaminatorowi na zaliczeniu, względnie ucieczka z egzaminu – skutkuje dwóją choć można ją dostać także z innych przyczyn – złe odpowiedzi, sciąganie, praca spadnie ze stołu itd</a:t>
            </a:r>
            <a:r>
              <a:rPr lang="pl-PL" sz="2400" b="1" dirty="0" smtClean="0"/>
              <a:t>.)</a:t>
            </a:r>
          </a:p>
          <a:p>
            <a:pPr marL="342900" indent="-342900">
              <a:buFont typeface="Arial" panose="020B0604020202020204" pitchFamily="34" charset="0"/>
              <a:buChar char="•"/>
            </a:pPr>
            <a:r>
              <a:rPr lang="pl-PL" sz="2400" b="1" dirty="0" smtClean="0"/>
              <a:t>Odkrycie </a:t>
            </a:r>
            <a:r>
              <a:rPr lang="pl-PL" sz="2400" b="1" dirty="0"/>
              <a:t>przyczyny zarówno koniecznej jak i wystarczającej jest wynikiem najbardziej oczekiwanym, ale w praktyce niewystępującym (zwłaszcza w perspektywie absolutnej) dotyczy to wyjaśnień nomotetycznych. (np</a:t>
            </a:r>
            <a:r>
              <a:rPr lang="pl-PL" sz="2400" b="1" dirty="0" smtClean="0"/>
              <a:t>.: przestępczość </a:t>
            </a:r>
            <a:r>
              <a:rPr lang="pl-PL" sz="2400" b="1" dirty="0"/>
              <a:t>młodocianych – odkrycie pojedynczego warunku spełniającego obie cechy oznaczałoby, że: 1) wiemy co musi być spełnione, żeby przestępczość się rozwijała i 2) realizacja tego warunku zawsze zakończy się popełnieniem przestępstwa</a:t>
            </a:r>
          </a:p>
        </p:txBody>
      </p:sp>
    </p:spTree>
    <p:extLst>
      <p:ext uri="{BB962C8B-B14F-4D97-AF65-F5344CB8AC3E}">
        <p14:creationId xmlns:p14="http://schemas.microsoft.com/office/powerpoint/2010/main" val="16704498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07504" y="620688"/>
            <a:ext cx="8208912" cy="6001643"/>
          </a:xfrm>
          <a:prstGeom prst="rect">
            <a:avLst/>
          </a:prstGeom>
        </p:spPr>
        <p:txBody>
          <a:bodyPr wrap="square">
            <a:spAutoFit/>
          </a:bodyPr>
          <a:lstStyle/>
          <a:p>
            <a:pPr marL="457200" indent="-457200">
              <a:buFont typeface="Arial" panose="020B0604020202020204" pitchFamily="34" charset="0"/>
              <a:buChar char="•"/>
            </a:pPr>
            <a:r>
              <a:rPr lang="pl-PL" sz="3200" b="1" dirty="0"/>
              <a:t>Wyjaśnienie idiograficzne w szczegółowej analizie często pokazują, że sprawy mogą się potoczyć zupełni inaczej niż </a:t>
            </a:r>
            <a:r>
              <a:rPr lang="pl-PL" sz="3200" b="1" dirty="0" smtClean="0"/>
              <a:t>w przyjmowanym </a:t>
            </a:r>
            <a:r>
              <a:rPr lang="pl-PL" sz="3200" b="1" dirty="0"/>
              <a:t>model abstrakcyjny </a:t>
            </a:r>
            <a:r>
              <a:rPr lang="pl-PL" sz="3200" dirty="0"/>
              <a:t>(twój „klon genetyczny”, identycznie wychowany i z tym samym bagażem doświadczeń powinien znaleźć się na tej sali, choć kolega, koleżanka obok ma </a:t>
            </a:r>
            <a:r>
              <a:rPr lang="pl-PL" sz="3200" dirty="0" smtClean="0"/>
              <a:t>inny kod </a:t>
            </a:r>
            <a:r>
              <a:rPr lang="pl-PL" sz="3200" dirty="0" err="1" smtClean="0"/>
              <a:t>gemnetyczny</a:t>
            </a:r>
            <a:r>
              <a:rPr lang="pl-PL" sz="3200" dirty="0" smtClean="0"/>
              <a:t> </a:t>
            </a:r>
            <a:r>
              <a:rPr lang="pl-PL" sz="3200" dirty="0"/>
              <a:t>i inne doświadczenia a też tu siedzi). </a:t>
            </a:r>
            <a:endParaRPr lang="pl-PL" sz="3200" dirty="0" smtClean="0"/>
          </a:p>
          <a:p>
            <a:pPr marL="457200" indent="-457200">
              <a:buFont typeface="Arial" panose="020B0604020202020204" pitchFamily="34" charset="0"/>
              <a:buChar char="•"/>
            </a:pPr>
            <a:r>
              <a:rPr lang="pl-PL" sz="3200" b="1" dirty="0" smtClean="0"/>
              <a:t>Wyjaśnienie </a:t>
            </a:r>
            <a:r>
              <a:rPr lang="pl-PL" sz="3200" b="1" dirty="0"/>
              <a:t>idiograficzne, jest jednostkowe, jego przyczyny mają charakter wystarczający, ale nie konieczny</a:t>
            </a:r>
            <a:r>
              <a:rPr lang="pl-PL" dirty="0"/>
              <a:t>.</a:t>
            </a:r>
          </a:p>
        </p:txBody>
      </p:sp>
    </p:spTree>
    <p:extLst>
      <p:ext uri="{BB962C8B-B14F-4D97-AF65-F5344CB8AC3E}">
        <p14:creationId xmlns:p14="http://schemas.microsoft.com/office/powerpoint/2010/main" val="191116424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zyleganie">
  <a:themeElements>
    <a:clrScheme name="Przyleganie">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Pakiet 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rzyleganie">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367</TotalTime>
  <Words>1603</Words>
  <Application>Microsoft Office PowerPoint</Application>
  <PresentationFormat>Pokaz na ekranie (4:3)</PresentationFormat>
  <Paragraphs>101</Paragraphs>
  <Slides>16</Slides>
  <Notes>0</Notes>
  <HiddenSlides>0</HiddenSlides>
  <MMClips>0</MMClips>
  <ScaleCrop>false</ScaleCrop>
  <HeadingPairs>
    <vt:vector size="4" baseType="variant">
      <vt:variant>
        <vt:lpstr>Motyw</vt:lpstr>
      </vt:variant>
      <vt:variant>
        <vt:i4>1</vt:i4>
      </vt:variant>
      <vt:variant>
        <vt:lpstr>Tytuły slajdów</vt:lpstr>
      </vt:variant>
      <vt:variant>
        <vt:i4>16</vt:i4>
      </vt:variant>
    </vt:vector>
  </HeadingPairs>
  <TitlesOfParts>
    <vt:vector size="17" baseType="lpstr">
      <vt:lpstr>Przyleganie</vt:lpstr>
      <vt:lpstr>Metodologia  badań empirycznych</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Literatura</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Metodologia  badań empirycznych</dc:title>
  <dc:creator>Tomasz Kalisz</dc:creator>
  <cp:lastModifiedBy>Tomasz Kalisz</cp:lastModifiedBy>
  <cp:revision>41</cp:revision>
  <dcterms:created xsi:type="dcterms:W3CDTF">2014-12-17T16:05:58Z</dcterms:created>
  <dcterms:modified xsi:type="dcterms:W3CDTF">2017-12-13T17:09:38Z</dcterms:modified>
</cp:coreProperties>
</file>