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11D90CE-BB2C-4D19-BEF9-6D7DB9A26670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635BD3A-606E-47D8-8FDF-64611CA2E35A}" type="datetimeFigureOut">
              <a:rPr lang="pl-PL" smtClean="0"/>
              <a:t>2015-12-17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F:\wyk&#322;ady%20doktoranci\s.f.%20k&#322;odzko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Pa%C5%84stwowy_Instytut_Wydawniczy" TargetMode="External"/><Relationship Id="rId2" Type="http://schemas.openxmlformats.org/officeDocument/2006/relationships/hyperlink" Target="http://pl.wikipedia.org/wiki/Stefan_Amsterdamsk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F:\wyk&#322;ady%20doktoranci\wz&#243;r%20ankiety.doc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Metodologia </a:t>
            </a:r>
            <a:br>
              <a:rPr lang="pl-PL" dirty="0" smtClean="0"/>
            </a:br>
            <a:r>
              <a:rPr lang="pl-PL" dirty="0" smtClean="0"/>
              <a:t>badań empirycznych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35696" y="4581128"/>
            <a:ext cx="6461760" cy="1066800"/>
          </a:xfrm>
        </p:spPr>
        <p:txBody>
          <a:bodyPr/>
          <a:lstStyle/>
          <a:p>
            <a:pPr algn="r"/>
            <a:r>
              <a:rPr lang="pl-PL" dirty="0" smtClean="0"/>
              <a:t>Typy obserwacji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881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Badania niereaktywne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512" y="1536192"/>
            <a:ext cx="4176464" cy="5205176"/>
          </a:xfrm>
        </p:spPr>
        <p:txBody>
          <a:bodyPr>
            <a:normAutofit/>
          </a:bodyPr>
          <a:lstStyle/>
          <a:p>
            <a:r>
              <a:rPr lang="pl-PL" dirty="0" smtClean="0"/>
              <a:t>Próba poznania rzeczywistości z dystansu bez celowego oddziaływania na nią.</a:t>
            </a:r>
          </a:p>
          <a:p>
            <a:r>
              <a:rPr lang="pl-PL" dirty="0" smtClean="0"/>
              <a:t>Badania bez wpływy na materiał badawczy przy wykorzystaniu technik zarówno jakościowych jak i ilościowych,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968824" cy="5205176"/>
          </a:xfrm>
        </p:spPr>
        <p:txBody>
          <a:bodyPr>
            <a:normAutofit/>
          </a:bodyPr>
          <a:lstStyle/>
          <a:p>
            <a:r>
              <a:rPr lang="pl-PL" dirty="0" smtClean="0"/>
              <a:t>Trzy podstawowe formy tego typu badań:</a:t>
            </a:r>
          </a:p>
          <a:p>
            <a:pPr marL="628650" lvl="0" indent="-514350">
              <a:buClr>
                <a:srgbClr val="A9A57C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2F2B20"/>
                </a:solidFill>
              </a:rPr>
              <a:t>Analiza treści,</a:t>
            </a:r>
          </a:p>
          <a:p>
            <a:pPr marL="628650" lvl="0" indent="-514350">
              <a:buClr>
                <a:srgbClr val="A9A57C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2F2B20"/>
                </a:solidFill>
              </a:rPr>
              <a:t>Analiza istniejących danych statystycznych,</a:t>
            </a:r>
          </a:p>
          <a:p>
            <a:pPr marL="628650" lvl="0" indent="-514350">
              <a:buClr>
                <a:srgbClr val="A9A57C"/>
              </a:buClr>
              <a:buFont typeface="+mj-lt"/>
              <a:buAutoNum type="arabicPeriod"/>
            </a:pPr>
            <a:r>
              <a:rPr lang="pl-PL" sz="2600" dirty="0">
                <a:solidFill>
                  <a:srgbClr val="2F2B20"/>
                </a:solidFill>
              </a:rPr>
              <a:t>Analizy historyczne i porównawcze,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94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>
                <a:solidFill>
                  <a:srgbClr val="675E47"/>
                </a:solidFill>
              </a:rPr>
              <a:t>Badania niereaktywne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340768"/>
            <a:ext cx="8208912" cy="532859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Analiza treści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Bada proces komunikowania się ludzi poprzez wytwory społeczne (procesy porozumiewania się oraz inne aspekty </a:t>
            </a:r>
            <a:r>
              <a:rPr lang="pl-PL" dirty="0" err="1" smtClean="0"/>
              <a:t>zachowań</a:t>
            </a:r>
            <a:r>
              <a:rPr lang="pl-PL" dirty="0" smtClean="0"/>
              <a:t> społecznych),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Jednostki analizy to: słowa, akapity, książki, obrazy, filmy, orzeczenia, dokumenty itd.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Wymagany jest tu proces kodowania/transformacji tzw. danych surowych na kategorie oparte na określonym schemacie pojęciowym (kodować można treści jawne i ukryte),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Analiza w oparciu zarówno o techniki ilościowe i jakościowe,</a:t>
            </a:r>
          </a:p>
          <a:p>
            <a:r>
              <a:rPr lang="pl-PL" dirty="0" smtClean="0"/>
              <a:t>Zalety: oszczędność, bezpieczeństwo, i możliwość badania procesów trwających w czasie.</a:t>
            </a:r>
          </a:p>
          <a:p>
            <a:r>
              <a:rPr lang="pl-PL" dirty="0" smtClean="0"/>
              <a:t>Wady: ograniczenie to jakość pozostałego przekazu, problem z rzetelnością i trafnością.</a:t>
            </a:r>
          </a:p>
          <a:p>
            <a:pPr algn="r"/>
            <a:r>
              <a:rPr lang="pl-PL" dirty="0" smtClean="0">
                <a:hlinkClick r:id="rId2" action="ppaction://hlinkfile"/>
              </a:rPr>
              <a:t>narządzie do badań protokołów</a:t>
            </a:r>
            <a:endParaRPr lang="pl-PL" dirty="0" smtClean="0"/>
          </a:p>
          <a:p>
            <a:pPr marL="6286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668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Badania ewaluacyjne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8676456" cy="566124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Forma stosowanych badań społecznych, w ramach których głównym punktem zainteresowania jest ustalenie skutków interwencji społecznych, profilaktycznych i regulacyjnych itp.</a:t>
            </a:r>
          </a:p>
          <a:p>
            <a:r>
              <a:rPr lang="pl-PL" dirty="0" smtClean="0"/>
              <a:t>Ważne jest staranne wskazanie tematu (problemu), a zwłaszcza określenie kryteriów pomiaru i oceny sukcesu bądź porażki, (analiza bardzo często jednocześnie ilościowa i jakościowa)</a:t>
            </a:r>
          </a:p>
          <a:p>
            <a:r>
              <a:rPr lang="pl-PL" dirty="0" smtClean="0"/>
              <a:t>Odpowiadający za tego typu badania (badacz, czasem sam zlecający) musi starannie określić wyniki, dokonać pomiaru kontekstu eksperymentu, określić badaną interwencję i grupę docelową, zdecydować czy korzysta z istniejących mierników, czy określi nowe,</a:t>
            </a:r>
          </a:p>
          <a:p>
            <a:r>
              <a:rPr lang="pl-PL" dirty="0" smtClean="0"/>
              <a:t>Ważne jest także oszacowanie kosztów i korzyści interwencji,</a:t>
            </a:r>
          </a:p>
          <a:p>
            <a:r>
              <a:rPr lang="pl-PL" dirty="0" smtClean="0"/>
              <a:t>Wykorzystuje się tutaj: eksperymenty, względnie quasi-eksperymenty (badania szeregów czasowych oraz nierównoważne grupy kontrolne);</a:t>
            </a:r>
          </a:p>
          <a:p>
            <a:r>
              <a:rPr lang="pl-PL" dirty="0" smtClean="0"/>
              <a:t>Specyficzne problemy: etyczne, logistyczne – badamy bardzo często codzienne wydarzenia realnego życia,</a:t>
            </a:r>
          </a:p>
          <a:p>
            <a:r>
              <a:rPr lang="pl-PL" dirty="0" smtClean="0"/>
              <a:t>Problem sprzeczności wyników z oficjalnymi poglądami – szuflada,</a:t>
            </a:r>
          </a:p>
          <a:p>
            <a:r>
              <a:rPr lang="pl-PL" dirty="0" smtClean="0"/>
              <a:t>Wskaźniki społeczne jako instrumenty zrozumienia szerszych procesów społecznych,</a:t>
            </a:r>
          </a:p>
          <a:p>
            <a:r>
              <a:rPr lang="pl-PL" dirty="0" smtClean="0"/>
              <a:t>Modele symulacyjne – przewidywanie możliwych skutków.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5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8388424" cy="5688632"/>
          </a:xfrm>
        </p:spPr>
        <p:txBody>
          <a:bodyPr>
            <a:normAutofit fontScale="92500"/>
          </a:bodyPr>
          <a:lstStyle/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John </a:t>
            </a:r>
            <a:r>
              <a:rPr lang="pl-PL" sz="1200" dirty="0" err="1">
                <a:solidFill>
                  <a:srgbClr val="2F2B20"/>
                </a:solidFill>
              </a:rPr>
              <a:t>W.Creswell</a:t>
            </a:r>
            <a:r>
              <a:rPr lang="pl-PL" sz="1200" dirty="0">
                <a:solidFill>
                  <a:srgbClr val="2F2B20"/>
                </a:solidFill>
              </a:rPr>
              <a:t>, Projektowanie badań naukowych. metody jakościowe, ilościowe i mieszane, Kraków 2013;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Earl </a:t>
            </a:r>
            <a:r>
              <a:rPr lang="pl-PL" sz="1200" dirty="0" err="1">
                <a:solidFill>
                  <a:srgbClr val="2F2B20"/>
                </a:solidFill>
              </a:rPr>
              <a:t>Babbie</a:t>
            </a:r>
            <a:r>
              <a:rPr lang="pl-PL" sz="1200" dirty="0">
                <a:solidFill>
                  <a:srgbClr val="2F2B20"/>
                </a:solidFill>
              </a:rPr>
              <a:t>, Podstawy badań społecznych, Warszawa 2009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David </a:t>
            </a:r>
            <a:r>
              <a:rPr lang="pl-PL" sz="1200" dirty="0" err="1">
                <a:solidFill>
                  <a:srgbClr val="2F2B20"/>
                </a:solidFill>
              </a:rPr>
              <a:t>Silverman</a:t>
            </a:r>
            <a:r>
              <a:rPr lang="pl-PL" sz="1200" dirty="0">
                <a:solidFill>
                  <a:srgbClr val="2F2B20"/>
                </a:solidFill>
              </a:rPr>
              <a:t>, Prowadzenie badań jakościowych, Warszawa 2009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David </a:t>
            </a:r>
            <a:r>
              <a:rPr lang="pl-PL" sz="1200" dirty="0" err="1">
                <a:solidFill>
                  <a:srgbClr val="2F2B20"/>
                </a:solidFill>
              </a:rPr>
              <a:t>Silverman</a:t>
            </a:r>
            <a:r>
              <a:rPr lang="pl-PL" sz="1200" dirty="0">
                <a:solidFill>
                  <a:srgbClr val="2F2B20"/>
                </a:solidFill>
              </a:rPr>
              <a:t>, Interpretacja danych jakościowych, Warszawa 2012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Krzysztof Tomasz Konecki, Studia z metodologii badań jakościowych. Teoria ugruntowana, Warszawa 2000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Red. Norman K. </a:t>
            </a:r>
            <a:r>
              <a:rPr lang="pl-PL" sz="1200" dirty="0" err="1">
                <a:solidFill>
                  <a:srgbClr val="2F2B20"/>
                </a:solidFill>
              </a:rPr>
              <a:t>Denzim</a:t>
            </a:r>
            <a:r>
              <a:rPr lang="pl-PL" sz="1200" dirty="0">
                <a:solidFill>
                  <a:srgbClr val="2F2B20"/>
                </a:solidFill>
              </a:rPr>
              <a:t>, </a:t>
            </a:r>
            <a:r>
              <a:rPr lang="pl-PL" sz="1200" dirty="0" err="1">
                <a:solidFill>
                  <a:srgbClr val="2F2B20"/>
                </a:solidFill>
              </a:rPr>
              <a:t>Yvonna</a:t>
            </a:r>
            <a:r>
              <a:rPr lang="pl-PL" sz="1200" dirty="0">
                <a:solidFill>
                  <a:srgbClr val="2F2B20"/>
                </a:solidFill>
              </a:rPr>
              <a:t> S. Lincoln, Metody badań jakościowych, Tom I </a:t>
            </a:r>
            <a:r>
              <a:rPr lang="pl-PL" sz="1200" dirty="0" err="1">
                <a:solidFill>
                  <a:srgbClr val="2F2B20"/>
                </a:solidFill>
              </a:rPr>
              <a:t>i</a:t>
            </a:r>
            <a:r>
              <a:rPr lang="pl-PL" sz="1200" dirty="0">
                <a:solidFill>
                  <a:srgbClr val="2F2B20"/>
                </a:solidFill>
              </a:rPr>
              <a:t> Tom II, Warszawa 2010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Antoni Sułek, Ogród metodologii socjologicznej, Warszawa 2002 (Scholar),</a:t>
            </a:r>
          </a:p>
          <a:p>
            <a:pPr lvl="0">
              <a:buClr>
                <a:srgbClr val="A9A57C"/>
              </a:buClr>
            </a:pPr>
            <a:r>
              <a:rPr lang="pl-PL" sz="1200" dirty="0" err="1">
                <a:solidFill>
                  <a:srgbClr val="2F2B20"/>
                </a:solidFill>
              </a:rPr>
              <a:t>Uwe</a:t>
            </a:r>
            <a:r>
              <a:rPr lang="pl-PL" sz="1200" dirty="0">
                <a:solidFill>
                  <a:srgbClr val="2F2B20"/>
                </a:solidFill>
              </a:rPr>
              <a:t> </a:t>
            </a:r>
            <a:r>
              <a:rPr lang="pl-PL" sz="1200" dirty="0" err="1">
                <a:solidFill>
                  <a:srgbClr val="2F2B20"/>
                </a:solidFill>
              </a:rPr>
              <a:t>Flick</a:t>
            </a:r>
            <a:r>
              <a:rPr lang="pl-PL" sz="1200" dirty="0">
                <a:solidFill>
                  <a:srgbClr val="2F2B20"/>
                </a:solidFill>
              </a:rPr>
              <a:t>, Projektowanie badania jakościowego, Warszawa 2012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Tim </a:t>
            </a:r>
            <a:r>
              <a:rPr lang="pl-PL" sz="1200" dirty="0" err="1">
                <a:solidFill>
                  <a:srgbClr val="2F2B20"/>
                </a:solidFill>
              </a:rPr>
              <a:t>Rapley</a:t>
            </a:r>
            <a:r>
              <a:rPr lang="pl-PL" sz="1200" dirty="0">
                <a:solidFill>
                  <a:srgbClr val="2F2B20"/>
                </a:solidFill>
              </a:rPr>
              <a:t>, Analiza konwersacji, dyskursu i dokumentów, Warszawa 2010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Graham Gibbs, Analizowanie danych jakościowych, Warszawa 2011 (PWN),</a:t>
            </a:r>
          </a:p>
          <a:p>
            <a:pPr lvl="0">
              <a:buClr>
                <a:srgbClr val="A9A57C"/>
              </a:buClr>
            </a:pPr>
            <a:r>
              <a:rPr lang="pl-PL" sz="1200" dirty="0" err="1">
                <a:solidFill>
                  <a:srgbClr val="2F2B20"/>
                </a:solidFill>
              </a:rPr>
              <a:t>Steinar</a:t>
            </a:r>
            <a:r>
              <a:rPr lang="pl-PL" sz="1200" dirty="0">
                <a:solidFill>
                  <a:srgbClr val="2F2B20"/>
                </a:solidFill>
              </a:rPr>
              <a:t> </a:t>
            </a:r>
            <a:r>
              <a:rPr lang="pl-PL" sz="1200" dirty="0" err="1">
                <a:solidFill>
                  <a:srgbClr val="2F2B20"/>
                </a:solidFill>
              </a:rPr>
              <a:t>Kvale</a:t>
            </a:r>
            <a:r>
              <a:rPr lang="pl-PL" sz="1200" dirty="0">
                <a:solidFill>
                  <a:srgbClr val="2F2B20"/>
                </a:solidFill>
              </a:rPr>
              <a:t>, Prowadzenie wywiadów, Warszawa 2011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Stefan Nowak, Metodologia badań społecznych, Warszawa 2010 (PWN),</a:t>
            </a:r>
          </a:p>
          <a:p>
            <a:pPr lvl="0">
              <a:buClr>
                <a:srgbClr val="A9A57C"/>
              </a:buClr>
            </a:pPr>
            <a:r>
              <a:rPr lang="pl-PL" sz="1200" dirty="0" err="1">
                <a:solidFill>
                  <a:srgbClr val="2F2B20"/>
                </a:solidFill>
              </a:rPr>
              <a:t>Emile</a:t>
            </a:r>
            <a:r>
              <a:rPr lang="pl-PL" sz="1200" dirty="0">
                <a:solidFill>
                  <a:srgbClr val="2F2B20"/>
                </a:solidFill>
              </a:rPr>
              <a:t> Durkheim, Zasady metody socjologicznej, Warszawa 1968 (PWN),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Janina Błachut, Problemy związane z pomiarem przestępczości, Wolters Kluwer 2007</a:t>
            </a:r>
          </a:p>
          <a:p>
            <a:pPr lvl="0">
              <a:buClr>
                <a:srgbClr val="A9A57C"/>
              </a:buClr>
            </a:pPr>
            <a:r>
              <a:rPr lang="pl-PL" sz="1200" dirty="0" err="1">
                <a:solidFill>
                  <a:srgbClr val="2F2B20"/>
                </a:solidFill>
              </a:rPr>
              <a:t>T.Kotarbiński</a:t>
            </a:r>
            <a:r>
              <a:rPr lang="pl-PL" sz="1200" dirty="0">
                <a:solidFill>
                  <a:srgbClr val="2F2B20"/>
                </a:solidFill>
              </a:rPr>
              <a:t>, Traktat o dobrej robocie, PWN, Łódź 1957, Tegoż, O pojęciu metody (1957), (w:) Dzieła wszystkie, t. 2, Ossolineum, Wrocław 1993;</a:t>
            </a:r>
          </a:p>
          <a:p>
            <a:pPr lvl="0">
              <a:buClr>
                <a:srgbClr val="A9A57C"/>
              </a:buClr>
            </a:pPr>
            <a:r>
              <a:rPr lang="pl-PL" sz="1200" dirty="0" err="1">
                <a:solidFill>
                  <a:srgbClr val="2F2B20"/>
                </a:solidFill>
              </a:rPr>
              <a:t>K.Opałek</a:t>
            </a:r>
            <a:r>
              <a:rPr lang="pl-PL" sz="1200" dirty="0">
                <a:solidFill>
                  <a:srgbClr val="2F2B20"/>
                </a:solidFill>
              </a:rPr>
              <a:t>, Problemy metodologiczne nauki prawa, Warszawa 1962;</a:t>
            </a:r>
          </a:p>
          <a:p>
            <a:pPr lvl="0">
              <a:buClr>
                <a:srgbClr val="A9A57C"/>
              </a:buClr>
            </a:pPr>
            <a:r>
              <a:rPr lang="pl-PL" sz="1200" dirty="0" err="1">
                <a:solidFill>
                  <a:srgbClr val="2F2B20"/>
                </a:solidFill>
              </a:rPr>
              <a:t>A.Podgórecki</a:t>
            </a:r>
            <a:r>
              <a:rPr lang="pl-PL" sz="1200" dirty="0">
                <a:solidFill>
                  <a:srgbClr val="2F2B20"/>
                </a:solidFill>
              </a:rPr>
              <a:t>, Socjologia prawa, Warszawa 1962;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P. </a:t>
            </a:r>
            <a:r>
              <a:rPr lang="pl-PL" sz="1200" dirty="0" err="1">
                <a:solidFill>
                  <a:srgbClr val="2F2B20"/>
                </a:solidFill>
              </a:rPr>
              <a:t>Feyerabend</a:t>
            </a:r>
            <a:r>
              <a:rPr lang="pl-PL" sz="1200" dirty="0">
                <a:solidFill>
                  <a:srgbClr val="2F2B20"/>
                </a:solidFill>
              </a:rPr>
              <a:t>, </a:t>
            </a:r>
            <a:r>
              <a:rPr lang="pl-PL" sz="1200" dirty="0" err="1">
                <a:solidFill>
                  <a:srgbClr val="2F2B20"/>
                </a:solidFill>
              </a:rPr>
              <a:t>Against</a:t>
            </a:r>
            <a:r>
              <a:rPr lang="pl-PL" sz="1200" dirty="0">
                <a:solidFill>
                  <a:srgbClr val="2F2B20"/>
                </a:solidFill>
              </a:rPr>
              <a:t> Method, 3rd ed. 1993 (ostatni reprint w 2009); polskie tłumaczenie: Przeciw metodzie, Wyd. Siedmiogród 2001;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R. </a:t>
            </a:r>
            <a:r>
              <a:rPr lang="pl-PL" sz="1200" dirty="0" err="1">
                <a:solidFill>
                  <a:srgbClr val="2F2B20"/>
                </a:solidFill>
              </a:rPr>
              <a:t>Rorty</a:t>
            </a:r>
            <a:r>
              <a:rPr lang="pl-PL" sz="1200" dirty="0">
                <a:solidFill>
                  <a:srgbClr val="2F2B20"/>
                </a:solidFill>
              </a:rPr>
              <a:t>, Obiektywność, relatywizm i prawda, </a:t>
            </a:r>
            <a:r>
              <a:rPr lang="pl-PL" sz="1200" dirty="0" err="1">
                <a:solidFill>
                  <a:srgbClr val="2F2B20"/>
                </a:solidFill>
              </a:rPr>
              <a:t>Wyd</a:t>
            </a:r>
            <a:r>
              <a:rPr lang="pl-PL" sz="1200" dirty="0">
                <a:solidFill>
                  <a:srgbClr val="2F2B20"/>
                </a:solidFill>
              </a:rPr>
              <a:t> </a:t>
            </a:r>
            <a:r>
              <a:rPr lang="pl-PL" sz="1200" dirty="0" err="1">
                <a:solidFill>
                  <a:srgbClr val="2F2B20"/>
                </a:solidFill>
              </a:rPr>
              <a:t>Aletheia</a:t>
            </a:r>
            <a:r>
              <a:rPr lang="pl-PL" sz="1200" dirty="0">
                <a:solidFill>
                  <a:srgbClr val="2F2B20"/>
                </a:solidFill>
              </a:rPr>
              <a:t> 1999;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R. </a:t>
            </a:r>
            <a:r>
              <a:rPr lang="pl-PL" sz="1200" dirty="0" err="1">
                <a:solidFill>
                  <a:srgbClr val="2F2B20"/>
                </a:solidFill>
              </a:rPr>
              <a:t>Rorty</a:t>
            </a:r>
            <a:r>
              <a:rPr lang="pl-PL" sz="1200" dirty="0">
                <a:solidFill>
                  <a:srgbClr val="2F2B20"/>
                </a:solidFill>
              </a:rPr>
              <a:t>, Przygodność, ironia i solidarność, Wyd. W.A.B 2009; 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T. Kuhn, Struktura rewolucji naukowych, </a:t>
            </a:r>
            <a:r>
              <a:rPr lang="pl-PL" sz="1200" dirty="0" err="1">
                <a:solidFill>
                  <a:srgbClr val="2F2B20"/>
                </a:solidFill>
              </a:rPr>
              <a:t>Wyd</a:t>
            </a:r>
            <a:r>
              <a:rPr lang="pl-PL" sz="1200" dirty="0">
                <a:solidFill>
                  <a:srgbClr val="2F2B20"/>
                </a:solidFill>
              </a:rPr>
              <a:t> </a:t>
            </a:r>
            <a:r>
              <a:rPr lang="pl-PL" sz="1200" dirty="0" err="1">
                <a:solidFill>
                  <a:srgbClr val="2F2B20"/>
                </a:solidFill>
              </a:rPr>
              <a:t>Aletheia</a:t>
            </a:r>
            <a:r>
              <a:rPr lang="pl-PL" sz="1200" dirty="0">
                <a:solidFill>
                  <a:srgbClr val="2F2B20"/>
                </a:solidFill>
              </a:rPr>
              <a:t> 2009, 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T. Kuhn, Dwa bieguny. Tradycja i nowatorstwo w badaniach naukowych, tł. i posłowiem opatrzył </a:t>
            </a:r>
            <a:r>
              <a:rPr lang="pl-PL" sz="1200" u="sng" dirty="0">
                <a:solidFill>
                  <a:srgbClr val="2F2B20"/>
                </a:solidFill>
                <a:hlinkClick r:id="rId2"/>
              </a:rPr>
              <a:t>Stefan Amsterdamski</a:t>
            </a:r>
            <a:r>
              <a:rPr lang="pl-PL" sz="1200" dirty="0">
                <a:solidFill>
                  <a:srgbClr val="2F2B20"/>
                </a:solidFill>
              </a:rPr>
              <a:t>, Warszawa 1985, </a:t>
            </a:r>
            <a:r>
              <a:rPr lang="pl-PL" sz="1200" u="sng" dirty="0">
                <a:solidFill>
                  <a:srgbClr val="2F2B20"/>
                </a:solidFill>
                <a:hlinkClick r:id="rId3"/>
              </a:rPr>
              <a:t>PIW</a:t>
            </a:r>
            <a:r>
              <a:rPr lang="pl-PL" sz="1200" dirty="0">
                <a:solidFill>
                  <a:srgbClr val="2F2B20"/>
                </a:solidFill>
              </a:rPr>
              <a:t>;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M. </a:t>
            </a:r>
            <a:r>
              <a:rPr lang="pl-PL" sz="1200" dirty="0" err="1">
                <a:solidFill>
                  <a:srgbClr val="2F2B20"/>
                </a:solidFill>
              </a:rPr>
              <a:t>Fucoult</a:t>
            </a:r>
            <a:r>
              <a:rPr lang="pl-PL" sz="1200" dirty="0">
                <a:solidFill>
                  <a:srgbClr val="2F2B20"/>
                </a:solidFill>
              </a:rPr>
              <a:t>, Słowa i rzeczy, Wyd. słowo/obraz terytoria 2005;</a:t>
            </a:r>
          </a:p>
          <a:p>
            <a:pPr lvl="0">
              <a:buClr>
                <a:srgbClr val="A9A57C"/>
              </a:buClr>
            </a:pPr>
            <a:r>
              <a:rPr lang="pl-PL" sz="1200" dirty="0">
                <a:solidFill>
                  <a:srgbClr val="2F2B20"/>
                </a:solidFill>
              </a:rPr>
              <a:t>J. Derrida, De la </a:t>
            </a:r>
            <a:r>
              <a:rPr lang="pl-PL" sz="1200" dirty="0" err="1">
                <a:solidFill>
                  <a:srgbClr val="2F2B20"/>
                </a:solidFill>
              </a:rPr>
              <a:t>grammatologie</a:t>
            </a:r>
            <a:r>
              <a:rPr lang="pl-PL" sz="1200" dirty="0">
                <a:solidFill>
                  <a:srgbClr val="2F2B20"/>
                </a:solidFill>
              </a:rPr>
              <a:t> (O </a:t>
            </a:r>
            <a:r>
              <a:rPr lang="pl-PL" sz="1200" dirty="0" err="1">
                <a:solidFill>
                  <a:srgbClr val="2F2B20"/>
                </a:solidFill>
              </a:rPr>
              <a:t>gramatologii</a:t>
            </a:r>
            <a:r>
              <a:rPr lang="pl-PL" sz="1200" dirty="0">
                <a:solidFill>
                  <a:srgbClr val="2F2B20"/>
                </a:solidFill>
              </a:rPr>
              <a:t>, przeł. Bogdan Banasiak, Wydawnictwo KR, Warszawa 1999), Tegoż, </a:t>
            </a:r>
            <a:r>
              <a:rPr lang="pl-PL" sz="1200" dirty="0" err="1">
                <a:solidFill>
                  <a:srgbClr val="2F2B20"/>
                </a:solidFill>
              </a:rPr>
              <a:t>Marges</a:t>
            </a:r>
            <a:r>
              <a:rPr lang="pl-PL" sz="1200" dirty="0">
                <a:solidFill>
                  <a:srgbClr val="2F2B20"/>
                </a:solidFill>
              </a:rPr>
              <a:t> de la </a:t>
            </a:r>
            <a:r>
              <a:rPr lang="pl-PL" sz="1200" dirty="0" err="1">
                <a:solidFill>
                  <a:srgbClr val="2F2B20"/>
                </a:solidFill>
              </a:rPr>
              <a:t>philosophie</a:t>
            </a:r>
            <a:r>
              <a:rPr lang="pl-PL" sz="1200" dirty="0">
                <a:solidFill>
                  <a:srgbClr val="2F2B20"/>
                </a:solidFill>
              </a:rPr>
              <a:t> (Marginesy filozofii, przeł. Adam Dziadek, Janusz Margański, Paweł Pieniążek, Wydawnictwo KR, Warszawa 2002);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322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Eksperyment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8460432" cy="54006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Metoda pozwalająca na badanie związków przyczynowych, (zalety: izolacja zmiennej, łatwość badań, naukowy rygor) (wady</a:t>
            </a:r>
            <a:r>
              <a:rPr lang="pl-PL" smtClean="0"/>
              <a:t>: sztuczność, </a:t>
            </a:r>
            <a:r>
              <a:rPr lang="pl-PL" dirty="0" smtClean="0"/>
              <a:t>problem tzw. artefaktów)</a:t>
            </a:r>
          </a:p>
          <a:p>
            <a:r>
              <a:rPr lang="pl-PL" dirty="0" smtClean="0"/>
              <a:t>Odpowiednia do obserwacji relatywnie ograniczonych i dobrze zdefiniowanych pojęć oraz tez,</a:t>
            </a:r>
          </a:p>
          <a:p>
            <a:r>
              <a:rPr lang="pl-PL" dirty="0" smtClean="0"/>
              <a:t>Testowanie hipotez, bardziej nadaje się do celów wyjaśniających niż opisowych,</a:t>
            </a:r>
          </a:p>
          <a:p>
            <a:r>
              <a:rPr lang="pl-PL" dirty="0" smtClean="0"/>
              <a:t>Eksperyment klasyczny: trzy pary składowych – 1)zmienne niezależne i zależne; 2) </a:t>
            </a:r>
            <a:r>
              <a:rPr lang="pl-PL" dirty="0" err="1" smtClean="0"/>
              <a:t>pretest</a:t>
            </a:r>
            <a:r>
              <a:rPr lang="pl-PL" dirty="0" smtClean="0"/>
              <a:t> i </a:t>
            </a:r>
            <a:r>
              <a:rPr lang="pl-PL" dirty="0" err="1" smtClean="0"/>
              <a:t>posttest</a:t>
            </a:r>
            <a:r>
              <a:rPr lang="pl-PL" dirty="0" smtClean="0"/>
              <a:t>; 3) grupa eksperymentalna i kontrolna,</a:t>
            </a:r>
          </a:p>
          <a:p>
            <a:r>
              <a:rPr lang="pl-PL" dirty="0" smtClean="0"/>
              <a:t>Eksperyment podwójnie ślepy,</a:t>
            </a:r>
          </a:p>
          <a:p>
            <a:r>
              <a:rPr lang="pl-PL" dirty="0" smtClean="0"/>
              <a:t>Dobór uczestników: losowy, randomizacja, dopasowanie,</a:t>
            </a:r>
          </a:p>
          <a:p>
            <a:r>
              <a:rPr lang="pl-PL" dirty="0" smtClean="0"/>
              <a:t>3 typy badań </a:t>
            </a:r>
            <a:r>
              <a:rPr lang="pl-PL" dirty="0" err="1" smtClean="0"/>
              <a:t>preeksperymentalnych</a:t>
            </a:r>
            <a:r>
              <a:rPr lang="pl-PL" dirty="0" smtClean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Studium przypadku z pojedynczym pomiarem,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Schemat z dwukrotnym pomiarem w jednej grupie,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Statystyczne porównania międzygrupowe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499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Eksperyment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499992" cy="5733256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l-PL" dirty="0" smtClean="0"/>
              <a:t>8 źródeł nietrafności wewnętrznej: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Historia,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Dojrzewanie grupy,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Wpływ pomiaru na postrzeganie problemu,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Narzędzia pomiaru (różnice w </a:t>
            </a:r>
            <a:r>
              <a:rPr lang="pl-PL" dirty="0" err="1" smtClean="0"/>
              <a:t>pre</a:t>
            </a:r>
            <a:r>
              <a:rPr lang="pl-PL" dirty="0" smtClean="0"/>
              <a:t> i </a:t>
            </a:r>
            <a:r>
              <a:rPr lang="pl-PL" dirty="0" err="1" smtClean="0"/>
              <a:t>posttestach</a:t>
            </a:r>
            <a:r>
              <a:rPr lang="pl-PL" dirty="0" smtClean="0"/>
              <a:t>),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Regresja statystyczna – krańcowość grupy (i tak muszą wystąpić zmiany),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Obciążenie doboru – błędy w wyłonieniu grup eksperymentalnej i kontrolnej,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Wymieranie/wycieranie grupy (eksperyment w Szczypiornie),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Zniechęcenie.</a:t>
            </a:r>
          </a:p>
          <a:p>
            <a:pPr marL="571500" indent="-457200">
              <a:buFont typeface="+mj-lt"/>
              <a:buAutoNum type="arabicPeriod"/>
            </a:pPr>
            <a:endParaRPr lang="pl-PL" dirty="0"/>
          </a:p>
          <a:p>
            <a:pPr marL="114300" indent="0">
              <a:buNone/>
            </a:pPr>
            <a:r>
              <a:rPr lang="pl-PL" dirty="0" smtClean="0"/>
              <a:t>Eksperymenty naturalne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355976" y="1340768"/>
            <a:ext cx="3960440" cy="54006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pl-PL" dirty="0" smtClean="0"/>
              <a:t>Nietrafność zewnętrzna, czyli sztuczność eksperymentu, który nie odtwarza rzeczywistości. </a:t>
            </a:r>
          </a:p>
          <a:p>
            <a:pPr marL="114300" indent="0">
              <a:buNone/>
            </a:pPr>
            <a:r>
              <a:rPr lang="pl-PL" dirty="0" smtClean="0"/>
              <a:t>Interakcja między pomiarem a bodźcem.</a:t>
            </a: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Czterogrupowy schemat Solomona:</a:t>
            </a:r>
          </a:p>
          <a:p>
            <a:pPr marL="628650" indent="-514350">
              <a:buAutoNum type="arabicParenR"/>
            </a:pPr>
            <a:r>
              <a:rPr lang="pl-PL" dirty="0" err="1" smtClean="0"/>
              <a:t>Pretest</a:t>
            </a:r>
            <a:r>
              <a:rPr lang="pl-PL" dirty="0" smtClean="0"/>
              <a:t>-</a:t>
            </a:r>
            <a:r>
              <a:rPr lang="pl-PL" dirty="0">
                <a:solidFill>
                  <a:srgbClr val="2F2B20"/>
                </a:solidFill>
              </a:rPr>
              <a:t>bodziec-</a:t>
            </a:r>
            <a:r>
              <a:rPr lang="pl-PL" dirty="0" err="1" smtClean="0"/>
              <a:t>postetest</a:t>
            </a:r>
            <a:r>
              <a:rPr lang="pl-PL" dirty="0" smtClean="0"/>
              <a:t>,</a:t>
            </a:r>
          </a:p>
          <a:p>
            <a:pPr marL="628650" indent="-514350">
              <a:buAutoNum type="arabicParenR"/>
            </a:pPr>
            <a:r>
              <a:rPr lang="pl-PL" dirty="0" err="1" smtClean="0"/>
              <a:t>Pretest-postetst</a:t>
            </a:r>
            <a:r>
              <a:rPr lang="pl-PL" dirty="0" smtClean="0"/>
              <a:t>,</a:t>
            </a:r>
          </a:p>
          <a:p>
            <a:pPr marL="114300" indent="0">
              <a:buNone/>
            </a:pPr>
            <a:endParaRPr lang="pl-PL" dirty="0" smtClean="0"/>
          </a:p>
          <a:p>
            <a:pPr marL="628650" indent="-514350">
              <a:buAutoNum type="arabicParenR"/>
            </a:pPr>
            <a:r>
              <a:rPr lang="pl-PL" dirty="0" smtClean="0"/>
              <a:t>Bodziec-</a:t>
            </a:r>
            <a:r>
              <a:rPr lang="pl-PL" dirty="0" err="1" smtClean="0"/>
              <a:t>postest</a:t>
            </a:r>
            <a:r>
              <a:rPr lang="pl-PL" dirty="0" smtClean="0"/>
              <a:t>,</a:t>
            </a:r>
          </a:p>
          <a:p>
            <a:pPr marL="628650" indent="-514350">
              <a:buAutoNum type="arabicParenR"/>
            </a:pPr>
            <a:r>
              <a:rPr lang="pl-PL" dirty="0" err="1" smtClean="0"/>
              <a:t>Posteest</a:t>
            </a:r>
            <a:r>
              <a:rPr lang="pl-PL" dirty="0" smtClean="0"/>
              <a:t>,</a:t>
            </a:r>
          </a:p>
          <a:p>
            <a:pPr marL="114300" indent="0">
              <a:buNone/>
            </a:pPr>
            <a:endParaRPr lang="pl-PL" dirty="0" smtClean="0"/>
          </a:p>
          <a:p>
            <a:pPr marL="114300" indent="0">
              <a:buNone/>
            </a:pPr>
            <a:r>
              <a:rPr lang="pl-PL" dirty="0" smtClean="0"/>
              <a:t>Syndrom </a:t>
            </a:r>
            <a:r>
              <a:rPr lang="pl-PL" dirty="0" err="1" smtClean="0"/>
              <a:t>pigamaliona</a:t>
            </a:r>
            <a:r>
              <a:rPr lang="pl-PL" dirty="0" smtClean="0"/>
              <a:t> – dostrzeganie w innych tego czego wcześniej się po nich spodziewano – harwardzki test nabywania umiejętności fleksyjnych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32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Badania sondażowe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283968" cy="5472608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Dobór próby, i przekazanie wszystkim uczestnikom zestandaryzowanego kwestionariusza,</a:t>
            </a:r>
          </a:p>
          <a:p>
            <a:r>
              <a:rPr lang="pl-PL" dirty="0" smtClean="0"/>
              <a:t>Badania mogą być wykorzystywane do celów: opisowych, wyjaśniających i eksploracyjnych,</a:t>
            </a:r>
          </a:p>
          <a:p>
            <a:r>
              <a:rPr lang="pl-PL" dirty="0" smtClean="0"/>
              <a:t>Bardzo przydatne do opisu populacji zbyt dużej, aby obserwować ją bezpośrednio,</a:t>
            </a:r>
          </a:p>
          <a:p>
            <a:r>
              <a:rPr lang="pl-PL" dirty="0" smtClean="0"/>
              <a:t>Doskonałe narzędzie pomiaru postaw, opinii i poglądów dużych populacji,</a:t>
            </a:r>
          </a:p>
          <a:p>
            <a:r>
              <a:rPr lang="pl-PL" dirty="0" smtClean="0"/>
              <a:t>Podstawowe wyzwanie w tego typu badaniach to kwestionariusz i zawarte w nim pytania,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11960" y="1124744"/>
            <a:ext cx="4320480" cy="5616624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Zalety: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Oszczędność kosztów,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Duża ilość danych,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Próby na dużych populacjach,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Standaryzacja zbieranych danych,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Duża rzetelność</a:t>
            </a:r>
          </a:p>
          <a:p>
            <a:pPr marL="628650" indent="-514350">
              <a:buFont typeface="+mj-lt"/>
              <a:buAutoNum type="arabicPeriod"/>
            </a:pPr>
            <a:endParaRPr lang="pl-PL" dirty="0"/>
          </a:p>
          <a:p>
            <a:r>
              <a:rPr lang="pl-PL" dirty="0" smtClean="0"/>
              <a:t>Słabości: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Pewna sztuczność,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Potencjalna powierzchowność,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Mała elastyczność,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Ograniczona trafność </a:t>
            </a:r>
            <a:r>
              <a:rPr lang="pl-PL" dirty="0"/>
              <a:t>(</a:t>
            </a:r>
            <a:r>
              <a:rPr lang="pl-PL" dirty="0" smtClean="0"/>
              <a:t>trudno zrozumieć pełne znaczenie badanych procesów w ich naturalnej rzeczywistości)</a:t>
            </a:r>
          </a:p>
          <a:p>
            <a:pPr marL="6286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08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Badania sondażowe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600200"/>
            <a:ext cx="8208912" cy="514116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Pytania – stwierdzenia, często chcemy dowiedzieć się w jakim stopniu respondenci podzielają jakąś konkretną postawę czy punkt widzenia,</a:t>
            </a:r>
          </a:p>
          <a:p>
            <a:r>
              <a:rPr lang="pl-PL" dirty="0" smtClean="0"/>
              <a:t>Skala </a:t>
            </a:r>
            <a:r>
              <a:rPr lang="pl-PL" dirty="0" err="1" smtClean="0"/>
              <a:t>Likerta</a:t>
            </a:r>
            <a:r>
              <a:rPr lang="pl-PL" dirty="0" smtClean="0"/>
              <a:t> – zdecydowanie zgadzam się; zgadzam się; nie zgadzam się; zdecydowanie nie zgadzam się.</a:t>
            </a:r>
          </a:p>
          <a:p>
            <a:r>
              <a:rPr lang="pl-PL" dirty="0" smtClean="0"/>
              <a:t>Pytania otwarte i zamknięte.</a:t>
            </a:r>
          </a:p>
          <a:p>
            <a:r>
              <a:rPr lang="pl-PL" dirty="0" smtClean="0"/>
              <a:t>Warunki niezbędne dla dobrze przygotowanych pytań: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Jasność pytania,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Potrzeba unikania podwójnych pytań,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Respondenci muszą mieć kompetencje w zakresie możliwości udzielenia odpowiedzi na stawiane pytania,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Respondenci muszą chcieć odpowiedzieć na pytania,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Adekwatność pytań do respondentów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Krótkie pytania,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Unikanie form przeczących,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Unikanie pytań obciążonych tzw. sugerujących odpowiedź,</a:t>
            </a:r>
          </a:p>
          <a:p>
            <a:pPr marL="571500" indent="-457200">
              <a:buFont typeface="+mj-lt"/>
              <a:buAutoNum type="arabicPeriod"/>
            </a:pPr>
            <a:endParaRPr lang="pl-PL" dirty="0" smtClean="0"/>
          </a:p>
          <a:p>
            <a:pPr marL="571500" indent="-457200">
              <a:buFont typeface="+mj-lt"/>
              <a:buAutoNum type="arabicPeriod"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04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Badania sondażowe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504" y="1340768"/>
            <a:ext cx="4079304" cy="54006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Budowa kwestionariusza: 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ogólny format, 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format odpowiedzi, 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pytania warunkowe – tzw. przejście dalej, 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pytania tabelaryczne, 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kolejność pytań,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/>
              <a:t>i</a:t>
            </a:r>
            <a:r>
              <a:rPr lang="pl-PL" dirty="0" smtClean="0"/>
              <a:t>nstrukcje do kwestionariusza,</a:t>
            </a:r>
          </a:p>
          <a:p>
            <a:r>
              <a:rPr lang="pl-PL" dirty="0" smtClean="0"/>
              <a:t>Badania pilotażowe,</a:t>
            </a:r>
          </a:p>
          <a:p>
            <a:r>
              <a:rPr lang="pl-PL" dirty="0" smtClean="0"/>
              <a:t>Dystrybucja i zwroty,</a:t>
            </a:r>
          </a:p>
          <a:p>
            <a:r>
              <a:rPr lang="pl-PL" dirty="0" smtClean="0"/>
              <a:t>Monitorowanie zwrotów oraz wypełnionych ankiet,</a:t>
            </a:r>
          </a:p>
          <a:p>
            <a:r>
              <a:rPr lang="pl-PL" dirty="0" smtClean="0"/>
              <a:t>Listy przypominające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995936" y="1268760"/>
            <a:ext cx="4464496" cy="5400600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Wywiad ankieterski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Rola ankietera, 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Wygląd i zachowanie,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Znajomość kwestionariusza, 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Konsekwencja – trzymanie się ustalonych pytań,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Dokładne zapisywanie odpowiedzi,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Dopytywanie</a:t>
            </a:r>
          </a:p>
          <a:p>
            <a:r>
              <a:rPr lang="pl-PL" dirty="0" smtClean="0"/>
              <a:t>Sondaże telefoniczne,</a:t>
            </a:r>
          </a:p>
          <a:p>
            <a:r>
              <a:rPr lang="pl-PL" dirty="0" smtClean="0"/>
              <a:t>Badania internetowe,</a:t>
            </a:r>
          </a:p>
          <a:p>
            <a:r>
              <a:rPr lang="pl-PL" dirty="0" smtClean="0"/>
              <a:t>Analiza wtórna</a:t>
            </a:r>
          </a:p>
          <a:p>
            <a:pPr marL="114300" indent="0" algn="r">
              <a:buNone/>
            </a:pPr>
            <a:r>
              <a:rPr lang="pl-PL" dirty="0" smtClean="0">
                <a:hlinkClick r:id="rId2" action="ppaction://hlinkfile"/>
              </a:rPr>
              <a:t>ankieta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52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620000" cy="1143000"/>
          </a:xfrm>
        </p:spPr>
        <p:txBody>
          <a:bodyPr/>
          <a:lstStyle/>
          <a:p>
            <a:pPr algn="r"/>
            <a:r>
              <a:rPr lang="pl-PL" dirty="0" smtClean="0"/>
              <a:t>Jakościowe badania terenowe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504" y="1536192"/>
            <a:ext cx="4176464" cy="5133168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Możliwość obserwowania życia społecznego w jego naturalnym środowisku,</a:t>
            </a:r>
          </a:p>
          <a:p>
            <a:r>
              <a:rPr lang="pl-PL" dirty="0" smtClean="0"/>
              <a:t>Badania te są raczej jakościowe niż ilościowe,</a:t>
            </a:r>
          </a:p>
          <a:p>
            <a:r>
              <a:rPr lang="pl-PL" dirty="0" smtClean="0"/>
              <a:t>Rzadko kiedy tego typu badaniom towarzyszy precyzyjnie sformułowana hipoteza testowana w wyniku badań, częściej chodzi o zrozumienie toczącego się na oczach, a czasem przy uczestnictwie badacza procesu,</a:t>
            </a:r>
          </a:p>
          <a:p>
            <a:r>
              <a:rPr lang="pl-PL" dirty="0" smtClean="0"/>
              <a:t>Swoisty proces stałej obserwacji i rewidowania stanowisk w ramach dynamicznego procesu badawczego,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83968" y="1536192"/>
            <a:ext cx="4032448" cy="506116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Tematy szczególne dla tego rodzaju badań to: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Działania zwyczajowe,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Epizody – rozwód, 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Role – zawody,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Związki – matka/syn, przyjaźń,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Małe grupy,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Organizacje formalne i nieformalne,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Miejsca zamieszkania,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Style </a:t>
            </a:r>
            <a:r>
              <a:rPr lang="pl-PL" dirty="0"/>
              <a:t>ż</a:t>
            </a:r>
            <a:r>
              <a:rPr lang="pl-PL" dirty="0" smtClean="0"/>
              <a:t>ycia, subkultury, światy społeczne np. przestępcy.</a:t>
            </a:r>
          </a:p>
          <a:p>
            <a:pPr marL="628650" indent="-514350"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23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>
                <a:solidFill>
                  <a:srgbClr val="675E47"/>
                </a:solidFill>
              </a:rPr>
              <a:t>Jakościowe badania terenowe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7504" y="1536192"/>
            <a:ext cx="4176464" cy="506116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Rola obserwatora,</a:t>
            </a:r>
          </a:p>
          <a:p>
            <a:r>
              <a:rPr lang="pl-PL" dirty="0" smtClean="0"/>
              <a:t>Reaktywność badań w perspektywie postrzegania i pozycji badacza (obserwator, uczestnik, ukryta rola, czy ujawnienie realizacji badań),</a:t>
            </a:r>
          </a:p>
          <a:p>
            <a:r>
              <a:rPr lang="pl-PL" dirty="0" smtClean="0"/>
              <a:t>Stosunek do badanych,</a:t>
            </a:r>
          </a:p>
          <a:p>
            <a:r>
              <a:rPr lang="pl-PL" dirty="0" smtClean="0"/>
              <a:t>Teoria ugruntowana – systematyczne kodowanie danych i próba następnie budowania hipotez do badań ilościowych,</a:t>
            </a:r>
          </a:p>
          <a:p>
            <a:r>
              <a:rPr lang="pl-PL" dirty="0" smtClean="0"/>
              <a:t>Studium przypadku i metoda rozszerzonych przypadków (tzw. słabe punkty),</a:t>
            </a:r>
          </a:p>
          <a:p>
            <a:pPr lvl="0">
              <a:buClr>
                <a:srgbClr val="A9A57C"/>
              </a:buClr>
            </a:pPr>
            <a:r>
              <a:rPr lang="pl-PL" dirty="0">
                <a:solidFill>
                  <a:srgbClr val="2F2B20"/>
                </a:solidFill>
              </a:rPr>
              <a:t>Badania </a:t>
            </a:r>
            <a:r>
              <a:rPr lang="pl-PL" dirty="0" smtClean="0">
                <a:solidFill>
                  <a:srgbClr val="2F2B20"/>
                </a:solidFill>
              </a:rPr>
              <a:t>uczestniczące,</a:t>
            </a:r>
            <a:endParaRPr lang="pl-PL" dirty="0">
              <a:solidFill>
                <a:srgbClr val="2F2B20"/>
              </a:solidFill>
            </a:endParaRP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83968" y="1536192"/>
            <a:ext cx="4104456" cy="5061160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Etapy i elementy badań jakościowych: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Przygotowanie do pracy w terenie,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Wywiady jakościowe (moderowana rozmowa),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Grupy fokusowe – moderator/grupa (badania marketingowe, interakcje podczas zgłębiania określonego zagadnienia),</a:t>
            </a:r>
          </a:p>
          <a:p>
            <a:pPr marL="628650" indent="-514350">
              <a:buFont typeface="+mj-lt"/>
              <a:buAutoNum type="arabicPeriod"/>
            </a:pPr>
            <a:r>
              <a:rPr lang="pl-PL" dirty="0" smtClean="0"/>
              <a:t>Wymóg rejestracji wyników na bieżąco, względnie najszybciej jak to jest możliwe,</a:t>
            </a:r>
          </a:p>
          <a:p>
            <a:pPr marL="114300" indent="0">
              <a:buNone/>
            </a:pPr>
            <a:endParaRPr lang="pl-PL" dirty="0" smtClean="0"/>
          </a:p>
          <a:p>
            <a:pPr marL="628650" indent="-514350">
              <a:buFont typeface="+mj-lt"/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44577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>
                <a:solidFill>
                  <a:srgbClr val="675E47"/>
                </a:solidFill>
              </a:rPr>
              <a:t>Jakościowe badania terenowe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Zalety: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Pogłębione rozumienie (idiograficzne),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Elastyczność i zdolność do dostosowania się na bieżąco do zmieniających się okoliczności,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Niskie koszty,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Duża trafność ustaleń;</a:t>
            </a:r>
          </a:p>
          <a:p>
            <a:pPr marL="114300" indent="0">
              <a:buNone/>
            </a:pPr>
            <a:r>
              <a:rPr lang="pl-PL" dirty="0" smtClean="0"/>
              <a:t>Problemy: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Mniejsza rzetelność,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Niemożność opisu wielkich populacji,</a:t>
            </a:r>
          </a:p>
          <a:p>
            <a:pPr marL="571500" indent="-457200">
              <a:buFont typeface="+mj-lt"/>
              <a:buAutoNum type="arabicPeriod"/>
            </a:pPr>
            <a:r>
              <a:rPr lang="pl-PL" dirty="0" smtClean="0"/>
              <a:t>Kwestie etyczne ze względu na reaktywność tych badań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41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Przylegani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388</TotalTime>
  <Words>1497</Words>
  <Application>Microsoft Office PowerPoint</Application>
  <PresentationFormat>Pokaz na ekranie (4:3)</PresentationFormat>
  <Paragraphs>178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Przyleganie</vt:lpstr>
      <vt:lpstr>Metodologia  badań empirycznych</vt:lpstr>
      <vt:lpstr>Eksperyment</vt:lpstr>
      <vt:lpstr>Eksperyment</vt:lpstr>
      <vt:lpstr>Badania sondażowe</vt:lpstr>
      <vt:lpstr>Badania sondażowe</vt:lpstr>
      <vt:lpstr>Badania sondażowe</vt:lpstr>
      <vt:lpstr>Jakościowe badania terenowe</vt:lpstr>
      <vt:lpstr>Jakościowe badania terenowe</vt:lpstr>
      <vt:lpstr>Jakościowe badania terenowe</vt:lpstr>
      <vt:lpstr>Badania niereaktywne</vt:lpstr>
      <vt:lpstr>Badania niereaktywne</vt:lpstr>
      <vt:lpstr>Badania ewaluacyjne</vt:lpstr>
      <vt:lpstr>Literatura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Metodologia  badań empirycznych</dc:title>
  <dc:creator>Tomasz Kalisz</dc:creator>
  <cp:lastModifiedBy>Tomasz Kalisz</cp:lastModifiedBy>
  <cp:revision>24</cp:revision>
  <dcterms:created xsi:type="dcterms:W3CDTF">2015-12-15T19:00:42Z</dcterms:created>
  <dcterms:modified xsi:type="dcterms:W3CDTF">2015-12-17T12:54:44Z</dcterms:modified>
</cp:coreProperties>
</file>