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604CA0-47AB-4A13-BA90-134FD2CAC7EF}" type="datetimeFigureOut">
              <a:rPr lang="pl-PL" smtClean="0"/>
              <a:pPr/>
              <a:t>2015-08-31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EF24D7-569C-41A2-87E7-6ED0C5F789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Mgr Michał </a:t>
            </a:r>
            <a:r>
              <a:rPr lang="pl-PL" dirty="0" err="1" smtClean="0"/>
              <a:t>Kiedrzynek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Prawo administracyjne – organizacja prawna administracji – cz. 2</a:t>
            </a:r>
            <a:endParaRPr lang="pl-P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Wojewoda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Powoływany i odwoływany przez Prezesa Rady ministrów. Wicewojewodów powołuje i odwołuje Prezes Rady Ministrów na wniosek wojewody.</a:t>
            </a:r>
          </a:p>
          <a:p>
            <a:endParaRPr lang="pl-PL" sz="2800" dirty="0" smtClean="0"/>
          </a:p>
          <a:p>
            <a:r>
              <a:rPr lang="pl-PL" sz="2800" dirty="0" smtClean="0"/>
              <a:t>Wojewoda jest przedstawicielem Rady Ministrów w województwie.</a:t>
            </a:r>
          </a:p>
          <a:p>
            <a:endParaRPr lang="pl-PL" sz="2800" dirty="0" smtClean="0"/>
          </a:p>
          <a:p>
            <a:r>
              <a:rPr lang="pl-PL" sz="2800" dirty="0" smtClean="0"/>
              <a:t>Wojewoda jest zwierzchnikiem administracji zespolonej w województwie oraz organem rządowej administracji zespolonej w województwie.</a:t>
            </a:r>
            <a:endParaRPr lang="pl-PL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Wojewoda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Wojewoda sprawuje nadzór nad jednostkami samorządu terytorialnego – w oparciu o kryterium zgodności z prawem.</a:t>
            </a:r>
          </a:p>
          <a:p>
            <a:endParaRPr lang="pl-PL" sz="2800" dirty="0" smtClean="0"/>
          </a:p>
          <a:p>
            <a:r>
              <a:rPr lang="pl-PL" sz="2800" dirty="0" smtClean="0"/>
              <a:t>Wojewoda jest organem wyższego stopnia w rozumieniu przepisów o postępowaniu administracyjnym – jeżeli ustawy tak stanowią.</a:t>
            </a:r>
          </a:p>
          <a:p>
            <a:endParaRPr lang="pl-PL" sz="2800" dirty="0" smtClean="0"/>
          </a:p>
          <a:p>
            <a:r>
              <a:rPr lang="pl-PL" sz="2800" dirty="0" smtClean="0"/>
              <a:t>Wojewoda jest reprezentantem Skarbu Państwa na zasadach i w zakresie określonym szczególnymi ustawami.</a:t>
            </a:r>
            <a:endParaRPr lang="pl-P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Organy rządowej administracji niezespolonej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Obejmują swym zasięgiem różnorodne dziedziny. Są one niejednolite organizacyjnie, posiadają odrębne od podstawowego podziału terytorialnego obszary działania.  Obszary właściwości tych organów dostosowane są do pełnionych zadań. </a:t>
            </a:r>
          </a:p>
          <a:p>
            <a:endParaRPr lang="pl-PL" sz="2800" dirty="0" smtClean="0"/>
          </a:p>
          <a:p>
            <a:r>
              <a:rPr lang="pl-PL" sz="2800" dirty="0" smtClean="0"/>
              <a:t>Przykłady administracji niezespolonej w województwie: dyrektorzy urzędów żeglugi śródlądowej, dyrektorzy izb skarbowych i naczelnicy urzędów skarbowych, dyrektorzy okręgowych urzędów probierczych i naczelnicy obwodowych urzędów probierczych.</a:t>
            </a:r>
            <a:endParaRPr lang="pl-P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Naczelne organy administracji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Naczelne organy administracji rządowej to te spośród organów administracji publicznej, które są powoływane przez Prezydenta bezpośrednio lub po uprzednim wyborze przez Sejm</a:t>
            </a:r>
          </a:p>
          <a:p>
            <a:endParaRPr lang="pl-PL" sz="3200" dirty="0" smtClean="0"/>
          </a:p>
          <a:p>
            <a:r>
              <a:rPr lang="pl-PL" sz="3200" dirty="0" smtClean="0"/>
              <a:t>Naczelnymi organami administracji rządowej są organy zwierzchnie wobec pozostałych organów (i innych podmiotów organizacyjnych państwa) w strukturze administracji rządowej.</a:t>
            </a:r>
            <a:endParaRPr lang="pl-P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Naczelne organy administracji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Naczelnymi organami administracji rządowej są organy powoływane przez Prezydenta czy Sejm, i których właściwość terytorialna obejmuje obszar całego państwa.</a:t>
            </a:r>
          </a:p>
          <a:p>
            <a:endParaRPr lang="pl-PL" sz="3200" dirty="0" smtClean="0"/>
          </a:p>
          <a:p>
            <a:r>
              <a:rPr lang="pl-PL" sz="3200" dirty="0" smtClean="0"/>
              <a:t>Naczelnymi organami administracji rządowej są organy zwierzchnie wobec pozostałych organów w strukturze administracji rządowej i których właściwość terytorialna obejmuje obszar całego państwa.</a:t>
            </a:r>
            <a:endParaRPr lang="pl-PL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Kwestia prezydenta RP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Prezydent  RP jest naczelnym organem administracji </a:t>
            </a:r>
            <a:r>
              <a:rPr lang="pl-PL" sz="2800" dirty="0" smtClean="0">
                <a:solidFill>
                  <a:srgbClr val="FF0000"/>
                </a:solidFill>
              </a:rPr>
              <a:t>państwowej.</a:t>
            </a:r>
          </a:p>
          <a:p>
            <a:endParaRPr lang="pl-PL" sz="2800" dirty="0" smtClean="0"/>
          </a:p>
          <a:p>
            <a:r>
              <a:rPr lang="pl-PL" sz="2800" dirty="0" smtClean="0"/>
              <a:t>Posiada szereg kompetencji w zakresie spraw zagranicznych, prawodawstwa czy obsadzania stanowisk.</a:t>
            </a:r>
          </a:p>
          <a:p>
            <a:endParaRPr lang="pl-PL" sz="2800" dirty="0" smtClean="0"/>
          </a:p>
          <a:p>
            <a:r>
              <a:rPr lang="pl-PL" sz="2800" dirty="0" smtClean="0"/>
              <a:t>Posiada prawo ułaskawienia osób skazanych – nie jest to jednak kompetencja z zakresu władzy sądowniczej. </a:t>
            </a:r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Rada Ministrów jako naczelny organ administracji rządowej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800" dirty="0" smtClean="0"/>
              <a:t>W skład Rady Ministrów wchodzą:</a:t>
            </a:r>
          </a:p>
          <a:p>
            <a:pPr>
              <a:buFontTx/>
              <a:buChar char="-"/>
            </a:pPr>
            <a:r>
              <a:rPr lang="pl-PL" sz="2800" dirty="0" smtClean="0"/>
              <a:t>Prezes Rady Ministrów,</a:t>
            </a:r>
          </a:p>
          <a:p>
            <a:pPr>
              <a:buFontTx/>
              <a:buChar char="-"/>
            </a:pPr>
            <a:r>
              <a:rPr lang="pl-PL" sz="2800" dirty="0" smtClean="0"/>
              <a:t>Ministrowie,</a:t>
            </a:r>
          </a:p>
          <a:p>
            <a:pPr>
              <a:buFontTx/>
              <a:buChar char="-"/>
            </a:pPr>
            <a:r>
              <a:rPr lang="pl-PL" sz="2800" dirty="0" smtClean="0"/>
              <a:t>Przewodniczący określonych w ustawach komitetów (aktualnie takich nie ma).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 </a:t>
            </a:r>
            <a:r>
              <a:rPr lang="pl-PL" sz="2800" dirty="0" smtClean="0"/>
              <a:t>Rada Ministrów posada szereg kompetencji w zakresie tworzenia  (wydawanie rozporządzeń) i stosowania prawa (wykonywanie ustaw).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Prezes Rady Ministrów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Naczelny organ administracji rządowej.</a:t>
            </a:r>
          </a:p>
          <a:p>
            <a:endParaRPr lang="pl-PL" sz="2800" dirty="0" smtClean="0"/>
          </a:p>
          <a:p>
            <a:r>
              <a:rPr lang="pl-PL" sz="2800" dirty="0" smtClean="0"/>
              <a:t>Kieruje pracami Rady Ministrów,  wnioskuje o powołanie i odwołanie członków Rady ministrów, powołuje i odwołuje centralne organy administracji państwowej, wojewodów i niektórych organów doradczych.</a:t>
            </a:r>
          </a:p>
          <a:p>
            <a:endParaRPr lang="pl-PL" sz="2800" dirty="0" smtClean="0"/>
          </a:p>
          <a:p>
            <a:r>
              <a:rPr lang="pl-PL" sz="2800" dirty="0" smtClean="0"/>
              <a:t>Wydaje rozporządzenia.</a:t>
            </a:r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Centralne organy administracji </a:t>
            </a:r>
            <a:r>
              <a:rPr lang="pl-PL" sz="4000" dirty="0" smtClean="0"/>
              <a:t>rządowej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Centralne organy administracji rządowej są tworzone w drodze aktów rangi ustawy, tylko wyjątkowo na mocy aktów niższego rzędu.</a:t>
            </a:r>
          </a:p>
          <a:p>
            <a:endParaRPr lang="pl-PL" sz="2800" dirty="0" smtClean="0"/>
          </a:p>
          <a:p>
            <a:r>
              <a:rPr lang="pl-PL" sz="2800" dirty="0" smtClean="0"/>
              <a:t>Centralne organy administracji są podmiotami zwierzchnimi w stosunku do terytorialnych organów administracji publicznej.</a:t>
            </a:r>
          </a:p>
          <a:p>
            <a:endParaRPr lang="pl-PL" sz="2800" dirty="0" smtClean="0"/>
          </a:p>
          <a:p>
            <a:r>
              <a:rPr lang="pl-PL" sz="2800" dirty="0" smtClean="0"/>
              <a:t>Centralne organy administracji rządowej najczęściej powoływane są przez Prezesa Rady Ministrów; nadzór sprawują z kolei odpowiedni ministrowie.</a:t>
            </a:r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Przykłady centralnych organów administracji rządowej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Podległe Prezesowi Rady Ministrów: Rzecznik Praw Pacjenta, Komisja Nadzoru Finansowego, Prezes Urzędu Zamówień Publicznych.</a:t>
            </a:r>
          </a:p>
          <a:p>
            <a:endParaRPr lang="pl-PL" sz="2800" dirty="0" smtClean="0"/>
          </a:p>
          <a:p>
            <a:r>
              <a:rPr lang="pl-PL" sz="2800" dirty="0" smtClean="0"/>
              <a:t>Podległe poszczególnym ministrom: Główny Geolog Kraju (minister właściwy ds. środowiska), Naczelny Dyrektor Archiwów Państwowych (minister właściwy ds. kultury), Główny Inspektor Farmaceutyczny (minister właściwy ds. zdrowia).</a:t>
            </a:r>
            <a:endParaRPr lang="pl-PL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Administracja rządowa w województwie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Zadania z zakresu administracji rządowej w województwie wykonują:</a:t>
            </a:r>
          </a:p>
          <a:p>
            <a:pPr>
              <a:buFontTx/>
              <a:buChar char="-"/>
            </a:pPr>
            <a:r>
              <a:rPr lang="pl-PL" sz="2800" dirty="0" smtClean="0"/>
              <a:t>wojewoda,</a:t>
            </a:r>
          </a:p>
          <a:p>
            <a:pPr>
              <a:buFontTx/>
              <a:buChar char="-"/>
            </a:pPr>
            <a:r>
              <a:rPr lang="pl-PL" sz="2800" dirty="0" smtClean="0"/>
              <a:t>organy rządowej administracji zespolonej w województwie,</a:t>
            </a:r>
          </a:p>
          <a:p>
            <a:pPr>
              <a:buFontTx/>
              <a:buChar char="-"/>
            </a:pPr>
            <a:r>
              <a:rPr lang="pl-PL" sz="2800" dirty="0" smtClean="0"/>
              <a:t>organy administracji niezespolonej,</a:t>
            </a:r>
          </a:p>
          <a:p>
            <a:pPr>
              <a:buFontTx/>
              <a:buChar char="-"/>
            </a:pPr>
            <a:r>
              <a:rPr lang="pl-PL" sz="2800" dirty="0" smtClean="0"/>
              <a:t>organy samorządu terytorialnego, którym powierzono zadania z zakresu administracji rządowej,</a:t>
            </a:r>
          </a:p>
          <a:p>
            <a:pPr>
              <a:buFontTx/>
              <a:buChar char="-"/>
            </a:pPr>
            <a:r>
              <a:rPr lang="pl-PL" sz="2800" dirty="0" smtClean="0"/>
              <a:t>starosta.</a:t>
            </a:r>
            <a:endParaRPr lang="pl-PL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526</TotalTime>
  <Words>546</Words>
  <Application>Microsoft Office PowerPoint</Application>
  <PresentationFormat>Pokaz na ekranie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Wykusz</vt:lpstr>
      <vt:lpstr>Mgr Michał Kiedrzynek</vt:lpstr>
      <vt:lpstr>Naczelne organy administracji</vt:lpstr>
      <vt:lpstr>Naczelne organy administracji</vt:lpstr>
      <vt:lpstr>Kwestia prezydenta RP</vt:lpstr>
      <vt:lpstr>Rada Ministrów jako naczelny organ administracji rządowej</vt:lpstr>
      <vt:lpstr>Prezes Rady Ministrów</vt:lpstr>
      <vt:lpstr>Centralne organy administracji rządowej</vt:lpstr>
      <vt:lpstr>Przykłady centralnych organów administracji rządowej</vt:lpstr>
      <vt:lpstr>Administracja rządowa w województwie</vt:lpstr>
      <vt:lpstr>Wojewoda</vt:lpstr>
      <vt:lpstr>Wojewoda</vt:lpstr>
      <vt:lpstr>Organy rządowej administracji niezespolonej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 Michał Kiedrzynek</dc:title>
  <dc:creator>Ja</dc:creator>
  <cp:lastModifiedBy>Ja</cp:lastModifiedBy>
  <cp:revision>52</cp:revision>
  <dcterms:created xsi:type="dcterms:W3CDTF">2015-08-31T13:29:53Z</dcterms:created>
  <dcterms:modified xsi:type="dcterms:W3CDTF">2015-08-31T23:05:32Z</dcterms:modified>
</cp:coreProperties>
</file>