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483157D-20D4-44E7-981F-DBC46D238A5A}" type="datetimeFigureOut">
              <a:rPr lang="pl-PL" smtClean="0"/>
              <a:t>2015-09-17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F6F2AD5-F8F9-4793-AACD-DC3E0B51D31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3157D-20D4-44E7-981F-DBC46D238A5A}" type="datetimeFigureOut">
              <a:rPr lang="pl-PL" smtClean="0"/>
              <a:t>2015-09-17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F2AD5-F8F9-4793-AACD-DC3E0B51D31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3157D-20D4-44E7-981F-DBC46D238A5A}" type="datetimeFigureOut">
              <a:rPr lang="pl-PL" smtClean="0"/>
              <a:t>2015-09-17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F2AD5-F8F9-4793-AACD-DC3E0B51D31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483157D-20D4-44E7-981F-DBC46D238A5A}" type="datetimeFigureOut">
              <a:rPr lang="pl-PL" smtClean="0"/>
              <a:t>2015-09-17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F6F2AD5-F8F9-4793-AACD-DC3E0B51D316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483157D-20D4-44E7-981F-DBC46D238A5A}" type="datetimeFigureOut">
              <a:rPr lang="pl-PL" smtClean="0"/>
              <a:t>2015-09-17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F6F2AD5-F8F9-4793-AACD-DC3E0B51D31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3157D-20D4-44E7-981F-DBC46D238A5A}" type="datetimeFigureOut">
              <a:rPr lang="pl-PL" smtClean="0"/>
              <a:t>2015-09-17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F2AD5-F8F9-4793-AACD-DC3E0B51D316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3157D-20D4-44E7-981F-DBC46D238A5A}" type="datetimeFigureOut">
              <a:rPr lang="pl-PL" smtClean="0"/>
              <a:t>2015-09-17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F2AD5-F8F9-4793-AACD-DC3E0B51D316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483157D-20D4-44E7-981F-DBC46D238A5A}" type="datetimeFigureOut">
              <a:rPr lang="pl-PL" smtClean="0"/>
              <a:t>2015-09-17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F6F2AD5-F8F9-4793-AACD-DC3E0B51D316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3157D-20D4-44E7-981F-DBC46D238A5A}" type="datetimeFigureOut">
              <a:rPr lang="pl-PL" smtClean="0"/>
              <a:t>2015-09-17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F2AD5-F8F9-4793-AACD-DC3E0B51D31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483157D-20D4-44E7-981F-DBC46D238A5A}" type="datetimeFigureOut">
              <a:rPr lang="pl-PL" smtClean="0"/>
              <a:t>2015-09-17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F6F2AD5-F8F9-4793-AACD-DC3E0B51D316}" type="slidenum">
              <a:rPr lang="pl-PL" smtClean="0"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483157D-20D4-44E7-981F-DBC46D238A5A}" type="datetimeFigureOut">
              <a:rPr lang="pl-PL" smtClean="0"/>
              <a:t>2015-09-17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F6F2AD5-F8F9-4793-AACD-DC3E0B51D316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483157D-20D4-44E7-981F-DBC46D238A5A}" type="datetimeFigureOut">
              <a:rPr lang="pl-PL" smtClean="0"/>
              <a:t>2015-09-17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F6F2AD5-F8F9-4793-AACD-DC3E0B51D31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Mgr Michał </a:t>
            </a:r>
            <a:r>
              <a:rPr lang="pl-PL" dirty="0" err="1" smtClean="0"/>
              <a:t>Kiedrzynek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Sfery ingerencji administracji</a:t>
            </a:r>
            <a:endParaRPr lang="pl-PL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Administracja regulacyjna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Jest to nowa sfera ingerencji administracji publicznej, poprzez którą państwo wpływa na funkcjonowanie określonych rynków. </a:t>
            </a:r>
          </a:p>
          <a:p>
            <a:endParaRPr lang="pl-PL" sz="2800" dirty="0" smtClean="0"/>
          </a:p>
          <a:p>
            <a:r>
              <a:rPr lang="pl-PL" sz="2800" dirty="0" smtClean="0"/>
              <a:t>Posiada ona cechy wszystkich wcześniej wymienionych sfer ingerencji administracji.</a:t>
            </a:r>
          </a:p>
          <a:p>
            <a:endParaRPr lang="pl-PL" sz="2800" dirty="0" smtClean="0"/>
          </a:p>
          <a:p>
            <a:r>
              <a:rPr lang="pl-PL" sz="2800" dirty="0" smtClean="0"/>
              <a:t>Obejmuje ona np. dopuszczanie prowadzenia określonej działalności, regulację świadczenia określonych usług, obrotu określonymi dobrami itp.. </a:t>
            </a:r>
            <a:endParaRPr lang="pl-PL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Administracja regulacyjna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800" dirty="0" smtClean="0"/>
              <a:t>Przykłady administracji regulacyjnej:</a:t>
            </a:r>
          </a:p>
          <a:p>
            <a:pPr>
              <a:lnSpc>
                <a:spcPct val="150000"/>
              </a:lnSpc>
              <a:buNone/>
            </a:pPr>
            <a:r>
              <a:rPr lang="pl-PL" sz="2800" dirty="0" smtClean="0"/>
              <a:t>-    Urząd Regulacji Energetyki,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l-PL" sz="2800" dirty="0" smtClean="0"/>
              <a:t>Urząd </a:t>
            </a:r>
            <a:r>
              <a:rPr lang="pl-PL" sz="2800" dirty="0" smtClean="0"/>
              <a:t>T</a:t>
            </a:r>
            <a:r>
              <a:rPr lang="pl-PL" sz="2800" dirty="0" smtClean="0"/>
              <a:t>ransportu Kolejowego,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l-PL" sz="2800" dirty="0" smtClean="0"/>
              <a:t>Urząd </a:t>
            </a:r>
            <a:r>
              <a:rPr lang="pl-PL" sz="2800" dirty="0" smtClean="0"/>
              <a:t>K</a:t>
            </a:r>
            <a:r>
              <a:rPr lang="pl-PL" sz="2800" dirty="0" smtClean="0"/>
              <a:t>omunikacji Elektronicznej.</a:t>
            </a:r>
            <a:endParaRPr lang="pl-PL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dirty="0" smtClean="0"/>
              <a:t>Sfery ingerencji administracji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Wyróżnić można 4 podstawowe sfery ingerencji administracji:</a:t>
            </a:r>
          </a:p>
          <a:p>
            <a:pPr>
              <a:buFontTx/>
              <a:buChar char="-"/>
            </a:pPr>
            <a:r>
              <a:rPr lang="pl-PL" sz="2800" dirty="0" smtClean="0"/>
              <a:t>Policję administracyjną,</a:t>
            </a:r>
          </a:p>
          <a:p>
            <a:pPr>
              <a:buFontTx/>
              <a:buChar char="-"/>
            </a:pPr>
            <a:r>
              <a:rPr lang="pl-PL" sz="2800" dirty="0" smtClean="0"/>
              <a:t>Reglamentację,</a:t>
            </a:r>
          </a:p>
          <a:p>
            <a:pPr>
              <a:buFontTx/>
              <a:buChar char="-"/>
            </a:pPr>
            <a:r>
              <a:rPr lang="pl-PL" sz="2800" dirty="0" smtClean="0"/>
              <a:t>Świadczenia materialne,</a:t>
            </a:r>
          </a:p>
          <a:p>
            <a:pPr>
              <a:buFontTx/>
              <a:buChar char="-"/>
            </a:pPr>
            <a:r>
              <a:rPr lang="pl-PL" sz="2800" dirty="0" smtClean="0"/>
              <a:t>Świadczenia niematerialne.</a:t>
            </a:r>
          </a:p>
          <a:p>
            <a:pPr>
              <a:buNone/>
            </a:pPr>
            <a:endParaRPr lang="pl-PL" sz="2800" dirty="0" smtClean="0"/>
          </a:p>
          <a:p>
            <a:r>
              <a:rPr lang="pl-PL" sz="2800" dirty="0" smtClean="0"/>
              <a:t>Wyróżnić można także piątą, która jest zakaz jakiejkolwiek ingerencji.</a:t>
            </a:r>
          </a:p>
          <a:p>
            <a:endParaRPr lang="pl-PL" sz="2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Policja administracyjna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Przez policję administracyjną rozumieć można całość interwencji administracji zmierzających do narzucenia swobodnej działalności jednostek dyscypliny wymaganej przez życie w społeczeństwie. Policja ma raczej charakter prewencyjny. Jej głównym celem jest regulacja tych zadań, które mają znaczenie publiczne, a zwłaszcza dla spokoju, bezpieczeństwa i zdrowotności publicznej. W ocenie stopnia aktywności działania policja jest raczej reakcją niż akcją. Narzucenie rygorów powinno się cechować bezwzględną obiektywnością.</a:t>
            </a:r>
            <a:endParaRPr lang="pl-PL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Policja administracyjna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Ochronie polegają dobra (zdrowie,  życie,  środowisko) oraz stany (bezpieczeństwo, porządek).</a:t>
            </a:r>
          </a:p>
          <a:p>
            <a:endParaRPr lang="pl-PL" sz="2800" dirty="0" smtClean="0"/>
          </a:p>
          <a:p>
            <a:endParaRPr lang="pl-PL" sz="2800" dirty="0" smtClean="0"/>
          </a:p>
          <a:p>
            <a:r>
              <a:rPr lang="pl-PL" sz="2800" dirty="0" smtClean="0"/>
              <a:t>Przykłady policji administracyjnej:</a:t>
            </a:r>
          </a:p>
          <a:p>
            <a:pPr>
              <a:buFontTx/>
              <a:buChar char="-"/>
            </a:pPr>
            <a:r>
              <a:rPr lang="pl-PL" sz="2800" dirty="0" smtClean="0"/>
              <a:t>Państwowa Inspekcja Sanitarna,</a:t>
            </a:r>
          </a:p>
          <a:p>
            <a:pPr>
              <a:buFontTx/>
              <a:buChar char="-"/>
            </a:pPr>
            <a:r>
              <a:rPr lang="pl-PL" sz="2800" dirty="0" smtClean="0"/>
              <a:t>Państwowa Inspekcja Środowiska,</a:t>
            </a:r>
          </a:p>
          <a:p>
            <a:pPr>
              <a:buFontTx/>
              <a:buChar char="-"/>
            </a:pPr>
            <a:r>
              <a:rPr lang="pl-PL" sz="2800" dirty="0" smtClean="0"/>
              <a:t>Państwowa Inspekcja Pracy.</a:t>
            </a:r>
            <a:endParaRPr lang="pl-PL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Reglamentacja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sz="2800" dirty="0" smtClean="0"/>
          </a:p>
          <a:p>
            <a:r>
              <a:rPr lang="pl-PL" sz="2800" dirty="0" smtClean="0"/>
              <a:t>Reglamentacja – oznacza różnorodną sferę działalności administracji, której istotą jest ograniczanie w dziedzinie wykorzystania składników procesu wytwarzania, świadczenia usług i obrotu towarowego, swobody działalności podmiotów gospodarujących w imię szeroko pojętego interesu społeczno-ekonomicznego.</a:t>
            </a:r>
            <a:endParaRPr lang="pl-PL" sz="2800" dirty="0" smtClean="0"/>
          </a:p>
          <a:p>
            <a:r>
              <a:rPr lang="pl-PL" sz="2800" dirty="0" smtClean="0"/>
              <a:t>Reglamentacja zawsze dokonywana jest w oparciu o szczegółową podstawę prawną.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Świadczenia materialne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l-PL" sz="2800" dirty="0" smtClean="0"/>
          </a:p>
          <a:p>
            <a:r>
              <a:rPr lang="pl-PL" sz="2800" dirty="0" smtClean="0"/>
              <a:t>Polega na zapewnianiu jednostkom materialnych warunków do życia w społeczeństwie. Dotyczy to zarówno ingerencji administracji w dziedzinach, które zazwyczaj pozostawione są indywidualnej inicjatywie jednostek (np. zapewnienie mieszkania, pożywienia), jak i w dziedzinach, które zazwyczaj pozostawione są zorganizowaniu przez administrację publiczną (np. ubezpieczenia społeczne).</a:t>
            </a:r>
            <a:endParaRPr lang="pl-PL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Świadczenia niematerialne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Świadczenia niematerialne obejmują działania polegające na regulacji niematerialnych warunków życia w społeczeństwie. Realizacja tych świadczeń odbywa się na podstawie decyzji administracyjnych (przyjęcie chorego do kliniki), ale może również wynikać wprost z prawa (realizacja obowiązku szkolnego).</a:t>
            </a:r>
          </a:p>
          <a:p>
            <a:endParaRPr lang="pl-PL" sz="2800" dirty="0" smtClean="0"/>
          </a:p>
          <a:p>
            <a:r>
              <a:rPr lang="pl-PL" sz="2800" dirty="0" smtClean="0"/>
              <a:t>W przypadku realizacji świadczeń niematerialnych z ustawy organ jest zobowiązany do zapewnienia określonego prawa.</a:t>
            </a:r>
            <a:endParaRPr lang="pl-PL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dirty="0" smtClean="0"/>
              <a:t>Świadczenia niematerialne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W przypadku świadczeń niematerialnych wynikających z wydanej decyzji możliwe są dwa warianty działania organów:</a:t>
            </a:r>
          </a:p>
          <a:p>
            <a:pPr>
              <a:buNone/>
            </a:pPr>
            <a:r>
              <a:rPr lang="pl-PL" sz="2800" dirty="0" smtClean="0"/>
              <a:t> </a:t>
            </a:r>
            <a:r>
              <a:rPr lang="pl-PL" sz="2800" dirty="0" smtClean="0"/>
              <a:t>a) gdy administracja jest zobowiązana do wydania decyzji o określonej treści w razie zaistnienia przewidzianych przez prawo okoliczności (np. sporządzenie aktu zgonu),</a:t>
            </a:r>
          </a:p>
          <a:p>
            <a:pPr>
              <a:buNone/>
            </a:pPr>
            <a:r>
              <a:rPr lang="pl-PL" sz="2800" dirty="0" smtClean="0"/>
              <a:t>b)  gdy administracja publiczna jedynie może wydać decyzję o określonej treści (np. umieszczenie w domu opieki).</a:t>
            </a:r>
            <a:endParaRPr lang="pl-PL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Zakaz ingerencji administracji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Możliwe jest również zakazanie ingerencji organów administracji publicznej w określonych dziedzinach. Przepisy Konstytucji mogą przewidywać, że administracja publiczna nie może, lub może jedynie w ściśle określonych przypadkach ingerować w życie obywateli.</a:t>
            </a:r>
            <a:endParaRPr lang="pl-PL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150</TotalTime>
  <Words>475</Words>
  <Application>Microsoft Office PowerPoint</Application>
  <PresentationFormat>Pokaz na ekranie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Wykusz</vt:lpstr>
      <vt:lpstr>Mgr Michał Kiedrzynek</vt:lpstr>
      <vt:lpstr>Sfery ingerencji administracji</vt:lpstr>
      <vt:lpstr>Policja administracyjna</vt:lpstr>
      <vt:lpstr>Policja administracyjna</vt:lpstr>
      <vt:lpstr>Reglamentacja</vt:lpstr>
      <vt:lpstr>Świadczenia materialne</vt:lpstr>
      <vt:lpstr>Świadczenia niematerialne</vt:lpstr>
      <vt:lpstr>Świadczenia niematerialne</vt:lpstr>
      <vt:lpstr>Zakaz ingerencji administracji</vt:lpstr>
      <vt:lpstr>Administracja regulacyjna</vt:lpstr>
      <vt:lpstr>Administracja regulacyjna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Mgr Michał Kiedrzynek</dc:title>
  <dc:creator>Ja</dc:creator>
  <cp:lastModifiedBy>Ja</cp:lastModifiedBy>
  <cp:revision>15</cp:revision>
  <dcterms:created xsi:type="dcterms:W3CDTF">2015-09-17T01:46:07Z</dcterms:created>
  <dcterms:modified xsi:type="dcterms:W3CDTF">2015-09-17T04:16:15Z</dcterms:modified>
</cp:coreProperties>
</file>