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96" d="100"/>
          <a:sy n="96" d="100"/>
        </p:scale>
        <p:origin x="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smtClean="0"/>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smtClean="0"/>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smtClean="0"/>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smtClean="0"/>
              <a:t>Kliknij, aby edytować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smtClean="0"/>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smtClean="0"/>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12/11/2016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12/11/2016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6652" y="1071955"/>
            <a:ext cx="11343997" cy="2616199"/>
          </a:xfrm>
        </p:spPr>
        <p:txBody>
          <a:bodyPr>
            <a:normAutofit fontScale="90000"/>
          </a:bodyPr>
          <a:lstStyle/>
          <a:p>
            <a:r>
              <a:rPr lang="pl-PL" dirty="0" smtClean="0"/>
              <a:t>Międzynarodowe prawo inwestycyjne</a:t>
            </a:r>
            <a:br>
              <a:rPr lang="pl-PL" dirty="0" smtClean="0"/>
            </a:br>
            <a:r>
              <a:rPr lang="pl-PL" dirty="0" smtClean="0"/>
              <a:t>Pojęcie wywłaszczenia</a:t>
            </a:r>
            <a:endParaRPr lang="en-GB" dirty="0"/>
          </a:p>
        </p:txBody>
      </p:sp>
      <p:sp>
        <p:nvSpPr>
          <p:cNvPr id="3" name="Podtytuł 2"/>
          <p:cNvSpPr>
            <a:spLocks noGrp="1"/>
          </p:cNvSpPr>
          <p:nvPr>
            <p:ph type="subTitle" idx="1"/>
          </p:nvPr>
        </p:nvSpPr>
        <p:spPr/>
        <p:txBody>
          <a:bodyPr/>
          <a:lstStyle/>
          <a:p>
            <a:r>
              <a:rPr lang="pl-PL" dirty="0" smtClean="0"/>
              <a:t>© Łukasz Stępkowski</a:t>
            </a:r>
          </a:p>
          <a:p>
            <a:r>
              <a:rPr lang="pl-PL" dirty="0" smtClean="0"/>
              <a:t>Katedra prawa międzynarodowego i europejskiego</a:t>
            </a:r>
            <a:endParaRPr lang="en-GB" dirty="0"/>
          </a:p>
        </p:txBody>
      </p:sp>
    </p:spTree>
    <p:extLst>
      <p:ext uri="{BB962C8B-B14F-4D97-AF65-F5344CB8AC3E}">
        <p14:creationId xmlns:p14="http://schemas.microsoft.com/office/powerpoint/2010/main" val="371677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9" y="159027"/>
            <a:ext cx="10018713" cy="636104"/>
          </a:xfrm>
        </p:spPr>
        <p:txBody>
          <a:bodyPr>
            <a:normAutofit fontScale="90000"/>
          </a:bodyPr>
          <a:lstStyle/>
          <a:p>
            <a:r>
              <a:rPr lang="pl-PL" dirty="0" smtClean="0"/>
              <a:t>Co zrobić, jeśli nie ma definicji legalnej</a:t>
            </a:r>
            <a:endParaRPr lang="en-GB" dirty="0"/>
          </a:p>
        </p:txBody>
      </p:sp>
      <p:sp>
        <p:nvSpPr>
          <p:cNvPr id="3" name="Symbol zastępczy zawartości 2"/>
          <p:cNvSpPr>
            <a:spLocks noGrp="1"/>
          </p:cNvSpPr>
          <p:nvPr>
            <p:ph idx="1"/>
          </p:nvPr>
        </p:nvSpPr>
        <p:spPr>
          <a:xfrm>
            <a:off x="1484309" y="1007165"/>
            <a:ext cx="10018713" cy="5761383"/>
          </a:xfrm>
        </p:spPr>
        <p:txBody>
          <a:bodyPr/>
          <a:lstStyle/>
          <a:p>
            <a:r>
              <a:rPr lang="pl-PL" dirty="0" smtClean="0"/>
              <a:t>Uznaje się, że zakaz wywłaszczenia dotyczy inwestycji (a nie np. wszelkiego mienia inwestora, które znajduje się na terytorium danego Państwa)</a:t>
            </a:r>
          </a:p>
          <a:p>
            <a:r>
              <a:rPr lang="pl-PL" dirty="0" smtClean="0"/>
              <a:t>Uznaje się, że są pewne ogólne przesłanki o charakterze norm międzynarodowego prawa zwyczajowego, które stanowią o legalności wywłaszczenia</a:t>
            </a:r>
          </a:p>
          <a:p>
            <a:r>
              <a:rPr lang="pl-PL" dirty="0" smtClean="0"/>
              <a:t>Uznaje się, że możliwość legalnego wywłaszczenia jest przejawem suwerenności państw jako podmiotów pierwotnych w prawie międzynarodowym publicznym</a:t>
            </a:r>
            <a:endParaRPr lang="en-GB" dirty="0"/>
          </a:p>
        </p:txBody>
      </p:sp>
    </p:spTree>
    <p:extLst>
      <p:ext uri="{BB962C8B-B14F-4D97-AF65-F5344CB8AC3E}">
        <p14:creationId xmlns:p14="http://schemas.microsoft.com/office/powerpoint/2010/main" val="2314845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0"/>
            <a:ext cx="10018713" cy="685800"/>
          </a:xfrm>
        </p:spPr>
        <p:txBody>
          <a:bodyPr>
            <a:normAutofit fontScale="90000"/>
          </a:bodyPr>
          <a:lstStyle/>
          <a:p>
            <a:r>
              <a:rPr lang="pl-PL" dirty="0" smtClean="0"/>
              <a:t>Warunki legalności wywłaszczenia w m.p.zw.</a:t>
            </a:r>
            <a:endParaRPr lang="en-GB" dirty="0"/>
          </a:p>
        </p:txBody>
      </p:sp>
      <p:sp>
        <p:nvSpPr>
          <p:cNvPr id="3" name="Symbol zastępczy zawartości 2"/>
          <p:cNvSpPr>
            <a:spLocks noGrp="1"/>
          </p:cNvSpPr>
          <p:nvPr>
            <p:ph idx="1"/>
          </p:nvPr>
        </p:nvSpPr>
        <p:spPr>
          <a:xfrm>
            <a:off x="1484310" y="685800"/>
            <a:ext cx="10018713" cy="5844209"/>
          </a:xfrm>
        </p:spPr>
        <p:txBody>
          <a:bodyPr/>
          <a:lstStyle/>
          <a:p>
            <a:r>
              <a:rPr lang="pl-PL" dirty="0" smtClean="0"/>
              <a:t>Środek musi służyć publicznemu celowi</a:t>
            </a:r>
          </a:p>
          <a:p>
            <a:r>
              <a:rPr lang="pl-PL" dirty="0" smtClean="0"/>
              <a:t>Środek nie może być arbitralny i dyskryminujący</a:t>
            </a:r>
          </a:p>
          <a:p>
            <a:r>
              <a:rPr lang="pl-PL" dirty="0" smtClean="0"/>
              <a:t>Środkowi musi towarzyszyć odszkodowanie</a:t>
            </a:r>
            <a:endParaRPr lang="en-GB" dirty="0"/>
          </a:p>
        </p:txBody>
      </p:sp>
      <p:sp>
        <p:nvSpPr>
          <p:cNvPr id="4" name="pole tekstowe 3"/>
          <p:cNvSpPr txBox="1"/>
          <p:nvPr/>
        </p:nvSpPr>
        <p:spPr>
          <a:xfrm rot="21261247">
            <a:off x="8955157" y="4542832"/>
            <a:ext cx="2802835" cy="923330"/>
          </a:xfrm>
          <a:prstGeom prst="rect">
            <a:avLst/>
          </a:prstGeom>
          <a:noFill/>
        </p:spPr>
        <p:txBody>
          <a:bodyPr wrap="square" rtlCol="0">
            <a:spAutoFit/>
          </a:bodyPr>
          <a:lstStyle/>
          <a:p>
            <a:r>
              <a:rPr lang="pl-PL" dirty="0" smtClean="0"/>
              <a:t>„zgodnie z regułami rzetelnego postępowania”</a:t>
            </a:r>
          </a:p>
          <a:p>
            <a:pPr algn="ctr"/>
            <a:r>
              <a:rPr lang="pl-PL" dirty="0"/>
              <a:t>?</a:t>
            </a:r>
            <a:endParaRPr lang="en-GB" dirty="0"/>
          </a:p>
        </p:txBody>
      </p:sp>
    </p:spTree>
    <p:extLst>
      <p:ext uri="{BB962C8B-B14F-4D97-AF65-F5344CB8AC3E}">
        <p14:creationId xmlns:p14="http://schemas.microsoft.com/office/powerpoint/2010/main" val="1777929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576470"/>
          </a:xfrm>
        </p:spPr>
        <p:txBody>
          <a:bodyPr>
            <a:normAutofit fontScale="90000"/>
          </a:bodyPr>
          <a:lstStyle/>
          <a:p>
            <a:r>
              <a:rPr lang="pl-PL" dirty="0" smtClean="0"/>
              <a:t>Publiczny cel wywłaszczenia</a:t>
            </a:r>
            <a:endParaRPr lang="en-GB" dirty="0"/>
          </a:p>
        </p:txBody>
      </p:sp>
      <p:sp>
        <p:nvSpPr>
          <p:cNvPr id="3" name="Symbol zastępczy zawartości 2"/>
          <p:cNvSpPr>
            <a:spLocks noGrp="1"/>
          </p:cNvSpPr>
          <p:nvPr>
            <p:ph idx="1"/>
          </p:nvPr>
        </p:nvSpPr>
        <p:spPr>
          <a:xfrm>
            <a:off x="1484310" y="1355034"/>
            <a:ext cx="10018713" cy="4856923"/>
          </a:xfrm>
        </p:spPr>
        <p:txBody>
          <a:bodyPr/>
          <a:lstStyle/>
          <a:p>
            <a:r>
              <a:rPr lang="pl-PL" dirty="0" smtClean="0"/>
              <a:t>Publiczny cel wywłaszczenia nie będzie spełniony, gdy Państwo wywłaszczy inwestycję w celu osiągnięcia zysku (zysku własnego, zysku publicznego przedsiębiorstwa, zysku konkretnych polityków itp.)</a:t>
            </a:r>
          </a:p>
          <a:p>
            <a:r>
              <a:rPr lang="pl-PL" dirty="0" smtClean="0"/>
              <a:t>Np. wywłaszczenie nabytej przez inwestora nieruchomości gruntowej zabudowanej budynkiem, przejętej na potrzeby wybudowania autostrady albo zbiornika retencyjnego</a:t>
            </a:r>
            <a:endParaRPr lang="en-GB" dirty="0"/>
          </a:p>
        </p:txBody>
      </p:sp>
    </p:spTree>
    <p:extLst>
      <p:ext uri="{BB962C8B-B14F-4D97-AF65-F5344CB8AC3E}">
        <p14:creationId xmlns:p14="http://schemas.microsoft.com/office/powerpoint/2010/main" val="4265353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526774"/>
          </a:xfrm>
        </p:spPr>
        <p:txBody>
          <a:bodyPr>
            <a:normAutofit fontScale="90000"/>
          </a:bodyPr>
          <a:lstStyle/>
          <a:p>
            <a:r>
              <a:rPr lang="pl-PL" dirty="0" smtClean="0"/>
              <a:t>Arbitralne i dyskryminacyjne traktowanie</a:t>
            </a:r>
            <a:endParaRPr lang="en-GB" dirty="0"/>
          </a:p>
        </p:txBody>
      </p:sp>
      <p:sp>
        <p:nvSpPr>
          <p:cNvPr id="3" name="Symbol zastępczy zawartości 2"/>
          <p:cNvSpPr>
            <a:spLocks noGrp="1"/>
          </p:cNvSpPr>
          <p:nvPr>
            <p:ph idx="1"/>
          </p:nvPr>
        </p:nvSpPr>
        <p:spPr>
          <a:xfrm>
            <a:off x="1484310" y="1361661"/>
            <a:ext cx="10018713" cy="4429539"/>
          </a:xfrm>
        </p:spPr>
        <p:txBody>
          <a:bodyPr/>
          <a:lstStyle/>
          <a:p>
            <a:r>
              <a:rPr lang="pl-PL" dirty="0" smtClean="0"/>
              <a:t>Jeśli środek jest skierowany przeciwko grupie podmiotów, do której należy inwestor, bądź specyficznie przeciwko samemu inwestorowi, bez uzasadnienia takiego postępowania, to jest uznawany za arbitralne i dyskryminacyjne traktowanie</a:t>
            </a:r>
          </a:p>
          <a:p>
            <a:r>
              <a:rPr lang="pl-PL" dirty="0" smtClean="0"/>
              <a:t>W szczególności traktowanie jest arbitralne i dyskryminacyjne, gdy jest formą odwetu przeciwko państwu, którego obywatelem jest inwestor</a:t>
            </a:r>
            <a:endParaRPr lang="en-GB" dirty="0"/>
          </a:p>
        </p:txBody>
      </p:sp>
    </p:spTree>
    <p:extLst>
      <p:ext uri="{BB962C8B-B14F-4D97-AF65-F5344CB8AC3E}">
        <p14:creationId xmlns:p14="http://schemas.microsoft.com/office/powerpoint/2010/main" val="305163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735496"/>
          </a:xfrm>
        </p:spPr>
        <p:txBody>
          <a:bodyPr/>
          <a:lstStyle/>
          <a:p>
            <a:r>
              <a:rPr lang="pl-PL" dirty="0" smtClean="0"/>
              <a:t>Odszkodowanie</a:t>
            </a:r>
            <a:endParaRPr lang="en-GB" dirty="0"/>
          </a:p>
        </p:txBody>
      </p:sp>
      <p:sp>
        <p:nvSpPr>
          <p:cNvPr id="3" name="Symbol zastępczy zawartości 2"/>
          <p:cNvSpPr>
            <a:spLocks noGrp="1"/>
          </p:cNvSpPr>
          <p:nvPr>
            <p:ph idx="1"/>
          </p:nvPr>
        </p:nvSpPr>
        <p:spPr>
          <a:xfrm>
            <a:off x="1484310" y="1341783"/>
            <a:ext cx="10018713" cy="4449417"/>
          </a:xfrm>
        </p:spPr>
        <p:txBody>
          <a:bodyPr/>
          <a:lstStyle/>
          <a:p>
            <a:r>
              <a:rPr lang="pl-PL" dirty="0" smtClean="0"/>
              <a:t>Można zauważyć, że w MPI istnieją dwie zwyczajowe formuły (doktryny) przyznawania odszkodowania z tytułu wywłaszczenia</a:t>
            </a:r>
          </a:p>
          <a:p>
            <a:r>
              <a:rPr lang="pl-PL" dirty="0" smtClean="0"/>
              <a:t>„pełne odszkodowanie” – odszkodowanie, które otrzymałby obywatel państwa wywłaszczającego z tytułu wywłaszczenia (standard subiektywny, </a:t>
            </a:r>
            <a:r>
              <a:rPr lang="pl-PL" i="1" dirty="0" smtClean="0"/>
              <a:t>doktryna </a:t>
            </a:r>
            <a:r>
              <a:rPr lang="pl-PL" i="1" dirty="0" err="1" smtClean="0"/>
              <a:t>Calvo</a:t>
            </a:r>
            <a:r>
              <a:rPr lang="pl-PL" dirty="0" smtClean="0"/>
              <a:t>)</a:t>
            </a:r>
          </a:p>
          <a:p>
            <a:r>
              <a:rPr lang="pl-PL" dirty="0" smtClean="0"/>
              <a:t>„odpowiednie, skuteczne i niezwłoczne odszkodowanie” – standard obiektywny, niezależny od prawa krajowego (</a:t>
            </a:r>
            <a:r>
              <a:rPr lang="pl-PL" i="1" dirty="0" smtClean="0"/>
              <a:t>doktryna </a:t>
            </a:r>
            <a:r>
              <a:rPr lang="pl-PL" i="1" dirty="0" err="1" smtClean="0"/>
              <a:t>Hulla</a:t>
            </a:r>
            <a:r>
              <a:rPr lang="pl-PL" dirty="0" smtClean="0"/>
              <a:t>)</a:t>
            </a:r>
          </a:p>
          <a:p>
            <a:r>
              <a:rPr lang="pl-PL" dirty="0" smtClean="0"/>
              <a:t>Dane zbiory norm mogą posiadać normy specyficznie określające odszkodowanie</a:t>
            </a:r>
            <a:endParaRPr lang="en-GB" dirty="0"/>
          </a:p>
        </p:txBody>
      </p:sp>
    </p:spTree>
    <p:extLst>
      <p:ext uri="{BB962C8B-B14F-4D97-AF65-F5344CB8AC3E}">
        <p14:creationId xmlns:p14="http://schemas.microsoft.com/office/powerpoint/2010/main" val="3132838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288236"/>
            <a:ext cx="10018713" cy="795130"/>
          </a:xfrm>
        </p:spPr>
        <p:txBody>
          <a:bodyPr/>
          <a:lstStyle/>
          <a:p>
            <a:r>
              <a:rPr lang="pl-PL" dirty="0" smtClean="0"/>
              <a:t>Formy wywłaszczenia</a:t>
            </a:r>
            <a:endParaRPr lang="en-GB" dirty="0"/>
          </a:p>
        </p:txBody>
      </p:sp>
      <p:sp>
        <p:nvSpPr>
          <p:cNvPr id="3" name="Symbol zastępczy zawartości 2"/>
          <p:cNvSpPr>
            <a:spLocks noGrp="1"/>
          </p:cNvSpPr>
          <p:nvPr>
            <p:ph idx="1"/>
          </p:nvPr>
        </p:nvSpPr>
        <p:spPr>
          <a:xfrm>
            <a:off x="1484309" y="1255642"/>
            <a:ext cx="10018713" cy="5135219"/>
          </a:xfrm>
        </p:spPr>
        <p:txBody>
          <a:bodyPr/>
          <a:lstStyle/>
          <a:p>
            <a:r>
              <a:rPr lang="pl-PL" dirty="0" smtClean="0"/>
              <a:t>Należy zauważyć, że „wywłaszczenie” może nastąpić w różnych wariantach</a:t>
            </a:r>
          </a:p>
          <a:p>
            <a:r>
              <a:rPr lang="pl-PL" dirty="0" smtClean="0"/>
              <a:t>Bezpośrednie wywłaszczenie – pozbawienie tytułu prawnego</a:t>
            </a:r>
          </a:p>
          <a:p>
            <a:r>
              <a:rPr lang="pl-PL" dirty="0" smtClean="0"/>
              <a:t>Pośrednie wywłaszczenie – takie uregulowanie możliwości korzystania z inwestycji, które skutkuje efektem analogicznym do bezpośredniego </a:t>
            </a:r>
            <a:r>
              <a:rPr lang="pl-PL" dirty="0" err="1" smtClean="0"/>
              <a:t>wywłazszczenia</a:t>
            </a:r>
            <a:endParaRPr lang="pl-PL" dirty="0" smtClean="0"/>
          </a:p>
          <a:p>
            <a:pPr lvl="1"/>
            <a:r>
              <a:rPr lang="pl-PL" dirty="0" smtClean="0"/>
              <a:t>Wywłaszczenie „pełzające” albo „kroczące” (</a:t>
            </a:r>
            <a:r>
              <a:rPr lang="pl-PL" i="1" dirty="0" err="1" smtClean="0"/>
              <a:t>creeping</a:t>
            </a:r>
            <a:r>
              <a:rPr lang="pl-PL" i="1" dirty="0" smtClean="0"/>
              <a:t> </a:t>
            </a:r>
            <a:r>
              <a:rPr lang="pl-PL" i="1" dirty="0" err="1" smtClean="0"/>
              <a:t>expropriation</a:t>
            </a:r>
            <a:r>
              <a:rPr lang="pl-PL" dirty="0" smtClean="0"/>
              <a:t>) – wywłaszczenie przeprowadzane w etapach</a:t>
            </a:r>
          </a:p>
          <a:p>
            <a:r>
              <a:rPr lang="pl-PL" dirty="0" smtClean="0"/>
              <a:t>Niekiedy wyróżnia się również „nacjonalizację”, tj. wywłaszczenie dotyczące całego sektora gospodarki</a:t>
            </a:r>
            <a:endParaRPr lang="en-GB" dirty="0"/>
          </a:p>
        </p:txBody>
      </p:sp>
    </p:spTree>
    <p:extLst>
      <p:ext uri="{BB962C8B-B14F-4D97-AF65-F5344CB8AC3E}">
        <p14:creationId xmlns:p14="http://schemas.microsoft.com/office/powerpoint/2010/main" val="1560192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228600"/>
            <a:ext cx="10018713" cy="725557"/>
          </a:xfrm>
        </p:spPr>
        <p:txBody>
          <a:bodyPr/>
          <a:lstStyle/>
          <a:p>
            <a:r>
              <a:rPr lang="pl-PL" dirty="0" smtClean="0"/>
              <a:t>Normy szczególnego znaczenia : EKPC</a:t>
            </a:r>
            <a:endParaRPr lang="en-GB" dirty="0"/>
          </a:p>
        </p:txBody>
      </p:sp>
      <p:sp>
        <p:nvSpPr>
          <p:cNvPr id="3" name="Symbol zastępczy zawartości 2"/>
          <p:cNvSpPr>
            <a:spLocks noGrp="1"/>
          </p:cNvSpPr>
          <p:nvPr>
            <p:ph idx="1"/>
          </p:nvPr>
        </p:nvSpPr>
        <p:spPr>
          <a:xfrm>
            <a:off x="1484310" y="1036981"/>
            <a:ext cx="10018713" cy="5552662"/>
          </a:xfrm>
        </p:spPr>
        <p:txBody>
          <a:bodyPr>
            <a:normAutofit/>
          </a:bodyPr>
          <a:lstStyle/>
          <a:p>
            <a:r>
              <a:rPr lang="pl-PL" dirty="0"/>
              <a:t>Protokół nr 1 do EKPC (Dz.U.1995.36.175/1 z dnia </a:t>
            </a:r>
            <a:r>
              <a:rPr lang="pl-PL" dirty="0" smtClean="0"/>
              <a:t>1995.04.04)</a:t>
            </a:r>
          </a:p>
          <a:p>
            <a:r>
              <a:rPr lang="pl-PL" dirty="0" smtClean="0"/>
              <a:t>Artykuł</a:t>
            </a:r>
            <a:r>
              <a:rPr lang="pl-PL" dirty="0"/>
              <a:t>  1 </a:t>
            </a:r>
            <a:r>
              <a:rPr lang="pl-PL" b="1" i="1" dirty="0" smtClean="0"/>
              <a:t>Ochrona</a:t>
            </a:r>
            <a:r>
              <a:rPr lang="pl-PL" b="1" dirty="0" smtClean="0"/>
              <a:t> własności</a:t>
            </a:r>
            <a:endParaRPr lang="pl-PL" dirty="0" smtClean="0"/>
          </a:p>
          <a:p>
            <a:r>
              <a:rPr lang="pl-PL" dirty="0" smtClean="0"/>
              <a:t>Każda </a:t>
            </a:r>
            <a:r>
              <a:rPr lang="pl-PL" dirty="0"/>
              <a:t>osoba fizyczna i prawna ma </a:t>
            </a:r>
            <a:r>
              <a:rPr lang="pl-PL" i="1" dirty="0"/>
              <a:t>prawo</a:t>
            </a:r>
            <a:r>
              <a:rPr lang="pl-PL" dirty="0"/>
              <a:t> do poszanowania swego mienia. Nikt nie może być pozbawiony swojej własności, chyba że w interesie publicznym i na warunkach przewidzianych przez ustawę oraz zgodnie z ogólnymi zasadami </a:t>
            </a:r>
            <a:r>
              <a:rPr lang="pl-PL" i="1" dirty="0"/>
              <a:t>prawa</a:t>
            </a:r>
            <a:r>
              <a:rPr lang="pl-PL" dirty="0"/>
              <a:t> międzynarodowego.</a:t>
            </a:r>
          </a:p>
          <a:p>
            <a:r>
              <a:rPr lang="pl-PL" dirty="0"/>
              <a:t>Powyższe postanowienia nie będą jednak w żaden sposób naruszać </a:t>
            </a:r>
            <a:r>
              <a:rPr lang="pl-PL" i="1" dirty="0"/>
              <a:t>prawa</a:t>
            </a:r>
            <a:r>
              <a:rPr lang="pl-PL" dirty="0"/>
              <a:t> państwa do stosowania takich ustaw, jakie uzna za konieczne do uregulowania sposobu korzystania z własności zgodnie z interesem powszechnym lub w celu zabezpieczenia uiszczania podatków bądź innych należności lub kar pieniężnych.</a:t>
            </a:r>
          </a:p>
          <a:p>
            <a:endParaRPr lang="en-GB" dirty="0"/>
          </a:p>
        </p:txBody>
      </p:sp>
    </p:spTree>
    <p:extLst>
      <p:ext uri="{BB962C8B-B14F-4D97-AF65-F5344CB8AC3E}">
        <p14:creationId xmlns:p14="http://schemas.microsoft.com/office/powerpoint/2010/main" val="1455587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484310" y="1123123"/>
            <a:ext cx="10018713" cy="5406886"/>
          </a:xfrm>
        </p:spPr>
        <p:txBody>
          <a:bodyPr>
            <a:normAutofit lnSpcReduction="10000"/>
          </a:bodyPr>
          <a:lstStyle/>
          <a:p>
            <a:r>
              <a:rPr lang="pl-PL" dirty="0" smtClean="0"/>
              <a:t>Protokół P1-1 ustanawia normę prawa międzynarodowego skuteczną przeciwko Państwom-stronom EKPC</a:t>
            </a:r>
          </a:p>
          <a:p>
            <a:r>
              <a:rPr lang="pl-PL" dirty="0" smtClean="0"/>
              <a:t>Należy zauważyć, że P1-1 zawiera trzy elementy:</a:t>
            </a:r>
          </a:p>
          <a:p>
            <a:r>
              <a:rPr lang="pl-PL" dirty="0" smtClean="0"/>
              <a:t>Nakaz </a:t>
            </a:r>
            <a:r>
              <a:rPr lang="pl-PL" dirty="0" err="1" smtClean="0"/>
              <a:t>umożliwenia</a:t>
            </a:r>
            <a:r>
              <a:rPr lang="pl-PL" dirty="0" smtClean="0"/>
              <a:t> korzystania ze swojego mienia (</a:t>
            </a:r>
            <a:r>
              <a:rPr lang="pl-PL" i="1" dirty="0" err="1" smtClean="0"/>
              <a:t>peaceful</a:t>
            </a:r>
            <a:r>
              <a:rPr lang="pl-PL" i="1" dirty="0" smtClean="0"/>
              <a:t> </a:t>
            </a:r>
            <a:r>
              <a:rPr lang="pl-PL" i="1" dirty="0" err="1" smtClean="0"/>
              <a:t>enjoyment</a:t>
            </a:r>
            <a:r>
              <a:rPr lang="pl-PL" i="1" dirty="0" smtClean="0"/>
              <a:t> of </a:t>
            </a:r>
            <a:r>
              <a:rPr lang="pl-PL" i="1" dirty="0" err="1" smtClean="0"/>
              <a:t>possessions</a:t>
            </a:r>
            <a:r>
              <a:rPr lang="pl-PL" i="1" dirty="0" smtClean="0"/>
              <a:t>, </a:t>
            </a:r>
            <a:r>
              <a:rPr lang="pl-PL" dirty="0" smtClean="0"/>
              <a:t>P-1-1-1 zdanie pierwsze)</a:t>
            </a:r>
          </a:p>
          <a:p>
            <a:r>
              <a:rPr lang="pl-PL" dirty="0" smtClean="0"/>
              <a:t>zakaz pozbawienia własności (</a:t>
            </a:r>
            <a:r>
              <a:rPr lang="pl-PL" i="1" dirty="0" err="1" smtClean="0"/>
              <a:t>deprivation</a:t>
            </a:r>
            <a:r>
              <a:rPr lang="pl-PL" i="1" dirty="0" smtClean="0"/>
              <a:t> of </a:t>
            </a:r>
            <a:r>
              <a:rPr lang="pl-PL" i="1" dirty="0" err="1" smtClean="0"/>
              <a:t>property</a:t>
            </a:r>
            <a:r>
              <a:rPr lang="pl-PL" dirty="0" smtClean="0"/>
              <a:t>, P-1-1-1, zdanie drugie), </a:t>
            </a:r>
            <a:r>
              <a:rPr lang="pl-PL" dirty="0"/>
              <a:t>„chyba że w interesie publicznym i na warunkach przewidzianych przez ustawę oraz zgodnie z ogólnymi zasadami </a:t>
            </a:r>
            <a:r>
              <a:rPr lang="pl-PL" i="1" dirty="0"/>
              <a:t>prawa</a:t>
            </a:r>
            <a:r>
              <a:rPr lang="pl-PL" dirty="0"/>
              <a:t> </a:t>
            </a:r>
            <a:r>
              <a:rPr lang="pl-PL" dirty="0" smtClean="0"/>
              <a:t>międzynarodowego”</a:t>
            </a:r>
          </a:p>
          <a:p>
            <a:r>
              <a:rPr lang="pl-PL" dirty="0" smtClean="0"/>
              <a:t>Normę zezwalającą, odnoszącą się </a:t>
            </a:r>
            <a:r>
              <a:rPr lang="pl-PL" dirty="0"/>
              <a:t>do „prawa państwa do stosowania takich ustaw, jakie uzna za konieczne do uregulowania sposobu korzystania z własności zgodnie z interesem powszechnym lub w celu zabezpieczenia uiszczania podatków bądź innych należności lub kar </a:t>
            </a:r>
            <a:r>
              <a:rPr lang="pl-PL" dirty="0" smtClean="0"/>
              <a:t>pieniężnych (P-1-1-2)”</a:t>
            </a:r>
            <a:endParaRPr lang="en-GB" dirty="0"/>
          </a:p>
        </p:txBody>
      </p:sp>
      <p:sp>
        <p:nvSpPr>
          <p:cNvPr id="4" name="Tytuł 1"/>
          <p:cNvSpPr>
            <a:spLocks noGrp="1"/>
          </p:cNvSpPr>
          <p:nvPr>
            <p:ph type="title"/>
          </p:nvPr>
        </p:nvSpPr>
        <p:spPr>
          <a:xfrm>
            <a:off x="1484310" y="228600"/>
            <a:ext cx="10018713" cy="725557"/>
          </a:xfrm>
        </p:spPr>
        <p:txBody>
          <a:bodyPr/>
          <a:lstStyle/>
          <a:p>
            <a:r>
              <a:rPr lang="pl-PL" dirty="0" smtClean="0"/>
              <a:t>Normy szczególnego znaczenia : EKPC</a:t>
            </a:r>
            <a:endParaRPr lang="en-GB" dirty="0"/>
          </a:p>
        </p:txBody>
      </p:sp>
    </p:spTree>
    <p:extLst>
      <p:ext uri="{BB962C8B-B14F-4D97-AF65-F5344CB8AC3E}">
        <p14:creationId xmlns:p14="http://schemas.microsoft.com/office/powerpoint/2010/main" val="3399537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484310" y="1083365"/>
            <a:ext cx="10018713" cy="5257800"/>
          </a:xfrm>
        </p:spPr>
        <p:txBody>
          <a:bodyPr>
            <a:normAutofit fontScale="92500" lnSpcReduction="10000"/>
          </a:bodyPr>
          <a:lstStyle/>
          <a:p>
            <a:r>
              <a:rPr lang="pl-PL" dirty="0" smtClean="0"/>
              <a:t>Reguła interpretacyjna P1</a:t>
            </a:r>
          </a:p>
          <a:p>
            <a:r>
              <a:rPr lang="en-US" dirty="0"/>
              <a:t>the Court reiterates that Article 1 of Protocol No. 1 comprises three distinct </a:t>
            </a:r>
            <a:r>
              <a:rPr lang="en-US" dirty="0" smtClean="0"/>
              <a:t>rules</a:t>
            </a:r>
            <a:endParaRPr lang="pl-PL" dirty="0" smtClean="0"/>
          </a:p>
          <a:p>
            <a:r>
              <a:rPr lang="en-US" dirty="0" smtClean="0"/>
              <a:t>the </a:t>
            </a:r>
            <a:r>
              <a:rPr lang="en-US" dirty="0"/>
              <a:t>first rule, set out in the first sentence of the first paragraph, is of a general nature and enunciates the principle of the peaceful enjoyment of property; </a:t>
            </a:r>
            <a:endParaRPr lang="pl-PL" dirty="0" smtClean="0"/>
          </a:p>
          <a:p>
            <a:r>
              <a:rPr lang="en-US" dirty="0" smtClean="0"/>
              <a:t>the </a:t>
            </a:r>
            <a:r>
              <a:rPr lang="en-US" dirty="0"/>
              <a:t>second rule, contained in the second sentence of the first paragraph, covers deprivation of possessions and subjects it to certain conditions; </a:t>
            </a:r>
            <a:endParaRPr lang="pl-PL" dirty="0" smtClean="0"/>
          </a:p>
          <a:p>
            <a:r>
              <a:rPr lang="en-US" dirty="0" smtClean="0"/>
              <a:t>the </a:t>
            </a:r>
            <a:r>
              <a:rPr lang="en-US" dirty="0"/>
              <a:t>third rule, stated in the second paragraph, </a:t>
            </a:r>
            <a:r>
              <a:rPr lang="en-US" dirty="0" err="1"/>
              <a:t>recognises</a:t>
            </a:r>
            <a:r>
              <a:rPr lang="en-US" dirty="0"/>
              <a:t> that the Contracting States are entitled, amongst other things, to control the use of property in accordance with the general </a:t>
            </a:r>
            <a:r>
              <a:rPr lang="en-US" dirty="0" smtClean="0"/>
              <a:t>interest</a:t>
            </a:r>
            <a:endParaRPr lang="pl-PL" dirty="0" smtClean="0"/>
          </a:p>
          <a:p>
            <a:r>
              <a:rPr lang="en-US" dirty="0" smtClean="0"/>
              <a:t>The </a:t>
            </a:r>
            <a:r>
              <a:rPr lang="en-US" dirty="0"/>
              <a:t>three rules are not, however, 'distinct' in the sense of being unconnected. The second and third rules are concerned with particular instances of interference with the right to peaceful enjoyment of property and should therefore be construed in the light of the general principle enunciated in the first </a:t>
            </a:r>
            <a:r>
              <a:rPr lang="en-US" dirty="0" smtClean="0"/>
              <a:t>rule</a:t>
            </a:r>
            <a:r>
              <a:rPr lang="pl-PL" dirty="0"/>
              <a:t> (</a:t>
            </a:r>
            <a:r>
              <a:rPr lang="pl-PL" dirty="0" smtClean="0"/>
              <a:t>57001/00 </a:t>
            </a:r>
            <a:r>
              <a:rPr lang="pl-PL" i="1" dirty="0" err="1" smtClean="0"/>
              <a:t>Strain</a:t>
            </a:r>
            <a:r>
              <a:rPr lang="pl-PL" i="1" dirty="0" smtClean="0"/>
              <a:t> </a:t>
            </a:r>
            <a:r>
              <a:rPr lang="pl-PL" i="1" dirty="0" err="1" smtClean="0"/>
              <a:t>pko</a:t>
            </a:r>
            <a:r>
              <a:rPr lang="pl-PL" i="1" dirty="0" smtClean="0"/>
              <a:t> Rumunii, pkt 36, 2005)</a:t>
            </a:r>
            <a:endParaRPr lang="en-GB" dirty="0"/>
          </a:p>
        </p:txBody>
      </p:sp>
      <p:sp>
        <p:nvSpPr>
          <p:cNvPr id="4" name="Tytuł 1"/>
          <p:cNvSpPr>
            <a:spLocks noGrp="1"/>
          </p:cNvSpPr>
          <p:nvPr>
            <p:ph type="title"/>
          </p:nvPr>
        </p:nvSpPr>
        <p:spPr>
          <a:xfrm>
            <a:off x="1484310" y="228600"/>
            <a:ext cx="10018713" cy="725557"/>
          </a:xfrm>
        </p:spPr>
        <p:txBody>
          <a:bodyPr/>
          <a:lstStyle/>
          <a:p>
            <a:r>
              <a:rPr lang="pl-PL" dirty="0" smtClean="0"/>
              <a:t>Normy szczególnego znaczenia : EKPC</a:t>
            </a:r>
            <a:endParaRPr lang="en-GB" dirty="0"/>
          </a:p>
        </p:txBody>
      </p:sp>
    </p:spTree>
    <p:extLst>
      <p:ext uri="{BB962C8B-B14F-4D97-AF65-F5344CB8AC3E}">
        <p14:creationId xmlns:p14="http://schemas.microsoft.com/office/powerpoint/2010/main" val="232640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484310" y="954157"/>
            <a:ext cx="10018713" cy="5575852"/>
          </a:xfrm>
        </p:spPr>
        <p:txBody>
          <a:bodyPr/>
          <a:lstStyle/>
          <a:p>
            <a:r>
              <a:rPr lang="pl-PL" dirty="0" smtClean="0"/>
              <a:t>Dodatkowy element ochronny w P1-1: „ogólne zasady prawa międzynarodowego” tyczą się podmiotów, które nie są obywatelami wywłaszczającego </a:t>
            </a:r>
            <a:r>
              <a:rPr lang="pl-PL" dirty="0"/>
              <a:t>Państwa (</a:t>
            </a:r>
            <a:r>
              <a:rPr lang="pl-PL" dirty="0" smtClean="0"/>
              <a:t>9006/80 </a:t>
            </a:r>
            <a:r>
              <a:rPr lang="pl-PL" i="1" dirty="0" err="1" smtClean="0"/>
              <a:t>Lithgow</a:t>
            </a:r>
            <a:r>
              <a:rPr lang="pl-PL" i="1" dirty="0" smtClean="0"/>
              <a:t> </a:t>
            </a:r>
            <a:r>
              <a:rPr lang="pl-PL" i="1" dirty="0" err="1" smtClean="0"/>
              <a:t>pko</a:t>
            </a:r>
            <a:r>
              <a:rPr lang="pl-PL" i="1" dirty="0" smtClean="0"/>
              <a:t> Zjednoczonemu Królestwu, </a:t>
            </a:r>
            <a:r>
              <a:rPr lang="pl-PL" dirty="0" smtClean="0"/>
              <a:t>pkt 113); tylko te podmioty mogą odwołać się przez P1-1 do międzynarodowego prawa zwyczajowego co do odszkodowań za wywłaszczone inwestycje</a:t>
            </a:r>
          </a:p>
          <a:p>
            <a:r>
              <a:rPr lang="pl-PL" dirty="0" smtClean="0"/>
              <a:t>Standard: </a:t>
            </a:r>
            <a:r>
              <a:rPr lang="en-US" dirty="0"/>
              <a:t>prompt, adequate and effective compensation for the expropriation of property of </a:t>
            </a:r>
            <a:r>
              <a:rPr lang="en-US" dirty="0" smtClean="0"/>
              <a:t>foreigners</a:t>
            </a:r>
            <a:r>
              <a:rPr lang="pl-PL" dirty="0" smtClean="0"/>
              <a:t> (a więc </a:t>
            </a:r>
            <a:r>
              <a:rPr lang="pl-PL" dirty="0" err="1" smtClean="0"/>
              <a:t>formula</a:t>
            </a:r>
            <a:r>
              <a:rPr lang="pl-PL" dirty="0" smtClean="0"/>
              <a:t> </a:t>
            </a:r>
            <a:r>
              <a:rPr lang="pl-PL" i="1" dirty="0" err="1" smtClean="0"/>
              <a:t>Hulla</a:t>
            </a:r>
            <a:r>
              <a:rPr lang="pl-PL" dirty="0"/>
              <a:t>, 8793/79  </a:t>
            </a:r>
            <a:r>
              <a:rPr lang="pl-PL" i="1" dirty="0" smtClean="0"/>
              <a:t>James i in. </a:t>
            </a:r>
            <a:r>
              <a:rPr lang="pl-PL" i="1" dirty="0" err="1" smtClean="0"/>
              <a:t>pko</a:t>
            </a:r>
            <a:r>
              <a:rPr lang="pl-PL" i="1" dirty="0" smtClean="0"/>
              <a:t> Zjednoczonemu Królestwu</a:t>
            </a:r>
            <a:r>
              <a:rPr lang="pl-PL" dirty="0" smtClean="0"/>
              <a:t>, pkt 58 i 60)</a:t>
            </a:r>
            <a:endParaRPr lang="en-GB" dirty="0"/>
          </a:p>
        </p:txBody>
      </p:sp>
      <p:sp>
        <p:nvSpPr>
          <p:cNvPr id="4" name="Tytuł 1"/>
          <p:cNvSpPr>
            <a:spLocks noGrp="1"/>
          </p:cNvSpPr>
          <p:nvPr>
            <p:ph type="title"/>
          </p:nvPr>
        </p:nvSpPr>
        <p:spPr>
          <a:xfrm>
            <a:off x="1484310" y="228600"/>
            <a:ext cx="10018713" cy="725557"/>
          </a:xfrm>
        </p:spPr>
        <p:txBody>
          <a:bodyPr/>
          <a:lstStyle/>
          <a:p>
            <a:r>
              <a:rPr lang="pl-PL" dirty="0" smtClean="0"/>
              <a:t>Normy szczególnego znaczenia : EKPC</a:t>
            </a:r>
            <a:endParaRPr lang="en-GB" dirty="0"/>
          </a:p>
        </p:txBody>
      </p:sp>
    </p:spTree>
    <p:extLst>
      <p:ext uri="{BB962C8B-B14F-4D97-AF65-F5344CB8AC3E}">
        <p14:creationId xmlns:p14="http://schemas.microsoft.com/office/powerpoint/2010/main" val="343672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705678"/>
          </a:xfrm>
        </p:spPr>
        <p:txBody>
          <a:bodyPr/>
          <a:lstStyle/>
          <a:p>
            <a:pPr algn="l"/>
            <a:r>
              <a:rPr lang="pl-PL" dirty="0" smtClean="0"/>
              <a:t>Standardy materialnoprawne w MPI</a:t>
            </a:r>
            <a:endParaRPr lang="en-GB" dirty="0"/>
          </a:p>
        </p:txBody>
      </p:sp>
      <p:sp>
        <p:nvSpPr>
          <p:cNvPr id="3" name="Symbol zastępczy zawartości 2"/>
          <p:cNvSpPr>
            <a:spLocks noGrp="1"/>
          </p:cNvSpPr>
          <p:nvPr>
            <p:ph idx="1"/>
          </p:nvPr>
        </p:nvSpPr>
        <p:spPr>
          <a:xfrm>
            <a:off x="1484310" y="1444487"/>
            <a:ext cx="10018713" cy="5025887"/>
          </a:xfrm>
        </p:spPr>
        <p:txBody>
          <a:bodyPr/>
          <a:lstStyle/>
          <a:p>
            <a:r>
              <a:rPr lang="pl-PL" dirty="0" smtClean="0"/>
              <a:t>Międzynarodowe prawo inwestycyjne przyznaje inwestorowi w stosunku do jego inwestycji określone uprawnienia (standardy), np.:</a:t>
            </a:r>
          </a:p>
          <a:p>
            <a:r>
              <a:rPr lang="pl-PL" dirty="0" smtClean="0"/>
              <a:t>Nakazy traktowania najbardziej uprzywilejowanego (klauzula KNU/MFN)</a:t>
            </a:r>
          </a:p>
          <a:p>
            <a:r>
              <a:rPr lang="pl-PL" dirty="0" smtClean="0"/>
              <a:t>Nakazy traktowania narodowego</a:t>
            </a:r>
          </a:p>
          <a:p>
            <a:r>
              <a:rPr lang="pl-PL" dirty="0" smtClean="0"/>
              <a:t>Zakaz dyskryminacyjnego i arbitralnego traktowania</a:t>
            </a:r>
          </a:p>
          <a:p>
            <a:r>
              <a:rPr lang="pl-PL" dirty="0" smtClean="0"/>
              <a:t>Nakaz zapewnienia swobody przepływu kapitału</a:t>
            </a:r>
          </a:p>
          <a:p>
            <a:r>
              <a:rPr lang="pl-PL" dirty="0" smtClean="0"/>
              <a:t>Zakaz wywłaszczenia i środków o skutku równoważnym </a:t>
            </a:r>
            <a:endParaRPr lang="en-GB" dirty="0"/>
          </a:p>
        </p:txBody>
      </p:sp>
    </p:spTree>
    <p:extLst>
      <p:ext uri="{BB962C8B-B14F-4D97-AF65-F5344CB8AC3E}">
        <p14:creationId xmlns:p14="http://schemas.microsoft.com/office/powerpoint/2010/main" val="3215638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73287" y="4412974"/>
            <a:ext cx="10018713" cy="1752599"/>
          </a:xfrm>
        </p:spPr>
        <p:txBody>
          <a:bodyPr/>
          <a:lstStyle/>
          <a:p>
            <a:r>
              <a:rPr lang="pl-PL" dirty="0" smtClean="0"/>
              <a:t>Dziękuję za uwagę.</a:t>
            </a:r>
            <a:endParaRPr lang="en-GB" dirty="0"/>
          </a:p>
        </p:txBody>
      </p:sp>
    </p:spTree>
    <p:extLst>
      <p:ext uri="{BB962C8B-B14F-4D97-AF65-F5344CB8AC3E}">
        <p14:creationId xmlns:p14="http://schemas.microsoft.com/office/powerpoint/2010/main" val="337113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0"/>
            <a:ext cx="10018713" cy="765313"/>
          </a:xfrm>
        </p:spPr>
        <p:txBody>
          <a:bodyPr/>
          <a:lstStyle/>
          <a:p>
            <a:r>
              <a:rPr lang="pl-PL" dirty="0" smtClean="0"/>
              <a:t>Znaczenie zakazu wywłaszczenia</a:t>
            </a:r>
            <a:endParaRPr lang="en-GB" dirty="0"/>
          </a:p>
        </p:txBody>
      </p:sp>
      <p:sp>
        <p:nvSpPr>
          <p:cNvPr id="3" name="Symbol zastępczy zawartości 2"/>
          <p:cNvSpPr>
            <a:spLocks noGrp="1"/>
          </p:cNvSpPr>
          <p:nvPr>
            <p:ph idx="1"/>
          </p:nvPr>
        </p:nvSpPr>
        <p:spPr>
          <a:xfrm>
            <a:off x="1484310" y="1451113"/>
            <a:ext cx="10018713" cy="5068957"/>
          </a:xfrm>
        </p:spPr>
        <p:txBody>
          <a:bodyPr/>
          <a:lstStyle/>
          <a:p>
            <a:r>
              <a:rPr lang="pl-PL" dirty="0"/>
              <a:t>E</a:t>
            </a:r>
            <a:r>
              <a:rPr lang="pl-PL" dirty="0" smtClean="0"/>
              <a:t>konomicznie rzecz ujmując, inwestor przede wszystkim poszukuje zysku ze swojej obarczonej ryzykiem inwestycji, centralne znaczenie ma dla niego niezakłócone istnienie inwestycji i ciągła kontrola nad nią - zwłaszcza przy inwestycjach bezpośrednich</a:t>
            </a:r>
          </a:p>
          <a:p>
            <a:r>
              <a:rPr lang="pl-PL" dirty="0" smtClean="0"/>
              <a:t>W ten sposób, to właśnie zakaz wywłaszczenia inwestycji (</a:t>
            </a:r>
            <a:r>
              <a:rPr lang="pl-PL" i="1" dirty="0" err="1" smtClean="0"/>
              <a:t>expropriation</a:t>
            </a:r>
            <a:r>
              <a:rPr lang="pl-PL" dirty="0" smtClean="0"/>
              <a:t>) ma centralne znaczenie dla inwestora (</a:t>
            </a:r>
            <a:r>
              <a:rPr lang="pl-PL" dirty="0" err="1" smtClean="0"/>
              <a:t>Dolzer</a:t>
            </a:r>
            <a:r>
              <a:rPr lang="pl-PL" dirty="0" smtClean="0"/>
              <a:t>/</a:t>
            </a:r>
            <a:r>
              <a:rPr lang="pl-PL" dirty="0" err="1" smtClean="0"/>
              <a:t>Schreuer</a:t>
            </a:r>
            <a:r>
              <a:rPr lang="pl-PL" dirty="0" smtClean="0"/>
              <a:t>, </a:t>
            </a:r>
            <a:r>
              <a:rPr lang="pl-PL" dirty="0" err="1" smtClean="0"/>
              <a:t>Principles</a:t>
            </a:r>
            <a:r>
              <a:rPr lang="pl-PL" dirty="0" smtClean="0"/>
              <a:t> of Investment Law, Cambridge 2012, s. 98)</a:t>
            </a:r>
          </a:p>
        </p:txBody>
      </p:sp>
    </p:spTree>
    <p:extLst>
      <p:ext uri="{BB962C8B-B14F-4D97-AF65-F5344CB8AC3E}">
        <p14:creationId xmlns:p14="http://schemas.microsoft.com/office/powerpoint/2010/main" val="3051308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824948"/>
          </a:xfrm>
        </p:spPr>
        <p:txBody>
          <a:bodyPr/>
          <a:lstStyle/>
          <a:p>
            <a:r>
              <a:rPr lang="pl-PL" dirty="0" smtClean="0"/>
              <a:t>Zakaz wywłaszczenia a zbiory norm MPI</a:t>
            </a:r>
            <a:endParaRPr lang="en-GB" dirty="0"/>
          </a:p>
        </p:txBody>
      </p:sp>
      <p:sp>
        <p:nvSpPr>
          <p:cNvPr id="3" name="Symbol zastępczy zawartości 2"/>
          <p:cNvSpPr>
            <a:spLocks noGrp="1"/>
          </p:cNvSpPr>
          <p:nvPr>
            <p:ph idx="1"/>
          </p:nvPr>
        </p:nvSpPr>
        <p:spPr>
          <a:xfrm>
            <a:off x="1484310" y="1510749"/>
            <a:ext cx="10018713" cy="4890051"/>
          </a:xfrm>
        </p:spPr>
        <p:txBody>
          <a:bodyPr/>
          <a:lstStyle/>
          <a:p>
            <a:r>
              <a:rPr lang="pl-PL" dirty="0" smtClean="0"/>
              <a:t>Podobnie jak przy pojęciach inwestora i inwestycji, nie istnieje (niestety) jedna definicja legalna „wywłaszczenia”, która stosowałaby się we wszystkich zbiorach norm prawnych składających się na przedmiot normowania MPI</a:t>
            </a:r>
          </a:p>
          <a:p>
            <a:r>
              <a:rPr lang="pl-PL" dirty="0" smtClean="0"/>
              <a:t>Nie ma również jednej normy prawa materialnego, która normowałaby zakres przedmiotowy i zakres podmiotowy zakazu wywłaszczenia</a:t>
            </a:r>
          </a:p>
          <a:p>
            <a:r>
              <a:rPr lang="pl-PL" dirty="0" smtClean="0"/>
              <a:t>W ten sposób należy – podobnie jak przy pojęciach inwestora i inwestycji – najpierw poszukiwać definicji legalnej i normy materialnoprawnej w poszczególnym zbiorze norm</a:t>
            </a:r>
          </a:p>
          <a:p>
            <a:endParaRPr lang="en-GB" dirty="0"/>
          </a:p>
        </p:txBody>
      </p:sp>
    </p:spTree>
    <p:extLst>
      <p:ext uri="{BB962C8B-B14F-4D97-AF65-F5344CB8AC3E}">
        <p14:creationId xmlns:p14="http://schemas.microsoft.com/office/powerpoint/2010/main" val="1131301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9" y="258419"/>
            <a:ext cx="10018713" cy="526773"/>
          </a:xfrm>
        </p:spPr>
        <p:txBody>
          <a:bodyPr>
            <a:normAutofit fontScale="90000"/>
          </a:bodyPr>
          <a:lstStyle/>
          <a:p>
            <a:r>
              <a:rPr lang="pl-PL" dirty="0" smtClean="0"/>
              <a:t>Przykład normy zakazu w traktacie wielostronnym art. 13 TKE</a:t>
            </a:r>
            <a:endParaRPr lang="en-GB" dirty="0"/>
          </a:p>
        </p:txBody>
      </p:sp>
      <p:sp>
        <p:nvSpPr>
          <p:cNvPr id="3" name="Symbol zastępczy zawartości 2"/>
          <p:cNvSpPr>
            <a:spLocks noGrp="1"/>
          </p:cNvSpPr>
          <p:nvPr>
            <p:ph idx="1"/>
          </p:nvPr>
        </p:nvSpPr>
        <p:spPr>
          <a:xfrm>
            <a:off x="1484309" y="927650"/>
            <a:ext cx="10707691" cy="5930349"/>
          </a:xfrm>
        </p:spPr>
        <p:txBody>
          <a:bodyPr>
            <a:normAutofit fontScale="70000" lnSpcReduction="20000"/>
          </a:bodyPr>
          <a:lstStyle/>
          <a:p>
            <a:r>
              <a:rPr lang="pl-PL" dirty="0"/>
              <a:t>WYWŁASZCZENIE</a:t>
            </a:r>
          </a:p>
          <a:p>
            <a:r>
              <a:rPr lang="pl-PL" dirty="0"/>
              <a:t>(1) Inwestycje inwestorów Umawiającej się Strony na obszarze którejkolwiek innej Umawiającej się Strony nie będą nacjonalizowane, wywłaszczane lub poddawane działaniu bądź działaniom mającym skutek równoznaczny z nacjonalizacją lub wywłaszczeniem /dalej zwanych "wywłaszczeniem"/, chyba że takie wywłaszczenie jest:</a:t>
            </a:r>
          </a:p>
          <a:p>
            <a:r>
              <a:rPr lang="pl-PL" dirty="0"/>
              <a:t>(a) w celu, który leży w interesie publicznym;</a:t>
            </a:r>
          </a:p>
          <a:p>
            <a:r>
              <a:rPr lang="pl-PL" dirty="0"/>
              <a:t>(b) niedyskryminacyjne;</a:t>
            </a:r>
          </a:p>
          <a:p>
            <a:r>
              <a:rPr lang="pl-PL" dirty="0"/>
              <a:t>(c) przeprowadzone zgodnie z właściwym postępowaniem prawnym; oraz</a:t>
            </a:r>
          </a:p>
          <a:p>
            <a:r>
              <a:rPr lang="pl-PL" dirty="0"/>
              <a:t>(d) połączone z wypłatą bezzwłocznego, adekwatnego i skutecznego odszkodowania.</a:t>
            </a:r>
          </a:p>
          <a:p>
            <a:r>
              <a:rPr lang="pl-PL" dirty="0"/>
              <a:t>Odszkodowanie takie będzie równe godziwej wartości rynkowej wywłaszczonej inwestycji z okresu bezpośrednio przed wywłaszczeniem lub przed czasem /zwanym dalej "dniem oszacowania"/, gdy zagrożenie wywłaszczeniem stało się wiadome w taki sposób, że wpłynęło to na wartość inwestycji.</a:t>
            </a:r>
          </a:p>
          <a:p>
            <a:r>
              <a:rPr lang="pl-PL" dirty="0"/>
              <a:t>Taka godziwa wartość rynkowa będzie, na prośbę inwestora, wyrażona w swobodnie wymienialnej walucie, w oparciu o rynkowy kurs wymiany, aktualny dla tej waluty w dniu oszacowania. Odszkodowanie będzie także obejmowało odsetki obliczone według komercyjnej stopy procentowej, ustalonej zgodnie z zasadami rynkowymi za okres od dnia wywłaszczenia do dnia płatności.</a:t>
            </a:r>
          </a:p>
          <a:p>
            <a:r>
              <a:rPr lang="pl-PL" dirty="0"/>
              <a:t>(2) Inwestor dotknięty wywłaszczeniem będzie miał prawo do natychmiastowej rewizji swojej sprawy, do wyceny inwestycji i do wypłaty odszkodowania - przeprowadzonych przez sądowe lub inne, właściwe, niezależne władze tej Umawiającej się Strony, stosownie do prawa Umawiającej się Strony dokonującej wywłaszczenia i zgodnie z zasadami określonymi w ustępie (1).</a:t>
            </a:r>
          </a:p>
          <a:p>
            <a:r>
              <a:rPr lang="pl-PL" dirty="0"/>
              <a:t>(3) W celu uniknięcia wątpliwości wywłaszczenie będzie też dotyczyło sytuacji, gdy Umawiająca się Strona wywłaszcza majątek spółki lub przedsiębiorstwa na swoim obszarze, w których inwestor innej Umawiającej się Strony ma swoją inwestycję, obejmującą też własność udziałów</a:t>
            </a:r>
            <a:r>
              <a:rPr lang="pl-PL" dirty="0" smtClean="0"/>
              <a:t>.</a:t>
            </a:r>
            <a:endParaRPr lang="pl-PL" dirty="0"/>
          </a:p>
        </p:txBody>
      </p:sp>
    </p:spTree>
    <p:extLst>
      <p:ext uri="{BB962C8B-B14F-4D97-AF65-F5344CB8AC3E}">
        <p14:creationId xmlns:p14="http://schemas.microsoft.com/office/powerpoint/2010/main" val="107621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09" y="0"/>
            <a:ext cx="10018713" cy="655983"/>
          </a:xfrm>
        </p:spPr>
        <p:txBody>
          <a:bodyPr>
            <a:normAutofit fontScale="90000"/>
          </a:bodyPr>
          <a:lstStyle/>
          <a:p>
            <a:r>
              <a:rPr lang="pl-PL" dirty="0" smtClean="0"/>
              <a:t>Przykład normy zakazu w polskim BIT</a:t>
            </a:r>
            <a:endParaRPr lang="en-GB" dirty="0"/>
          </a:p>
        </p:txBody>
      </p:sp>
      <p:sp>
        <p:nvSpPr>
          <p:cNvPr id="3" name="Symbol zastępczy zawartości 2"/>
          <p:cNvSpPr>
            <a:spLocks noGrp="1"/>
          </p:cNvSpPr>
          <p:nvPr>
            <p:ph idx="1"/>
          </p:nvPr>
        </p:nvSpPr>
        <p:spPr>
          <a:xfrm>
            <a:off x="1484309" y="808382"/>
            <a:ext cx="10018713" cy="5602357"/>
          </a:xfrm>
        </p:spPr>
        <p:txBody>
          <a:bodyPr>
            <a:normAutofit lnSpcReduction="10000"/>
          </a:bodyPr>
          <a:lstStyle/>
          <a:p>
            <a:r>
              <a:rPr lang="pl-PL" dirty="0"/>
              <a:t>Umowa o wzajemnym popieraniu i ochronie inwestycji między Rządem Rzeczypospolitej Polskiej a Rządem Islamskiej Republiki Iranu, sporządzona w Teheranie dnia 2 października 1998 r. (Dz.U.2002.22.217 z dnia </a:t>
            </a:r>
            <a:r>
              <a:rPr lang="pl-PL" dirty="0" smtClean="0"/>
              <a:t>2002.03.15)</a:t>
            </a:r>
          </a:p>
          <a:p>
            <a:r>
              <a:rPr lang="pl-PL" dirty="0"/>
              <a:t>Artykuł  6 </a:t>
            </a:r>
          </a:p>
          <a:p>
            <a:r>
              <a:rPr lang="pl-PL" dirty="0"/>
              <a:t>Wywłaszczenie i odszkodowanie</a:t>
            </a:r>
          </a:p>
          <a:p>
            <a:r>
              <a:rPr lang="pl-PL" dirty="0"/>
              <a:t>1. Inwestycje inwestorów jednej z Umawiających się Stron nie będą wywłaszczone, znacjonalizowane lub poddane podobnym działaniom przez drugą Umawiającą się Stronę, z wyjątkiem działań podjętych dla celów publicznych, zgodnie z właściwą procedurą prawną, w sposób niedyskryminujący oraz z wypłaceniem niezwłocznego i skutecznego odszkodowania.</a:t>
            </a:r>
          </a:p>
          <a:p>
            <a:r>
              <a:rPr lang="pl-PL" dirty="0"/>
              <a:t>2. Kwota odszkodowania będzie odpowiadać wartości rynkowej inwestycji bezpośrednio przed tym, kiedy działania prowadzące do wywłaszczenia, nacjonalizacji lub konfiskaty zostały podjęte lub stały się znane.</a:t>
            </a:r>
          </a:p>
          <a:p>
            <a:endParaRPr lang="en-GB" dirty="0"/>
          </a:p>
        </p:txBody>
      </p:sp>
    </p:spTree>
    <p:extLst>
      <p:ext uri="{BB962C8B-B14F-4D97-AF65-F5344CB8AC3E}">
        <p14:creationId xmlns:p14="http://schemas.microsoft.com/office/powerpoint/2010/main" val="1314796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99391"/>
            <a:ext cx="10018713" cy="477079"/>
          </a:xfrm>
        </p:spPr>
        <p:txBody>
          <a:bodyPr>
            <a:normAutofit fontScale="90000"/>
          </a:bodyPr>
          <a:lstStyle/>
          <a:p>
            <a:r>
              <a:rPr lang="pl-PL" dirty="0" smtClean="0"/>
              <a:t>Przykład innej normy zakazu w polskim BIT</a:t>
            </a:r>
            <a:endParaRPr lang="en-GB" dirty="0"/>
          </a:p>
        </p:txBody>
      </p:sp>
      <p:sp>
        <p:nvSpPr>
          <p:cNvPr id="3" name="Symbol zastępczy zawartości 2"/>
          <p:cNvSpPr>
            <a:spLocks noGrp="1"/>
          </p:cNvSpPr>
          <p:nvPr>
            <p:ph idx="1"/>
          </p:nvPr>
        </p:nvSpPr>
        <p:spPr>
          <a:xfrm>
            <a:off x="1484310" y="576470"/>
            <a:ext cx="10707690" cy="6281530"/>
          </a:xfrm>
        </p:spPr>
        <p:txBody>
          <a:bodyPr>
            <a:normAutofit fontScale="77500" lnSpcReduction="20000"/>
          </a:bodyPr>
          <a:lstStyle/>
          <a:p>
            <a:r>
              <a:rPr lang="pl-PL" dirty="0"/>
              <a:t>Umowa między Rzecząpospolitą Polską a Jordańskim Królestwem Haszymidzkim w sprawie wzajemnego popierania i ochrony inwestycji, sporządzona w Ammanie dnia 4 października 1997 r. (Dz.U.2001.143.1603 z dnia </a:t>
            </a:r>
            <a:r>
              <a:rPr lang="pl-PL" dirty="0" smtClean="0"/>
              <a:t>2001.12.14) - Artykuł  4 </a:t>
            </a:r>
            <a:r>
              <a:rPr lang="pl-PL" b="1" dirty="0" smtClean="0"/>
              <a:t>Wywłaszczenie i odszkodowanie</a:t>
            </a:r>
            <a:endParaRPr lang="pl-PL" dirty="0"/>
          </a:p>
          <a:p>
            <a:r>
              <a:rPr lang="pl-PL" dirty="0"/>
              <a:t>1. Żadna z Umawiających się Stron nie podejmie bezpośrednio lub pośrednio działań wywłaszczeniowych, nacjonalizacyjnych lub innych działań o takim samym charakterze lub równoważnym skutku w stosunku do </a:t>
            </a:r>
            <a:r>
              <a:rPr lang="pl-PL" i="1" dirty="0"/>
              <a:t>inwestycji</a:t>
            </a:r>
            <a:r>
              <a:rPr lang="pl-PL" dirty="0"/>
              <a:t> należących do inwestorów drugiej Umawiającej się Strony, chyba że działania te zostaną podjęte w interesie publicznym i nie będą miały charakteru dyskryminacyjnego i będą podjęte zgodnie z właściwą procedurą prawną oraz za skutecznym i właściwym odszkodowaniem. </a:t>
            </a:r>
          </a:p>
          <a:p>
            <a:r>
              <a:rPr lang="pl-PL" dirty="0" smtClean="0"/>
              <a:t>Odszkodowanie </a:t>
            </a:r>
            <a:r>
              <a:rPr lang="pl-PL" dirty="0"/>
              <a:t>takie będzie odpowiadać wartości rynkowej wywłaszczonej </a:t>
            </a:r>
            <a:r>
              <a:rPr lang="pl-PL" i="1" dirty="0"/>
              <a:t>inwestycji</a:t>
            </a:r>
            <a:r>
              <a:rPr lang="pl-PL" dirty="0"/>
              <a:t> ustalonej według stanu przed wywłaszczeniem lub zanim decyzja o wywłaszczeniu stała się publicznie wiadoma</a:t>
            </a:r>
            <a:r>
              <a:rPr lang="pl-PL" dirty="0" smtClean="0"/>
              <a:t>. Kwota </a:t>
            </a:r>
            <a:r>
              <a:rPr lang="pl-PL" dirty="0"/>
              <a:t>odszkodowania zostanie uregulowana w walucie wymienialnej i będzie wypłacona bez zbędnej zwłoki osobie uprawnionej bez względu na jej miejsce pobytu lub zamieszkania, chyba że Strony postanowią inaczej. </a:t>
            </a:r>
            <a:endParaRPr lang="pl-PL" dirty="0" smtClean="0"/>
          </a:p>
          <a:p>
            <a:r>
              <a:rPr lang="pl-PL" dirty="0" smtClean="0"/>
              <a:t>Transfer </a:t>
            </a:r>
            <a:r>
              <a:rPr lang="pl-PL" dirty="0"/>
              <a:t>"bez zbędnej zwłoki" uważany będzie wówczas, jeżeli będzie dokonany w czasie wymaganym normalnie dla wypełniania formalności związanych z transferem. Okres ten zacznie biec w dniu, w którym został złożony wniosek, i nie może przekroczyć 3 miesięcy, po których upływie będą naliczane odsetki.</a:t>
            </a:r>
          </a:p>
          <a:p>
            <a:r>
              <a:rPr lang="pl-PL" dirty="0"/>
              <a:t>2. Inwestorzy żadnej z Umawiających się Stron, których </a:t>
            </a:r>
            <a:r>
              <a:rPr lang="pl-PL" i="1" dirty="0"/>
              <a:t>inwestycje</a:t>
            </a:r>
            <a:r>
              <a:rPr lang="pl-PL" dirty="0"/>
              <a:t> poniosą straty na terytorium drugiej Umawiającej się Strony z powodu wojny lub jakiegokolwiek innego konfliktu zbrojnego, stanu wyjątkowego, rewolty, powstania lub zamieszek, będą traktowani w zakresie przywrócenia, odszkodowania, kompensacji nie mniej korzystnie niż inwestorzy jakiegokolwiek państwa trzeciego. Należne z tego tytułu płatności będą w miarę możliwości podlegały transferowi bez zbędnej zwłoki w walucie wymienialnej</a:t>
            </a:r>
            <a:r>
              <a:rPr lang="pl-PL" dirty="0" smtClean="0"/>
              <a:t>.</a:t>
            </a:r>
            <a:endParaRPr lang="pl-PL" dirty="0"/>
          </a:p>
        </p:txBody>
      </p:sp>
    </p:spTree>
    <p:extLst>
      <p:ext uri="{BB962C8B-B14F-4D97-AF65-F5344CB8AC3E}">
        <p14:creationId xmlns:p14="http://schemas.microsoft.com/office/powerpoint/2010/main" val="1380285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0" y="0"/>
            <a:ext cx="10018713" cy="636104"/>
          </a:xfrm>
        </p:spPr>
        <p:txBody>
          <a:bodyPr>
            <a:normAutofit fontScale="90000"/>
          </a:bodyPr>
          <a:lstStyle/>
          <a:p>
            <a:r>
              <a:rPr lang="pl-PL" dirty="0" smtClean="0"/>
              <a:t>Przykład jeszcze innej normy zakazu w polskim BIT</a:t>
            </a:r>
            <a:endParaRPr lang="en-GB" dirty="0"/>
          </a:p>
        </p:txBody>
      </p:sp>
      <p:sp>
        <p:nvSpPr>
          <p:cNvPr id="3" name="Symbol zastępczy zawartości 2"/>
          <p:cNvSpPr>
            <a:spLocks noGrp="1"/>
          </p:cNvSpPr>
          <p:nvPr>
            <p:ph idx="1"/>
          </p:nvPr>
        </p:nvSpPr>
        <p:spPr>
          <a:xfrm>
            <a:off x="1484309" y="649355"/>
            <a:ext cx="10018713" cy="6208645"/>
          </a:xfrm>
        </p:spPr>
        <p:txBody>
          <a:bodyPr>
            <a:normAutofit fontScale="70000" lnSpcReduction="20000"/>
          </a:bodyPr>
          <a:lstStyle/>
          <a:p>
            <a:r>
              <a:rPr lang="pl-PL" dirty="0"/>
              <a:t>Umowa między Rządem Rzeczypospolitej Polskiej a Rządem Macedońskim w sprawie popierania i wzajemnej ochrony inwestycji, sporządzona w Skopje dnia 28 listopada 1996 r. (Dz.U.1997.63.393 z dnia </a:t>
            </a:r>
            <a:r>
              <a:rPr lang="pl-PL" dirty="0" smtClean="0"/>
              <a:t>1997.06.20)</a:t>
            </a:r>
          </a:p>
          <a:p>
            <a:r>
              <a:rPr lang="pl-PL" dirty="0"/>
              <a:t>Artykuł  4 </a:t>
            </a:r>
            <a:r>
              <a:rPr lang="pl-PL" b="1" dirty="0"/>
              <a:t>Wywłaszczenie i odszkodowanie</a:t>
            </a:r>
            <a:endParaRPr lang="pl-PL" dirty="0"/>
          </a:p>
          <a:p>
            <a:r>
              <a:rPr lang="pl-PL" dirty="0"/>
              <a:t>1. Żadna z Umawiających się Stron nie podejmie bezpośrednio lub pośrednio działań wywłaszczeniowych, nacjonalizacyjnych lub innych działań o takim samym charakterze lub równoważnym skutku w stosunku do </a:t>
            </a:r>
            <a:r>
              <a:rPr lang="pl-PL" i="1" dirty="0"/>
              <a:t>inwestycji</a:t>
            </a:r>
            <a:r>
              <a:rPr lang="pl-PL" dirty="0"/>
              <a:t> należących do inwestorów drugiej Umawiającej się Strony, chyba że działania te zostaną podjęte w interesie publicznym i nie będą miały charakteru dyskryminacyjnego, i będą podjęte zgodnie z właściwą procedurą prawną oraz za skutecznym i właściwym odszkodowaniem. Odszkodowanie takie będzie odpowiadać wartości rynkowej wywłaszczonej </a:t>
            </a:r>
            <a:r>
              <a:rPr lang="pl-PL" i="1" dirty="0"/>
              <a:t>inwestycji</a:t>
            </a:r>
            <a:r>
              <a:rPr lang="pl-PL" dirty="0"/>
              <a:t>, ustalonej według stanu przed wywłaszczeniem lub zanim decyzja o wywłaszczeniu stała się publicznie wiadoma. </a:t>
            </a:r>
            <a:r>
              <a:rPr lang="pl-PL" b="1" u="sng" dirty="0"/>
              <a:t>Odszkodowanie będzie obejmować odsetki do czasu spłaty, obliczone na bazie LIBOR, obejmujące okres od daty nacjonalizacji do daty całkowitej spłaty.</a:t>
            </a:r>
          </a:p>
          <a:p>
            <a:r>
              <a:rPr lang="pl-PL" dirty="0"/>
              <a:t>2. Kwota odszkodowania zostanie uregulowana w walucie wymienialnej i będzie wypłacona bez zbędnej zwłoki osobie uprawnionej bez względu na jej miejsce pobytu lub zamieszkania. Transfer "bez zbędnej zwłoki" uważany będzie wówczas, gdy będzie dokonany w okresie wymaganym normalnie dla wypełnienia formalności związanych z transferem. Okres ten zacznie biec w dniu, w którym został złożony wniosek, i nie może przekroczyć 3 miesięcy.</a:t>
            </a:r>
          </a:p>
          <a:p>
            <a:r>
              <a:rPr lang="pl-PL" dirty="0"/>
              <a:t>3. Inwestorzy jednej z Umawiających się Stron, których </a:t>
            </a:r>
            <a:r>
              <a:rPr lang="pl-PL" i="1" dirty="0"/>
              <a:t>inwestycje</a:t>
            </a:r>
            <a:r>
              <a:rPr lang="pl-PL" dirty="0"/>
              <a:t> poniosą straty na terytorium drugiej Umawiającej się Strony z powodu wojny lub jakiegokolwiek innego konfliktu zbrojnego, stanu wyjątkowego, rewolty, powstania lub zamieszek, będą traktowani przez tę drugą Umawiającą się Stronę w zakresie przywrócenia, odszkodowania, kompensacji lub innego wynagrodzenia nie mniej korzystnie niż właśni inwestorzy lub inwestorzy jakiegokolwiek państwa trzeciego. Należne z tego tytułu płatności będą w miarę możliwości podlegały transferowi bez zbędnej zwłoki w walucie wymienialnej</a:t>
            </a:r>
            <a:r>
              <a:rPr lang="pl-PL" dirty="0" smtClean="0"/>
              <a:t>.</a:t>
            </a:r>
            <a:endParaRPr lang="pl-PL" dirty="0"/>
          </a:p>
        </p:txBody>
      </p:sp>
    </p:spTree>
    <p:extLst>
      <p:ext uri="{BB962C8B-B14F-4D97-AF65-F5344CB8AC3E}">
        <p14:creationId xmlns:p14="http://schemas.microsoft.com/office/powerpoint/2010/main" val="83943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84311" y="685801"/>
            <a:ext cx="10018713" cy="864704"/>
          </a:xfrm>
        </p:spPr>
        <p:txBody>
          <a:bodyPr/>
          <a:lstStyle/>
          <a:p>
            <a:r>
              <a:rPr lang="pl-PL" dirty="0" smtClean="0"/>
              <a:t>Względność zakazu wywłaszczenia</a:t>
            </a:r>
            <a:endParaRPr lang="en-GB" dirty="0"/>
          </a:p>
        </p:txBody>
      </p:sp>
      <p:sp>
        <p:nvSpPr>
          <p:cNvPr id="3" name="Symbol zastępczy zawartości 2"/>
          <p:cNvSpPr>
            <a:spLocks noGrp="1"/>
          </p:cNvSpPr>
          <p:nvPr>
            <p:ph idx="1"/>
          </p:nvPr>
        </p:nvSpPr>
        <p:spPr>
          <a:xfrm>
            <a:off x="1484311" y="1683025"/>
            <a:ext cx="10018713" cy="4817166"/>
          </a:xfrm>
        </p:spPr>
        <p:txBody>
          <a:bodyPr/>
          <a:lstStyle/>
          <a:p>
            <a:r>
              <a:rPr lang="pl-PL" dirty="0" smtClean="0"/>
              <a:t>Należy odnotować, że wskazane normy zakazu nie są normami absolutnymi, a zakaz tworzony nimi nie stosuje się we wszystkich stanach faktycznych</a:t>
            </a:r>
          </a:p>
          <a:p>
            <a:r>
              <a:rPr lang="pl-PL" dirty="0" smtClean="0"/>
              <a:t>W istocie, absolutny charakter zakazu wywłaszczenia wymagałby jednoznacznego brzmienia przepisu w umowie wielostronnej albo BIT</a:t>
            </a:r>
          </a:p>
          <a:p>
            <a:r>
              <a:rPr lang="pl-PL" dirty="0" smtClean="0"/>
              <a:t>Gdy Państwo przyjmujące pozostaje w granicach normy niezawierającej absolutnego zakazu wywłaszczenia, uznaje się, że wywłaszczenie jest legalne</a:t>
            </a:r>
            <a:endParaRPr lang="en-GB" dirty="0"/>
          </a:p>
        </p:txBody>
      </p:sp>
    </p:spTree>
    <p:extLst>
      <p:ext uri="{BB962C8B-B14F-4D97-AF65-F5344CB8AC3E}">
        <p14:creationId xmlns:p14="http://schemas.microsoft.com/office/powerpoint/2010/main" val="42513152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a">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TM03457496[[fn=Paralaksa]]</Template>
  <TotalTime>464</TotalTime>
  <Words>1497</Words>
  <Application>Microsoft Office PowerPoint</Application>
  <PresentationFormat>Panoramiczny</PresentationFormat>
  <Paragraphs>99</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Corbel</vt:lpstr>
      <vt:lpstr>Paralaksa</vt:lpstr>
      <vt:lpstr>Międzynarodowe prawo inwestycyjne Pojęcie wywłaszczenia</vt:lpstr>
      <vt:lpstr>Standardy materialnoprawne w MPI</vt:lpstr>
      <vt:lpstr>Znaczenie zakazu wywłaszczenia</vt:lpstr>
      <vt:lpstr>Zakaz wywłaszczenia a zbiory norm MPI</vt:lpstr>
      <vt:lpstr>Przykład normy zakazu w traktacie wielostronnym art. 13 TKE</vt:lpstr>
      <vt:lpstr>Przykład normy zakazu w polskim BIT</vt:lpstr>
      <vt:lpstr>Przykład innej normy zakazu w polskim BIT</vt:lpstr>
      <vt:lpstr>Przykład jeszcze innej normy zakazu w polskim BIT</vt:lpstr>
      <vt:lpstr>Względność zakazu wywłaszczenia</vt:lpstr>
      <vt:lpstr>Co zrobić, jeśli nie ma definicji legalnej</vt:lpstr>
      <vt:lpstr>Warunki legalności wywłaszczenia w m.p.zw.</vt:lpstr>
      <vt:lpstr>Publiczny cel wywłaszczenia</vt:lpstr>
      <vt:lpstr>Arbitralne i dyskryminacyjne traktowanie</vt:lpstr>
      <vt:lpstr>Odszkodowanie</vt:lpstr>
      <vt:lpstr>Formy wywłaszczenia</vt:lpstr>
      <vt:lpstr>Normy szczególnego znaczenia : EKPC</vt:lpstr>
      <vt:lpstr>Normy szczególnego znaczenia : EKPC</vt:lpstr>
      <vt:lpstr>Normy szczególnego znaczenia : EKPC</vt:lpstr>
      <vt:lpstr>Normy szczególnego znaczenia : EKPC</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Międzynarodowe prawo inwestycyjne Pojęcie wywłaszczenia</dc:title>
  <dc:creator>Łukasz Stępkowski</dc:creator>
  <cp:lastModifiedBy>Łukasz Stępkowski</cp:lastModifiedBy>
  <cp:revision>35</cp:revision>
  <dcterms:created xsi:type="dcterms:W3CDTF">2016-12-11T15:22:27Z</dcterms:created>
  <dcterms:modified xsi:type="dcterms:W3CDTF">2016-12-11T23:07:15Z</dcterms:modified>
</cp:coreProperties>
</file>