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3" r:id="rId9"/>
    <p:sldId id="264" r:id="rId10"/>
    <p:sldId id="265" r:id="rId11"/>
    <p:sldId id="267" r:id="rId12"/>
    <p:sldId id="268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19A939-26DF-4F74-89C1-37744204F729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26709EC-3C48-41D8-A6A4-711461E5D8D6}">
      <dgm:prSet phldrT="[Tekst]"/>
      <dgm:spPr/>
      <dgm:t>
        <a:bodyPr/>
        <a:lstStyle/>
        <a:p>
          <a:r>
            <a:rPr lang="pl-PL" dirty="0" smtClean="0"/>
            <a:t>Postępowanie przygotowawcze</a:t>
          </a:r>
          <a:endParaRPr lang="pl-PL" dirty="0"/>
        </a:p>
      </dgm:t>
    </dgm:pt>
    <dgm:pt modelId="{5E0D10D1-2D16-4E3E-943C-74F101B28812}" type="parTrans" cxnId="{56FCC4E7-144E-408B-BFFE-6658E45C573C}">
      <dgm:prSet/>
      <dgm:spPr/>
      <dgm:t>
        <a:bodyPr/>
        <a:lstStyle/>
        <a:p>
          <a:endParaRPr lang="pl-PL"/>
        </a:p>
      </dgm:t>
    </dgm:pt>
    <dgm:pt modelId="{4B4DA279-0B84-4FB3-9CDF-F366D4A25EC2}" type="sibTrans" cxnId="{56FCC4E7-144E-408B-BFFE-6658E45C573C}">
      <dgm:prSet/>
      <dgm:spPr/>
      <dgm:t>
        <a:bodyPr/>
        <a:lstStyle/>
        <a:p>
          <a:endParaRPr lang="pl-PL"/>
        </a:p>
      </dgm:t>
    </dgm:pt>
    <dgm:pt modelId="{EBF0EF64-687D-4302-9AA4-10888ED21D92}">
      <dgm:prSet phldrT="[Tekst]"/>
      <dgm:spPr/>
      <dgm:t>
        <a:bodyPr/>
        <a:lstStyle/>
        <a:p>
          <a:r>
            <a:rPr lang="pl-PL" dirty="0" smtClean="0"/>
            <a:t>Postępowanie wstępne</a:t>
          </a:r>
          <a:endParaRPr lang="pl-PL" dirty="0"/>
        </a:p>
      </dgm:t>
    </dgm:pt>
    <dgm:pt modelId="{26F44C8D-E33B-4270-9368-6DC49A63F88D}" type="parTrans" cxnId="{47020582-B51D-4B4F-87CA-865544C1A999}">
      <dgm:prSet/>
      <dgm:spPr/>
      <dgm:t>
        <a:bodyPr/>
        <a:lstStyle/>
        <a:p>
          <a:endParaRPr lang="pl-PL"/>
        </a:p>
      </dgm:t>
    </dgm:pt>
    <dgm:pt modelId="{A6A92622-85AB-4513-923B-C4C1F97A884C}" type="sibTrans" cxnId="{47020582-B51D-4B4F-87CA-865544C1A999}">
      <dgm:prSet/>
      <dgm:spPr/>
      <dgm:t>
        <a:bodyPr/>
        <a:lstStyle/>
        <a:p>
          <a:endParaRPr lang="pl-PL"/>
        </a:p>
      </dgm:t>
    </dgm:pt>
    <dgm:pt modelId="{4CA60391-5F83-4586-BE2A-246C3FFF5A6F}">
      <dgm:prSet phldrT="[Tekst]"/>
      <dgm:spPr/>
      <dgm:t>
        <a:bodyPr/>
        <a:lstStyle/>
        <a:p>
          <a:r>
            <a:rPr lang="pl-PL" dirty="0" smtClean="0"/>
            <a:t>Rozprawa</a:t>
          </a:r>
          <a:endParaRPr lang="pl-PL" dirty="0"/>
        </a:p>
      </dgm:t>
    </dgm:pt>
    <dgm:pt modelId="{8D3A3250-E027-4ECC-9475-AAB51841DCFF}" type="parTrans" cxnId="{1E48FB69-FDBF-4D51-B0C1-94DA96A979E3}">
      <dgm:prSet/>
      <dgm:spPr/>
      <dgm:t>
        <a:bodyPr/>
        <a:lstStyle/>
        <a:p>
          <a:endParaRPr lang="pl-PL"/>
        </a:p>
      </dgm:t>
    </dgm:pt>
    <dgm:pt modelId="{0A4756B1-8EF2-409F-A3D1-2E8FC5D3D166}" type="sibTrans" cxnId="{1E48FB69-FDBF-4D51-B0C1-94DA96A979E3}">
      <dgm:prSet/>
      <dgm:spPr/>
      <dgm:t>
        <a:bodyPr/>
        <a:lstStyle/>
        <a:p>
          <a:endParaRPr lang="pl-PL"/>
        </a:p>
      </dgm:t>
    </dgm:pt>
    <dgm:pt modelId="{7F1B4147-71C1-4157-BA53-B0E2D6062FD5}" type="pres">
      <dgm:prSet presAssocID="{E419A939-26DF-4F74-89C1-37744204F729}" presName="Name0" presStyleCnt="0">
        <dgm:presLayoutVars>
          <dgm:dir/>
          <dgm:animLvl val="lvl"/>
          <dgm:resizeHandles val="exact"/>
        </dgm:presLayoutVars>
      </dgm:prSet>
      <dgm:spPr/>
    </dgm:pt>
    <dgm:pt modelId="{27B46D9F-B53C-40BE-A6F9-75935CD31D66}" type="pres">
      <dgm:prSet presAssocID="{526709EC-3C48-41D8-A6A4-711461E5D8D6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4DBE785-B397-46A6-B90C-7369A3386F9E}" type="pres">
      <dgm:prSet presAssocID="{4B4DA279-0B84-4FB3-9CDF-F366D4A25EC2}" presName="parTxOnlySpace" presStyleCnt="0"/>
      <dgm:spPr/>
    </dgm:pt>
    <dgm:pt modelId="{979BE17F-EB86-43E4-979C-D43DEF86C699}" type="pres">
      <dgm:prSet presAssocID="{EBF0EF64-687D-4302-9AA4-10888ED21D92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AE21697-BADA-496C-A8E8-E357BB14C90B}" type="pres">
      <dgm:prSet presAssocID="{A6A92622-85AB-4513-923B-C4C1F97A884C}" presName="parTxOnlySpace" presStyleCnt="0"/>
      <dgm:spPr/>
    </dgm:pt>
    <dgm:pt modelId="{2B5F82C3-F1B7-4ECE-9B4A-1A9C63A24123}" type="pres">
      <dgm:prSet presAssocID="{4CA60391-5F83-4586-BE2A-246C3FFF5A6F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DAABCCF-BF14-49C5-8F5F-F5C6B316A4CF}" type="presOf" srcId="{4CA60391-5F83-4586-BE2A-246C3FFF5A6F}" destId="{2B5F82C3-F1B7-4ECE-9B4A-1A9C63A24123}" srcOrd="0" destOrd="0" presId="urn:microsoft.com/office/officeart/2005/8/layout/chevron1"/>
    <dgm:cxn modelId="{131AF2D1-B5E1-4AB7-828F-3287210E21C5}" type="presOf" srcId="{E419A939-26DF-4F74-89C1-37744204F729}" destId="{7F1B4147-71C1-4157-BA53-B0E2D6062FD5}" srcOrd="0" destOrd="0" presId="urn:microsoft.com/office/officeart/2005/8/layout/chevron1"/>
    <dgm:cxn modelId="{56FCC4E7-144E-408B-BFFE-6658E45C573C}" srcId="{E419A939-26DF-4F74-89C1-37744204F729}" destId="{526709EC-3C48-41D8-A6A4-711461E5D8D6}" srcOrd="0" destOrd="0" parTransId="{5E0D10D1-2D16-4E3E-943C-74F101B28812}" sibTransId="{4B4DA279-0B84-4FB3-9CDF-F366D4A25EC2}"/>
    <dgm:cxn modelId="{D327EA6F-3753-4E61-A73D-E989ABC22402}" type="presOf" srcId="{EBF0EF64-687D-4302-9AA4-10888ED21D92}" destId="{979BE17F-EB86-43E4-979C-D43DEF86C699}" srcOrd="0" destOrd="0" presId="urn:microsoft.com/office/officeart/2005/8/layout/chevron1"/>
    <dgm:cxn modelId="{47020582-B51D-4B4F-87CA-865544C1A999}" srcId="{E419A939-26DF-4F74-89C1-37744204F729}" destId="{EBF0EF64-687D-4302-9AA4-10888ED21D92}" srcOrd="1" destOrd="0" parTransId="{26F44C8D-E33B-4270-9368-6DC49A63F88D}" sibTransId="{A6A92622-85AB-4513-923B-C4C1F97A884C}"/>
    <dgm:cxn modelId="{FDCB2491-DAA5-432A-9228-87DD9B92DDFF}" type="presOf" srcId="{526709EC-3C48-41D8-A6A4-711461E5D8D6}" destId="{27B46D9F-B53C-40BE-A6F9-75935CD31D66}" srcOrd="0" destOrd="0" presId="urn:microsoft.com/office/officeart/2005/8/layout/chevron1"/>
    <dgm:cxn modelId="{1E48FB69-FDBF-4D51-B0C1-94DA96A979E3}" srcId="{E419A939-26DF-4F74-89C1-37744204F729}" destId="{4CA60391-5F83-4586-BE2A-246C3FFF5A6F}" srcOrd="2" destOrd="0" parTransId="{8D3A3250-E027-4ECC-9475-AAB51841DCFF}" sibTransId="{0A4756B1-8EF2-409F-A3D1-2E8FC5D3D166}"/>
    <dgm:cxn modelId="{9B309507-9FBD-47C2-87B0-E2BFD2D9FEDA}" type="presParOf" srcId="{7F1B4147-71C1-4157-BA53-B0E2D6062FD5}" destId="{27B46D9F-B53C-40BE-A6F9-75935CD31D66}" srcOrd="0" destOrd="0" presId="urn:microsoft.com/office/officeart/2005/8/layout/chevron1"/>
    <dgm:cxn modelId="{71BDA5AF-01AE-402A-8ED5-0596B3E4BFDB}" type="presParOf" srcId="{7F1B4147-71C1-4157-BA53-B0E2D6062FD5}" destId="{84DBE785-B397-46A6-B90C-7369A3386F9E}" srcOrd="1" destOrd="0" presId="urn:microsoft.com/office/officeart/2005/8/layout/chevron1"/>
    <dgm:cxn modelId="{326F4DD1-EC9E-4B1D-8233-C55F299C2F86}" type="presParOf" srcId="{7F1B4147-71C1-4157-BA53-B0E2D6062FD5}" destId="{979BE17F-EB86-43E4-979C-D43DEF86C699}" srcOrd="2" destOrd="0" presId="urn:microsoft.com/office/officeart/2005/8/layout/chevron1"/>
    <dgm:cxn modelId="{47C51B05-BA19-46CF-A031-0A08A2BA9E4E}" type="presParOf" srcId="{7F1B4147-71C1-4157-BA53-B0E2D6062FD5}" destId="{2AE21697-BADA-496C-A8E8-E357BB14C90B}" srcOrd="3" destOrd="0" presId="urn:microsoft.com/office/officeart/2005/8/layout/chevron1"/>
    <dgm:cxn modelId="{BC6F7035-EFE7-495E-B5B2-BAD7E3675E9D}" type="presParOf" srcId="{7F1B4147-71C1-4157-BA53-B0E2D6062FD5}" destId="{2B5F82C3-F1B7-4ECE-9B4A-1A9C63A2412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7B46D9F-B53C-40BE-A6F9-75935CD31D66}">
      <dsp:nvSpPr>
        <dsp:cNvPr id="0" name=""/>
        <dsp:cNvSpPr/>
      </dsp:nvSpPr>
      <dsp:spPr>
        <a:xfrm>
          <a:off x="2678" y="1847949"/>
          <a:ext cx="3263800" cy="13055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Postępowanie przygotowawcze</a:t>
          </a:r>
          <a:endParaRPr lang="pl-PL" sz="1700" kern="1200" dirty="0"/>
        </a:p>
      </dsp:txBody>
      <dsp:txXfrm>
        <a:off x="2678" y="1847949"/>
        <a:ext cx="3263800" cy="1305520"/>
      </dsp:txXfrm>
    </dsp:sp>
    <dsp:sp modelId="{979BE17F-EB86-43E4-979C-D43DEF86C699}">
      <dsp:nvSpPr>
        <dsp:cNvPr id="0" name=""/>
        <dsp:cNvSpPr/>
      </dsp:nvSpPr>
      <dsp:spPr>
        <a:xfrm>
          <a:off x="2940099" y="1847949"/>
          <a:ext cx="3263800" cy="13055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Postępowanie wstępne</a:t>
          </a:r>
          <a:endParaRPr lang="pl-PL" sz="1700" kern="1200" dirty="0"/>
        </a:p>
      </dsp:txBody>
      <dsp:txXfrm>
        <a:off x="2940099" y="1847949"/>
        <a:ext cx="3263800" cy="1305520"/>
      </dsp:txXfrm>
    </dsp:sp>
    <dsp:sp modelId="{2B5F82C3-F1B7-4ECE-9B4A-1A9C63A24123}">
      <dsp:nvSpPr>
        <dsp:cNvPr id="0" name=""/>
        <dsp:cNvSpPr/>
      </dsp:nvSpPr>
      <dsp:spPr>
        <a:xfrm>
          <a:off x="5877520" y="1847949"/>
          <a:ext cx="3263800" cy="13055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Rozprawa</a:t>
          </a:r>
          <a:endParaRPr lang="pl-PL" sz="1700" kern="1200" dirty="0"/>
        </a:p>
      </dsp:txBody>
      <dsp:txXfrm>
        <a:off x="5877520" y="1847949"/>
        <a:ext cx="3263800" cy="13055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zaokrąglony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stokąt zaokrąglony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0" name="Podtytuł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19" name="Symbol zastępczy daty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58C8DF-ABF4-4F1E-8CAD-04D1FB779F70}" type="datetimeFigureOut">
              <a:rPr lang="pl-PL" smtClean="0"/>
              <a:pPr/>
              <a:t>2014-12-17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11" name="Symbol zastępczy numeru slajd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F6BF62-F9B3-4B65-8BC8-F164364B373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58C8DF-ABF4-4F1E-8CAD-04D1FB779F70}" type="datetimeFigureOut">
              <a:rPr lang="pl-PL" smtClean="0"/>
              <a:pPr/>
              <a:t>2014-12-17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F6BF62-F9B3-4B65-8BC8-F164364B373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58C8DF-ABF4-4F1E-8CAD-04D1FB779F70}" type="datetimeFigureOut">
              <a:rPr lang="pl-PL" smtClean="0"/>
              <a:pPr/>
              <a:t>2014-12-17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F6BF62-F9B3-4B65-8BC8-F164364B373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58C8DF-ABF4-4F1E-8CAD-04D1FB779F70}" type="datetimeFigureOut">
              <a:rPr lang="pl-PL" smtClean="0"/>
              <a:pPr/>
              <a:t>2014-12-17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F6BF62-F9B3-4B65-8BC8-F164364B373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zaokrąglony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ostokąt zaokrąglony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58C8DF-ABF4-4F1E-8CAD-04D1FB779F70}" type="datetimeFigureOut">
              <a:rPr lang="pl-PL" smtClean="0"/>
              <a:pPr/>
              <a:t>2014-12-17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F6BF62-F9B3-4B65-8BC8-F164364B373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58C8DF-ABF4-4F1E-8CAD-04D1FB779F70}" type="datetimeFigureOut">
              <a:rPr lang="pl-PL" smtClean="0"/>
              <a:pPr/>
              <a:t>2014-12-17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F6BF62-F9B3-4B65-8BC8-F164364B373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58C8DF-ABF4-4F1E-8CAD-04D1FB779F70}" type="datetimeFigureOut">
              <a:rPr lang="pl-PL" smtClean="0"/>
              <a:pPr/>
              <a:t>2014-12-17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F6BF62-F9B3-4B65-8BC8-F164364B373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58C8DF-ABF4-4F1E-8CAD-04D1FB779F70}" type="datetimeFigureOut">
              <a:rPr lang="pl-PL" smtClean="0"/>
              <a:pPr/>
              <a:t>2014-12-17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F6BF62-F9B3-4B65-8BC8-F164364B373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aokrąglony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58C8DF-ABF4-4F1E-8CAD-04D1FB779F70}" type="datetimeFigureOut">
              <a:rPr lang="pl-PL" smtClean="0"/>
              <a:pPr/>
              <a:t>2014-12-17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F6BF62-F9B3-4B65-8BC8-F164364B373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58C8DF-ABF4-4F1E-8CAD-04D1FB779F70}" type="datetimeFigureOut">
              <a:rPr lang="pl-PL" smtClean="0"/>
              <a:pPr/>
              <a:t>2014-12-17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F6BF62-F9B3-4B65-8BC8-F164364B373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zaokrąglony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ostokąt z zaokrąglonym rogi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58C8DF-ABF4-4F1E-8CAD-04D1FB779F70}" type="datetimeFigureOut">
              <a:rPr lang="pl-PL" smtClean="0"/>
              <a:pPr/>
              <a:t>2014-12-17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F6BF62-F9B3-4B65-8BC8-F164364B373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aokrąglony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zaokrąglony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Symbol zastępczy tytułu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858C8DF-ABF4-4F1E-8CAD-04D1FB779F70}" type="datetimeFigureOut">
              <a:rPr lang="pl-PL" smtClean="0"/>
              <a:pPr/>
              <a:t>2014-12-17</a:t>
            </a:fld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6F6BF62-F9B3-4B65-8BC8-F164364B3732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l-PL" dirty="0" smtClean="0"/>
              <a:t>Międzynarodowy Trybunał Karny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/>
              <a:t>Zakres właściwości i zasady działania </a:t>
            </a:r>
            <a:endParaRPr lang="pl-PL" sz="28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6012160" y="5373216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Ewa Kapinos</a:t>
            </a:r>
          </a:p>
          <a:p>
            <a:r>
              <a:rPr lang="pl-PL" dirty="0" smtClean="0"/>
              <a:t>Klaudia Zadworna</a:t>
            </a:r>
            <a:endParaRPr lang="pl-PL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Zasady współpracy</a:t>
            </a:r>
            <a:br>
              <a:rPr lang="pl-PL" dirty="0" smtClean="0"/>
            </a:br>
            <a:r>
              <a:rPr lang="pl-PL" dirty="0" smtClean="0"/>
              <a:t> </a:t>
            </a:r>
            <a:r>
              <a:rPr lang="pl-PL" dirty="0" err="1" smtClean="0"/>
              <a:t>państw–stron</a:t>
            </a:r>
            <a:r>
              <a:rPr lang="pl-PL" dirty="0" smtClean="0"/>
              <a:t> z MTK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772816"/>
            <a:ext cx="8183880" cy="4187952"/>
          </a:xfrm>
        </p:spPr>
        <p:txBody>
          <a:bodyPr>
            <a:normAutofit fontScale="85000" lnSpcReduction="10000"/>
          </a:bodyPr>
          <a:lstStyle/>
          <a:p>
            <a:r>
              <a:rPr lang="pl-PL" sz="3400" dirty="0" smtClean="0"/>
              <a:t>Zobowiązanie do pełnej współpracy z Trybunałem</a:t>
            </a:r>
          </a:p>
          <a:p>
            <a:r>
              <a:rPr lang="pl-PL" sz="3400" dirty="0" smtClean="0"/>
              <a:t>Istnienie instytucji umożliwiających współpracę</a:t>
            </a:r>
          </a:p>
          <a:p>
            <a:r>
              <a:rPr lang="pl-PL" sz="3400" dirty="0" smtClean="0"/>
              <a:t>Dwie metody wydawania osób ściganych na forum międzynarodowym:</a:t>
            </a:r>
          </a:p>
          <a:p>
            <a:pPr lvl="1"/>
            <a:r>
              <a:rPr lang="pl-PL" sz="3000" dirty="0" smtClean="0"/>
              <a:t>Metody właściwe (ekstradycja)</a:t>
            </a:r>
          </a:p>
          <a:p>
            <a:pPr lvl="1"/>
            <a:r>
              <a:rPr lang="pl-PL" sz="3000" dirty="0" smtClean="0"/>
              <a:t>Metody alternatywne (zakamuflowana ekstradycja, metody bezprawne i inne nieformalne sposoby)</a:t>
            </a:r>
            <a:endParaRPr lang="pl-PL" sz="30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83880" cy="1051560"/>
          </a:xfrm>
        </p:spPr>
        <p:txBody>
          <a:bodyPr/>
          <a:lstStyle/>
          <a:p>
            <a:pPr algn="ctr"/>
            <a:r>
              <a:rPr lang="pl-PL" dirty="0" smtClean="0"/>
              <a:t>Strona MTK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628800"/>
            <a:ext cx="8183880" cy="4187952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http://www.icc-cpi.int/EN_Menus/icc/Pages/default.aspx</a:t>
            </a:r>
            <a:endParaRPr lang="pl-PL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183880" cy="1051560"/>
          </a:xfrm>
        </p:spPr>
        <p:txBody>
          <a:bodyPr/>
          <a:lstStyle/>
          <a:p>
            <a:pPr algn="ctr"/>
            <a:r>
              <a:rPr lang="pl-PL" dirty="0" smtClean="0"/>
              <a:t>Dziękujemy za uwagę.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84784"/>
            <a:ext cx="8183880" cy="4187952"/>
          </a:xfrm>
        </p:spPr>
        <p:txBody>
          <a:bodyPr/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Ewa Kapinos</a:t>
            </a:r>
          </a:p>
          <a:p>
            <a:pPr algn="ctr">
              <a:buNone/>
            </a:pPr>
            <a:r>
              <a:rPr lang="pl-PL" dirty="0" smtClean="0"/>
              <a:t>Klaudia Zadworna</a:t>
            </a:r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183880" cy="1051560"/>
          </a:xfrm>
        </p:spPr>
        <p:txBody>
          <a:bodyPr/>
          <a:lstStyle/>
          <a:p>
            <a:pPr algn="ctr"/>
            <a:r>
              <a:rPr lang="pl-PL" dirty="0" smtClean="0"/>
              <a:t>Wiadomości ogólne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700808"/>
            <a:ext cx="8183880" cy="4187952"/>
          </a:xfrm>
        </p:spPr>
        <p:txBody>
          <a:bodyPr/>
          <a:lstStyle/>
          <a:p>
            <a:r>
              <a:rPr lang="pl-PL" dirty="0" smtClean="0"/>
              <a:t>Ustalenia z Rzymie (15 czerwca – 17 sierpnia 1998r.)</a:t>
            </a:r>
          </a:p>
          <a:p>
            <a:r>
              <a:rPr lang="pl-PL" dirty="0" smtClean="0"/>
              <a:t>Otwarcie do podpisu 17 lipca 1998r.</a:t>
            </a:r>
          </a:p>
          <a:p>
            <a:r>
              <a:rPr lang="pl-PL" dirty="0" smtClean="0"/>
              <a:t>Wydarzenia poprzedzające:</a:t>
            </a:r>
          </a:p>
          <a:p>
            <a:pPr lvl="1"/>
            <a:r>
              <a:rPr lang="pl-PL" dirty="0" smtClean="0"/>
              <a:t>Jugosławia (1992r.)</a:t>
            </a:r>
          </a:p>
          <a:p>
            <a:pPr lvl="1"/>
            <a:r>
              <a:rPr lang="pl-PL" dirty="0" smtClean="0"/>
              <a:t>Ruanda (1994r.)</a:t>
            </a:r>
            <a:endParaRPr lang="pl-PL" dirty="0"/>
          </a:p>
          <a:p>
            <a:r>
              <a:rPr lang="pl-PL" dirty="0" smtClean="0"/>
              <a:t>Zlecenia Komisji Prawa Międzynarodowego opracowanie projektu statutu</a:t>
            </a:r>
            <a:endParaRPr lang="pl-PL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83880" cy="1051560"/>
          </a:xfrm>
        </p:spPr>
        <p:txBody>
          <a:bodyPr/>
          <a:lstStyle/>
          <a:p>
            <a:pPr algn="ctr"/>
            <a:r>
              <a:rPr lang="pl-PL" dirty="0" smtClean="0"/>
              <a:t>Skład i organizacja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4896544"/>
          </a:xfrm>
        </p:spPr>
        <p:txBody>
          <a:bodyPr>
            <a:normAutofit/>
          </a:bodyPr>
          <a:lstStyle/>
          <a:p>
            <a:r>
              <a:rPr lang="pl-PL" dirty="0" smtClean="0"/>
              <a:t>Instytucja stała </a:t>
            </a:r>
          </a:p>
          <a:p>
            <a:r>
              <a:rPr lang="pl-PL" dirty="0" smtClean="0"/>
              <a:t>Jurysdykcja obejmuje najpoważniejsze zbrodnie:</a:t>
            </a:r>
          </a:p>
          <a:p>
            <a:pPr lvl="1"/>
            <a:r>
              <a:rPr lang="pl-PL" dirty="0" smtClean="0"/>
              <a:t>ludobójstwa</a:t>
            </a:r>
            <a:r>
              <a:rPr lang="pl-PL" dirty="0"/>
              <a:t>, </a:t>
            </a:r>
            <a:r>
              <a:rPr lang="pl-PL" dirty="0" smtClean="0"/>
              <a:t>przeciwko </a:t>
            </a:r>
            <a:r>
              <a:rPr lang="pl-PL" dirty="0"/>
              <a:t>ludzkości, </a:t>
            </a:r>
            <a:r>
              <a:rPr lang="pl-PL" dirty="0" smtClean="0"/>
              <a:t>wojenne</a:t>
            </a:r>
            <a:r>
              <a:rPr lang="pl-PL" dirty="0"/>
              <a:t>, </a:t>
            </a:r>
            <a:r>
              <a:rPr lang="pl-PL" dirty="0" smtClean="0"/>
              <a:t>agresji</a:t>
            </a:r>
            <a:endParaRPr lang="pl-PL" dirty="0"/>
          </a:p>
          <a:p>
            <a:r>
              <a:rPr lang="pl-PL" dirty="0" smtClean="0"/>
              <a:t>Siedziba – Haga</a:t>
            </a:r>
          </a:p>
          <a:p>
            <a:r>
              <a:rPr lang="pl-PL" dirty="0" smtClean="0"/>
              <a:t>Organizacja – Prezydium + </a:t>
            </a:r>
            <a:r>
              <a:rPr lang="pl-PL" dirty="0"/>
              <a:t>Wydziały: Odwoławczy, Orzekający i Przygotowawczy, Urząd Prokuratora i Sekretariat.</a:t>
            </a:r>
            <a:endParaRPr lang="pl-PL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183880" cy="1051560"/>
          </a:xfrm>
        </p:spPr>
        <p:txBody>
          <a:bodyPr/>
          <a:lstStyle/>
          <a:p>
            <a:pPr algn="ctr"/>
            <a:r>
              <a:rPr lang="pl-PL" dirty="0" smtClean="0"/>
              <a:t>Zasady działania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124744"/>
            <a:ext cx="8183880" cy="4187952"/>
          </a:xfrm>
        </p:spPr>
        <p:txBody>
          <a:bodyPr>
            <a:noAutofit/>
          </a:bodyPr>
          <a:lstStyle/>
          <a:p>
            <a:r>
              <a:rPr lang="pl-PL" b="1" i="1" u="sng" dirty="0" smtClean="0"/>
              <a:t>Zasada komplementarności</a:t>
            </a:r>
          </a:p>
          <a:p>
            <a:r>
              <a:rPr lang="pl-PL" dirty="0" smtClean="0"/>
              <a:t>Brak pierwszeństwa w stosunku do kompetencji państwa</a:t>
            </a:r>
          </a:p>
          <a:p>
            <a:r>
              <a:rPr lang="pl-PL" dirty="0" smtClean="0"/>
              <a:t>Zastosowanie znajdują ogólne zasady prawa zaczerpnięte z prawa krajowego (</a:t>
            </a:r>
            <a:r>
              <a:rPr lang="pl-PL" i="1" dirty="0" err="1"/>
              <a:t>nullum</a:t>
            </a:r>
            <a:r>
              <a:rPr lang="pl-PL" i="1" dirty="0"/>
              <a:t> </a:t>
            </a:r>
            <a:r>
              <a:rPr lang="pl-PL" i="1" dirty="0" err="1"/>
              <a:t>crimen</a:t>
            </a:r>
            <a:r>
              <a:rPr lang="pl-PL" i="1" dirty="0"/>
              <a:t> sine </a:t>
            </a:r>
            <a:r>
              <a:rPr lang="pl-PL" i="1" dirty="0" err="1"/>
              <a:t>lege</a:t>
            </a:r>
            <a:r>
              <a:rPr lang="pl-PL" i="1" dirty="0"/>
              <a:t>, </a:t>
            </a:r>
            <a:r>
              <a:rPr lang="pl-PL" i="1" dirty="0" err="1"/>
              <a:t>nulla</a:t>
            </a:r>
            <a:r>
              <a:rPr lang="pl-PL" i="1" dirty="0"/>
              <a:t> poena sine </a:t>
            </a:r>
            <a:r>
              <a:rPr lang="pl-PL" i="1" dirty="0" err="1"/>
              <a:t>lege</a:t>
            </a:r>
            <a:r>
              <a:rPr lang="pl-PL" i="1" dirty="0"/>
              <a:t>, zasada indywidualnego charakteru odpowiedzialności karnej, zasada wyłączenia jurysdykcji wobec osób poniżej 18 roku życia, zasada irrelewantności pełnionej funkcji publicznej, zasada </a:t>
            </a:r>
            <a:r>
              <a:rPr lang="pl-PL" i="1" dirty="0" err="1"/>
              <a:t>ne</a:t>
            </a:r>
            <a:r>
              <a:rPr lang="pl-PL" i="1" dirty="0"/>
              <a:t> bis </a:t>
            </a:r>
            <a:r>
              <a:rPr lang="pl-PL" i="1" dirty="0" err="1"/>
              <a:t>in</a:t>
            </a:r>
            <a:r>
              <a:rPr lang="pl-PL" i="1" dirty="0"/>
              <a:t> </a:t>
            </a:r>
            <a:r>
              <a:rPr lang="pl-PL" i="1" dirty="0" smtClean="0"/>
              <a:t>idem)</a:t>
            </a:r>
            <a:endParaRPr lang="pl-PL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183880" cy="1051560"/>
          </a:xfrm>
        </p:spPr>
        <p:txBody>
          <a:bodyPr/>
          <a:lstStyle/>
          <a:p>
            <a:pPr algn="ctr"/>
            <a:r>
              <a:rPr lang="pl-PL" dirty="0" smtClean="0"/>
              <a:t>Zasady działania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700808"/>
            <a:ext cx="8183880" cy="4187952"/>
          </a:xfrm>
        </p:spPr>
        <p:txBody>
          <a:bodyPr/>
          <a:lstStyle/>
          <a:p>
            <a:r>
              <a:rPr lang="pl-PL" dirty="0" smtClean="0"/>
              <a:t>Wyłączenie przedawnienia</a:t>
            </a:r>
          </a:p>
          <a:p>
            <a:r>
              <a:rPr lang="pl-PL" dirty="0" smtClean="0"/>
              <a:t>co </a:t>
            </a:r>
            <a:r>
              <a:rPr lang="pl-PL" dirty="0"/>
              <a:t>do </a:t>
            </a:r>
            <a:r>
              <a:rPr lang="pl-PL" dirty="0" smtClean="0"/>
              <a:t>zasady wyrok jednomyślny </a:t>
            </a:r>
            <a:r>
              <a:rPr lang="pl-PL" dirty="0"/>
              <a:t>lub większością głosów, określa winę oskarżonego i wymiar kary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Zakres właściwości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628800"/>
            <a:ext cx="8183880" cy="4187952"/>
          </a:xfrm>
        </p:spPr>
        <p:txBody>
          <a:bodyPr/>
          <a:lstStyle/>
          <a:p>
            <a:r>
              <a:rPr lang="pl-PL" b="1" dirty="0" smtClean="0"/>
              <a:t>Przesłanka </a:t>
            </a:r>
            <a:r>
              <a:rPr lang="pl-PL" b="1" dirty="0" err="1" smtClean="0"/>
              <a:t>rationae</a:t>
            </a:r>
            <a:r>
              <a:rPr lang="pl-PL" b="1" dirty="0" smtClean="0"/>
              <a:t> </a:t>
            </a:r>
            <a:r>
              <a:rPr lang="pl-PL" b="1" dirty="0" err="1" smtClean="0"/>
              <a:t>materiae</a:t>
            </a:r>
            <a:r>
              <a:rPr lang="pl-PL" b="1" dirty="0" smtClean="0"/>
              <a:t> </a:t>
            </a:r>
            <a:r>
              <a:rPr lang="pl-PL" dirty="0" smtClean="0"/>
              <a:t>(</a:t>
            </a:r>
            <a:r>
              <a:rPr lang="pl-PL" dirty="0" smtClean="0">
                <a:solidFill>
                  <a:srgbClr val="FF0000"/>
                </a:solidFill>
              </a:rPr>
              <a:t>art. 5 Statutu MTK</a:t>
            </a:r>
            <a:r>
              <a:rPr lang="pl-PL" dirty="0" smtClean="0"/>
              <a:t>)– brak zbrodni konwencyjnych (</a:t>
            </a:r>
            <a:r>
              <a:rPr lang="pl-PL" i="1" dirty="0" smtClean="0"/>
              <a:t>terroryzm, zbrodnie przeciwko personelowi ONZ, nielegalny handel narkotykami i substancjami psychotropowymi) </a:t>
            </a:r>
          </a:p>
          <a:p>
            <a:pPr lvl="1"/>
            <a:r>
              <a:rPr lang="pl-PL" i="1" dirty="0" smtClean="0"/>
              <a:t>Spór dot. zbrodni agresji</a:t>
            </a:r>
          </a:p>
          <a:p>
            <a:r>
              <a:rPr lang="pl-PL" b="1" dirty="0" smtClean="0"/>
              <a:t>Przesłanka </a:t>
            </a:r>
            <a:r>
              <a:rPr lang="pl-PL" b="1" dirty="0" err="1" smtClean="0"/>
              <a:t>rationae</a:t>
            </a:r>
            <a:r>
              <a:rPr lang="pl-PL" b="1" dirty="0" smtClean="0"/>
              <a:t> temporis</a:t>
            </a:r>
          </a:p>
          <a:p>
            <a:r>
              <a:rPr lang="pl-PL" b="1" dirty="0" smtClean="0"/>
              <a:t>Przesłanka </a:t>
            </a:r>
            <a:r>
              <a:rPr lang="pl-PL" b="1" dirty="0" err="1" smtClean="0"/>
              <a:t>rationae</a:t>
            </a:r>
            <a:r>
              <a:rPr lang="pl-PL" b="1" dirty="0" smtClean="0"/>
              <a:t> </a:t>
            </a:r>
            <a:r>
              <a:rPr lang="pl-PL" b="1" dirty="0" err="1" smtClean="0"/>
              <a:t>personae</a:t>
            </a:r>
            <a:endParaRPr lang="pl-PL" b="1" dirty="0" smtClean="0"/>
          </a:p>
          <a:p>
            <a:endParaRPr lang="pl-PL" b="1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183880" cy="1051560"/>
          </a:xfrm>
        </p:spPr>
        <p:txBody>
          <a:bodyPr>
            <a:normAutofit/>
          </a:bodyPr>
          <a:lstStyle/>
          <a:p>
            <a:r>
              <a:rPr lang="pl-PL" dirty="0" smtClean="0"/>
              <a:t>Tryb postępowania przed MTK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0" y="1268760"/>
          <a:ext cx="9144000" cy="5001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19256" cy="1021864"/>
          </a:xfrm>
        </p:spPr>
        <p:txBody>
          <a:bodyPr>
            <a:normAutofit/>
          </a:bodyPr>
          <a:lstStyle/>
          <a:p>
            <a:r>
              <a:rPr lang="pl-PL" dirty="0" smtClean="0"/>
              <a:t>Tryb postępowania przed MTK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628800"/>
            <a:ext cx="8183880" cy="4187952"/>
          </a:xfrm>
        </p:spPr>
        <p:txBody>
          <a:bodyPr>
            <a:normAutofit/>
          </a:bodyPr>
          <a:lstStyle/>
          <a:p>
            <a:r>
              <a:rPr lang="pl-PL" dirty="0" smtClean="0"/>
              <a:t>Postępowanie przygotowawcze (Izba Przygotowawcza) – postępowanie zainicjowane przez:</a:t>
            </a:r>
          </a:p>
          <a:p>
            <a:pPr lvl="1"/>
            <a:r>
              <a:rPr lang="pl-PL" dirty="0" smtClean="0"/>
              <a:t>Państwo– stronę</a:t>
            </a:r>
          </a:p>
          <a:p>
            <a:pPr lvl="1"/>
            <a:r>
              <a:rPr lang="pl-PL" dirty="0" smtClean="0"/>
              <a:t>Radę Bezpieczeństwa ONZ</a:t>
            </a:r>
          </a:p>
          <a:p>
            <a:pPr lvl="1"/>
            <a:r>
              <a:rPr lang="pl-PL" dirty="0" smtClean="0"/>
              <a:t>Prokuratora</a:t>
            </a:r>
            <a:endParaRPr lang="pl-PL" dirty="0"/>
          </a:p>
          <a:p>
            <a:r>
              <a:rPr lang="pl-PL" dirty="0"/>
              <a:t>Postępowanie </a:t>
            </a:r>
            <a:r>
              <a:rPr lang="pl-PL" dirty="0" smtClean="0"/>
              <a:t>przygotowawcze kończy wniesienie </a:t>
            </a:r>
            <a:r>
              <a:rPr lang="pl-PL" dirty="0"/>
              <a:t>aktu oskarżenia przez prokuratora</a:t>
            </a:r>
            <a:endParaRPr lang="pl-PL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183880" cy="1051560"/>
          </a:xfrm>
        </p:spPr>
        <p:txBody>
          <a:bodyPr>
            <a:normAutofit/>
          </a:bodyPr>
          <a:lstStyle/>
          <a:p>
            <a:r>
              <a:rPr lang="pl-PL" dirty="0" smtClean="0"/>
              <a:t>Tryb postępowania przed MTK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700808"/>
            <a:ext cx="8183880" cy="4187952"/>
          </a:xfrm>
        </p:spPr>
        <p:txBody>
          <a:bodyPr/>
          <a:lstStyle/>
          <a:p>
            <a:r>
              <a:rPr lang="pl-PL" dirty="0" smtClean="0"/>
              <a:t>Wstępne postępowanie </a:t>
            </a:r>
            <a:endParaRPr lang="pl-PL" dirty="0"/>
          </a:p>
          <a:p>
            <a:r>
              <a:rPr lang="pl-PL" dirty="0" smtClean="0"/>
              <a:t>Rozprawa</a:t>
            </a:r>
          </a:p>
          <a:p>
            <a:pPr lvl="1"/>
            <a:r>
              <a:rPr lang="pl-PL" dirty="0" smtClean="0"/>
              <a:t>Co do zasady w obecności oskarżonego</a:t>
            </a:r>
          </a:p>
          <a:p>
            <a:pPr lvl="1"/>
            <a:r>
              <a:rPr lang="pl-PL" dirty="0" smtClean="0"/>
              <a:t>Zasada domniemania niewinności</a:t>
            </a:r>
          </a:p>
          <a:p>
            <a:r>
              <a:rPr lang="pl-PL" dirty="0" smtClean="0"/>
              <a:t>Odwołanie do Izby Odwoławczej</a:t>
            </a:r>
            <a:endParaRPr lang="pl-PL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91</TotalTime>
  <Words>318</Words>
  <Application>Microsoft Office PowerPoint</Application>
  <PresentationFormat>Pokaz na ekranie (4:3)</PresentationFormat>
  <Paragraphs>58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Aspekt</vt:lpstr>
      <vt:lpstr>Międzynarodowy Trybunał Karny</vt:lpstr>
      <vt:lpstr>Wiadomości ogólne</vt:lpstr>
      <vt:lpstr>Skład i organizacja</vt:lpstr>
      <vt:lpstr>Zasady działania</vt:lpstr>
      <vt:lpstr>Zasady działania</vt:lpstr>
      <vt:lpstr>Zakres właściwości</vt:lpstr>
      <vt:lpstr>Tryb postępowania przed MTK</vt:lpstr>
      <vt:lpstr>Tryb postępowania przed MTK</vt:lpstr>
      <vt:lpstr>Tryb postępowania przed MTK</vt:lpstr>
      <vt:lpstr>Zasady współpracy  państw–stron z MTK</vt:lpstr>
      <vt:lpstr>Strona MTK</vt:lpstr>
      <vt:lpstr>Dziękujemy za uwagę.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Międzynarodowy Trybunał Karny</dc:title>
  <dc:creator>Ewka</dc:creator>
  <cp:lastModifiedBy>Ewka</cp:lastModifiedBy>
  <cp:revision>10</cp:revision>
  <dcterms:created xsi:type="dcterms:W3CDTF">2014-11-22T20:00:13Z</dcterms:created>
  <dcterms:modified xsi:type="dcterms:W3CDTF">2014-12-17T21:01:51Z</dcterms:modified>
</cp:coreProperties>
</file>