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33BD89-A4D8-4AB0-95F9-D8786D431AA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A26B4FF-EC08-43C1-9AF6-7FE8A10C4094}">
      <dgm:prSet phldrT="[Tekst]"/>
      <dgm:spPr/>
      <dgm:t>
        <a:bodyPr/>
        <a:lstStyle/>
        <a:p>
          <a:r>
            <a:rPr lang="pl-PL" dirty="0"/>
            <a:t>Mienie</a:t>
          </a:r>
        </a:p>
      </dgm:t>
    </dgm:pt>
    <dgm:pt modelId="{C081166C-7ED4-4241-937F-73DA8FC49F4E}" type="parTrans" cxnId="{1201D550-40CE-4ECF-AFE1-24B26843C18F}">
      <dgm:prSet/>
      <dgm:spPr/>
      <dgm:t>
        <a:bodyPr/>
        <a:lstStyle/>
        <a:p>
          <a:endParaRPr lang="pl-PL"/>
        </a:p>
      </dgm:t>
    </dgm:pt>
    <dgm:pt modelId="{C9652CB9-62FF-48D7-B9D0-C8ED9757D210}" type="sibTrans" cxnId="{1201D550-40CE-4ECF-AFE1-24B26843C18F}">
      <dgm:prSet/>
      <dgm:spPr/>
      <dgm:t>
        <a:bodyPr/>
        <a:lstStyle/>
        <a:p>
          <a:endParaRPr lang="pl-PL"/>
        </a:p>
      </dgm:t>
    </dgm:pt>
    <dgm:pt modelId="{8E1453DC-D00B-4CB2-AA4A-080B24918723}">
      <dgm:prSet phldrT="[Tekst]"/>
      <dgm:spPr/>
      <dgm:t>
        <a:bodyPr/>
        <a:lstStyle/>
        <a:p>
          <a:r>
            <a:rPr lang="pl-PL" dirty="0"/>
            <a:t>Własność</a:t>
          </a:r>
        </a:p>
      </dgm:t>
    </dgm:pt>
    <dgm:pt modelId="{5C76CA67-B526-430D-B219-CEC91CA8A720}" type="parTrans" cxnId="{B33B4E24-E594-4BC5-832D-904480186826}">
      <dgm:prSet/>
      <dgm:spPr/>
      <dgm:t>
        <a:bodyPr/>
        <a:lstStyle/>
        <a:p>
          <a:endParaRPr lang="pl-PL"/>
        </a:p>
      </dgm:t>
    </dgm:pt>
    <dgm:pt modelId="{4A711A6E-1B20-49C1-B55F-37C4E9F48E62}" type="sibTrans" cxnId="{B33B4E24-E594-4BC5-832D-904480186826}">
      <dgm:prSet/>
      <dgm:spPr/>
      <dgm:t>
        <a:bodyPr/>
        <a:lstStyle/>
        <a:p>
          <a:endParaRPr lang="pl-PL"/>
        </a:p>
      </dgm:t>
    </dgm:pt>
    <dgm:pt modelId="{CE88EF58-CC09-4C06-A59A-42ECFC11FDB5}">
      <dgm:prSet phldrT="[Tekst]"/>
      <dgm:spPr/>
      <dgm:t>
        <a:bodyPr/>
        <a:lstStyle/>
        <a:p>
          <a:r>
            <a:rPr lang="pl-PL" dirty="0"/>
            <a:t>Inne prawa majątkowe</a:t>
          </a:r>
        </a:p>
      </dgm:t>
    </dgm:pt>
    <dgm:pt modelId="{4821ACA7-C153-4F33-B724-671407367026}" type="parTrans" cxnId="{BACAFBB5-84AD-42D4-BBB5-DB03D629FFBE}">
      <dgm:prSet/>
      <dgm:spPr/>
      <dgm:t>
        <a:bodyPr/>
        <a:lstStyle/>
        <a:p>
          <a:endParaRPr lang="pl-PL"/>
        </a:p>
      </dgm:t>
    </dgm:pt>
    <dgm:pt modelId="{C5E8F88D-3D30-4136-9F9C-E58A141DD79B}" type="sibTrans" cxnId="{BACAFBB5-84AD-42D4-BBB5-DB03D629FFBE}">
      <dgm:prSet/>
      <dgm:spPr/>
      <dgm:t>
        <a:bodyPr/>
        <a:lstStyle/>
        <a:p>
          <a:endParaRPr lang="pl-PL"/>
        </a:p>
      </dgm:t>
    </dgm:pt>
    <dgm:pt modelId="{12E1DDF6-6D36-4069-9770-FE2ACDC5ECF7}" type="pres">
      <dgm:prSet presAssocID="{E133BD89-A4D8-4AB0-95F9-D8786D431A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CF14C06-2465-48B6-A71E-AA0B0AEA8C52}" type="pres">
      <dgm:prSet presAssocID="{0A26B4FF-EC08-43C1-9AF6-7FE8A10C4094}" presName="hierRoot1" presStyleCnt="0"/>
      <dgm:spPr/>
    </dgm:pt>
    <dgm:pt modelId="{3973140F-868C-4625-B4AB-AA15948B7865}" type="pres">
      <dgm:prSet presAssocID="{0A26B4FF-EC08-43C1-9AF6-7FE8A10C4094}" presName="composite" presStyleCnt="0"/>
      <dgm:spPr/>
    </dgm:pt>
    <dgm:pt modelId="{596F3B1E-8148-463E-A9BE-A5592678B784}" type="pres">
      <dgm:prSet presAssocID="{0A26B4FF-EC08-43C1-9AF6-7FE8A10C4094}" presName="background" presStyleLbl="node0" presStyleIdx="0" presStyleCnt="1"/>
      <dgm:spPr/>
    </dgm:pt>
    <dgm:pt modelId="{C5D2AA72-AA1E-4F9C-AE95-9A601981EBAD}" type="pres">
      <dgm:prSet presAssocID="{0A26B4FF-EC08-43C1-9AF6-7FE8A10C4094}" presName="text" presStyleLbl="fgAcc0" presStyleIdx="0" presStyleCnt="1">
        <dgm:presLayoutVars>
          <dgm:chPref val="3"/>
        </dgm:presLayoutVars>
      </dgm:prSet>
      <dgm:spPr/>
    </dgm:pt>
    <dgm:pt modelId="{C4FAFBD4-B248-41F8-B406-40FAC18B39E3}" type="pres">
      <dgm:prSet presAssocID="{0A26B4FF-EC08-43C1-9AF6-7FE8A10C4094}" presName="hierChild2" presStyleCnt="0"/>
      <dgm:spPr/>
    </dgm:pt>
    <dgm:pt modelId="{8BF793A8-02B1-461B-867B-D0510E57D61B}" type="pres">
      <dgm:prSet presAssocID="{5C76CA67-B526-430D-B219-CEC91CA8A720}" presName="Name10" presStyleLbl="parChTrans1D2" presStyleIdx="0" presStyleCnt="2"/>
      <dgm:spPr/>
    </dgm:pt>
    <dgm:pt modelId="{3015D306-C225-4B8B-B8D9-7C78EEBAE358}" type="pres">
      <dgm:prSet presAssocID="{8E1453DC-D00B-4CB2-AA4A-080B24918723}" presName="hierRoot2" presStyleCnt="0"/>
      <dgm:spPr/>
    </dgm:pt>
    <dgm:pt modelId="{BC468094-7999-4BBA-98BD-798C242A630C}" type="pres">
      <dgm:prSet presAssocID="{8E1453DC-D00B-4CB2-AA4A-080B24918723}" presName="composite2" presStyleCnt="0"/>
      <dgm:spPr/>
    </dgm:pt>
    <dgm:pt modelId="{2710A6D1-FCED-40CB-A05A-2CF52B46A225}" type="pres">
      <dgm:prSet presAssocID="{8E1453DC-D00B-4CB2-AA4A-080B24918723}" presName="background2" presStyleLbl="node2" presStyleIdx="0" presStyleCnt="2"/>
      <dgm:spPr/>
    </dgm:pt>
    <dgm:pt modelId="{4A1F0FA7-D5E7-4CC5-8884-CC798BED4F40}" type="pres">
      <dgm:prSet presAssocID="{8E1453DC-D00B-4CB2-AA4A-080B24918723}" presName="text2" presStyleLbl="fgAcc2" presStyleIdx="0" presStyleCnt="2">
        <dgm:presLayoutVars>
          <dgm:chPref val="3"/>
        </dgm:presLayoutVars>
      </dgm:prSet>
      <dgm:spPr/>
    </dgm:pt>
    <dgm:pt modelId="{A4EB0905-4722-4D87-953F-5177E81B4FBE}" type="pres">
      <dgm:prSet presAssocID="{8E1453DC-D00B-4CB2-AA4A-080B24918723}" presName="hierChild3" presStyleCnt="0"/>
      <dgm:spPr/>
    </dgm:pt>
    <dgm:pt modelId="{C5B72884-CC71-45FA-9AB4-25032564C0D2}" type="pres">
      <dgm:prSet presAssocID="{4821ACA7-C153-4F33-B724-671407367026}" presName="Name10" presStyleLbl="parChTrans1D2" presStyleIdx="1" presStyleCnt="2"/>
      <dgm:spPr/>
    </dgm:pt>
    <dgm:pt modelId="{FCBF95A6-6B45-4F0A-A37E-05C2133A2BBF}" type="pres">
      <dgm:prSet presAssocID="{CE88EF58-CC09-4C06-A59A-42ECFC11FDB5}" presName="hierRoot2" presStyleCnt="0"/>
      <dgm:spPr/>
    </dgm:pt>
    <dgm:pt modelId="{1D61EDAD-364D-4A5E-B1DF-CA056343763E}" type="pres">
      <dgm:prSet presAssocID="{CE88EF58-CC09-4C06-A59A-42ECFC11FDB5}" presName="composite2" presStyleCnt="0"/>
      <dgm:spPr/>
    </dgm:pt>
    <dgm:pt modelId="{A236C04C-5290-46CD-8945-112C86F90FB6}" type="pres">
      <dgm:prSet presAssocID="{CE88EF58-CC09-4C06-A59A-42ECFC11FDB5}" presName="background2" presStyleLbl="node2" presStyleIdx="1" presStyleCnt="2"/>
      <dgm:spPr/>
    </dgm:pt>
    <dgm:pt modelId="{E208AF7F-568D-445F-8C22-8020F5639F20}" type="pres">
      <dgm:prSet presAssocID="{CE88EF58-CC09-4C06-A59A-42ECFC11FDB5}" presName="text2" presStyleLbl="fgAcc2" presStyleIdx="1" presStyleCnt="2">
        <dgm:presLayoutVars>
          <dgm:chPref val="3"/>
        </dgm:presLayoutVars>
      </dgm:prSet>
      <dgm:spPr/>
    </dgm:pt>
    <dgm:pt modelId="{EADCB90E-3057-40C1-A92F-E737AD5145A8}" type="pres">
      <dgm:prSet presAssocID="{CE88EF58-CC09-4C06-A59A-42ECFC11FDB5}" presName="hierChild3" presStyleCnt="0"/>
      <dgm:spPr/>
    </dgm:pt>
  </dgm:ptLst>
  <dgm:cxnLst>
    <dgm:cxn modelId="{3EE34D1B-8E1D-4CBB-A6DE-F4A757D2072A}" type="presOf" srcId="{4821ACA7-C153-4F33-B724-671407367026}" destId="{C5B72884-CC71-45FA-9AB4-25032564C0D2}" srcOrd="0" destOrd="0" presId="urn:microsoft.com/office/officeart/2005/8/layout/hierarchy1"/>
    <dgm:cxn modelId="{B33B4E24-E594-4BC5-832D-904480186826}" srcId="{0A26B4FF-EC08-43C1-9AF6-7FE8A10C4094}" destId="{8E1453DC-D00B-4CB2-AA4A-080B24918723}" srcOrd="0" destOrd="0" parTransId="{5C76CA67-B526-430D-B219-CEC91CA8A720}" sibTransId="{4A711A6E-1B20-49C1-B55F-37C4E9F48E62}"/>
    <dgm:cxn modelId="{049C885D-CC15-48DB-8BE4-FBEC442F8965}" type="presOf" srcId="{CE88EF58-CC09-4C06-A59A-42ECFC11FDB5}" destId="{E208AF7F-568D-445F-8C22-8020F5639F20}" srcOrd="0" destOrd="0" presId="urn:microsoft.com/office/officeart/2005/8/layout/hierarchy1"/>
    <dgm:cxn modelId="{293AD568-0E79-4ED5-BD73-DBE739BE5E2B}" type="presOf" srcId="{5C76CA67-B526-430D-B219-CEC91CA8A720}" destId="{8BF793A8-02B1-461B-867B-D0510E57D61B}" srcOrd="0" destOrd="0" presId="urn:microsoft.com/office/officeart/2005/8/layout/hierarchy1"/>
    <dgm:cxn modelId="{6DD73B4F-6423-4BF4-B4C9-EC5F6F462D7A}" type="presOf" srcId="{E133BD89-A4D8-4AB0-95F9-D8786D431AA7}" destId="{12E1DDF6-6D36-4069-9770-FE2ACDC5ECF7}" srcOrd="0" destOrd="0" presId="urn:microsoft.com/office/officeart/2005/8/layout/hierarchy1"/>
    <dgm:cxn modelId="{1201D550-40CE-4ECF-AFE1-24B26843C18F}" srcId="{E133BD89-A4D8-4AB0-95F9-D8786D431AA7}" destId="{0A26B4FF-EC08-43C1-9AF6-7FE8A10C4094}" srcOrd="0" destOrd="0" parTransId="{C081166C-7ED4-4241-937F-73DA8FC49F4E}" sibTransId="{C9652CB9-62FF-48D7-B9D0-C8ED9757D210}"/>
    <dgm:cxn modelId="{4CC657A2-9934-407D-BE33-D335241A0AA9}" type="presOf" srcId="{8E1453DC-D00B-4CB2-AA4A-080B24918723}" destId="{4A1F0FA7-D5E7-4CC5-8884-CC798BED4F40}" srcOrd="0" destOrd="0" presId="urn:microsoft.com/office/officeart/2005/8/layout/hierarchy1"/>
    <dgm:cxn modelId="{BACAFBB5-84AD-42D4-BBB5-DB03D629FFBE}" srcId="{0A26B4FF-EC08-43C1-9AF6-7FE8A10C4094}" destId="{CE88EF58-CC09-4C06-A59A-42ECFC11FDB5}" srcOrd="1" destOrd="0" parTransId="{4821ACA7-C153-4F33-B724-671407367026}" sibTransId="{C5E8F88D-3D30-4136-9F9C-E58A141DD79B}"/>
    <dgm:cxn modelId="{DBC621DF-E6F0-4DE7-AF0F-DE0B31CD1057}" type="presOf" srcId="{0A26B4FF-EC08-43C1-9AF6-7FE8A10C4094}" destId="{C5D2AA72-AA1E-4F9C-AE95-9A601981EBAD}" srcOrd="0" destOrd="0" presId="urn:microsoft.com/office/officeart/2005/8/layout/hierarchy1"/>
    <dgm:cxn modelId="{40B61077-02C8-4DEB-B52A-A1CA2FC2B871}" type="presParOf" srcId="{12E1DDF6-6D36-4069-9770-FE2ACDC5ECF7}" destId="{1CF14C06-2465-48B6-A71E-AA0B0AEA8C52}" srcOrd="0" destOrd="0" presId="urn:microsoft.com/office/officeart/2005/8/layout/hierarchy1"/>
    <dgm:cxn modelId="{7AB22992-3732-4DC5-8D20-41330CD74940}" type="presParOf" srcId="{1CF14C06-2465-48B6-A71E-AA0B0AEA8C52}" destId="{3973140F-868C-4625-B4AB-AA15948B7865}" srcOrd="0" destOrd="0" presId="urn:microsoft.com/office/officeart/2005/8/layout/hierarchy1"/>
    <dgm:cxn modelId="{0E402A51-1ACD-438F-A5B8-338B4A2AE41E}" type="presParOf" srcId="{3973140F-868C-4625-B4AB-AA15948B7865}" destId="{596F3B1E-8148-463E-A9BE-A5592678B784}" srcOrd="0" destOrd="0" presId="urn:microsoft.com/office/officeart/2005/8/layout/hierarchy1"/>
    <dgm:cxn modelId="{6C474E0F-A66C-4C2B-A6D6-91AFB03CB901}" type="presParOf" srcId="{3973140F-868C-4625-B4AB-AA15948B7865}" destId="{C5D2AA72-AA1E-4F9C-AE95-9A601981EBAD}" srcOrd="1" destOrd="0" presId="urn:microsoft.com/office/officeart/2005/8/layout/hierarchy1"/>
    <dgm:cxn modelId="{1AA6E882-B074-40AF-9558-EBBBB0B5B007}" type="presParOf" srcId="{1CF14C06-2465-48B6-A71E-AA0B0AEA8C52}" destId="{C4FAFBD4-B248-41F8-B406-40FAC18B39E3}" srcOrd="1" destOrd="0" presId="urn:microsoft.com/office/officeart/2005/8/layout/hierarchy1"/>
    <dgm:cxn modelId="{731BF3E2-9D10-4500-86AA-0B77C6BFD731}" type="presParOf" srcId="{C4FAFBD4-B248-41F8-B406-40FAC18B39E3}" destId="{8BF793A8-02B1-461B-867B-D0510E57D61B}" srcOrd="0" destOrd="0" presId="urn:microsoft.com/office/officeart/2005/8/layout/hierarchy1"/>
    <dgm:cxn modelId="{70E3FC09-5BDA-4119-AAA0-92C7C7E845C8}" type="presParOf" srcId="{C4FAFBD4-B248-41F8-B406-40FAC18B39E3}" destId="{3015D306-C225-4B8B-B8D9-7C78EEBAE358}" srcOrd="1" destOrd="0" presId="urn:microsoft.com/office/officeart/2005/8/layout/hierarchy1"/>
    <dgm:cxn modelId="{2F41C2C5-AD4C-43D1-ADB3-16855D972058}" type="presParOf" srcId="{3015D306-C225-4B8B-B8D9-7C78EEBAE358}" destId="{BC468094-7999-4BBA-98BD-798C242A630C}" srcOrd="0" destOrd="0" presId="urn:microsoft.com/office/officeart/2005/8/layout/hierarchy1"/>
    <dgm:cxn modelId="{35796AD7-81D2-4252-89A9-B8DA4A44CE43}" type="presParOf" srcId="{BC468094-7999-4BBA-98BD-798C242A630C}" destId="{2710A6D1-FCED-40CB-A05A-2CF52B46A225}" srcOrd="0" destOrd="0" presId="urn:microsoft.com/office/officeart/2005/8/layout/hierarchy1"/>
    <dgm:cxn modelId="{CAE5FA31-3A98-4F2C-870A-751647E6E9CF}" type="presParOf" srcId="{BC468094-7999-4BBA-98BD-798C242A630C}" destId="{4A1F0FA7-D5E7-4CC5-8884-CC798BED4F40}" srcOrd="1" destOrd="0" presId="urn:microsoft.com/office/officeart/2005/8/layout/hierarchy1"/>
    <dgm:cxn modelId="{1CBA757B-BD60-4359-8E2C-6A18D10A8957}" type="presParOf" srcId="{3015D306-C225-4B8B-B8D9-7C78EEBAE358}" destId="{A4EB0905-4722-4D87-953F-5177E81B4FBE}" srcOrd="1" destOrd="0" presId="urn:microsoft.com/office/officeart/2005/8/layout/hierarchy1"/>
    <dgm:cxn modelId="{EE753148-B392-47D4-8CAB-9A50A863DC41}" type="presParOf" srcId="{C4FAFBD4-B248-41F8-B406-40FAC18B39E3}" destId="{C5B72884-CC71-45FA-9AB4-25032564C0D2}" srcOrd="2" destOrd="0" presId="urn:microsoft.com/office/officeart/2005/8/layout/hierarchy1"/>
    <dgm:cxn modelId="{2D09A493-5CF0-4F97-9200-5DA9AE6CFFFF}" type="presParOf" srcId="{C4FAFBD4-B248-41F8-B406-40FAC18B39E3}" destId="{FCBF95A6-6B45-4F0A-A37E-05C2133A2BBF}" srcOrd="3" destOrd="0" presId="urn:microsoft.com/office/officeart/2005/8/layout/hierarchy1"/>
    <dgm:cxn modelId="{8230C88A-5DF9-4997-B2DD-0D7024C3681D}" type="presParOf" srcId="{FCBF95A6-6B45-4F0A-A37E-05C2133A2BBF}" destId="{1D61EDAD-364D-4A5E-B1DF-CA056343763E}" srcOrd="0" destOrd="0" presId="urn:microsoft.com/office/officeart/2005/8/layout/hierarchy1"/>
    <dgm:cxn modelId="{28A0DC67-1FB6-45F0-A857-75504075A8FD}" type="presParOf" srcId="{1D61EDAD-364D-4A5E-B1DF-CA056343763E}" destId="{A236C04C-5290-46CD-8945-112C86F90FB6}" srcOrd="0" destOrd="0" presId="urn:microsoft.com/office/officeart/2005/8/layout/hierarchy1"/>
    <dgm:cxn modelId="{A8F629E6-BB80-4379-A1F9-84DE8B1046E3}" type="presParOf" srcId="{1D61EDAD-364D-4A5E-B1DF-CA056343763E}" destId="{E208AF7F-568D-445F-8C22-8020F5639F20}" srcOrd="1" destOrd="0" presId="urn:microsoft.com/office/officeart/2005/8/layout/hierarchy1"/>
    <dgm:cxn modelId="{FBB7C803-848D-4ECF-89AA-ED77E99F3DC8}" type="presParOf" srcId="{FCBF95A6-6B45-4F0A-A37E-05C2133A2BBF}" destId="{EADCB90E-3057-40C1-A92F-E737AD5145A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72884-CC71-45FA-9AB4-25032564C0D2}">
      <dsp:nvSpPr>
        <dsp:cNvPr id="0" name=""/>
        <dsp:cNvSpPr/>
      </dsp:nvSpPr>
      <dsp:spPr>
        <a:xfrm>
          <a:off x="4333775" y="1599147"/>
          <a:ext cx="1537791" cy="731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733"/>
              </a:lnTo>
              <a:lnTo>
                <a:pt x="1537791" y="498733"/>
              </a:lnTo>
              <a:lnTo>
                <a:pt x="1537791" y="73184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793A8-02B1-461B-867B-D0510E57D61B}">
      <dsp:nvSpPr>
        <dsp:cNvPr id="0" name=""/>
        <dsp:cNvSpPr/>
      </dsp:nvSpPr>
      <dsp:spPr>
        <a:xfrm>
          <a:off x="2795984" y="1599147"/>
          <a:ext cx="1537791" cy="731848"/>
        </a:xfrm>
        <a:custGeom>
          <a:avLst/>
          <a:gdLst/>
          <a:ahLst/>
          <a:cxnLst/>
          <a:rect l="0" t="0" r="0" b="0"/>
          <a:pathLst>
            <a:path>
              <a:moveTo>
                <a:pt x="1537791" y="0"/>
              </a:moveTo>
              <a:lnTo>
                <a:pt x="1537791" y="498733"/>
              </a:lnTo>
              <a:lnTo>
                <a:pt x="0" y="498733"/>
              </a:lnTo>
              <a:lnTo>
                <a:pt x="0" y="73184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6F3B1E-8148-463E-A9BE-A5592678B784}">
      <dsp:nvSpPr>
        <dsp:cNvPr id="0" name=""/>
        <dsp:cNvSpPr/>
      </dsp:nvSpPr>
      <dsp:spPr>
        <a:xfrm>
          <a:off x="3075582" y="1242"/>
          <a:ext cx="2516385" cy="15979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D2AA72-AA1E-4F9C-AE95-9A601981EBAD}">
      <dsp:nvSpPr>
        <dsp:cNvPr id="0" name=""/>
        <dsp:cNvSpPr/>
      </dsp:nvSpPr>
      <dsp:spPr>
        <a:xfrm>
          <a:off x="3355181" y="266860"/>
          <a:ext cx="2516385" cy="1597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 dirty="0"/>
            <a:t>Mienie</a:t>
          </a:r>
        </a:p>
      </dsp:txBody>
      <dsp:txXfrm>
        <a:off x="3401982" y="313661"/>
        <a:ext cx="2422783" cy="1504303"/>
      </dsp:txXfrm>
    </dsp:sp>
    <dsp:sp modelId="{2710A6D1-FCED-40CB-A05A-2CF52B46A225}">
      <dsp:nvSpPr>
        <dsp:cNvPr id="0" name=""/>
        <dsp:cNvSpPr/>
      </dsp:nvSpPr>
      <dsp:spPr>
        <a:xfrm>
          <a:off x="1537791" y="2330996"/>
          <a:ext cx="2516385" cy="15979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F0FA7-D5E7-4CC5-8884-CC798BED4F40}">
      <dsp:nvSpPr>
        <dsp:cNvPr id="0" name=""/>
        <dsp:cNvSpPr/>
      </dsp:nvSpPr>
      <dsp:spPr>
        <a:xfrm>
          <a:off x="1817389" y="2596614"/>
          <a:ext cx="2516385" cy="1597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 dirty="0"/>
            <a:t>Własność</a:t>
          </a:r>
        </a:p>
      </dsp:txBody>
      <dsp:txXfrm>
        <a:off x="1864190" y="2643415"/>
        <a:ext cx="2422783" cy="1504303"/>
      </dsp:txXfrm>
    </dsp:sp>
    <dsp:sp modelId="{A236C04C-5290-46CD-8945-112C86F90FB6}">
      <dsp:nvSpPr>
        <dsp:cNvPr id="0" name=""/>
        <dsp:cNvSpPr/>
      </dsp:nvSpPr>
      <dsp:spPr>
        <a:xfrm>
          <a:off x="4613374" y="2330996"/>
          <a:ext cx="2516385" cy="15979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08AF7F-568D-445F-8C22-8020F5639F20}">
      <dsp:nvSpPr>
        <dsp:cNvPr id="0" name=""/>
        <dsp:cNvSpPr/>
      </dsp:nvSpPr>
      <dsp:spPr>
        <a:xfrm>
          <a:off x="4892972" y="2596614"/>
          <a:ext cx="2516385" cy="1597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 dirty="0"/>
            <a:t>Inne prawa majątkowe</a:t>
          </a:r>
        </a:p>
      </dsp:txBody>
      <dsp:txXfrm>
        <a:off x="4939773" y="2643415"/>
        <a:ext cx="2422783" cy="1504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57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5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470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5020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445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52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06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055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33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6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24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56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38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10/20/2017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10/20/2017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40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10/20/2017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9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149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tgm2tsnrqga2to" TargetMode="External"/><Relationship Id="rId2" Type="http://schemas.openxmlformats.org/officeDocument/2006/relationships/hyperlink" Target="https://sip.legalis.pl/document-view.seam?documentId=mfrxilrtg4ytanrtgy4tcltqmfyc4mzxga2dmnrvh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2D13F7-A61A-4AAE-BE86-6EA3FCFD01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Model stosunków własnościowych w Polsce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D130EF3-C094-4306-9745-35B5F05913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Agnieszka kwiecień-Madej</a:t>
            </a:r>
          </a:p>
        </p:txBody>
      </p:sp>
    </p:spTree>
    <p:extLst>
      <p:ext uri="{BB962C8B-B14F-4D97-AF65-F5344CB8AC3E}">
        <p14:creationId xmlns:p14="http://schemas.microsoft.com/office/powerpoint/2010/main" val="1065764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9DA774-1537-44C9-B073-9CA64AD01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Przekształcenia własnościowe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244E0C-B209-4410-80CD-11AA5EDB0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Odrzucenie modelu socjalistycznej własności społecznej, </a:t>
            </a:r>
          </a:p>
          <a:p>
            <a:r>
              <a:rPr lang="pl-PL" dirty="0"/>
              <a:t>Uwłaszczenie osób prawnych,</a:t>
            </a:r>
          </a:p>
          <a:p>
            <a:r>
              <a:rPr lang="pl-PL" dirty="0"/>
              <a:t>Komunalizacja mienia państwowego, </a:t>
            </a:r>
          </a:p>
          <a:p>
            <a:r>
              <a:rPr lang="pl-PL" dirty="0"/>
              <a:t>Wyposażenie majątkowe powiatów i województw,</a:t>
            </a:r>
          </a:p>
          <a:p>
            <a:r>
              <a:rPr lang="pl-PL" dirty="0"/>
              <a:t>Kształtowanie modelu własności prywatnej</a:t>
            </a:r>
          </a:p>
          <a:p>
            <a:pPr lvl="1"/>
            <a:r>
              <a:rPr lang="pl-PL" dirty="0"/>
              <a:t>Prywatyzacja bezpośrednia,</a:t>
            </a:r>
          </a:p>
          <a:p>
            <a:pPr lvl="1"/>
            <a:r>
              <a:rPr lang="pl-PL" dirty="0"/>
              <a:t>Prywatyzacja pośrednia,</a:t>
            </a:r>
          </a:p>
          <a:p>
            <a:pPr lvl="1"/>
            <a:r>
              <a:rPr lang="pl-PL" dirty="0"/>
              <a:t>Prywatyzacja własności rolnej Skarbu Państwa,</a:t>
            </a:r>
          </a:p>
          <a:p>
            <a:pPr lvl="1"/>
            <a:r>
              <a:rPr lang="pl-PL" dirty="0"/>
              <a:t>Reprywatyzacja, </a:t>
            </a:r>
          </a:p>
        </p:txBody>
      </p:sp>
    </p:spTree>
    <p:extLst>
      <p:ext uri="{BB962C8B-B14F-4D97-AF65-F5344CB8AC3E}">
        <p14:creationId xmlns:p14="http://schemas.microsoft.com/office/powerpoint/2010/main" val="2248911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9ED318-1AB5-4422-9E25-BA9D1CA45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Współczesna stratyfikacja własności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A17C19-6761-4D2E-B444-38FC686A0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Własność prywatna</a:t>
            </a:r>
          </a:p>
          <a:p>
            <a:r>
              <a:rPr lang="pl-PL" dirty="0"/>
              <a:t>Własność państwowa</a:t>
            </a:r>
          </a:p>
          <a:p>
            <a:pPr lvl="1"/>
            <a:r>
              <a:rPr lang="pl-PL" dirty="0"/>
              <a:t>Własność Skarbu Państwa, </a:t>
            </a:r>
          </a:p>
          <a:p>
            <a:pPr lvl="1"/>
            <a:r>
              <a:rPr lang="pl-PL" dirty="0"/>
              <a:t>Własność innych państwowych osób prawnych,</a:t>
            </a:r>
          </a:p>
          <a:p>
            <a:pPr lvl="1"/>
            <a:r>
              <a:rPr lang="pl-PL" dirty="0"/>
              <a:t>Zasób własności rolnej Skarbu Państwa,</a:t>
            </a:r>
          </a:p>
          <a:p>
            <a:r>
              <a:rPr lang="pl-PL" dirty="0"/>
              <a:t>Własność samorządowa </a:t>
            </a:r>
          </a:p>
          <a:p>
            <a:pPr lvl="1"/>
            <a:r>
              <a:rPr lang="pl-PL" dirty="0"/>
              <a:t>Własność komunalna,</a:t>
            </a:r>
          </a:p>
          <a:p>
            <a:pPr lvl="1"/>
            <a:r>
              <a:rPr lang="pl-PL" dirty="0"/>
              <a:t>Własność powiatowa</a:t>
            </a:r>
          </a:p>
          <a:p>
            <a:pPr lvl="1"/>
            <a:r>
              <a:rPr lang="pl-PL" dirty="0"/>
              <a:t>Własność wojewódzka</a:t>
            </a:r>
          </a:p>
          <a:p>
            <a:r>
              <a:rPr lang="pl-PL" dirty="0"/>
              <a:t>Własność osobista</a:t>
            </a:r>
          </a:p>
        </p:txBody>
      </p:sp>
    </p:spTree>
    <p:extLst>
      <p:ext uri="{BB962C8B-B14F-4D97-AF65-F5344CB8AC3E}">
        <p14:creationId xmlns:p14="http://schemas.microsoft.com/office/powerpoint/2010/main" val="1913804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2A3384-704D-4164-998C-7CCA58414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Ekonomiczne pojęcie własności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E4FB4E-C53C-428D-9593-227784FCE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Własność jest kategorią ekonomiczną, rolą prawa jest nadanie jej formy jurydycznej,</a:t>
            </a:r>
          </a:p>
          <a:p>
            <a:r>
              <a:rPr lang="pl-PL" dirty="0"/>
              <a:t>Własność jako stosunek społeczny,</a:t>
            </a:r>
          </a:p>
          <a:p>
            <a:r>
              <a:rPr lang="pl-PL" dirty="0"/>
              <a:t>Własność – z ekonomicznego punktu widzenia – każda forma władania majątkiem,</a:t>
            </a:r>
          </a:p>
          <a:p>
            <a:r>
              <a:rPr lang="pl-PL" b="1" dirty="0"/>
              <a:t>Właścicielem jest ten, kto faktycznie dysponuje w swoim interesie danym dobrem ekonomicznym,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72830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56CEA8-C961-4DD2-B305-2C6111698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w znaczeniu prawnym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0BB94C-1C85-44C1-AE1A-2E7907C3A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W znaczeniu prawnym własność to podstawowa forma władania,</a:t>
            </a:r>
          </a:p>
          <a:p>
            <a:r>
              <a:rPr lang="pl-PL" dirty="0"/>
              <a:t>W znaczeniu techniczno-prawnym – forma korzystania z rzeczy określona w art. 140 KC</a:t>
            </a:r>
          </a:p>
          <a:p>
            <a:pPr lvl="1"/>
            <a:r>
              <a:rPr lang="pl-PL" dirty="0"/>
              <a:t>Pierwotna,</a:t>
            </a:r>
          </a:p>
          <a:p>
            <a:pPr lvl="1"/>
            <a:r>
              <a:rPr lang="pl-PL" dirty="0"/>
              <a:t>Najprostsza,</a:t>
            </a:r>
          </a:p>
          <a:p>
            <a:pPr lvl="1"/>
            <a:r>
              <a:rPr lang="pl-PL" dirty="0"/>
              <a:t>Bezpośrednia,</a:t>
            </a:r>
          </a:p>
          <a:p>
            <a:pPr lvl="1"/>
            <a:r>
              <a:rPr lang="pl-PL" dirty="0"/>
              <a:t>Najpełniejsza – największy zakres uprawnień względem rzeczy,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2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D60131-9CD5-4449-8841-537B77FBC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mienia – art. 44 KC</a:t>
            </a:r>
            <a:br>
              <a:rPr lang="pl-PL" dirty="0"/>
            </a:br>
            <a:r>
              <a:rPr lang="pl-PL" dirty="0"/>
              <a:t>Mienie = majątek (aktywa majątkowe)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FEEED596-DDA4-4DDC-BB71-7B09F3EAC8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877062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3339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13975A-05F3-45FD-8386-C83D272BB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przedsiębiorstwa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9F53FC-617F-48BC-B7DC-3EC89ADD0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262" y="1443318"/>
            <a:ext cx="8946541" cy="48146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Art. 55 1 Przedsiębiorstwo jest zorganizowanym zespołem składników niematerialnych i materialnych przeznaczonym do prowadzenia działalności gospodarczej.</a:t>
            </a:r>
          </a:p>
          <a:p>
            <a:pPr marL="0" indent="0">
              <a:buNone/>
            </a:pPr>
            <a:r>
              <a:rPr lang="pl-PL" dirty="0"/>
              <a:t>Obejmuje ono w szczególności:</a:t>
            </a:r>
          </a:p>
          <a:p>
            <a:pPr marL="0" indent="0">
              <a:buNone/>
            </a:pPr>
            <a:r>
              <a:rPr lang="pl-PL" dirty="0"/>
              <a:t>1) oznaczenie indywidualizujące przedsiębiorstwo lub jego wyodrębnione części (nazwa przedsiębiorstwa);</a:t>
            </a:r>
          </a:p>
          <a:p>
            <a:pPr marL="0" indent="0">
              <a:buNone/>
            </a:pPr>
            <a:r>
              <a:rPr lang="pl-PL" dirty="0"/>
              <a:t>2) własność nieruchomości lub ruchomości, w tym urządzeń, materiałów, towarów i wyrobów, oraz inne prawa rzeczowe do nieruchomości lub ruchomości;</a:t>
            </a:r>
          </a:p>
          <a:p>
            <a:pPr marL="0" indent="0">
              <a:buNone/>
            </a:pPr>
            <a:r>
              <a:rPr lang="pl-PL" dirty="0"/>
              <a:t>3) prawa wynikające z umów najmu i dzierżawy nieruchomości lub ruchomości oraz prawa do korzystania z nieruchomości lub ruchomości wynikające z innych stosunków prawnych;</a:t>
            </a:r>
          </a:p>
          <a:p>
            <a:pPr marL="0" indent="0">
              <a:buNone/>
            </a:pPr>
            <a:r>
              <a:rPr lang="pl-PL" dirty="0"/>
              <a:t>4) wierzytelności, prawa z papierów wartościowych i środki pieniężne;</a:t>
            </a:r>
          </a:p>
          <a:p>
            <a:pPr marL="0" indent="0">
              <a:buNone/>
            </a:pPr>
            <a:r>
              <a:rPr lang="pl-PL" dirty="0"/>
              <a:t>5) koncesje, licencje i zezwolenia;</a:t>
            </a:r>
          </a:p>
          <a:p>
            <a:pPr marL="0" indent="0">
              <a:buNone/>
            </a:pPr>
            <a:r>
              <a:rPr lang="pl-PL" dirty="0"/>
              <a:t>6) patenty i inne prawa własności przemysłowej;</a:t>
            </a:r>
          </a:p>
          <a:p>
            <a:pPr marL="0" indent="0">
              <a:buNone/>
            </a:pPr>
            <a:r>
              <a:rPr lang="pl-PL" dirty="0"/>
              <a:t>7) majątkowe prawa autorskie i majątkowe prawa pokrewne;</a:t>
            </a:r>
          </a:p>
          <a:p>
            <a:pPr marL="0" indent="0">
              <a:buNone/>
            </a:pPr>
            <a:r>
              <a:rPr lang="pl-PL" dirty="0"/>
              <a:t>8) tajemnice przedsiębiorstwa;</a:t>
            </a:r>
          </a:p>
          <a:p>
            <a:pPr marL="0" indent="0">
              <a:buNone/>
            </a:pPr>
            <a:r>
              <a:rPr lang="pl-PL" dirty="0"/>
              <a:t>9) księgi i dokumenty związane z prowadzeniem działalności gospodarcze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7428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D7BA9A-E0DC-45BC-AB4F-12898555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przedsiębiorstwa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7E9C76-FF6E-49EE-9A0D-7CB260406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Kompleks majątkowy (składniki materialne i niematerialne),</a:t>
            </a:r>
          </a:p>
          <a:p>
            <a:r>
              <a:rPr lang="pl-PL" dirty="0"/>
              <a:t>Odrębna regulacja odpowiedzialności przedsiębiorcy za zobowiązania przedsiębiorstwa,</a:t>
            </a:r>
          </a:p>
          <a:p>
            <a:r>
              <a:rPr lang="pl-PL" dirty="0"/>
              <a:t>„przedsiębiorstwo” – dobro majątkowe o charakterze niematerialnym,</a:t>
            </a:r>
          </a:p>
          <a:p>
            <a:r>
              <a:rPr lang="pl-PL" dirty="0"/>
              <a:t>Przedmiot obrotu – obejmuje całość przedsiębiorstwa, chyba że co innego wynika z treści czynności prawnej albo z przepisów szczególnych, </a:t>
            </a:r>
          </a:p>
          <a:p>
            <a:r>
              <a:rPr lang="pl-PL" dirty="0"/>
              <a:t>Zbycie, wydzierżawienie przedsiębiorstwa, ustanowienie na nim użytkowania – </a:t>
            </a:r>
            <a:r>
              <a:rPr lang="pl-PL" b="1" dirty="0"/>
              <a:t>forma pisemna z podpisem notarialnie poświadczonym – art. 75(1) par. 1 KC,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5769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908CFA-138E-464A-9E26-4AFA59071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gospodarstw rolnych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C67EF4-61DD-4239-BD00-E27A52F58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Gospodarstwo rolne – rodzaj przedsiębiorstwa wyodrębniony ze względu na szczególną funkcję gospodarki rolnej,</a:t>
            </a:r>
          </a:p>
          <a:p>
            <a:r>
              <a:rPr lang="pl-PL" dirty="0"/>
              <a:t>Art. 55</a:t>
            </a:r>
            <a:r>
              <a:rPr lang="pl-PL" baseline="30000" dirty="0"/>
              <a:t>3</a:t>
            </a:r>
            <a:r>
              <a:rPr lang="pl-PL" dirty="0"/>
              <a:t> [Gospodarstwo rolne] Za gospodarstwo rolne uważa się grunty rolne wraz z gruntami leśnymi, budynkami lub ich częściami, urządzeniami i inwentarzem, jeżeli stanowią lub mogą stanowić zorganizowaną całość gospodarczą, oraz prawami związanymi z prowadzeniem gospodarstwa rolnego</a:t>
            </a:r>
          </a:p>
          <a:p>
            <a:r>
              <a:rPr lang="pl-PL" dirty="0"/>
              <a:t>Art. 46</a:t>
            </a:r>
            <a:r>
              <a:rPr lang="pl-PL" baseline="30000" dirty="0"/>
              <a:t>1</a:t>
            </a:r>
            <a:r>
              <a:rPr lang="pl-PL" dirty="0"/>
              <a:t> [Nieruchomość rolna] Nieruchomościami rolnymi (gruntami rolnymi) są nieruchomości, które są lub mogą być wykorzystywane do prowadzenia działalności wytwórczej w rolnictwie w zakresie produkcji roślinnej i zwierzęcej, nie wyłączając produkcji ogrodniczej, sadowniczej i rybnej. </a:t>
            </a:r>
          </a:p>
          <a:p>
            <a:r>
              <a:rPr lang="pl-PL" dirty="0"/>
              <a:t>Zgodnie z </a:t>
            </a:r>
            <a:r>
              <a:rPr lang="pl-PL" b="1" dirty="0">
                <a:hlinkClick r:id="rId2"/>
              </a:rPr>
              <a:t>art. 2 pkt 2</a:t>
            </a:r>
            <a:r>
              <a:rPr lang="pl-PL" b="1" dirty="0"/>
              <a:t> </a:t>
            </a:r>
            <a:r>
              <a:rPr lang="pl-PL" b="1" dirty="0" err="1"/>
              <a:t>UstRolU</a:t>
            </a:r>
            <a:r>
              <a:rPr lang="pl-PL" b="1" dirty="0"/>
              <a:t> "gospodarstwo rolne"</a:t>
            </a:r>
            <a:r>
              <a:rPr lang="pl-PL" dirty="0"/>
              <a:t> w znaczeniu nadanym w tej ustawie (w brzmieniu zmienionym nowelą z 14.4.2016 r., Dz.U. z 2016 r. </a:t>
            </a:r>
            <a:r>
              <a:rPr lang="pl-PL" dirty="0">
                <a:hlinkClick r:id="rId3"/>
              </a:rPr>
              <a:t>poz. 585</a:t>
            </a:r>
            <a:r>
              <a:rPr lang="pl-PL" dirty="0"/>
              <a:t>, która weszła w życie 30.4.2016 r.) oznacza "gospodarstwo rolne w rozumieniu Kodeksu cywilnego, w którym </a:t>
            </a:r>
            <a:r>
              <a:rPr lang="pl-PL" b="1" dirty="0"/>
              <a:t>powierzchnia nieruchomości rolnej jest nie mniejsza niż 1 ha</a:t>
            </a:r>
            <a:r>
              <a:rPr lang="pl-PL" dirty="0"/>
              <a:t>". </a:t>
            </a:r>
          </a:p>
        </p:txBody>
      </p:sp>
    </p:spTree>
    <p:extLst>
      <p:ext uri="{BB962C8B-B14F-4D97-AF65-F5344CB8AC3E}">
        <p14:creationId xmlns:p14="http://schemas.microsoft.com/office/powerpoint/2010/main" val="2047935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1A5BF7-A7F8-4A75-9FA0-6FEADBC59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Ustrojowa funkcja własności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278C01-10C7-454B-975B-A6C3757CA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ujęciu statycznym – instrument nadbudowy prawnej ustroju gospodarczego państwa,</a:t>
            </a:r>
          </a:p>
          <a:p>
            <a:r>
              <a:rPr lang="pl-PL" dirty="0"/>
              <a:t>W ujęciu dynamicznym – podstawa wszelkiego obrotu gospodarczego,</a:t>
            </a:r>
          </a:p>
          <a:p>
            <a:r>
              <a:rPr lang="pl-PL" dirty="0"/>
              <a:t>Podstawa całego systemu prawa cywilnego, </a:t>
            </a:r>
          </a:p>
          <a:p>
            <a:r>
              <a:rPr lang="pl-PL" dirty="0"/>
              <a:t>Struktura własności uzależniona jest od woli politycznej ustawodawcy, ma funkcje socjologiczne i psychologiczne, należy do podstawowych praw człowieka,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8327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D00CE6-847F-4F1A-892B-86A10E5DD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Model socjalistycznej własności społecznej w okresie PRL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1F5A2E-0BD1-4E54-93BE-EF4C7D54B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Własności społeczna  - </a:t>
            </a:r>
            <a:r>
              <a:rPr lang="pl-PL" dirty="0"/>
              <a:t> model planowej gospodarki socjalistycznej, nakazowo-rozdzielczej, sterowanej centralnie,</a:t>
            </a:r>
          </a:p>
          <a:p>
            <a:r>
              <a:rPr lang="pl-PL" b="1" dirty="0"/>
              <a:t>Formy własności:</a:t>
            </a:r>
          </a:p>
          <a:p>
            <a:pPr lvl="1"/>
            <a:r>
              <a:rPr lang="pl-PL" b="1" dirty="0"/>
              <a:t>Własność państwowa,</a:t>
            </a:r>
          </a:p>
          <a:p>
            <a:pPr lvl="1"/>
            <a:r>
              <a:rPr lang="pl-PL" b="1" dirty="0"/>
              <a:t>Własność spółdzielcza,</a:t>
            </a:r>
          </a:p>
          <a:p>
            <a:pPr lvl="1"/>
            <a:r>
              <a:rPr lang="pl-PL" b="1" dirty="0"/>
              <a:t>Własność innych organizacji społecznych, </a:t>
            </a:r>
          </a:p>
          <a:p>
            <a:pPr lvl="1"/>
            <a:r>
              <a:rPr lang="pl-PL" b="1" dirty="0"/>
              <a:t>Własność indywidualna środków produkcji </a:t>
            </a:r>
            <a:r>
              <a:rPr lang="pl-PL" dirty="0"/>
              <a:t>– w rolnictwie,</a:t>
            </a:r>
          </a:p>
          <a:p>
            <a:pPr lvl="1"/>
            <a:r>
              <a:rPr lang="pl-PL" b="1" dirty="0"/>
              <a:t>Własność osobista środków spożycia </a:t>
            </a:r>
            <a:r>
              <a:rPr lang="pl-PL" dirty="0"/>
              <a:t>– zaspokajanie osobistych potrzeb właściciela i jego bliskich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988727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</TotalTime>
  <Words>678</Words>
  <Application>Microsoft Office PowerPoint</Application>
  <PresentationFormat>Panoramiczny</PresentationFormat>
  <Paragraphs>76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Jon</vt:lpstr>
      <vt:lpstr>Model stosunków własnościowych w Polsce</vt:lpstr>
      <vt:lpstr>Ekonomiczne pojęcie własności</vt:lpstr>
      <vt:lpstr>Własność w znaczeniu prawnym</vt:lpstr>
      <vt:lpstr>Pojęcie mienia – art. 44 KC Mienie = majątek (aktywa majątkowe)</vt:lpstr>
      <vt:lpstr>Własność przedsiębiorstwa</vt:lpstr>
      <vt:lpstr>Własność przedsiębiorstwa</vt:lpstr>
      <vt:lpstr>Własność gospodarstw rolnych</vt:lpstr>
      <vt:lpstr>Ustrojowa funkcja własności</vt:lpstr>
      <vt:lpstr>Model socjalistycznej własności społecznej w okresie PRL</vt:lpstr>
      <vt:lpstr>Przekształcenia własnościowe</vt:lpstr>
      <vt:lpstr>Współczesna stratyfikacja własności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stosunków własnościowych w Polsce</dc:title>
  <dc:creator>Agnieszka Agnieszka</dc:creator>
  <cp:lastModifiedBy>Agnieszka Agnieszka</cp:lastModifiedBy>
  <cp:revision>8</cp:revision>
  <dcterms:created xsi:type="dcterms:W3CDTF">2017-10-20T18:08:27Z</dcterms:created>
  <dcterms:modified xsi:type="dcterms:W3CDTF">2017-10-20T19:11:48Z</dcterms:modified>
</cp:coreProperties>
</file>