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1" r:id="rId6"/>
    <p:sldId id="260" r:id="rId7"/>
    <p:sldId id="274" r:id="rId8"/>
    <p:sldId id="262" r:id="rId9"/>
    <p:sldId id="263" r:id="rId10"/>
    <p:sldId id="265" r:id="rId11"/>
    <p:sldId id="264" r:id="rId12"/>
    <p:sldId id="266" r:id="rId13"/>
    <p:sldId id="268" r:id="rId14"/>
    <p:sldId id="269" r:id="rId15"/>
    <p:sldId id="271" r:id="rId16"/>
    <p:sldId id="270" r:id="rId17"/>
    <p:sldId id="273" r:id="rId18"/>
    <p:sldId id="275" r:id="rId19"/>
    <p:sldId id="276" r:id="rId20"/>
    <p:sldId id="277" r:id="rId21"/>
    <p:sldId id="278" r:id="rId22"/>
    <p:sldId id="280" r:id="rId23"/>
    <p:sldId id="281" r:id="rId24"/>
    <p:sldId id="283" r:id="rId25"/>
    <p:sldId id="284" r:id="rId26"/>
    <p:sldId id="285" r:id="rId27"/>
    <p:sldId id="282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9" autoAdjust="0"/>
    <p:restoredTop sz="94660"/>
  </p:normalViewPr>
  <p:slideViewPr>
    <p:cSldViewPr>
      <p:cViewPr varScale="1">
        <p:scale>
          <a:sx n="54" d="100"/>
          <a:sy n="54" d="100"/>
        </p:scale>
        <p:origin x="11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B5E855-9C0D-4397-8162-6DAF57231207}" type="doc">
      <dgm:prSet loTypeId="urn:microsoft.com/office/officeart/2005/8/layout/arrow5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054F535-D8DE-4C01-9348-B499B3FDEDF3}">
      <dgm:prSet phldrT="[Tekst]"/>
      <dgm:spPr/>
      <dgm:t>
        <a:bodyPr/>
        <a:lstStyle/>
        <a:p>
          <a:r>
            <a:rPr lang="pl-PL" b="1" dirty="0"/>
            <a:t>Zakłady ubezpieczeniowe</a:t>
          </a:r>
        </a:p>
      </dgm:t>
    </dgm:pt>
    <dgm:pt modelId="{4A533B36-4FA9-4764-8B19-C0D170C0192C}" type="parTrans" cxnId="{3CB5E3F7-73B2-48F4-B733-18E59E1DBF5A}">
      <dgm:prSet/>
      <dgm:spPr/>
      <dgm:t>
        <a:bodyPr/>
        <a:lstStyle/>
        <a:p>
          <a:endParaRPr lang="pl-PL"/>
        </a:p>
      </dgm:t>
    </dgm:pt>
    <dgm:pt modelId="{C2A436E0-4F33-4302-9CFC-25165469D515}" type="sibTrans" cxnId="{3CB5E3F7-73B2-48F4-B733-18E59E1DBF5A}">
      <dgm:prSet/>
      <dgm:spPr/>
      <dgm:t>
        <a:bodyPr/>
        <a:lstStyle/>
        <a:p>
          <a:endParaRPr lang="pl-PL"/>
        </a:p>
      </dgm:t>
    </dgm:pt>
    <dgm:pt modelId="{3BBEE1E4-0B36-4405-8EEE-86DC83DDFA80}">
      <dgm:prSet phldrT="[Tekst]"/>
      <dgm:spPr/>
      <dgm:t>
        <a:bodyPr/>
        <a:lstStyle/>
        <a:p>
          <a:r>
            <a:rPr lang="pl-PL" b="1" dirty="0"/>
            <a:t>Pośrednicy ubezpieczeniowi</a:t>
          </a:r>
        </a:p>
      </dgm:t>
    </dgm:pt>
    <dgm:pt modelId="{B777BDAD-D082-4E21-B619-78E6E88B3A6C}" type="parTrans" cxnId="{72BE530E-2C86-432A-B522-FFFC75FCE61D}">
      <dgm:prSet/>
      <dgm:spPr/>
      <dgm:t>
        <a:bodyPr/>
        <a:lstStyle/>
        <a:p>
          <a:endParaRPr lang="pl-PL"/>
        </a:p>
      </dgm:t>
    </dgm:pt>
    <dgm:pt modelId="{53569ABA-C3C4-402F-A167-3D4F05BCEA4C}" type="sibTrans" cxnId="{72BE530E-2C86-432A-B522-FFFC75FCE61D}">
      <dgm:prSet/>
      <dgm:spPr/>
      <dgm:t>
        <a:bodyPr/>
        <a:lstStyle/>
        <a:p>
          <a:endParaRPr lang="pl-PL"/>
        </a:p>
      </dgm:t>
    </dgm:pt>
    <dgm:pt modelId="{3D5569D6-CACE-4469-B22B-D29931A1A2C0}" type="pres">
      <dgm:prSet presAssocID="{6CB5E855-9C0D-4397-8162-6DAF57231207}" presName="diagram" presStyleCnt="0">
        <dgm:presLayoutVars>
          <dgm:dir/>
          <dgm:resizeHandles val="exact"/>
        </dgm:presLayoutVars>
      </dgm:prSet>
      <dgm:spPr/>
    </dgm:pt>
    <dgm:pt modelId="{DD848123-E098-4CE9-92E9-3C2478F9D5E7}" type="pres">
      <dgm:prSet presAssocID="{B054F535-D8DE-4C01-9348-B499B3FDEDF3}" presName="arrow" presStyleLbl="node1" presStyleIdx="0" presStyleCnt="2" custRadScaleRad="106054" custRadScaleInc="9286">
        <dgm:presLayoutVars>
          <dgm:bulletEnabled val="1"/>
        </dgm:presLayoutVars>
      </dgm:prSet>
      <dgm:spPr/>
    </dgm:pt>
    <dgm:pt modelId="{AA159AB0-598F-4EB3-B34F-7F865BAFA486}" type="pres">
      <dgm:prSet presAssocID="{3BBEE1E4-0B36-4405-8EEE-86DC83DDFA80}" presName="arrow" presStyleLbl="node1" presStyleIdx="1" presStyleCnt="2" custRadScaleRad="107546" custRadScaleInc="9795">
        <dgm:presLayoutVars>
          <dgm:bulletEnabled val="1"/>
        </dgm:presLayoutVars>
      </dgm:prSet>
      <dgm:spPr/>
    </dgm:pt>
  </dgm:ptLst>
  <dgm:cxnLst>
    <dgm:cxn modelId="{72BE530E-2C86-432A-B522-FFFC75FCE61D}" srcId="{6CB5E855-9C0D-4397-8162-6DAF57231207}" destId="{3BBEE1E4-0B36-4405-8EEE-86DC83DDFA80}" srcOrd="1" destOrd="0" parTransId="{B777BDAD-D082-4E21-B619-78E6E88B3A6C}" sibTransId="{53569ABA-C3C4-402F-A167-3D4F05BCEA4C}"/>
    <dgm:cxn modelId="{3CB5E3F7-73B2-48F4-B733-18E59E1DBF5A}" srcId="{6CB5E855-9C0D-4397-8162-6DAF57231207}" destId="{B054F535-D8DE-4C01-9348-B499B3FDEDF3}" srcOrd="0" destOrd="0" parTransId="{4A533B36-4FA9-4764-8B19-C0D170C0192C}" sibTransId="{C2A436E0-4F33-4302-9CFC-25165469D515}"/>
    <dgm:cxn modelId="{9EFF09C9-63B0-47BC-9FA1-18D3CDD76940}" type="presOf" srcId="{6CB5E855-9C0D-4397-8162-6DAF57231207}" destId="{3D5569D6-CACE-4469-B22B-D29931A1A2C0}" srcOrd="0" destOrd="0" presId="urn:microsoft.com/office/officeart/2005/8/layout/arrow5"/>
    <dgm:cxn modelId="{AB44EF1D-EBA8-47C6-ABC9-E1AA603CCF65}" type="presOf" srcId="{B054F535-D8DE-4C01-9348-B499B3FDEDF3}" destId="{DD848123-E098-4CE9-92E9-3C2478F9D5E7}" srcOrd="0" destOrd="0" presId="urn:microsoft.com/office/officeart/2005/8/layout/arrow5"/>
    <dgm:cxn modelId="{8F00542C-892C-4D2F-A771-C78A39897F79}" type="presOf" srcId="{3BBEE1E4-0B36-4405-8EEE-86DC83DDFA80}" destId="{AA159AB0-598F-4EB3-B34F-7F865BAFA486}" srcOrd="0" destOrd="0" presId="urn:microsoft.com/office/officeart/2005/8/layout/arrow5"/>
    <dgm:cxn modelId="{D131EEE0-A243-40D8-BF7E-58931B6BC3E9}" type="presParOf" srcId="{3D5569D6-CACE-4469-B22B-D29931A1A2C0}" destId="{DD848123-E098-4CE9-92E9-3C2478F9D5E7}" srcOrd="0" destOrd="0" presId="urn:microsoft.com/office/officeart/2005/8/layout/arrow5"/>
    <dgm:cxn modelId="{2073FFCE-7F21-471F-B07A-D39E7E1FA7A8}" type="presParOf" srcId="{3D5569D6-CACE-4469-B22B-D29931A1A2C0}" destId="{AA159AB0-598F-4EB3-B34F-7F865BAFA48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9CC6C2-55ED-416C-8335-55B9BACADB2A}" type="doc">
      <dgm:prSet loTypeId="urn:microsoft.com/office/officeart/2005/8/layout/hProcess3" loCatId="process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040126E-D4FD-44D5-BEE5-4490591240F2}">
      <dgm:prSet custT="1"/>
      <dgm:spPr/>
      <dgm:t>
        <a:bodyPr/>
        <a:lstStyle/>
        <a:p>
          <a:pPr rtl="0"/>
          <a:r>
            <a:rPr lang="pl-PL" sz="3200" b="1" dirty="0">
              <a:solidFill>
                <a:schemeClr val="bg1"/>
              </a:solidFill>
            </a:rPr>
            <a:t>Zakłady ubezpieczeniowe</a:t>
          </a:r>
        </a:p>
      </dgm:t>
    </dgm:pt>
    <dgm:pt modelId="{87666ED7-1CA8-4B23-B425-8B436046F66D}" type="parTrans" cxnId="{710A7EB3-8BB6-4CE0-B7C0-6298CF8CD179}">
      <dgm:prSet/>
      <dgm:spPr/>
      <dgm:t>
        <a:bodyPr/>
        <a:lstStyle/>
        <a:p>
          <a:endParaRPr lang="pl-PL"/>
        </a:p>
      </dgm:t>
    </dgm:pt>
    <dgm:pt modelId="{62B68D21-8C46-4B95-A844-BB850ED9192A}" type="sibTrans" cxnId="{710A7EB3-8BB6-4CE0-B7C0-6298CF8CD179}">
      <dgm:prSet/>
      <dgm:spPr/>
      <dgm:t>
        <a:bodyPr/>
        <a:lstStyle/>
        <a:p>
          <a:endParaRPr lang="pl-PL"/>
        </a:p>
      </dgm:t>
    </dgm:pt>
    <dgm:pt modelId="{A0926664-0A7B-46F4-98E3-FEAB3B8E9A00}">
      <dgm:prSet/>
      <dgm:spPr/>
      <dgm:t>
        <a:bodyPr/>
        <a:lstStyle/>
        <a:p>
          <a:pPr rtl="0"/>
          <a:endParaRPr lang="pl-PL" dirty="0"/>
        </a:p>
      </dgm:t>
    </dgm:pt>
    <dgm:pt modelId="{F7F02175-FC89-4FCD-8D30-4F7CEC31CEF3}" type="parTrans" cxnId="{33AEFBB9-B294-4E03-A5B9-5FA16BA2DE89}">
      <dgm:prSet/>
      <dgm:spPr/>
      <dgm:t>
        <a:bodyPr/>
        <a:lstStyle/>
        <a:p>
          <a:endParaRPr lang="pl-PL"/>
        </a:p>
      </dgm:t>
    </dgm:pt>
    <dgm:pt modelId="{C8DA5C02-18A0-45CF-8295-E61A6A43B0AF}" type="sibTrans" cxnId="{33AEFBB9-B294-4E03-A5B9-5FA16BA2DE89}">
      <dgm:prSet/>
      <dgm:spPr/>
      <dgm:t>
        <a:bodyPr/>
        <a:lstStyle/>
        <a:p>
          <a:endParaRPr lang="pl-PL"/>
        </a:p>
      </dgm:t>
    </dgm:pt>
    <dgm:pt modelId="{7C3685B1-B377-47A6-B7C7-928DB0D59810}" type="pres">
      <dgm:prSet presAssocID="{109CC6C2-55ED-416C-8335-55B9BACADB2A}" presName="Name0" presStyleCnt="0">
        <dgm:presLayoutVars>
          <dgm:dir/>
          <dgm:animLvl val="lvl"/>
          <dgm:resizeHandles val="exact"/>
        </dgm:presLayoutVars>
      </dgm:prSet>
      <dgm:spPr/>
    </dgm:pt>
    <dgm:pt modelId="{9D1310D6-5199-4B0D-869C-E7C0058F0165}" type="pres">
      <dgm:prSet presAssocID="{109CC6C2-55ED-416C-8335-55B9BACADB2A}" presName="dummy" presStyleCnt="0"/>
      <dgm:spPr/>
    </dgm:pt>
    <dgm:pt modelId="{AAC90D45-5B75-48CD-83A3-C2A2511BFBF6}" type="pres">
      <dgm:prSet presAssocID="{109CC6C2-55ED-416C-8335-55B9BACADB2A}" presName="linH" presStyleCnt="0"/>
      <dgm:spPr/>
    </dgm:pt>
    <dgm:pt modelId="{F86B8DE4-1A49-4799-A64F-A7235A785061}" type="pres">
      <dgm:prSet presAssocID="{109CC6C2-55ED-416C-8335-55B9BACADB2A}" presName="padding1" presStyleCnt="0"/>
      <dgm:spPr/>
    </dgm:pt>
    <dgm:pt modelId="{A685520C-C565-49D2-BF5A-8EFA3F75E6F6}" type="pres">
      <dgm:prSet presAssocID="{9040126E-D4FD-44D5-BEE5-4490591240F2}" presName="linV" presStyleCnt="0"/>
      <dgm:spPr/>
    </dgm:pt>
    <dgm:pt modelId="{EB5FC67F-979F-4CEF-8345-4CCBDAA330A7}" type="pres">
      <dgm:prSet presAssocID="{9040126E-D4FD-44D5-BEE5-4490591240F2}" presName="spVertical1" presStyleCnt="0"/>
      <dgm:spPr/>
    </dgm:pt>
    <dgm:pt modelId="{456B01B6-B87C-401A-8737-A5545060C9BA}" type="pres">
      <dgm:prSet presAssocID="{9040126E-D4FD-44D5-BEE5-4490591240F2}" presName="parTx" presStyleLbl="revTx" presStyleIdx="0" presStyleCnt="2" custScaleX="219150" custLinFactNeighborX="20613" custLinFactNeighborY="-819">
        <dgm:presLayoutVars>
          <dgm:chMax val="0"/>
          <dgm:chPref val="0"/>
          <dgm:bulletEnabled val="1"/>
        </dgm:presLayoutVars>
      </dgm:prSet>
      <dgm:spPr/>
    </dgm:pt>
    <dgm:pt modelId="{542113F0-5C16-412F-968E-BFD71A21F302}" type="pres">
      <dgm:prSet presAssocID="{9040126E-D4FD-44D5-BEE5-4490591240F2}" presName="spVertical2" presStyleCnt="0"/>
      <dgm:spPr/>
    </dgm:pt>
    <dgm:pt modelId="{66214DEA-BE2F-4DCF-99BA-DFF72A540C8C}" type="pres">
      <dgm:prSet presAssocID="{9040126E-D4FD-44D5-BEE5-4490591240F2}" presName="spVertical3" presStyleCnt="0"/>
      <dgm:spPr/>
    </dgm:pt>
    <dgm:pt modelId="{D54C0F67-1F98-4594-A745-44C188CF77C8}" type="pres">
      <dgm:prSet presAssocID="{62B68D21-8C46-4B95-A844-BB850ED9192A}" presName="space" presStyleCnt="0"/>
      <dgm:spPr/>
    </dgm:pt>
    <dgm:pt modelId="{86E2EF1D-EC0E-47E6-97A9-622686A2F341}" type="pres">
      <dgm:prSet presAssocID="{A0926664-0A7B-46F4-98E3-FEAB3B8E9A00}" presName="linV" presStyleCnt="0"/>
      <dgm:spPr/>
    </dgm:pt>
    <dgm:pt modelId="{2AC74F55-7A62-4B40-9069-77A6CBAAD4C7}" type="pres">
      <dgm:prSet presAssocID="{A0926664-0A7B-46F4-98E3-FEAB3B8E9A00}" presName="spVertical1" presStyleCnt="0"/>
      <dgm:spPr/>
    </dgm:pt>
    <dgm:pt modelId="{0C6CEB64-8A3E-49B8-86E7-BA0A4599D7AD}" type="pres">
      <dgm:prSet presAssocID="{A0926664-0A7B-46F4-98E3-FEAB3B8E9A00}" presName="parTx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02ADEF64-43FD-4B8A-90D7-74E2F0E2A45E}" type="pres">
      <dgm:prSet presAssocID="{A0926664-0A7B-46F4-98E3-FEAB3B8E9A00}" presName="spVertical2" presStyleCnt="0"/>
      <dgm:spPr/>
    </dgm:pt>
    <dgm:pt modelId="{CD88B319-9C2E-49A1-9635-7517A07C7FA5}" type="pres">
      <dgm:prSet presAssocID="{A0926664-0A7B-46F4-98E3-FEAB3B8E9A00}" presName="spVertical3" presStyleCnt="0"/>
      <dgm:spPr/>
    </dgm:pt>
    <dgm:pt modelId="{4682DA93-0B94-4F32-B13E-4CB3FCC5CA17}" type="pres">
      <dgm:prSet presAssocID="{109CC6C2-55ED-416C-8335-55B9BACADB2A}" presName="padding2" presStyleCnt="0"/>
      <dgm:spPr/>
    </dgm:pt>
    <dgm:pt modelId="{52032FC9-9F10-49BE-97B1-E5FD57A1094B}" type="pres">
      <dgm:prSet presAssocID="{109CC6C2-55ED-416C-8335-55B9BACADB2A}" presName="negArrow" presStyleCnt="0"/>
      <dgm:spPr/>
    </dgm:pt>
    <dgm:pt modelId="{2F74CB6F-D9CC-48CC-9709-96676A39F4AF}" type="pres">
      <dgm:prSet presAssocID="{109CC6C2-55ED-416C-8335-55B9BACADB2A}" presName="backgroundArrow" presStyleLbl="node1" presStyleIdx="0" presStyleCnt="1" custLinFactNeighborX="533" custLinFactNeighborY="-11840"/>
      <dgm:spPr/>
    </dgm:pt>
  </dgm:ptLst>
  <dgm:cxnLst>
    <dgm:cxn modelId="{710A7EB3-8BB6-4CE0-B7C0-6298CF8CD179}" srcId="{109CC6C2-55ED-416C-8335-55B9BACADB2A}" destId="{9040126E-D4FD-44D5-BEE5-4490591240F2}" srcOrd="0" destOrd="0" parTransId="{87666ED7-1CA8-4B23-B425-8B436046F66D}" sibTransId="{62B68D21-8C46-4B95-A844-BB850ED9192A}"/>
    <dgm:cxn modelId="{2F3C757D-CEA1-47B9-9563-278BA92C3F7A}" type="presOf" srcId="{A0926664-0A7B-46F4-98E3-FEAB3B8E9A00}" destId="{0C6CEB64-8A3E-49B8-86E7-BA0A4599D7AD}" srcOrd="0" destOrd="0" presId="urn:microsoft.com/office/officeart/2005/8/layout/hProcess3"/>
    <dgm:cxn modelId="{1814796D-B773-4A4C-8627-D0230B10E90E}" type="presOf" srcId="{9040126E-D4FD-44D5-BEE5-4490591240F2}" destId="{456B01B6-B87C-401A-8737-A5545060C9BA}" srcOrd="0" destOrd="0" presId="urn:microsoft.com/office/officeart/2005/8/layout/hProcess3"/>
    <dgm:cxn modelId="{33AEFBB9-B294-4E03-A5B9-5FA16BA2DE89}" srcId="{109CC6C2-55ED-416C-8335-55B9BACADB2A}" destId="{A0926664-0A7B-46F4-98E3-FEAB3B8E9A00}" srcOrd="1" destOrd="0" parTransId="{F7F02175-FC89-4FCD-8D30-4F7CEC31CEF3}" sibTransId="{C8DA5C02-18A0-45CF-8295-E61A6A43B0AF}"/>
    <dgm:cxn modelId="{877C3F89-FD3A-4B79-AD3D-D6D28A63B042}" type="presOf" srcId="{109CC6C2-55ED-416C-8335-55B9BACADB2A}" destId="{7C3685B1-B377-47A6-B7C7-928DB0D59810}" srcOrd="0" destOrd="0" presId="urn:microsoft.com/office/officeart/2005/8/layout/hProcess3"/>
    <dgm:cxn modelId="{1B6EC5C1-19D8-4EB6-9F4A-6134A27A059D}" type="presParOf" srcId="{7C3685B1-B377-47A6-B7C7-928DB0D59810}" destId="{9D1310D6-5199-4B0D-869C-E7C0058F0165}" srcOrd="0" destOrd="0" presId="urn:microsoft.com/office/officeart/2005/8/layout/hProcess3"/>
    <dgm:cxn modelId="{839CEC77-DC0C-4C8F-BD68-56864E5C1D9C}" type="presParOf" srcId="{7C3685B1-B377-47A6-B7C7-928DB0D59810}" destId="{AAC90D45-5B75-48CD-83A3-C2A2511BFBF6}" srcOrd="1" destOrd="0" presId="urn:microsoft.com/office/officeart/2005/8/layout/hProcess3"/>
    <dgm:cxn modelId="{ADC01E7D-6ECE-4295-AEDF-FA37A5FCD8CC}" type="presParOf" srcId="{AAC90D45-5B75-48CD-83A3-C2A2511BFBF6}" destId="{F86B8DE4-1A49-4799-A64F-A7235A785061}" srcOrd="0" destOrd="0" presId="urn:microsoft.com/office/officeart/2005/8/layout/hProcess3"/>
    <dgm:cxn modelId="{95214B1D-87CB-4160-B28B-051744ADBCF9}" type="presParOf" srcId="{AAC90D45-5B75-48CD-83A3-C2A2511BFBF6}" destId="{A685520C-C565-49D2-BF5A-8EFA3F75E6F6}" srcOrd="1" destOrd="0" presId="urn:microsoft.com/office/officeart/2005/8/layout/hProcess3"/>
    <dgm:cxn modelId="{C627EFF7-AE4F-44B6-B3CD-03FA748A6DF9}" type="presParOf" srcId="{A685520C-C565-49D2-BF5A-8EFA3F75E6F6}" destId="{EB5FC67F-979F-4CEF-8345-4CCBDAA330A7}" srcOrd="0" destOrd="0" presId="urn:microsoft.com/office/officeart/2005/8/layout/hProcess3"/>
    <dgm:cxn modelId="{353B828C-8542-4F21-ACF3-27E69B6B8000}" type="presParOf" srcId="{A685520C-C565-49D2-BF5A-8EFA3F75E6F6}" destId="{456B01B6-B87C-401A-8737-A5545060C9BA}" srcOrd="1" destOrd="0" presId="urn:microsoft.com/office/officeart/2005/8/layout/hProcess3"/>
    <dgm:cxn modelId="{3120714C-A75F-40C2-9BD8-D8CB8C5EFBB1}" type="presParOf" srcId="{A685520C-C565-49D2-BF5A-8EFA3F75E6F6}" destId="{542113F0-5C16-412F-968E-BFD71A21F302}" srcOrd="2" destOrd="0" presId="urn:microsoft.com/office/officeart/2005/8/layout/hProcess3"/>
    <dgm:cxn modelId="{C62DD981-C84C-4590-B9E1-47DA08CBF8AF}" type="presParOf" srcId="{A685520C-C565-49D2-BF5A-8EFA3F75E6F6}" destId="{66214DEA-BE2F-4DCF-99BA-DFF72A540C8C}" srcOrd="3" destOrd="0" presId="urn:microsoft.com/office/officeart/2005/8/layout/hProcess3"/>
    <dgm:cxn modelId="{C4218AB0-6E9C-429E-8F29-C809B46CD227}" type="presParOf" srcId="{AAC90D45-5B75-48CD-83A3-C2A2511BFBF6}" destId="{D54C0F67-1F98-4594-A745-44C188CF77C8}" srcOrd="2" destOrd="0" presId="urn:microsoft.com/office/officeart/2005/8/layout/hProcess3"/>
    <dgm:cxn modelId="{6D7C84CB-2A50-4A8C-9976-F2C82AB9970E}" type="presParOf" srcId="{AAC90D45-5B75-48CD-83A3-C2A2511BFBF6}" destId="{86E2EF1D-EC0E-47E6-97A9-622686A2F341}" srcOrd="3" destOrd="0" presId="urn:microsoft.com/office/officeart/2005/8/layout/hProcess3"/>
    <dgm:cxn modelId="{D4F4263E-F565-4FE3-A377-9ECE33328CD0}" type="presParOf" srcId="{86E2EF1D-EC0E-47E6-97A9-622686A2F341}" destId="{2AC74F55-7A62-4B40-9069-77A6CBAAD4C7}" srcOrd="0" destOrd="0" presId="urn:microsoft.com/office/officeart/2005/8/layout/hProcess3"/>
    <dgm:cxn modelId="{24E7183F-5CBE-4B02-9557-9661E45681D6}" type="presParOf" srcId="{86E2EF1D-EC0E-47E6-97A9-622686A2F341}" destId="{0C6CEB64-8A3E-49B8-86E7-BA0A4599D7AD}" srcOrd="1" destOrd="0" presId="urn:microsoft.com/office/officeart/2005/8/layout/hProcess3"/>
    <dgm:cxn modelId="{356F059B-609D-4C8B-97D0-0F5F795CB827}" type="presParOf" srcId="{86E2EF1D-EC0E-47E6-97A9-622686A2F341}" destId="{02ADEF64-43FD-4B8A-90D7-74E2F0E2A45E}" srcOrd="2" destOrd="0" presId="urn:microsoft.com/office/officeart/2005/8/layout/hProcess3"/>
    <dgm:cxn modelId="{8DB85AA4-5184-4D18-A605-4F5D04DEDECA}" type="presParOf" srcId="{86E2EF1D-EC0E-47E6-97A9-622686A2F341}" destId="{CD88B319-9C2E-49A1-9635-7517A07C7FA5}" srcOrd="3" destOrd="0" presId="urn:microsoft.com/office/officeart/2005/8/layout/hProcess3"/>
    <dgm:cxn modelId="{DFE9F22C-EFF7-4830-8BCB-D6B339CA2D09}" type="presParOf" srcId="{AAC90D45-5B75-48CD-83A3-C2A2511BFBF6}" destId="{4682DA93-0B94-4F32-B13E-4CB3FCC5CA17}" srcOrd="4" destOrd="0" presId="urn:microsoft.com/office/officeart/2005/8/layout/hProcess3"/>
    <dgm:cxn modelId="{44E81F07-6A4E-4097-90B7-805D077AC6BC}" type="presParOf" srcId="{AAC90D45-5B75-48CD-83A3-C2A2511BFBF6}" destId="{52032FC9-9F10-49BE-97B1-E5FD57A1094B}" srcOrd="5" destOrd="0" presId="urn:microsoft.com/office/officeart/2005/8/layout/hProcess3"/>
    <dgm:cxn modelId="{FC54752D-9F66-4793-953F-8340010AE590}" type="presParOf" srcId="{AAC90D45-5B75-48CD-83A3-C2A2511BFBF6}" destId="{2F74CB6F-D9CC-48CC-9709-96676A39F4AF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9CC6C2-55ED-416C-8335-55B9BACADB2A}" type="doc">
      <dgm:prSet loTypeId="urn:microsoft.com/office/officeart/2005/8/layout/hProcess3" loCatId="process" qsTypeId="urn:microsoft.com/office/officeart/2005/8/quickstyle/3d2#2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040126E-D4FD-44D5-BEE5-4490591240F2}">
      <dgm:prSet custT="1"/>
      <dgm:spPr/>
      <dgm:t>
        <a:bodyPr/>
        <a:lstStyle/>
        <a:p>
          <a:pPr rtl="0"/>
          <a:r>
            <a:rPr lang="pl-PL" sz="3200" b="1" dirty="0">
              <a:solidFill>
                <a:schemeClr val="bg1"/>
              </a:solidFill>
            </a:rPr>
            <a:t>Pośrednicy ubezpieczeniowi</a:t>
          </a:r>
        </a:p>
      </dgm:t>
    </dgm:pt>
    <dgm:pt modelId="{87666ED7-1CA8-4B23-B425-8B436046F66D}" type="parTrans" cxnId="{710A7EB3-8BB6-4CE0-B7C0-6298CF8CD179}">
      <dgm:prSet/>
      <dgm:spPr/>
      <dgm:t>
        <a:bodyPr/>
        <a:lstStyle/>
        <a:p>
          <a:endParaRPr lang="pl-PL"/>
        </a:p>
      </dgm:t>
    </dgm:pt>
    <dgm:pt modelId="{62B68D21-8C46-4B95-A844-BB850ED9192A}" type="sibTrans" cxnId="{710A7EB3-8BB6-4CE0-B7C0-6298CF8CD179}">
      <dgm:prSet/>
      <dgm:spPr/>
      <dgm:t>
        <a:bodyPr/>
        <a:lstStyle/>
        <a:p>
          <a:endParaRPr lang="pl-PL"/>
        </a:p>
      </dgm:t>
    </dgm:pt>
    <dgm:pt modelId="{A0926664-0A7B-46F4-98E3-FEAB3B8E9A00}">
      <dgm:prSet/>
      <dgm:spPr/>
      <dgm:t>
        <a:bodyPr/>
        <a:lstStyle/>
        <a:p>
          <a:pPr rtl="0"/>
          <a:endParaRPr lang="pl-PL" dirty="0"/>
        </a:p>
      </dgm:t>
    </dgm:pt>
    <dgm:pt modelId="{F7F02175-FC89-4FCD-8D30-4F7CEC31CEF3}" type="parTrans" cxnId="{33AEFBB9-B294-4E03-A5B9-5FA16BA2DE89}">
      <dgm:prSet/>
      <dgm:spPr/>
      <dgm:t>
        <a:bodyPr/>
        <a:lstStyle/>
        <a:p>
          <a:endParaRPr lang="pl-PL"/>
        </a:p>
      </dgm:t>
    </dgm:pt>
    <dgm:pt modelId="{C8DA5C02-18A0-45CF-8295-E61A6A43B0AF}" type="sibTrans" cxnId="{33AEFBB9-B294-4E03-A5B9-5FA16BA2DE89}">
      <dgm:prSet/>
      <dgm:spPr/>
      <dgm:t>
        <a:bodyPr/>
        <a:lstStyle/>
        <a:p>
          <a:endParaRPr lang="pl-PL"/>
        </a:p>
      </dgm:t>
    </dgm:pt>
    <dgm:pt modelId="{7C3685B1-B377-47A6-B7C7-928DB0D59810}" type="pres">
      <dgm:prSet presAssocID="{109CC6C2-55ED-416C-8335-55B9BACADB2A}" presName="Name0" presStyleCnt="0">
        <dgm:presLayoutVars>
          <dgm:dir/>
          <dgm:animLvl val="lvl"/>
          <dgm:resizeHandles val="exact"/>
        </dgm:presLayoutVars>
      </dgm:prSet>
      <dgm:spPr/>
    </dgm:pt>
    <dgm:pt modelId="{9D1310D6-5199-4B0D-869C-E7C0058F0165}" type="pres">
      <dgm:prSet presAssocID="{109CC6C2-55ED-416C-8335-55B9BACADB2A}" presName="dummy" presStyleCnt="0"/>
      <dgm:spPr/>
    </dgm:pt>
    <dgm:pt modelId="{AAC90D45-5B75-48CD-83A3-C2A2511BFBF6}" type="pres">
      <dgm:prSet presAssocID="{109CC6C2-55ED-416C-8335-55B9BACADB2A}" presName="linH" presStyleCnt="0"/>
      <dgm:spPr/>
    </dgm:pt>
    <dgm:pt modelId="{F86B8DE4-1A49-4799-A64F-A7235A785061}" type="pres">
      <dgm:prSet presAssocID="{109CC6C2-55ED-416C-8335-55B9BACADB2A}" presName="padding1" presStyleCnt="0"/>
      <dgm:spPr/>
    </dgm:pt>
    <dgm:pt modelId="{A685520C-C565-49D2-BF5A-8EFA3F75E6F6}" type="pres">
      <dgm:prSet presAssocID="{9040126E-D4FD-44D5-BEE5-4490591240F2}" presName="linV" presStyleCnt="0"/>
      <dgm:spPr/>
    </dgm:pt>
    <dgm:pt modelId="{EB5FC67F-979F-4CEF-8345-4CCBDAA330A7}" type="pres">
      <dgm:prSet presAssocID="{9040126E-D4FD-44D5-BEE5-4490591240F2}" presName="spVertical1" presStyleCnt="0"/>
      <dgm:spPr/>
    </dgm:pt>
    <dgm:pt modelId="{456B01B6-B87C-401A-8737-A5545060C9BA}" type="pres">
      <dgm:prSet presAssocID="{9040126E-D4FD-44D5-BEE5-4490591240F2}" presName="parTx" presStyleLbl="revTx" presStyleIdx="0" presStyleCnt="2" custScaleX="219150" custLinFactNeighborX="20613" custLinFactNeighborY="-819">
        <dgm:presLayoutVars>
          <dgm:chMax val="0"/>
          <dgm:chPref val="0"/>
          <dgm:bulletEnabled val="1"/>
        </dgm:presLayoutVars>
      </dgm:prSet>
      <dgm:spPr/>
    </dgm:pt>
    <dgm:pt modelId="{542113F0-5C16-412F-968E-BFD71A21F302}" type="pres">
      <dgm:prSet presAssocID="{9040126E-D4FD-44D5-BEE5-4490591240F2}" presName="spVertical2" presStyleCnt="0"/>
      <dgm:spPr/>
    </dgm:pt>
    <dgm:pt modelId="{66214DEA-BE2F-4DCF-99BA-DFF72A540C8C}" type="pres">
      <dgm:prSet presAssocID="{9040126E-D4FD-44D5-BEE5-4490591240F2}" presName="spVertical3" presStyleCnt="0"/>
      <dgm:spPr/>
    </dgm:pt>
    <dgm:pt modelId="{D54C0F67-1F98-4594-A745-44C188CF77C8}" type="pres">
      <dgm:prSet presAssocID="{62B68D21-8C46-4B95-A844-BB850ED9192A}" presName="space" presStyleCnt="0"/>
      <dgm:spPr/>
    </dgm:pt>
    <dgm:pt modelId="{86E2EF1D-EC0E-47E6-97A9-622686A2F341}" type="pres">
      <dgm:prSet presAssocID="{A0926664-0A7B-46F4-98E3-FEAB3B8E9A00}" presName="linV" presStyleCnt="0"/>
      <dgm:spPr/>
    </dgm:pt>
    <dgm:pt modelId="{2AC74F55-7A62-4B40-9069-77A6CBAAD4C7}" type="pres">
      <dgm:prSet presAssocID="{A0926664-0A7B-46F4-98E3-FEAB3B8E9A00}" presName="spVertical1" presStyleCnt="0"/>
      <dgm:spPr/>
    </dgm:pt>
    <dgm:pt modelId="{0C6CEB64-8A3E-49B8-86E7-BA0A4599D7AD}" type="pres">
      <dgm:prSet presAssocID="{A0926664-0A7B-46F4-98E3-FEAB3B8E9A00}" presName="parTx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02ADEF64-43FD-4B8A-90D7-74E2F0E2A45E}" type="pres">
      <dgm:prSet presAssocID="{A0926664-0A7B-46F4-98E3-FEAB3B8E9A00}" presName="spVertical2" presStyleCnt="0"/>
      <dgm:spPr/>
    </dgm:pt>
    <dgm:pt modelId="{CD88B319-9C2E-49A1-9635-7517A07C7FA5}" type="pres">
      <dgm:prSet presAssocID="{A0926664-0A7B-46F4-98E3-FEAB3B8E9A00}" presName="spVertical3" presStyleCnt="0"/>
      <dgm:spPr/>
    </dgm:pt>
    <dgm:pt modelId="{4682DA93-0B94-4F32-B13E-4CB3FCC5CA17}" type="pres">
      <dgm:prSet presAssocID="{109CC6C2-55ED-416C-8335-55B9BACADB2A}" presName="padding2" presStyleCnt="0"/>
      <dgm:spPr/>
    </dgm:pt>
    <dgm:pt modelId="{52032FC9-9F10-49BE-97B1-E5FD57A1094B}" type="pres">
      <dgm:prSet presAssocID="{109CC6C2-55ED-416C-8335-55B9BACADB2A}" presName="negArrow" presStyleCnt="0"/>
      <dgm:spPr/>
    </dgm:pt>
    <dgm:pt modelId="{2F74CB6F-D9CC-48CC-9709-96676A39F4AF}" type="pres">
      <dgm:prSet presAssocID="{109CC6C2-55ED-416C-8335-55B9BACADB2A}" presName="backgroundArrow" presStyleLbl="node1" presStyleIdx="0" presStyleCnt="1"/>
      <dgm:spPr/>
    </dgm:pt>
  </dgm:ptLst>
  <dgm:cxnLst>
    <dgm:cxn modelId="{0E1EFCCB-6C81-4FEA-94DA-043B89305A72}" type="presOf" srcId="{A0926664-0A7B-46F4-98E3-FEAB3B8E9A00}" destId="{0C6CEB64-8A3E-49B8-86E7-BA0A4599D7AD}" srcOrd="0" destOrd="0" presId="urn:microsoft.com/office/officeart/2005/8/layout/hProcess3"/>
    <dgm:cxn modelId="{710A7EB3-8BB6-4CE0-B7C0-6298CF8CD179}" srcId="{109CC6C2-55ED-416C-8335-55B9BACADB2A}" destId="{9040126E-D4FD-44D5-BEE5-4490591240F2}" srcOrd="0" destOrd="0" parTransId="{87666ED7-1CA8-4B23-B425-8B436046F66D}" sibTransId="{62B68D21-8C46-4B95-A844-BB850ED9192A}"/>
    <dgm:cxn modelId="{33AEFBB9-B294-4E03-A5B9-5FA16BA2DE89}" srcId="{109CC6C2-55ED-416C-8335-55B9BACADB2A}" destId="{A0926664-0A7B-46F4-98E3-FEAB3B8E9A00}" srcOrd="1" destOrd="0" parTransId="{F7F02175-FC89-4FCD-8D30-4F7CEC31CEF3}" sibTransId="{C8DA5C02-18A0-45CF-8295-E61A6A43B0AF}"/>
    <dgm:cxn modelId="{36224CF9-DC96-4333-AFC2-D6AD8AFA425D}" type="presOf" srcId="{109CC6C2-55ED-416C-8335-55B9BACADB2A}" destId="{7C3685B1-B377-47A6-B7C7-928DB0D59810}" srcOrd="0" destOrd="0" presId="urn:microsoft.com/office/officeart/2005/8/layout/hProcess3"/>
    <dgm:cxn modelId="{CAEB214E-EB35-422A-AF71-883291B7A1B5}" type="presOf" srcId="{9040126E-D4FD-44D5-BEE5-4490591240F2}" destId="{456B01B6-B87C-401A-8737-A5545060C9BA}" srcOrd="0" destOrd="0" presId="urn:microsoft.com/office/officeart/2005/8/layout/hProcess3"/>
    <dgm:cxn modelId="{9F1C3CFE-E742-4C7A-9C8A-AF2E566AA67D}" type="presParOf" srcId="{7C3685B1-B377-47A6-B7C7-928DB0D59810}" destId="{9D1310D6-5199-4B0D-869C-E7C0058F0165}" srcOrd="0" destOrd="0" presId="urn:microsoft.com/office/officeart/2005/8/layout/hProcess3"/>
    <dgm:cxn modelId="{03042503-4E41-4424-9B0F-10845CCD9E1F}" type="presParOf" srcId="{7C3685B1-B377-47A6-B7C7-928DB0D59810}" destId="{AAC90D45-5B75-48CD-83A3-C2A2511BFBF6}" srcOrd="1" destOrd="0" presId="urn:microsoft.com/office/officeart/2005/8/layout/hProcess3"/>
    <dgm:cxn modelId="{D0DA052F-B356-48ED-90F7-A357D8EB9B67}" type="presParOf" srcId="{AAC90D45-5B75-48CD-83A3-C2A2511BFBF6}" destId="{F86B8DE4-1A49-4799-A64F-A7235A785061}" srcOrd="0" destOrd="0" presId="urn:microsoft.com/office/officeart/2005/8/layout/hProcess3"/>
    <dgm:cxn modelId="{9B412BE4-4F11-489A-ABF2-30441E5A1895}" type="presParOf" srcId="{AAC90D45-5B75-48CD-83A3-C2A2511BFBF6}" destId="{A685520C-C565-49D2-BF5A-8EFA3F75E6F6}" srcOrd="1" destOrd="0" presId="urn:microsoft.com/office/officeart/2005/8/layout/hProcess3"/>
    <dgm:cxn modelId="{838E49FA-BD7F-487B-89D5-5021330548EB}" type="presParOf" srcId="{A685520C-C565-49D2-BF5A-8EFA3F75E6F6}" destId="{EB5FC67F-979F-4CEF-8345-4CCBDAA330A7}" srcOrd="0" destOrd="0" presId="urn:microsoft.com/office/officeart/2005/8/layout/hProcess3"/>
    <dgm:cxn modelId="{FF2DBEFD-EA12-4AE9-A5E7-A7AEA2D339A2}" type="presParOf" srcId="{A685520C-C565-49D2-BF5A-8EFA3F75E6F6}" destId="{456B01B6-B87C-401A-8737-A5545060C9BA}" srcOrd="1" destOrd="0" presId="urn:microsoft.com/office/officeart/2005/8/layout/hProcess3"/>
    <dgm:cxn modelId="{F6ED926E-4D41-4604-9F45-416FDA1C01DF}" type="presParOf" srcId="{A685520C-C565-49D2-BF5A-8EFA3F75E6F6}" destId="{542113F0-5C16-412F-968E-BFD71A21F302}" srcOrd="2" destOrd="0" presId="urn:microsoft.com/office/officeart/2005/8/layout/hProcess3"/>
    <dgm:cxn modelId="{B6840C2F-FF34-458E-900A-15A52A12AB63}" type="presParOf" srcId="{A685520C-C565-49D2-BF5A-8EFA3F75E6F6}" destId="{66214DEA-BE2F-4DCF-99BA-DFF72A540C8C}" srcOrd="3" destOrd="0" presId="urn:microsoft.com/office/officeart/2005/8/layout/hProcess3"/>
    <dgm:cxn modelId="{623F8DDD-2334-4794-A378-89CFA649CBE7}" type="presParOf" srcId="{AAC90D45-5B75-48CD-83A3-C2A2511BFBF6}" destId="{D54C0F67-1F98-4594-A745-44C188CF77C8}" srcOrd="2" destOrd="0" presId="urn:microsoft.com/office/officeart/2005/8/layout/hProcess3"/>
    <dgm:cxn modelId="{E1AE2DA1-4B27-4952-882B-9C4BE18F3E44}" type="presParOf" srcId="{AAC90D45-5B75-48CD-83A3-C2A2511BFBF6}" destId="{86E2EF1D-EC0E-47E6-97A9-622686A2F341}" srcOrd="3" destOrd="0" presId="urn:microsoft.com/office/officeart/2005/8/layout/hProcess3"/>
    <dgm:cxn modelId="{698B485D-C2A5-4C8B-A392-CEB1F5A8B420}" type="presParOf" srcId="{86E2EF1D-EC0E-47E6-97A9-622686A2F341}" destId="{2AC74F55-7A62-4B40-9069-77A6CBAAD4C7}" srcOrd="0" destOrd="0" presId="urn:microsoft.com/office/officeart/2005/8/layout/hProcess3"/>
    <dgm:cxn modelId="{45276753-0692-4026-BCC0-98A720E6C503}" type="presParOf" srcId="{86E2EF1D-EC0E-47E6-97A9-622686A2F341}" destId="{0C6CEB64-8A3E-49B8-86E7-BA0A4599D7AD}" srcOrd="1" destOrd="0" presId="urn:microsoft.com/office/officeart/2005/8/layout/hProcess3"/>
    <dgm:cxn modelId="{DDF7A6AD-DA17-4200-BE2C-19EE84461B61}" type="presParOf" srcId="{86E2EF1D-EC0E-47E6-97A9-622686A2F341}" destId="{02ADEF64-43FD-4B8A-90D7-74E2F0E2A45E}" srcOrd="2" destOrd="0" presId="urn:microsoft.com/office/officeart/2005/8/layout/hProcess3"/>
    <dgm:cxn modelId="{F245150F-E74F-4FAB-A4E8-E9B6FB7C7D70}" type="presParOf" srcId="{86E2EF1D-EC0E-47E6-97A9-622686A2F341}" destId="{CD88B319-9C2E-49A1-9635-7517A07C7FA5}" srcOrd="3" destOrd="0" presId="urn:microsoft.com/office/officeart/2005/8/layout/hProcess3"/>
    <dgm:cxn modelId="{7D2024D0-6CA8-4074-9290-C71BBECF4228}" type="presParOf" srcId="{AAC90D45-5B75-48CD-83A3-C2A2511BFBF6}" destId="{4682DA93-0B94-4F32-B13E-4CB3FCC5CA17}" srcOrd="4" destOrd="0" presId="urn:microsoft.com/office/officeart/2005/8/layout/hProcess3"/>
    <dgm:cxn modelId="{371D6471-2CED-4F69-A667-7BA3EB0525C3}" type="presParOf" srcId="{AAC90D45-5B75-48CD-83A3-C2A2511BFBF6}" destId="{52032FC9-9F10-49BE-97B1-E5FD57A1094B}" srcOrd="5" destOrd="0" presId="urn:microsoft.com/office/officeart/2005/8/layout/hProcess3"/>
    <dgm:cxn modelId="{9B50A16E-12DF-49AA-89D1-D5AC4CCB94AF}" type="presParOf" srcId="{AAC90D45-5B75-48CD-83A3-C2A2511BFBF6}" destId="{2F74CB6F-D9CC-48CC-9709-96676A39F4AF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848123-E098-4CE9-92E9-3C2478F9D5E7}">
      <dsp:nvSpPr>
        <dsp:cNvPr id="0" name=""/>
        <dsp:cNvSpPr/>
      </dsp:nvSpPr>
      <dsp:spPr>
        <a:xfrm rot="16200000">
          <a:off x="0" y="42859"/>
          <a:ext cx="3613472" cy="3613472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 dirty="0"/>
            <a:t>Zakłady ubezpieczeniowe</a:t>
          </a:r>
        </a:p>
      </dsp:txBody>
      <dsp:txXfrm rot="5400000">
        <a:off x="0" y="946227"/>
        <a:ext cx="2981114" cy="1806736"/>
      </dsp:txXfrm>
    </dsp:sp>
    <dsp:sp modelId="{AA159AB0-598F-4EB3-B34F-7F865BAFA486}">
      <dsp:nvSpPr>
        <dsp:cNvPr id="0" name=""/>
        <dsp:cNvSpPr/>
      </dsp:nvSpPr>
      <dsp:spPr>
        <a:xfrm rot="5400000">
          <a:off x="3854127" y="1257317"/>
          <a:ext cx="3613472" cy="3613472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 dirty="0"/>
            <a:t>Pośrednicy ubezpieczeniowi</a:t>
          </a:r>
        </a:p>
      </dsp:txBody>
      <dsp:txXfrm rot="-5400000">
        <a:off x="4486485" y="2160685"/>
        <a:ext cx="2981114" cy="18067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74CB6F-D9CC-48CC-9709-96676A39F4AF}">
      <dsp:nvSpPr>
        <dsp:cNvPr id="0" name=""/>
        <dsp:cNvSpPr/>
      </dsp:nvSpPr>
      <dsp:spPr>
        <a:xfrm>
          <a:off x="0" y="0"/>
          <a:ext cx="8043890" cy="4680000"/>
        </a:xfrm>
        <a:prstGeom prst="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6CEB64-8A3E-49B8-86E7-BA0A4599D7AD}">
      <dsp:nvSpPr>
        <dsp:cNvPr id="0" name=""/>
        <dsp:cNvSpPr/>
      </dsp:nvSpPr>
      <dsp:spPr>
        <a:xfrm>
          <a:off x="5295299" y="1266876"/>
          <a:ext cx="1944201" cy="23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60400" rIns="0" bIns="660400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6500" kern="1200" dirty="0"/>
        </a:p>
      </dsp:txBody>
      <dsp:txXfrm>
        <a:off x="5295299" y="1266876"/>
        <a:ext cx="1944201" cy="2340000"/>
      </dsp:txXfrm>
    </dsp:sp>
    <dsp:sp modelId="{456B01B6-B87C-401A-8737-A5545060C9BA}">
      <dsp:nvSpPr>
        <dsp:cNvPr id="0" name=""/>
        <dsp:cNvSpPr/>
      </dsp:nvSpPr>
      <dsp:spPr>
        <a:xfrm>
          <a:off x="1046498" y="1257293"/>
          <a:ext cx="4260718" cy="23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25120" rIns="0" bIns="3251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chemeClr val="bg1"/>
              </a:solidFill>
            </a:rPr>
            <a:t>Zakłady ubezpieczeniowe</a:t>
          </a:r>
        </a:p>
      </dsp:txBody>
      <dsp:txXfrm>
        <a:off x="1046498" y="1257293"/>
        <a:ext cx="4260718" cy="234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74CB6F-D9CC-48CC-9709-96676A39F4AF}">
      <dsp:nvSpPr>
        <dsp:cNvPr id="0" name=""/>
        <dsp:cNvSpPr/>
      </dsp:nvSpPr>
      <dsp:spPr>
        <a:xfrm>
          <a:off x="0" y="96876"/>
          <a:ext cx="8043890" cy="4680000"/>
        </a:xfrm>
        <a:prstGeom prst="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6CEB64-8A3E-49B8-86E7-BA0A4599D7AD}">
      <dsp:nvSpPr>
        <dsp:cNvPr id="0" name=""/>
        <dsp:cNvSpPr/>
      </dsp:nvSpPr>
      <dsp:spPr>
        <a:xfrm>
          <a:off x="5295299" y="1266876"/>
          <a:ext cx="1944201" cy="23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60400" rIns="0" bIns="660400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6500" kern="1200" dirty="0"/>
        </a:p>
      </dsp:txBody>
      <dsp:txXfrm>
        <a:off x="5295299" y="1266876"/>
        <a:ext cx="1944201" cy="2340000"/>
      </dsp:txXfrm>
    </dsp:sp>
    <dsp:sp modelId="{456B01B6-B87C-401A-8737-A5545060C9BA}">
      <dsp:nvSpPr>
        <dsp:cNvPr id="0" name=""/>
        <dsp:cNvSpPr/>
      </dsp:nvSpPr>
      <dsp:spPr>
        <a:xfrm>
          <a:off x="1046498" y="1257293"/>
          <a:ext cx="4260718" cy="234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25120" rIns="0" bIns="3251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chemeClr val="bg1"/>
              </a:solidFill>
            </a:rPr>
            <a:t>Pośrednicy ubezpieczeniowi</a:t>
          </a:r>
        </a:p>
      </dsp:txBody>
      <dsp:txXfrm>
        <a:off x="1046498" y="1257293"/>
        <a:ext cx="4260718" cy="23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F33F2-902D-4286-A551-C2F3C9DF3632}" type="datetimeFigureOut">
              <a:rPr lang="pl-PL" smtClean="0"/>
              <a:pPr/>
              <a:t>2016-10-25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6DA11-07AB-4BCE-A8CB-5731A64AB9D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6DA11-07AB-4BCE-A8CB-5731A64AB9D1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B08565-3BFC-425D-8997-E344C92ACF9B}" type="datetimeFigureOut">
              <a:rPr lang="pl-PL" smtClean="0"/>
              <a:pPr/>
              <a:t>2016-10-25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18C4BDE-125B-4841-9510-F4F73286D7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8565-3BFC-425D-8997-E344C92ACF9B}" type="datetimeFigureOut">
              <a:rPr lang="pl-PL" smtClean="0"/>
              <a:pPr/>
              <a:t>2016-10-25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4BDE-125B-4841-9510-F4F73286D7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8565-3BFC-425D-8997-E344C92ACF9B}" type="datetimeFigureOut">
              <a:rPr lang="pl-PL" smtClean="0"/>
              <a:pPr/>
              <a:t>2016-10-25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4BDE-125B-4841-9510-F4F73286D7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B08565-3BFC-425D-8997-E344C92ACF9B}" type="datetimeFigureOut">
              <a:rPr lang="pl-PL" smtClean="0"/>
              <a:pPr/>
              <a:t>2016-10-25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8C4BDE-125B-4841-9510-F4F73286D75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5B08565-3BFC-425D-8997-E344C92ACF9B}" type="datetimeFigureOut">
              <a:rPr lang="pl-PL" smtClean="0"/>
              <a:pPr/>
              <a:t>2016-10-25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18C4BDE-125B-4841-9510-F4F73286D7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8565-3BFC-425D-8997-E344C92ACF9B}" type="datetimeFigureOut">
              <a:rPr lang="pl-PL" smtClean="0"/>
              <a:pPr/>
              <a:t>2016-10-25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4BDE-125B-4841-9510-F4F73286D75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8565-3BFC-425D-8997-E344C92ACF9B}" type="datetimeFigureOut">
              <a:rPr lang="pl-PL" smtClean="0"/>
              <a:pPr/>
              <a:t>2016-10-25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4BDE-125B-4841-9510-F4F73286D75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B08565-3BFC-425D-8997-E344C92ACF9B}" type="datetimeFigureOut">
              <a:rPr lang="pl-PL" smtClean="0"/>
              <a:pPr/>
              <a:t>2016-10-25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8C4BDE-125B-4841-9510-F4F73286D75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08565-3BFC-425D-8997-E344C92ACF9B}" type="datetimeFigureOut">
              <a:rPr lang="pl-PL" smtClean="0"/>
              <a:pPr/>
              <a:t>2016-10-25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4BDE-125B-4841-9510-F4F73286D7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B08565-3BFC-425D-8997-E344C92ACF9B}" type="datetimeFigureOut">
              <a:rPr lang="pl-PL" smtClean="0"/>
              <a:pPr/>
              <a:t>2016-10-25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8C4BDE-125B-4841-9510-F4F73286D75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B08565-3BFC-425D-8997-E344C92ACF9B}" type="datetimeFigureOut">
              <a:rPr lang="pl-PL" smtClean="0"/>
              <a:pPr/>
              <a:t>2016-10-25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8C4BDE-125B-4841-9510-F4F73286D75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B08565-3BFC-425D-8997-E344C92ACF9B}" type="datetimeFigureOut">
              <a:rPr lang="pl-PL" smtClean="0"/>
              <a:pPr/>
              <a:t>2016-10-25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8C4BDE-125B-4841-9510-F4F73286D75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rf.gov.pl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SI\AppData\Local\Microsoft\Windows\INetCache\IE\I26DLD4C\ip-bullet-video-camera-video-surveillance-1782-36369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0"/>
            <a:ext cx="3714744" cy="3357554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NADZÓR UBEZPIECZENIOWY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500826" y="5786454"/>
            <a:ext cx="1957374" cy="588468"/>
          </a:xfrm>
        </p:spPr>
        <p:txBody>
          <a:bodyPr>
            <a:normAutofit lnSpcReduction="10000"/>
          </a:bodyPr>
          <a:lstStyle/>
          <a:p>
            <a:pPr algn="ctr"/>
            <a:r>
              <a:rPr lang="pl-PL" dirty="0"/>
              <a:t>mgr Barbara </a:t>
            </a:r>
            <a:r>
              <a:rPr lang="pl-PL" dirty="0" err="1"/>
              <a:t>Denisiuk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/>
              <a:t>Zadania Komisji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b="1" dirty="0"/>
              <a:t>Art. 329 </a:t>
            </a:r>
            <a:r>
              <a:rPr lang="pl-PL" b="1" dirty="0" err="1"/>
              <a:t>UDUiR</a:t>
            </a:r>
            <a:endParaRPr lang="pl-PL" b="1" dirty="0"/>
          </a:p>
          <a:p>
            <a:pPr marL="0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dirty="0"/>
              <a:t>2. Nadzór nad zakładem ubezpieczeń i zakładem reasekuracji polega na:</a:t>
            </a:r>
          </a:p>
          <a:p>
            <a:pPr marL="179388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dirty="0"/>
              <a:t>1) ochronie interesów ubezpieczających, ubezpieczonych i uprawnionych z umów ubezpieczenia;</a:t>
            </a:r>
          </a:p>
          <a:p>
            <a:pPr marL="179388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dirty="0"/>
              <a:t>2) ochronie interesów cedentów oraz ubezpieczających, ubezpieczonych i uprawnionych z umów ubezpieczenia podlegających reasekuracji;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/>
              <a:t>Zadania Komisji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92933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sz="3100" b="1" dirty="0"/>
              <a:t>Art. 329 </a:t>
            </a:r>
            <a:r>
              <a:rPr lang="pl-PL" sz="3100" b="1" dirty="0" err="1"/>
              <a:t>UDUiR</a:t>
            </a:r>
            <a:endParaRPr lang="pl-PL" sz="3100" b="1" dirty="0"/>
          </a:p>
          <a:p>
            <a:pPr marL="0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sz="2800" dirty="0"/>
              <a:t>3) zapewnieniu przestrzegania przez zakład ubezpieczeń i zakład reasekuracji przepisów prawa, w szczególności dotyczących gospodarki finansowej w zakresie: </a:t>
            </a:r>
          </a:p>
          <a:p>
            <a:pPr marL="179388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sz="2800" dirty="0"/>
              <a:t>a) wymogów dotyczących wypłacalności, </a:t>
            </a:r>
          </a:p>
          <a:p>
            <a:pPr marL="179388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sz="2800" dirty="0"/>
              <a:t>b) zasad tworzenia i wartości rezerw techniczno-ubezpieczeniowych dla celów wypłacalności, </a:t>
            </a:r>
          </a:p>
          <a:p>
            <a:pPr marL="179388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sz="2800" dirty="0"/>
              <a:t>c) zasad tworzenia i wysokości rezerw techniczno-ubezpieczeniowych dla celów rachunkowości, </a:t>
            </a:r>
          </a:p>
          <a:p>
            <a:pPr marL="179388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sz="2800" dirty="0"/>
              <a:t>d) aktywów, </a:t>
            </a:r>
          </a:p>
          <a:p>
            <a:pPr marL="179388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sz="2800" dirty="0"/>
              <a:t>e) wysokości dopuszczonych środków własnych;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/>
              <a:t>Zadania Komisji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  <a:tabLst>
                <a:tab pos="358775" algn="l"/>
              </a:tabLst>
            </a:pPr>
            <a:r>
              <a:rPr lang="pl-PL" sz="2900" b="1" dirty="0"/>
              <a:t>Art. 329 </a:t>
            </a:r>
            <a:r>
              <a:rPr lang="pl-PL" sz="2900" b="1" dirty="0" err="1"/>
              <a:t>UDUiR</a:t>
            </a:r>
            <a:endParaRPr lang="pl-PL" sz="2900" b="1" dirty="0"/>
          </a:p>
          <a:p>
            <a:pPr marL="0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sz="2600" dirty="0"/>
              <a:t>4) wydawaniu zezwoleń na wykonywanie działalności ubezpieczeniowej lub działalności reasekuracyjnej;</a:t>
            </a:r>
          </a:p>
          <a:p>
            <a:pPr marL="0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sz="2600" dirty="0"/>
              <a:t>5) ocenie zdolności zakładu ubezpieczeń i zakładu reasekuracji do sprawnego i efektywnego zarządzania ryzykiem w ramach systemu zarządzania zakładu;</a:t>
            </a:r>
          </a:p>
          <a:p>
            <a:pPr marL="0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sz="2600" dirty="0"/>
              <a:t>6) podejmowaniu innych działań określonych w ustawie.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/>
              <a:t>Rzecznik Finansowy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tabLst>
                <a:tab pos="358775" algn="l"/>
              </a:tabLst>
            </a:pPr>
            <a:r>
              <a:rPr lang="pl-PL" sz="2600" dirty="0"/>
              <a:t> Następca Rzecznika Ubezpieczonych, powołany ustawą z dnia 05 sierpnia 2015 r. o rozpatrywaniu reklamacji przez podmioty rynku finansowego i o Rzeczniku Finansowym</a:t>
            </a:r>
          </a:p>
          <a:p>
            <a:pPr marL="0" indent="0" algn="ctr">
              <a:buNone/>
              <a:tabLst>
                <a:tab pos="358775" algn="l"/>
              </a:tabLst>
            </a:pPr>
            <a:endParaRPr lang="pl-PL" sz="2600" dirty="0"/>
          </a:p>
          <a:p>
            <a:pPr marL="0" indent="0" algn="ctr">
              <a:buNone/>
              <a:tabLst>
                <a:tab pos="358775" algn="l"/>
              </a:tabLst>
            </a:pPr>
            <a:r>
              <a:rPr lang="pl-PL" sz="2800" b="1" dirty="0"/>
              <a:t>Art. 12 ustawy</a:t>
            </a:r>
          </a:p>
          <a:p>
            <a:pPr marL="0" indent="0" algn="just">
              <a:buNone/>
              <a:tabLst>
                <a:tab pos="358775" algn="l"/>
              </a:tabLst>
            </a:pPr>
            <a:r>
              <a:rPr lang="pl-PL" sz="2800" dirty="0"/>
              <a:t>1. Kadencja Rzecznika trwa 4 lata.</a:t>
            </a:r>
          </a:p>
          <a:p>
            <a:pPr marL="0" indent="0" algn="just">
              <a:buNone/>
              <a:tabLst>
                <a:tab pos="358775" algn="l"/>
              </a:tabLst>
            </a:pPr>
            <a:r>
              <a:rPr lang="pl-PL" sz="2800" dirty="0"/>
              <a:t>2. Kadencja Rzecznika rozpoczyna się z dniem jego powołania.</a:t>
            </a:r>
          </a:p>
          <a:p>
            <a:pPr marL="0" indent="0" algn="just">
              <a:buNone/>
              <a:tabLst>
                <a:tab pos="358775" algn="l"/>
              </a:tabLst>
            </a:pPr>
            <a:r>
              <a:rPr lang="pl-PL" sz="2800" dirty="0"/>
              <a:t>3. Ta sama osoba nie może być Rzecznikiem więcej niż przez dwie kolejne kadencje.</a:t>
            </a:r>
          </a:p>
          <a:p>
            <a:pPr marL="0" indent="0" algn="just">
              <a:buNone/>
              <a:tabLst>
                <a:tab pos="358775" algn="l"/>
              </a:tabLst>
            </a:pPr>
            <a:r>
              <a:rPr lang="pl-PL" sz="2800" dirty="0"/>
              <a:t>4. Kadencja Rzecznika wygasa w przypadku jego śmierci.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/>
              <a:t>Rzecznik Finansowy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57216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  <a:tabLst>
                <a:tab pos="358775" algn="l"/>
              </a:tabLst>
            </a:pPr>
            <a:r>
              <a:rPr lang="pl-PL" sz="2800" b="1" dirty="0"/>
              <a:t>Art. 17 ustawy</a:t>
            </a:r>
          </a:p>
          <a:p>
            <a:pPr marL="0" indent="0" algn="just">
              <a:lnSpc>
                <a:spcPct val="160000"/>
              </a:lnSpc>
              <a:buNone/>
              <a:tabLst>
                <a:tab pos="358775" algn="l"/>
              </a:tabLst>
            </a:pPr>
            <a:r>
              <a:rPr lang="pl-PL" sz="2800" dirty="0"/>
              <a:t>1. Do zadań Rzecznika należy podejmowanie działań w zakresie ochrony klientów podmiotów rynku finansowego, których interesy reprezentuje, a w szczególności:</a:t>
            </a:r>
          </a:p>
          <a:p>
            <a:pPr marL="0" indent="0" algn="just">
              <a:lnSpc>
                <a:spcPct val="160000"/>
              </a:lnSpc>
              <a:buNone/>
              <a:tabLst>
                <a:tab pos="358775" algn="l"/>
              </a:tabLst>
            </a:pPr>
            <a:r>
              <a:rPr lang="pl-PL" sz="2800" dirty="0"/>
              <a:t>1) rozpatrywanie wniosków w indywidualnych sprawach, wniesionych na skutek nieuwzględnienia roszczeń klienta przez podmiot rynku finansowego w trybie rozpatrywania reklamacji;</a:t>
            </a:r>
          </a:p>
          <a:p>
            <a:pPr marL="0" indent="0" algn="just">
              <a:lnSpc>
                <a:spcPct val="160000"/>
              </a:lnSpc>
              <a:buNone/>
              <a:tabLst>
                <a:tab pos="358775" algn="l"/>
              </a:tabLst>
            </a:pPr>
            <a:r>
              <a:rPr lang="pl-PL" sz="2800" dirty="0"/>
              <a:t>2) rozpatrywanie wniosków dotyczących niewykonania czynności wynikających z reklamacji rozpatrzonej zgodnie z wolą klienta w terminie, o którym mowa w art. 9 </a:t>
            </a:r>
            <a:r>
              <a:rPr lang="pl-PL" sz="2800" dirty="0" err="1"/>
              <a:t>pkt</a:t>
            </a:r>
            <a:r>
              <a:rPr lang="pl-PL" sz="2800" dirty="0"/>
              <a:t> 4;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/>
              <a:t>Rzecznik Finansowy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b="1" dirty="0"/>
              <a:t>Art. 17 ustawy</a:t>
            </a:r>
          </a:p>
          <a:p>
            <a:pPr marL="0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dirty="0"/>
              <a:t>3) opiniowanie projektów aktów prawnych dotyczących organizacji i funkcjonowania podmiotów rynku finansowego;</a:t>
            </a:r>
          </a:p>
          <a:p>
            <a:pPr marL="0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dirty="0"/>
              <a:t>4) występowanie do właściwych organów z wnioskami o podjęcie inicjatywy ustawodawczej albo wydanie lub zmianę innych aktów prawnych w sprawach dotyczących organizacji i funkcjonowania rynku finansowego;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/>
              <a:t>Rzecznik Finansowy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800" b="1" dirty="0"/>
              <a:t>Art. 17 ustawy</a:t>
            </a:r>
            <a:endParaRPr lang="pl-PL" sz="28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800" dirty="0"/>
              <a:t>5) informowanie właściwych organów nadzoru i kontroli o dostrzeżonych nieprawidłowościach w funkcjonowaniu podmiotów rynku finansowego;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800" dirty="0"/>
              <a:t>6) inicjowanie i organizowanie działalności edukacyjnej i informacyjnej w dziedzinie ochrony interesów klientów podmiotów rynku finansowego.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800" dirty="0"/>
              <a:t>2. Przy Rzeczniku prowadzone są pozasądowe postępowania w sprawie rozwiązywania sporów między klientami podmiotów rynku finansowego a tymi podmiotami.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/>
              <a:t>Rzecznik Finansowy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467600" cy="3643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800" b="1" dirty="0"/>
              <a:t>Strona internetowa RF: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800" dirty="0">
                <a:hlinkClick r:id="rId2"/>
              </a:rPr>
              <a:t>http://rf.gov.pl/</a:t>
            </a:r>
            <a:endParaRPr lang="pl-PL" sz="2800" dirty="0"/>
          </a:p>
          <a:p>
            <a:pPr marL="0" indent="0" algn="ctr">
              <a:lnSpc>
                <a:spcPct val="150000"/>
              </a:lnSpc>
              <a:buNone/>
            </a:pPr>
            <a:endParaRPr lang="pl-PL" sz="2800" dirty="0"/>
          </a:p>
          <a:p>
            <a:pPr marL="0" indent="0" algn="ctr">
              <a:lnSpc>
                <a:spcPct val="150000"/>
              </a:lnSpc>
              <a:buNone/>
            </a:pPr>
            <a:endParaRPr lang="pl-PL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28596" y="1000108"/>
          <a:ext cx="804389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Nadzór nad agentem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7467600" cy="40450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Art. 18 UPU</a:t>
            </a:r>
          </a:p>
          <a:p>
            <a:pPr marL="0" indent="0" algn="just">
              <a:buNone/>
            </a:pPr>
            <a:r>
              <a:rPr lang="pl-PL" dirty="0"/>
              <a:t>Nadzór nad działalnością agenta ubezpieczeniowego sprawuje zakład ubezpieczeń, na rzecz którego działa agent ubezpieczeniowy.</a:t>
            </a:r>
          </a:p>
          <a:p>
            <a:pPr marL="0" indent="0" algn="just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/>
              <a:t>Podstawy prawne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pl-PL" dirty="0"/>
              <a:t>Ustawa z dnia 22 maja 2003 r. o nadzorze ubezpieczeniowym i emerytalnym (tj. Dz. U. z 2016 r., poz. 477),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pl-PL" dirty="0"/>
              <a:t>Ustawa z dnia 11 września 2015 r. o działalności ubezpieczeniowej i reasekuracyjnej (Dz. U. z 2015r., poz. 1844),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pl-PL" dirty="0"/>
              <a:t>Ustawa z dnia 21 lipca 2006 r. o nadzorze nad rynkiem finansowym (tj. Dz. U. z 2016 r., poz. 174)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pl-PL" b="1" dirty="0"/>
              <a:t>Nadzór nad agentem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b="1" dirty="0"/>
              <a:t>Art. 19 UPU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1. Organ nadzoru może przeprowadzić kontrolę działalności zakładu ubezpieczeń w zakresie korzystania z usług agentów ubezpieczeniowych.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2. Organ nadzoru może żądać od zakładu ubezpieczeń wyjaśnień i informacji dotyczących agentów ubezpieczeniowych działających na rzecz danego zakładu ubezpieczeń.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3. Organ nadzoru może wydawać zalecenia mające na celu usunięcie stwierdzonych nieprawidłowości i dostosowanie działalności zakładu ubezpieczeń do przepisów prawa.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pl-PL" b="1" dirty="0"/>
              <a:t>Nadzór nad agentem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35785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pl-PL" b="1" dirty="0"/>
              <a:t>Art. 19 UPU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l-PL" dirty="0"/>
              <a:t>4. Organ nadzoru może zakazać, w drodze decyzji, zakładowi ubezpieczeń korzystania z usług agenta ubezpieczeniowego w razie naruszenia przez niego przepisów prawa, niezachowania staranności lub dobrych obyczajów. W takim przypadku zakład ubezpieczeń jest obowiązany do natychmiastowego rozwiązania umowy z agentem ubezpieczeniowym oraz cofnięcia mu pełnomocnictwa, o którym mowa w art. 12 ust. 1.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l-PL" dirty="0"/>
              <a:t>5.W razie odmowy udzielenia wyjaśnień i informacji, o których mowa w ust. 2, niewykonywania zaleceń określonych w ust. 3 lub naruszenia zakazu, o którym mowa w ust. 4, organ nadzoru może nakładać na zakład ubezpieczeń kary pieniężne, o których mowa w art. 362 ust. 1 </a:t>
            </a:r>
            <a:r>
              <a:rPr lang="pl-PL" dirty="0" err="1"/>
              <a:t>pkt</a:t>
            </a:r>
            <a:r>
              <a:rPr lang="pl-PL" dirty="0"/>
              <a:t> 2 ustawy o działalności ubezpieczeniowej.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pl-PL" b="1" dirty="0"/>
              <a:t>Nadzór nad agentem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35785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pl-PL" b="1" dirty="0"/>
              <a:t>Art. 19 UPU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l-PL" dirty="0"/>
              <a:t>6. Organ nadzoru może nałożyć kary pieniężne określone w art. 362 ust. 1 </a:t>
            </a:r>
            <a:r>
              <a:rPr lang="pl-PL" dirty="0" err="1"/>
              <a:t>pkt</a:t>
            </a:r>
            <a:r>
              <a:rPr lang="pl-PL" dirty="0"/>
              <a:t> 2 ustawy o działalności ubezpieczeniowej, jeżeli zakład ubezpieczeń nie zgłasza do rejestru agentów ubezpieczeniowych przedsiębiorcy, z którym zawarł umowę agencyjną, nie zgłasza zmian danych objętych wpisem do rejestru agentów ubezpieczeniowych lub nie zwraca się z wnioskiem o wykreślenie z rejestru agentów ubezpieczeniowych przedsiębiorcy, z którym rozwiązał umowę agencyjną, w terminach określonych odpowiednio w art. 38, art. 41 ust. 1 i art. 42 ust. 1.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pl-PL" b="1" dirty="0"/>
              <a:t>Nadzór nad agentem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35785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b="1" dirty="0"/>
              <a:t>Art. 19 UPU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6a.</a:t>
            </a:r>
            <a:r>
              <a:rPr lang="pl-PL" baseline="30000" dirty="0"/>
              <a:t> </a:t>
            </a:r>
            <a:r>
              <a:rPr lang="pl-PL" dirty="0"/>
              <a:t>W przypadku zakładu ubezpieczeń z siedzibą w państwie członkowskim Unii Europejskiej, wykonującego działalność ubezpieczeniową na terytorium Rzeczypospolitej Polskiej na podstawie przepisów rozdziału 8 ustawy o działalności ubezpieczeniowej, na potrzeby kontroli i nadzoru nad działalnością tego zakładu ubezpieczeń w zakresie korzystania z agentów ubezpieczeniowych stosuje się odpowiednio art. 214 oraz art. 333 ust. 4-8 ustawy o działalności ubezpieczeniowej.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pl-PL" b="1" dirty="0"/>
              <a:t>Nadzór nad brokerem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901014" cy="54738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b="1" dirty="0"/>
              <a:t>Art. 35 UPU</a:t>
            </a:r>
          </a:p>
          <a:p>
            <a:pPr marL="0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dirty="0"/>
              <a:t>1. Organ nadzoru może przeprowadzić kontrolę działalności i stanu majątkowego podmiotów wykonujących działalność brokerską, w zakresie tej działalności.</a:t>
            </a:r>
          </a:p>
          <a:p>
            <a:pPr marL="0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dirty="0"/>
              <a:t>2. Organ nadzoru może żądać od podmiotów prowadzących działalność brokerską wyjaśnień i informacji dotyczących ich działalności i gospodarki finansowej oraz zarządzić przekazywanie wymaganych danych.</a:t>
            </a:r>
          </a:p>
          <a:p>
            <a:pPr marL="0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dirty="0"/>
              <a:t>3. Organ nadzoru może wydawać zalecenia mające na celu usunięcie stwierdzonych nieprawidłowości i dostosowanie działalności brokerskiej do przepisów prawa.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pl-PL" b="1" dirty="0"/>
              <a:t>Nadzór nad brokerem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043890" cy="54738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b="1" dirty="0"/>
              <a:t>Art. 35 UPU</a:t>
            </a:r>
          </a:p>
          <a:p>
            <a:pPr marL="0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dirty="0"/>
              <a:t>4. W przypadku niewykonywania zaleceń, o których mowa w ust. 3, wykonywania działalności z naruszeniem przepisów prawa, odmowy udzielenia wyjaśnień i informacji, o których mowa w ust. 2, organ nadzoru może nakładać, w drodze decyzji:</a:t>
            </a:r>
          </a:p>
          <a:p>
            <a:pPr marL="0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dirty="0"/>
              <a:t>1) na członków zarządu lub prokurentów podmiotu wykonującego działalność brokerską, będącego osobą prawną - kary pieniężne do wysokości dziesięciokrotnego ostatnio ogłoszonego przeciętnego miesięcznego wynagrodzenia w sektorze przedsiębiorstw;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pl-PL" b="1" dirty="0"/>
              <a:t>Nadzór nad brokerem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043890" cy="54738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b="1" dirty="0"/>
              <a:t>Art. 35 UPU</a:t>
            </a:r>
          </a:p>
          <a:p>
            <a:pPr marL="0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dirty="0"/>
              <a:t>2) na podmiot wykonujący działalność brokerską, będący osobą prawną - kary pieniężne do wysokości trzykrotnej prowizji uzyskanej za ostatnie 3 miesiące przed nałożeniem kary;</a:t>
            </a:r>
          </a:p>
          <a:p>
            <a:pPr marL="0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dirty="0"/>
              <a:t>3) na podmiot wykonujący działalność brokerską, będący osobą fizyczną - kary pieniężne do wysokości dziesięciokrotnego ostatnio ogłoszonego przeciętnego miesięcznego wynagrodzenia w sektorze przedsiębiorstw.</a:t>
            </a:r>
          </a:p>
          <a:p>
            <a:pPr marL="0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dirty="0"/>
              <a:t>5. Wpływy z tytułu kar pieniężnych określonych w ust. 4 stanowią dochód budżetu państwa.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7467600" cy="46165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Dziękuję za uwagę!</a:t>
            </a:r>
          </a:p>
          <a:p>
            <a:pPr algn="ctr">
              <a:buNone/>
            </a:pPr>
            <a:r>
              <a:rPr lang="pl-PL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sym typeface="Wingdings" pitchFamily="2" charset="2"/>
              </a:rPr>
              <a:t></a:t>
            </a:r>
            <a:endParaRPr lang="pl-PL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dirty="0"/>
              <a:t>Kogo dotyczy nadzór ubezpieczeniowy?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/>
              <a:t>Organ właściwy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l-PL" dirty="0"/>
              <a:t>organem właściwym w sprawach nadzoru nad rynkiem finansowym jest 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Komisja Nadzoru Finansowego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Nadzór nad działalnością Komisji sprawuje Prezes Rady Ministrów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indek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357166"/>
            <a:ext cx="7929618" cy="59701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Cele nadzoru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b="1" dirty="0"/>
              <a:t>Art. 3 UNU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„Celem nadzoru jest ochrona interesów osób ubezpieczających, ubezpieczonych, uposażonych lub uprawnionych z umów ubezpieczenia, członków funduszy emerytalnych, uczestników pracowniczych programów emerytalnych, osób otrzymujących emeryturę kapitałową lub osób przez nie uposażonych.”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28596" y="1071546"/>
          <a:ext cx="804389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/>
              <a:t>Zadania Komisji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Art. 8 UNU</a:t>
            </a:r>
          </a:p>
          <a:p>
            <a:pPr marL="0" indent="0" algn="just">
              <a:buNone/>
            </a:pPr>
            <a:r>
              <a:rPr lang="pl-PL" u="sng" dirty="0"/>
              <a:t>Zadaniem Komisji jest:</a:t>
            </a:r>
          </a:p>
          <a:p>
            <a:pPr marL="0" indent="0" algn="just">
              <a:buNone/>
            </a:pPr>
            <a:r>
              <a:rPr lang="pl-PL" dirty="0"/>
              <a:t>1) podejmowanie określonych w odrębnych przepisach działań mających na celu zapewnienie zgodności działalności podmiotów nadzorowanych z przepisami prawa;</a:t>
            </a:r>
          </a:p>
          <a:p>
            <a:pPr marL="0" indent="0" algn="just">
              <a:buNone/>
            </a:pPr>
            <a:r>
              <a:rPr lang="pl-PL" dirty="0"/>
              <a:t>2) kontrola działalności i stanu majątkowego podmiotów nadzorowanych;</a:t>
            </a:r>
          </a:p>
          <a:p>
            <a:pPr marL="0" indent="0" algn="just">
              <a:buNone/>
            </a:pPr>
            <a:r>
              <a:rPr lang="pl-PL" dirty="0"/>
              <a:t>3) podejmowanie innych zadań określonych ustawami.</a:t>
            </a:r>
          </a:p>
          <a:p>
            <a:pPr marL="0" indent="0" algn="just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/>
              <a:t>Zadania Komisji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b="1" dirty="0"/>
              <a:t>Art. 329 </a:t>
            </a:r>
            <a:r>
              <a:rPr lang="pl-PL" b="1" dirty="0" err="1"/>
              <a:t>UDUiR</a:t>
            </a:r>
            <a:endParaRPr lang="pl-PL" b="1" dirty="0"/>
          </a:p>
          <a:p>
            <a:pPr marL="0" indent="0" algn="just">
              <a:lnSpc>
                <a:spcPct val="150000"/>
              </a:lnSpc>
              <a:buNone/>
              <a:tabLst>
                <a:tab pos="358775" algn="l"/>
              </a:tabLst>
            </a:pPr>
            <a:r>
              <a:rPr lang="pl-PL" dirty="0"/>
              <a:t>1. Organ nadzoru sprawuje nadzór nad zakładami ubezpieczeń wykonującymi działalność ubezpieczeniową na terytorium Rzeczypospolitej Polskiej i zakładami reasekuracji wykonującymi działalność reasekuracyjną na terytorium Rzeczypospolitej Polskiej, z zastrzeżeniem art. 204 ust. 3.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290</TotalTime>
  <Words>1332</Words>
  <Application>Microsoft Office PowerPoint</Application>
  <PresentationFormat>Pokaz na ekranie (4:3)</PresentationFormat>
  <Paragraphs>104</Paragraphs>
  <Slides>27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2" baseType="lpstr">
      <vt:lpstr>Calibri</vt:lpstr>
      <vt:lpstr>Century Schoolbook</vt:lpstr>
      <vt:lpstr>Wingdings</vt:lpstr>
      <vt:lpstr>Wingdings 2</vt:lpstr>
      <vt:lpstr>Wykusz</vt:lpstr>
      <vt:lpstr>NADZÓR UBEZPIECZENIOWY</vt:lpstr>
      <vt:lpstr>Podstawy prawne</vt:lpstr>
      <vt:lpstr>Kogo dotyczy nadzór ubezpieczeniowy?</vt:lpstr>
      <vt:lpstr>Organ właściwy</vt:lpstr>
      <vt:lpstr>Prezentacja programu PowerPoint</vt:lpstr>
      <vt:lpstr>Cele nadzoru</vt:lpstr>
      <vt:lpstr>Prezentacja programu PowerPoint</vt:lpstr>
      <vt:lpstr>Zadania Komisji</vt:lpstr>
      <vt:lpstr>Zadania Komisji</vt:lpstr>
      <vt:lpstr>Zadania Komisji</vt:lpstr>
      <vt:lpstr>Zadania Komisji</vt:lpstr>
      <vt:lpstr>Zadania Komisji</vt:lpstr>
      <vt:lpstr>Rzecznik Finansowy</vt:lpstr>
      <vt:lpstr>Rzecznik Finansowy</vt:lpstr>
      <vt:lpstr>Rzecznik Finansowy</vt:lpstr>
      <vt:lpstr>Rzecznik Finansowy</vt:lpstr>
      <vt:lpstr>Rzecznik Finansowy</vt:lpstr>
      <vt:lpstr>Prezentacja programu PowerPoint</vt:lpstr>
      <vt:lpstr>Nadzór nad agentem</vt:lpstr>
      <vt:lpstr>Nadzór nad agentem</vt:lpstr>
      <vt:lpstr>Nadzór nad agentem</vt:lpstr>
      <vt:lpstr>Nadzór nad agentem</vt:lpstr>
      <vt:lpstr>Nadzór nad agentem</vt:lpstr>
      <vt:lpstr>Nadzór nad brokerem</vt:lpstr>
      <vt:lpstr>Nadzór nad brokerem</vt:lpstr>
      <vt:lpstr>Nadzór nad brokerem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NADZÓR UBEZPIECZENIOWY</dc:title>
  <dc:creator>MSI</dc:creator>
  <cp:lastModifiedBy>Basia</cp:lastModifiedBy>
  <cp:revision>21</cp:revision>
  <dcterms:created xsi:type="dcterms:W3CDTF">2016-10-15T17:02:16Z</dcterms:created>
  <dcterms:modified xsi:type="dcterms:W3CDTF">2016-10-25T06:48:35Z</dcterms:modified>
</cp:coreProperties>
</file>