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60" r:id="rId5"/>
    <p:sldId id="261" r:id="rId6"/>
    <p:sldId id="262" r:id="rId7"/>
    <p:sldId id="263" r:id="rId8"/>
    <p:sldId id="264" r:id="rId9"/>
    <p:sldId id="265" r:id="rId10"/>
    <p:sldId id="289" r:id="rId11"/>
    <p:sldId id="268" r:id="rId12"/>
    <p:sldId id="269" r:id="rId13"/>
    <p:sldId id="271" r:id="rId14"/>
    <p:sldId id="293" r:id="rId15"/>
    <p:sldId id="327" r:id="rId16"/>
    <p:sldId id="295" r:id="rId17"/>
    <p:sldId id="302" r:id="rId18"/>
    <p:sldId id="310" r:id="rId19"/>
    <p:sldId id="312" r:id="rId20"/>
    <p:sldId id="314" r:id="rId21"/>
    <p:sldId id="320" r:id="rId22"/>
    <p:sldId id="321" r:id="rId23"/>
    <p:sldId id="326" r:id="rId24"/>
    <p:sldId id="324" r:id="rId2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ytuł 13"/>
          <p:cNvSpPr>
            <a:spLocks noGrp="1"/>
          </p:cNvSpPr>
          <p:nvPr>
            <p:ph type="ctrTitle"/>
          </p:nvPr>
        </p:nvSpPr>
        <p:spPr>
          <a:xfrm>
            <a:off x="1432560" y="359898"/>
            <a:ext cx="7406640" cy="1472184"/>
          </a:xfrm>
        </p:spPr>
        <p:txBody>
          <a:bodyPr anchor="b"/>
          <a:lstStyle>
            <a:lvl1pPr algn="l">
              <a:defRPr/>
            </a:lvl1pPr>
            <a:extLst/>
          </a:lstStyle>
          <a:p>
            <a:r>
              <a:rPr lang="pl-PL"/>
              <a:t>Kliknij, aby edytować styl</a:t>
            </a:r>
            <a:endParaRPr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a:t>Kliknij, aby edytować styl wzorca podtytułu</a:t>
            </a:r>
            <a:endParaRPr lang="en-US"/>
          </a:p>
        </p:txBody>
      </p:sp>
      <p:sp>
        <p:nvSpPr>
          <p:cNvPr id="6" name="Symbol zastępczy daty 6"/>
          <p:cNvSpPr>
            <a:spLocks noGrp="1"/>
          </p:cNvSpPr>
          <p:nvPr>
            <p:ph type="dt" sz="half" idx="10"/>
          </p:nvPr>
        </p:nvSpPr>
        <p:spPr/>
        <p:txBody>
          <a:bodyPr/>
          <a:lstStyle>
            <a:lvl1pPr>
              <a:defRPr/>
            </a:lvl1pPr>
            <a:extLst/>
          </a:lstStyle>
          <a:p>
            <a:pPr>
              <a:defRPr/>
            </a:pPr>
            <a:fld id="{E476E2AD-FA1D-4570-816D-55B0EE842267}" type="datetimeFigureOut">
              <a:rPr lang="pl-PL"/>
              <a:pPr>
                <a:defRPr/>
              </a:pPr>
              <a:t>02.03.2019</a:t>
            </a:fld>
            <a:endParaRPr lang="pl-PL"/>
          </a:p>
        </p:txBody>
      </p:sp>
      <p:sp>
        <p:nvSpPr>
          <p:cNvPr id="7" name="Symbol zastępczy stopki 19"/>
          <p:cNvSpPr>
            <a:spLocks noGrp="1"/>
          </p:cNvSpPr>
          <p:nvPr>
            <p:ph type="ftr" sz="quarter" idx="11"/>
          </p:nvPr>
        </p:nvSpPr>
        <p:spPr/>
        <p:txBody>
          <a:bodyPr/>
          <a:lstStyle>
            <a:lvl1pPr>
              <a:defRPr/>
            </a:lvl1pPr>
            <a:extLst/>
          </a:lstStyle>
          <a:p>
            <a:pPr>
              <a:defRPr/>
            </a:pPr>
            <a:endParaRPr lang="pl-PL"/>
          </a:p>
        </p:txBody>
      </p:sp>
      <p:sp>
        <p:nvSpPr>
          <p:cNvPr id="8" name="Symbol zastępczy numeru slajdu 9"/>
          <p:cNvSpPr>
            <a:spLocks noGrp="1"/>
          </p:cNvSpPr>
          <p:nvPr>
            <p:ph type="sldNum" sz="quarter" idx="12"/>
          </p:nvPr>
        </p:nvSpPr>
        <p:spPr/>
        <p:txBody>
          <a:bodyPr/>
          <a:lstStyle>
            <a:lvl1pPr>
              <a:defRPr/>
            </a:lvl1pPr>
            <a:extLst/>
          </a:lstStyle>
          <a:p>
            <a:pPr>
              <a:defRPr/>
            </a:pPr>
            <a:fld id="{44BB94D1-8AE6-4B90-A38D-848BD18A1494}"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AB55CECE-D7DD-470E-9B6B-89FFF1A8EF59}" type="datetimeFigureOut">
              <a:rPr lang="pl-PL"/>
              <a:pPr>
                <a:defRPr/>
              </a:pPr>
              <a:t>02.03.2019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11CCCBF7-FAE3-4CE0-A78E-A72FFF570CC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p>
            <a:r>
              <a:rPr lang="pl-PL"/>
              <a:t>Kliknij, aby edytować styl</a:t>
            </a:r>
            <a:endParaRPr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70854A16-93F2-4DC6-BC99-78D12220498D}" type="datetimeFigureOut">
              <a:rPr lang="pl-PL"/>
              <a:pPr>
                <a:defRPr/>
              </a:pPr>
              <a:t>02.03.2019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455604CD-6C0A-4A2B-B73B-66D8B4387FC3}"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FAEDC5C3-E8D1-42DF-81A0-38DB8CCFD495}" type="datetimeFigureOut">
              <a:rPr lang="pl-PL"/>
              <a:pPr>
                <a:defRPr/>
              </a:pPr>
              <a:t>02.03.2019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2129DE4C-BE28-4A55-9217-BAE196B8A9BC}"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ostokąt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pl-PL"/>
              <a:t>Kliknij, aby edytować styl</a:t>
            </a:r>
            <a:endParaRPr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a:t>Kliknij, aby edytować style wzorca tekstu</a:t>
            </a:r>
          </a:p>
        </p:txBody>
      </p:sp>
      <p:sp>
        <p:nvSpPr>
          <p:cNvPr id="8" name="Symbol zastępczy daty 3"/>
          <p:cNvSpPr>
            <a:spLocks noGrp="1"/>
          </p:cNvSpPr>
          <p:nvPr>
            <p:ph type="dt" sz="half" idx="10"/>
          </p:nvPr>
        </p:nvSpPr>
        <p:spPr/>
        <p:txBody>
          <a:bodyPr/>
          <a:lstStyle>
            <a:lvl1pPr>
              <a:defRPr/>
            </a:lvl1pPr>
            <a:extLst/>
          </a:lstStyle>
          <a:p>
            <a:pPr>
              <a:defRPr/>
            </a:pPr>
            <a:fld id="{9E8CEDAD-8561-486B-93A6-A91B4D6CF574}" type="datetimeFigureOut">
              <a:rPr lang="pl-PL"/>
              <a:pPr>
                <a:defRPr/>
              </a:pPr>
              <a:t>02.03.2019</a:t>
            </a:fld>
            <a:endParaRPr lang="pl-PL"/>
          </a:p>
        </p:txBody>
      </p:sp>
      <p:sp>
        <p:nvSpPr>
          <p:cNvPr id="9" name="Symbol zastępczy stopki 4"/>
          <p:cNvSpPr>
            <a:spLocks noGrp="1"/>
          </p:cNvSpPr>
          <p:nvPr>
            <p:ph type="ftr" sz="quarter" idx="11"/>
          </p:nvPr>
        </p:nvSpPr>
        <p:spPr/>
        <p:txBody>
          <a:bodyPr/>
          <a:lstStyle>
            <a:lvl1pPr>
              <a:defRPr/>
            </a:lvl1pPr>
            <a:extLst/>
          </a:lstStyle>
          <a:p>
            <a:pPr>
              <a:defRPr/>
            </a:pPr>
            <a:endParaRPr lang="pl-PL"/>
          </a:p>
        </p:txBody>
      </p:sp>
      <p:sp>
        <p:nvSpPr>
          <p:cNvPr id="10" name="Symbol zastępczy numeru slajdu 5"/>
          <p:cNvSpPr>
            <a:spLocks noGrp="1"/>
          </p:cNvSpPr>
          <p:nvPr>
            <p:ph type="sldNum" sz="quarter" idx="12"/>
          </p:nvPr>
        </p:nvSpPr>
        <p:spPr/>
        <p:txBody>
          <a:bodyPr/>
          <a:lstStyle>
            <a:lvl1pPr>
              <a:defRPr/>
            </a:lvl1pPr>
            <a:extLst/>
          </a:lstStyle>
          <a:p>
            <a:pPr>
              <a:defRPr/>
            </a:pPr>
            <a:fld id="{32875167-EC06-432B-B1F9-E8976ECD7752}"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p>
            <a:r>
              <a:rPr lang="pl-PL"/>
              <a:t>Kliknij, aby edytować styl</a:t>
            </a:r>
            <a:endParaRPr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FBA21C42-CA4A-4D95-807F-F4EA5F1EA690}" type="datetimeFigureOut">
              <a:rPr lang="pl-PL"/>
              <a:pPr>
                <a:defRPr/>
              </a:pPr>
              <a:t>02.03.2019</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22AF59ED-87BC-40C2-8E72-BFAC5E0FE2CD}"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lstStyle>
            <a:lvl1pPr algn="ctr">
              <a:defRPr sz="4500" b="1" cap="none" baseline="0"/>
            </a:lvl1pPr>
            <a:extLst/>
          </a:lstStyle>
          <a:p>
            <a:r>
              <a:rPr lang="pl-PL"/>
              <a:t>Kliknij, aby edytować styl</a:t>
            </a:r>
            <a:endParaRPr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l-PL"/>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56A29159-34D2-4FAE-A1E1-B07205625F0C}" type="datetimeFigureOut">
              <a:rPr lang="pl-PL"/>
              <a:pPr>
                <a:defRPr/>
              </a:pPr>
              <a:t>02.03.2019</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B5BF5CD4-A9DD-486D-8BA3-506E55D5728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p>
            <a:r>
              <a:rPr lang="pl-PL"/>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0418EE30-B5C5-4CDB-BCCC-7B86A12D9222}" type="datetimeFigureOut">
              <a:rPr lang="pl-PL"/>
              <a:pPr>
                <a:defRPr/>
              </a:pPr>
              <a:t>02.03.2019</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AB6981A9-BAC8-4147-B11F-B98FE723B3EC}"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rostokąt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Symbol zastępczy daty 1"/>
          <p:cNvSpPr>
            <a:spLocks noGrp="1"/>
          </p:cNvSpPr>
          <p:nvPr>
            <p:ph type="dt" sz="half" idx="10"/>
          </p:nvPr>
        </p:nvSpPr>
        <p:spPr/>
        <p:txBody>
          <a:bodyPr/>
          <a:lstStyle>
            <a:lvl1pPr>
              <a:defRPr/>
            </a:lvl1pPr>
            <a:extLst/>
          </a:lstStyle>
          <a:p>
            <a:pPr>
              <a:defRPr/>
            </a:pPr>
            <a:fld id="{2A5DB82D-8C09-4B25-9188-23206ECF24E9}" type="datetimeFigureOut">
              <a:rPr lang="pl-PL"/>
              <a:pPr>
                <a:defRPr/>
              </a:pPr>
              <a:t>02.03.2019</a:t>
            </a:fld>
            <a:endParaRPr lang="pl-PL"/>
          </a:p>
        </p:txBody>
      </p:sp>
      <p:sp>
        <p:nvSpPr>
          <p:cNvPr id="5" name="Symbol zastępczy stopki 2"/>
          <p:cNvSpPr>
            <a:spLocks noGrp="1"/>
          </p:cNvSpPr>
          <p:nvPr>
            <p:ph type="ftr" sz="quarter" idx="11"/>
          </p:nvPr>
        </p:nvSpPr>
        <p:spPr/>
        <p:txBody>
          <a:bodyPr/>
          <a:lstStyle>
            <a:lvl1pPr>
              <a:defRPr/>
            </a:lvl1pPr>
            <a:extLst/>
          </a:lstStyle>
          <a:p>
            <a:pPr>
              <a:defRPr/>
            </a:pPr>
            <a:endParaRPr lang="pl-PL"/>
          </a:p>
        </p:txBody>
      </p:sp>
      <p:sp>
        <p:nvSpPr>
          <p:cNvPr id="6" name="Symbol zastępczy numeru slajdu 3"/>
          <p:cNvSpPr>
            <a:spLocks noGrp="1"/>
          </p:cNvSpPr>
          <p:nvPr>
            <p:ph type="sldNum" sz="quarter" idx="12"/>
          </p:nvPr>
        </p:nvSpPr>
        <p:spPr/>
        <p:txBody>
          <a:bodyPr/>
          <a:lstStyle>
            <a:lvl1pPr>
              <a:defRPr/>
            </a:lvl1pPr>
            <a:extLst/>
          </a:lstStyle>
          <a:p>
            <a:pPr>
              <a:defRPr/>
            </a:pPr>
            <a:fld id="{08B31CC2-83E0-43B8-8EA8-1AEE39F5F3F3}"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pl-PL"/>
              <a:t>Kliknij, aby edytować styl</a:t>
            </a:r>
            <a:endParaRPr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l-PL"/>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6D943FD-49CD-4F62-86F8-0E2C0E2985E0}" type="datetimeFigureOut">
              <a:rPr lang="pl-PL"/>
              <a:pPr>
                <a:defRPr/>
              </a:pPr>
              <a:t>02.03.2019</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76887538-91FE-4DCF-9006-6677716A2B78}"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Schemat blokowy: proce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chemat blokowy: proce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pl-PL"/>
              <a:t>Kliknij, aby edytować styl</a:t>
            </a:r>
            <a:endParaRPr lang="en-US"/>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l-PL" noProof="0"/>
              <a:t>Kliknij ikonę, aby dodać obraz</a:t>
            </a:r>
            <a:endParaRPr lang="en-US" noProof="0"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l-PL"/>
              <a:t>Kliknij, aby edytować style wzorca tekstu</a:t>
            </a:r>
          </a:p>
        </p:txBody>
      </p:sp>
      <p:sp>
        <p:nvSpPr>
          <p:cNvPr id="8" name="Symbol zastępczy daty 4"/>
          <p:cNvSpPr>
            <a:spLocks noGrp="1"/>
          </p:cNvSpPr>
          <p:nvPr>
            <p:ph type="dt" sz="half" idx="10"/>
          </p:nvPr>
        </p:nvSpPr>
        <p:spPr/>
        <p:txBody>
          <a:bodyPr/>
          <a:lstStyle>
            <a:lvl1pPr>
              <a:defRPr/>
            </a:lvl1pPr>
            <a:extLst/>
          </a:lstStyle>
          <a:p>
            <a:pPr>
              <a:defRPr/>
            </a:pPr>
            <a:fld id="{EC14ABFF-0B4C-4195-A9E7-17DDE384689F}" type="datetimeFigureOut">
              <a:rPr lang="pl-PL"/>
              <a:pPr>
                <a:defRPr/>
              </a:pPr>
              <a:t>02.03.2019</a:t>
            </a:fld>
            <a:endParaRPr lang="pl-PL"/>
          </a:p>
        </p:txBody>
      </p:sp>
      <p:sp>
        <p:nvSpPr>
          <p:cNvPr id="9" name="Symbol zastępczy stopki 5"/>
          <p:cNvSpPr>
            <a:spLocks noGrp="1"/>
          </p:cNvSpPr>
          <p:nvPr>
            <p:ph type="ftr" sz="quarter" idx="11"/>
          </p:nvPr>
        </p:nvSpPr>
        <p:spPr/>
        <p:txBody>
          <a:bodyPr/>
          <a:lstStyle>
            <a:lvl1pPr>
              <a:defRPr/>
            </a:lvl1pPr>
            <a:extLst/>
          </a:lstStyle>
          <a:p>
            <a:pPr>
              <a:defRPr/>
            </a:pPr>
            <a:endParaRPr lang="pl-PL"/>
          </a:p>
        </p:txBody>
      </p:sp>
      <p:sp>
        <p:nvSpPr>
          <p:cNvPr id="10" name="Symbol zastępczy numeru slajdu 6"/>
          <p:cNvSpPr>
            <a:spLocks noGrp="1"/>
          </p:cNvSpPr>
          <p:nvPr>
            <p:ph type="sldNum" sz="quarter" idx="12"/>
          </p:nvPr>
        </p:nvSpPr>
        <p:spPr/>
        <p:txBody>
          <a:bodyPr/>
          <a:lstStyle>
            <a:lvl1pPr>
              <a:defRPr/>
            </a:lvl1pPr>
            <a:extLst/>
          </a:lstStyle>
          <a:p>
            <a:pPr>
              <a:defRPr/>
            </a:pPr>
            <a:fld id="{6F0DE73F-4A4A-4193-92F5-DAA9AE9FF06E}"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ostokąt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ymbol zastępczy tytułu 4"/>
          <p:cNvSpPr>
            <a:spLocks noGrp="1"/>
          </p:cNvSpPr>
          <p:nvPr>
            <p:ph type="title"/>
          </p:nvPr>
        </p:nvSpPr>
        <p:spPr>
          <a:xfrm>
            <a:off x="1435100" y="274638"/>
            <a:ext cx="7499350" cy="1143000"/>
          </a:xfrm>
          <a:prstGeom prst="rect">
            <a:avLst/>
          </a:prstGeom>
        </p:spPr>
        <p:txBody>
          <a:bodyPr anchor="ctr">
            <a:normAutofit/>
          </a:bodyPr>
          <a:lstStyle/>
          <a:p>
            <a:r>
              <a:rPr lang="pl-PL"/>
              <a:t>Kliknij, aby edytować styl</a:t>
            </a:r>
            <a:endParaRPr lang="en-US"/>
          </a:p>
        </p:txBody>
      </p:sp>
      <p:sp>
        <p:nvSpPr>
          <p:cNvPr id="1033" name="Symbol zastępczy tekstu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93596D3A-0F5D-4042-8AF0-D3FD9CA5A02B}" type="datetimeFigureOut">
              <a:rPr lang="pl-PL"/>
              <a:pPr>
                <a:defRPr/>
              </a:pPr>
              <a:t>02.03.2019</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pl-PL"/>
          </a:p>
        </p:txBody>
      </p:sp>
      <p:sp>
        <p:nvSpPr>
          <p:cNvPr id="22" name="Symbol zastępczy numeru slajd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093679E3-9340-467E-9464-2A1BDCCC22E5}" type="slidenum">
              <a:rPr lang="pl-PL"/>
              <a:pPr>
                <a:defRPr/>
              </a:pPr>
              <a:t>‹#›</a:t>
            </a:fld>
            <a:endParaRPr lang="pl-PL"/>
          </a:p>
        </p:txBody>
      </p:sp>
      <p:sp>
        <p:nvSpPr>
          <p:cNvPr id="15" name="Prostokąt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52" r:id="rId1"/>
    <p:sldLayoutId id="2147483947" r:id="rId2"/>
    <p:sldLayoutId id="2147483953" r:id="rId3"/>
    <p:sldLayoutId id="2147483948" r:id="rId4"/>
    <p:sldLayoutId id="2147483954" r:id="rId5"/>
    <p:sldLayoutId id="2147483949" r:id="rId6"/>
    <p:sldLayoutId id="2147483955" r:id="rId7"/>
    <p:sldLayoutId id="2147483956" r:id="rId8"/>
    <p:sldLayoutId id="2147483957" r:id="rId9"/>
    <p:sldLayoutId id="2147483950" r:id="rId10"/>
    <p:sldLayoutId id="214748395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42988" y="260350"/>
            <a:ext cx="8101012" cy="4032250"/>
          </a:xfrm>
        </p:spPr>
        <p:txBody>
          <a:bodyPr>
            <a:normAutofit/>
          </a:bodyPr>
          <a:lstStyle/>
          <a:p>
            <a:pPr algn="ctr"/>
            <a:r>
              <a:rPr lang="pl-PL" sz="5300" b="1" dirty="0">
                <a:effectLst/>
              </a:rPr>
              <a:t>NAPRAWIENIE SZKODY</a:t>
            </a:r>
            <a:br>
              <a:rPr lang="pl-PL" sz="5300" b="1">
                <a:effectLst/>
              </a:rPr>
            </a:br>
            <a:r>
              <a:rPr lang="pl-PL" sz="5300" b="1">
                <a:effectLst/>
              </a:rPr>
              <a:t>ZAGADNIENIA </a:t>
            </a:r>
            <a:r>
              <a:rPr lang="pl-PL" sz="5300" b="1" dirty="0">
                <a:effectLst/>
              </a:rPr>
              <a:t>OGÓLNE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92696"/>
            <a:ext cx="7848872" cy="6048672"/>
          </a:xfrm>
        </p:spPr>
        <p:txBody>
          <a:bodyPr/>
          <a:lstStyle/>
          <a:p>
            <a:pPr marL="82550" indent="0" algn="just">
              <a:buNone/>
            </a:pPr>
            <a:r>
              <a:rPr lang="pl-PL" b="1" dirty="0"/>
              <a:t>Ad 2)</a:t>
            </a:r>
            <a:r>
              <a:rPr lang="pl-PL" dirty="0"/>
              <a:t> </a:t>
            </a:r>
            <a:r>
              <a:rPr lang="pl-PL" b="1" dirty="0"/>
              <a:t>zasada bezprawności</a:t>
            </a:r>
            <a:endParaRPr lang="pl-PL" dirty="0"/>
          </a:p>
          <a:p>
            <a:pPr algn="just"/>
            <a:r>
              <a:rPr lang="pl-PL" dirty="0"/>
              <a:t>zaostrzenie odpowiedzialności w stosunku do odpowiedzialności  opartej na zasadzie winy</a:t>
            </a:r>
          </a:p>
          <a:p>
            <a:pPr algn="just"/>
            <a:r>
              <a:rPr lang="pl-PL" dirty="0"/>
              <a:t>dla jej przypisania wystarczy stwierdzenie, że zachowanie, które spowodowało szkodę było bezprawne</a:t>
            </a:r>
          </a:p>
          <a:p>
            <a:pPr algn="just"/>
            <a:r>
              <a:rPr lang="pl-PL" dirty="0"/>
              <a:t>różnica zdań odnośnie tego, czy wyróżnianie tej zasady jest uzasadnione</a:t>
            </a:r>
          </a:p>
          <a:p>
            <a:pPr algn="just"/>
            <a:endParaRPr lang="pl-PL" dirty="0"/>
          </a:p>
        </p:txBody>
      </p:sp>
    </p:spTree>
    <p:extLst>
      <p:ext uri="{BB962C8B-B14F-4D97-AF65-F5344CB8AC3E}">
        <p14:creationId xmlns:p14="http://schemas.microsoft.com/office/powerpoint/2010/main" val="176494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260648"/>
            <a:ext cx="7704856" cy="6336704"/>
          </a:xfrm>
        </p:spPr>
        <p:txBody>
          <a:bodyPr/>
          <a:lstStyle/>
          <a:p>
            <a:pPr marL="82550" indent="0" algn="just">
              <a:buNone/>
            </a:pPr>
            <a:r>
              <a:rPr lang="pl-PL" sz="2800" b="1" dirty="0"/>
              <a:t>Ad 3) zasada ryzyka</a:t>
            </a:r>
          </a:p>
          <a:p>
            <a:pPr marL="82550" indent="0" algn="just">
              <a:buNone/>
            </a:pPr>
            <a:endParaRPr lang="pl-PL" sz="2800" dirty="0"/>
          </a:p>
          <a:p>
            <a:pPr algn="just"/>
            <a:r>
              <a:rPr lang="pl-PL" sz="2800" dirty="0"/>
              <a:t>wykształciła się w II poł. XIX w. w związku z rozwojem przemysłu i wzrostem zagrożeń</a:t>
            </a:r>
          </a:p>
          <a:p>
            <a:pPr algn="just"/>
            <a:r>
              <a:rPr lang="pl-PL" sz="2800" dirty="0"/>
              <a:t>niejednorodna grupa</a:t>
            </a:r>
          </a:p>
          <a:p>
            <a:pPr algn="just"/>
            <a:r>
              <a:rPr lang="pl-PL" sz="2800" dirty="0"/>
              <a:t>istota: dłużnik ponosi odpowiedzialność odszkodowawczą niezależnie od winy i bezprawności</a:t>
            </a:r>
          </a:p>
          <a:p>
            <a:pPr algn="just"/>
            <a:r>
              <a:rPr lang="pl-PL" sz="2800" dirty="0"/>
              <a:t>wyłączenie odpowiedzialności w ustawowo wskazanych przypadkach (okoliczności egzoneracyjne)</a:t>
            </a:r>
          </a:p>
          <a:p>
            <a:pPr algn="just"/>
            <a:r>
              <a:rPr lang="pl-PL" sz="2800" dirty="0"/>
              <a:t>zmienny katalog okoliczności egzoneracyjnych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620688"/>
            <a:ext cx="7992888" cy="5616624"/>
          </a:xfrm>
        </p:spPr>
        <p:txBody>
          <a:bodyPr/>
          <a:lstStyle/>
          <a:p>
            <a:pPr algn="just"/>
            <a:r>
              <a:rPr lang="pl-PL" sz="2800" dirty="0"/>
              <a:t>odpowiedzialność ta z reguły zachodzi do granic siły wyższej (vis maior)</a:t>
            </a:r>
          </a:p>
          <a:p>
            <a:pPr algn="just"/>
            <a:r>
              <a:rPr lang="pl-PL" sz="2800" b="1" dirty="0"/>
              <a:t>dwie koncepcje siły wyższej:</a:t>
            </a:r>
            <a:endParaRPr lang="pl-PL" sz="2800" dirty="0"/>
          </a:p>
          <a:p>
            <a:pPr marL="82550" indent="0" algn="just">
              <a:buNone/>
            </a:pPr>
            <a:r>
              <a:rPr lang="pl-PL" sz="2800" b="1" dirty="0"/>
              <a:t>1) </a:t>
            </a:r>
            <a:r>
              <a:rPr lang="pl-PL" sz="2800" dirty="0"/>
              <a:t>subiektywna – poł. XIX w., L. Goldschmidt</a:t>
            </a:r>
          </a:p>
          <a:p>
            <a:pPr marL="82550" indent="0" algn="just">
              <a:buNone/>
            </a:pPr>
            <a:r>
              <a:rPr lang="pl-PL" sz="2800" b="1" dirty="0"/>
              <a:t>2) </a:t>
            </a:r>
            <a:r>
              <a:rPr lang="pl-PL" sz="2800" dirty="0"/>
              <a:t>obiektywna – pocz. XX w., A. </a:t>
            </a:r>
            <a:r>
              <a:rPr lang="pl-PL" sz="2800" dirty="0" err="1"/>
              <a:t>Exner</a:t>
            </a:r>
            <a:endParaRPr lang="pl-PL" sz="2800" dirty="0"/>
          </a:p>
          <a:p>
            <a:pPr algn="just"/>
            <a:r>
              <a:rPr lang="pl-PL" sz="2800" dirty="0"/>
              <a:t>judykatura SN uznaje siłę wyższą za zdarzenie zewnętrzne, niemożliwe do przewidzenia</a:t>
            </a:r>
          </a:p>
          <a:p>
            <a:pPr marL="82550" indent="0" algn="just">
              <a:buNone/>
            </a:pPr>
            <a:r>
              <a:rPr lang="pl-PL" sz="2800" dirty="0"/>
              <a:t>   i niemożliwe do zapobieżenia </a:t>
            </a:r>
          </a:p>
          <a:p>
            <a:pPr marL="82550" indent="0" algn="just">
              <a:buNone/>
            </a:pPr>
            <a:endParaRPr lang="pl-P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1268760"/>
            <a:ext cx="7992888" cy="5112568"/>
          </a:xfrm>
        </p:spPr>
        <p:txBody>
          <a:bodyPr/>
          <a:lstStyle/>
          <a:p>
            <a:pPr marL="82550" indent="0">
              <a:buNone/>
            </a:pPr>
            <a:r>
              <a:rPr lang="pl-PL" sz="2800" b="1" dirty="0"/>
              <a:t>Ad 4) zasada odpowiedzialności absolutnej</a:t>
            </a:r>
          </a:p>
          <a:p>
            <a:pPr marL="82550" indent="0">
              <a:buNone/>
            </a:pPr>
            <a:r>
              <a:rPr lang="pl-PL" sz="2800" b="1" dirty="0"/>
              <a:t> </a:t>
            </a:r>
          </a:p>
          <a:p>
            <a:r>
              <a:rPr lang="pl-PL" sz="2800" b="1" dirty="0"/>
              <a:t> </a:t>
            </a:r>
            <a:r>
              <a:rPr lang="pl-PL" sz="2800" dirty="0"/>
              <a:t>kwestia wyodrębniania odpowiedzialności absolutnej z zasady ryzyka</a:t>
            </a:r>
          </a:p>
          <a:p>
            <a:pPr marL="82550" indent="0">
              <a:buNone/>
            </a:pPr>
            <a:endParaRPr lang="pl-P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7499350" cy="5904656"/>
          </a:xfrm>
        </p:spPr>
        <p:txBody>
          <a:bodyPr/>
          <a:lstStyle/>
          <a:p>
            <a:pPr marL="82550" indent="0" algn="just">
              <a:buNone/>
            </a:pPr>
            <a:r>
              <a:rPr lang="pl-PL" sz="2800" b="1" dirty="0"/>
              <a:t>Ad 5) zasada słuszności</a:t>
            </a:r>
          </a:p>
          <a:p>
            <a:pPr marL="82550" indent="0" algn="just">
              <a:buNone/>
            </a:pPr>
            <a:endParaRPr lang="pl-PL" sz="2800" dirty="0"/>
          </a:p>
          <a:p>
            <a:r>
              <a:rPr lang="pl-PL" sz="2800" dirty="0"/>
              <a:t>przypisanie odpowiedzialności odszkodowawczej określonemu podmiotowi ze względu na szczególnie silne motywy etyczne, określone w zasadach współżycia społecznego lub w zasadach słuszności</a:t>
            </a:r>
          </a:p>
          <a:p>
            <a:pPr algn="just"/>
            <a:r>
              <a:rPr lang="pl-PL" sz="2800" dirty="0"/>
              <a:t>jest subsydiarna, występuje w przypadkach wskazanych w ustawie, ma niewielką rolę</a:t>
            </a:r>
          </a:p>
          <a:p>
            <a:pPr algn="just"/>
            <a:r>
              <a:rPr lang="pl-PL" sz="2800" dirty="0"/>
              <a:t>z punktu widzenia zasad słuszności ocenia się czy w danym przypadku obciążyć pozwanego odpowiedzialnością i w jakim rozmiarze</a:t>
            </a:r>
          </a:p>
          <a:p>
            <a:pPr algn="just"/>
            <a:endParaRPr lang="pl-PL" sz="2800" dirty="0"/>
          </a:p>
        </p:txBody>
      </p:sp>
    </p:spTree>
    <p:extLst>
      <p:ext uri="{BB962C8B-B14F-4D97-AF65-F5344CB8AC3E}">
        <p14:creationId xmlns:p14="http://schemas.microsoft.com/office/powerpoint/2010/main" val="120170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ADB6066-FAD1-4010-9EEC-DA37B8EBFA25}"/>
              </a:ext>
            </a:extLst>
          </p:cNvPr>
          <p:cNvSpPr>
            <a:spLocks noGrp="1"/>
          </p:cNvSpPr>
          <p:nvPr>
            <p:ph idx="1"/>
          </p:nvPr>
        </p:nvSpPr>
        <p:spPr>
          <a:xfrm>
            <a:off x="1115616" y="692696"/>
            <a:ext cx="7818834" cy="5555704"/>
          </a:xfrm>
        </p:spPr>
        <p:txBody>
          <a:bodyPr/>
          <a:lstStyle/>
          <a:p>
            <a:pPr marL="82550" indent="0">
              <a:buNone/>
            </a:pPr>
            <a:endParaRPr lang="pl-PL" b="1" dirty="0"/>
          </a:p>
          <a:p>
            <a:pPr marL="82550" indent="0">
              <a:buNone/>
            </a:pPr>
            <a:r>
              <a:rPr lang="pl-PL" b="1" dirty="0"/>
              <a:t>Ad 6) zasada gwarancyjno-repartycyjna</a:t>
            </a:r>
          </a:p>
          <a:p>
            <a:pPr marL="82550" indent="0">
              <a:buNone/>
            </a:pPr>
            <a:endParaRPr lang="pl-PL" b="1" dirty="0"/>
          </a:p>
          <a:p>
            <a:r>
              <a:rPr lang="pl-PL" dirty="0"/>
              <a:t>ubezpieczenia</a:t>
            </a:r>
          </a:p>
          <a:p>
            <a:pPr marL="82550" indent="0">
              <a:buNone/>
            </a:pPr>
            <a:endParaRPr lang="pl-PL" b="1" dirty="0"/>
          </a:p>
          <a:p>
            <a:r>
              <a:rPr lang="pl-PL" dirty="0"/>
              <a:t>współuczestnictwo sprawców szkód</a:t>
            </a:r>
          </a:p>
        </p:txBody>
      </p:sp>
    </p:spTree>
    <p:extLst>
      <p:ext uri="{BB962C8B-B14F-4D97-AF65-F5344CB8AC3E}">
        <p14:creationId xmlns:p14="http://schemas.microsoft.com/office/powerpoint/2010/main" val="138463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620688"/>
            <a:ext cx="7139310" cy="5904656"/>
          </a:xfrm>
        </p:spPr>
        <p:txBody>
          <a:bodyPr/>
          <a:lstStyle/>
          <a:p>
            <a:pPr marL="82550" indent="0">
              <a:buNone/>
            </a:pPr>
            <a:r>
              <a:rPr lang="pl-PL" sz="2800" b="1" dirty="0"/>
              <a:t>   REŻIMY ODPOWIEDZIALNOŚCI</a:t>
            </a:r>
          </a:p>
          <a:p>
            <a:pPr marL="82550" indent="0">
              <a:buNone/>
            </a:pPr>
            <a:endParaRPr lang="pl-PL" sz="2800" dirty="0"/>
          </a:p>
          <a:p>
            <a:pPr marL="82550" indent="0">
              <a:buNone/>
            </a:pPr>
            <a:r>
              <a:rPr lang="pl-PL" sz="2800" dirty="0"/>
              <a:t>między innymi:</a:t>
            </a:r>
          </a:p>
          <a:p>
            <a:pPr marL="82550" lvl="0" indent="0">
              <a:buNone/>
            </a:pPr>
            <a:r>
              <a:rPr lang="pl-PL" sz="2800" b="1" dirty="0"/>
              <a:t>1) </a:t>
            </a:r>
            <a:r>
              <a:rPr lang="pl-PL" sz="2800" dirty="0"/>
              <a:t>odpowiedzialność ex contractu</a:t>
            </a:r>
          </a:p>
          <a:p>
            <a:pPr marL="82550" lvl="0" indent="0">
              <a:buNone/>
            </a:pPr>
            <a:r>
              <a:rPr lang="pl-PL" sz="2800" b="1" dirty="0"/>
              <a:t>2) </a:t>
            </a:r>
            <a:r>
              <a:rPr lang="pl-PL" sz="2800" dirty="0"/>
              <a:t>odpowiedzialność ex </a:t>
            </a:r>
            <a:r>
              <a:rPr lang="pl-PL" sz="2800" dirty="0" err="1"/>
              <a:t>delicto</a:t>
            </a:r>
            <a:endParaRPr lang="pl-PL" sz="2800" dirty="0"/>
          </a:p>
          <a:p>
            <a:pPr marL="82550" lvl="0" indent="0">
              <a:buNone/>
            </a:pPr>
            <a:endParaRPr lang="pl-PL" sz="2800" dirty="0"/>
          </a:p>
          <a:p>
            <a:pPr marL="82550" lvl="0" indent="0">
              <a:buNone/>
            </a:pPr>
            <a:endParaRPr lang="pl-PL" sz="2800" dirty="0"/>
          </a:p>
          <a:p>
            <a:r>
              <a:rPr lang="pl-PL" sz="2800" dirty="0"/>
              <a:t>nazewnictwa nie należy rozumieć dosłownie</a:t>
            </a:r>
          </a:p>
          <a:p>
            <a:r>
              <a:rPr lang="pl-PL" sz="2800" dirty="0"/>
              <a:t>różnice między odpowiedzialnością kontraktową a deliktową</a:t>
            </a:r>
          </a:p>
          <a:p>
            <a:pPr marL="82550" lvl="0" indent="0">
              <a:buNone/>
            </a:pPr>
            <a:endParaRPr lang="pl-PL" sz="2800" dirty="0"/>
          </a:p>
        </p:txBody>
      </p:sp>
    </p:spTree>
    <p:extLst>
      <p:ext uri="{BB962C8B-B14F-4D97-AF65-F5344CB8AC3E}">
        <p14:creationId xmlns:p14="http://schemas.microsoft.com/office/powerpoint/2010/main" val="2552300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15616" y="188640"/>
            <a:ext cx="7776864" cy="6336704"/>
          </a:xfrm>
        </p:spPr>
        <p:txBody>
          <a:bodyPr/>
          <a:lstStyle/>
          <a:p>
            <a:pPr marL="82550" indent="0" algn="ctr">
              <a:buNone/>
            </a:pPr>
            <a:r>
              <a:rPr lang="pl-PL" sz="2600" b="1" dirty="0"/>
              <a:t>SZKODA</a:t>
            </a:r>
          </a:p>
          <a:p>
            <a:pPr marL="82550" indent="0" algn="ctr">
              <a:buNone/>
            </a:pPr>
            <a:endParaRPr lang="pl-PL" sz="2600" dirty="0"/>
          </a:p>
          <a:p>
            <a:r>
              <a:rPr lang="pl-PL" sz="2400" dirty="0"/>
              <a:t>brak definicji ustawowej</a:t>
            </a:r>
          </a:p>
          <a:p>
            <a:r>
              <a:rPr lang="pl-PL" sz="2400" dirty="0"/>
              <a:t>szkoda na mieniu i na osobie</a:t>
            </a:r>
          </a:p>
          <a:p>
            <a:r>
              <a:rPr lang="pl-PL" sz="2400" dirty="0"/>
              <a:t>szkoda majątkowa i niemajątkowa (krzywda)</a:t>
            </a:r>
          </a:p>
          <a:p>
            <a:r>
              <a:rPr lang="pl-PL" sz="2400" dirty="0"/>
              <a:t>rodzaje szkody majątkowej: (art. 361 § 2 k.c.)</a:t>
            </a:r>
          </a:p>
          <a:p>
            <a:pPr marL="82550" indent="0">
              <a:buNone/>
            </a:pPr>
            <a:r>
              <a:rPr lang="pl-PL" sz="2400" b="1" dirty="0"/>
              <a:t>1) </a:t>
            </a:r>
            <a:r>
              <a:rPr lang="pl-PL" sz="2400" dirty="0"/>
              <a:t>strata – </a:t>
            </a:r>
            <a:r>
              <a:rPr lang="pl-PL" sz="2400" dirty="0" err="1"/>
              <a:t>damnum</a:t>
            </a:r>
            <a:r>
              <a:rPr lang="pl-PL" sz="2400" dirty="0"/>
              <a:t> </a:t>
            </a:r>
            <a:r>
              <a:rPr lang="pl-PL" sz="2400" dirty="0" err="1"/>
              <a:t>emergens</a:t>
            </a:r>
            <a:endParaRPr lang="pl-PL" sz="2400" dirty="0"/>
          </a:p>
          <a:p>
            <a:pPr marL="82550" indent="0">
              <a:buNone/>
            </a:pPr>
            <a:r>
              <a:rPr lang="pl-PL" sz="2400" b="1" dirty="0"/>
              <a:t>2) </a:t>
            </a:r>
            <a:r>
              <a:rPr lang="pl-PL" sz="2400" dirty="0"/>
              <a:t>utracone korzyści – </a:t>
            </a:r>
            <a:r>
              <a:rPr lang="pl-PL" sz="2400" dirty="0" err="1"/>
              <a:t>lucrum</a:t>
            </a:r>
            <a:r>
              <a:rPr lang="pl-PL" sz="2400" dirty="0"/>
              <a:t> </a:t>
            </a:r>
            <a:r>
              <a:rPr lang="pl-PL" sz="2400" dirty="0" err="1"/>
              <a:t>cessans</a:t>
            </a:r>
            <a:endParaRPr lang="pl-PL" sz="2400" dirty="0"/>
          </a:p>
          <a:p>
            <a:r>
              <a:rPr lang="pl-PL" sz="2400" dirty="0"/>
              <a:t>obowiązek odszkodowawczy może odnosić się do:</a:t>
            </a:r>
          </a:p>
          <a:p>
            <a:pPr marL="82550" indent="0">
              <a:buNone/>
            </a:pPr>
            <a:r>
              <a:rPr lang="pl-PL" sz="2400" b="1" dirty="0"/>
              <a:t>1)</a:t>
            </a:r>
            <a:r>
              <a:rPr lang="pl-PL" sz="2400" dirty="0"/>
              <a:t> ujemnego interesu umownego</a:t>
            </a:r>
          </a:p>
          <a:p>
            <a:pPr marL="82550" indent="0">
              <a:buNone/>
            </a:pPr>
            <a:r>
              <a:rPr lang="pl-PL" sz="2400" b="1" dirty="0"/>
              <a:t>2) </a:t>
            </a:r>
            <a:r>
              <a:rPr lang="pl-PL" sz="2400" dirty="0"/>
              <a:t>dodatniego interesu umownego</a:t>
            </a:r>
          </a:p>
          <a:p>
            <a:r>
              <a:rPr lang="pl-PL" sz="2400" dirty="0"/>
              <a:t>szkoda przyszła</a:t>
            </a:r>
          </a:p>
          <a:p>
            <a:r>
              <a:rPr lang="pl-PL" sz="2400" dirty="0"/>
              <a:t>szkoda ewentualna</a:t>
            </a:r>
          </a:p>
          <a:p>
            <a:r>
              <a:rPr lang="pl-PL" sz="2400" dirty="0"/>
              <a:t>szkoda pośrednia</a:t>
            </a:r>
          </a:p>
          <a:p>
            <a:endParaRPr lang="pl-PL" sz="2400" b="1" dirty="0"/>
          </a:p>
          <a:p>
            <a:pPr marL="82550" indent="0">
              <a:buNone/>
            </a:pPr>
            <a:endParaRPr lang="pl-PL" sz="2600" dirty="0"/>
          </a:p>
        </p:txBody>
      </p:sp>
    </p:spTree>
    <p:extLst>
      <p:ext uri="{BB962C8B-B14F-4D97-AF65-F5344CB8AC3E}">
        <p14:creationId xmlns:p14="http://schemas.microsoft.com/office/powerpoint/2010/main" val="1081604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476672"/>
            <a:ext cx="8064896" cy="6048672"/>
          </a:xfrm>
        </p:spPr>
        <p:txBody>
          <a:bodyPr/>
          <a:lstStyle/>
          <a:p>
            <a:pPr marL="82550" indent="0">
              <a:buNone/>
            </a:pPr>
            <a:r>
              <a:rPr lang="pl-PL" sz="2800" b="1" dirty="0"/>
              <a:t>   Określenie wysokości poniesionej szkody</a:t>
            </a:r>
          </a:p>
          <a:p>
            <a:pPr marL="82550" indent="0">
              <a:buNone/>
            </a:pPr>
            <a:endParaRPr lang="pl-PL" sz="2800" dirty="0"/>
          </a:p>
          <a:p>
            <a:r>
              <a:rPr lang="pl-PL" sz="2800" dirty="0"/>
              <a:t>metoda dyferencjacyjna (różnicowa)</a:t>
            </a:r>
          </a:p>
          <a:p>
            <a:r>
              <a:rPr lang="pl-PL" sz="2800" dirty="0"/>
              <a:t>wpływ zdarzenia, które wywołało szkodę na cały majątek poszkodowanego</a:t>
            </a:r>
          </a:p>
          <a:p>
            <a:r>
              <a:rPr lang="pl-PL" sz="2800" dirty="0"/>
              <a:t>w braku odmiennych postanowień ustawowych lub umownych, zgodnie z zasadą pełnego odszkodowania, dłużnik jest zobowiązany do naprawienia szkody w postaci straty i utraconych korzyści (art. 361 § 2 k.c.)</a:t>
            </a:r>
          </a:p>
          <a:p>
            <a:r>
              <a:rPr lang="pl-PL" sz="2800" dirty="0"/>
              <a:t>miernik obiektywny; należy uwzględniać </a:t>
            </a:r>
            <a:r>
              <a:rPr lang="pl-PL" sz="2800" dirty="0" err="1"/>
              <a:t>pretium</a:t>
            </a:r>
            <a:r>
              <a:rPr lang="pl-PL" sz="2800" dirty="0"/>
              <a:t> </a:t>
            </a:r>
            <a:r>
              <a:rPr lang="pl-PL" sz="2800" dirty="0" err="1"/>
              <a:t>singulare</a:t>
            </a:r>
            <a:r>
              <a:rPr lang="pl-PL" sz="2800" dirty="0"/>
              <a:t>; nie ma znaczenia </a:t>
            </a:r>
            <a:r>
              <a:rPr lang="pl-PL" sz="2800" dirty="0" err="1"/>
              <a:t>pretium</a:t>
            </a:r>
            <a:r>
              <a:rPr lang="pl-PL" sz="2800" dirty="0"/>
              <a:t> </a:t>
            </a:r>
            <a:r>
              <a:rPr lang="pl-PL" sz="2800" dirty="0" err="1"/>
              <a:t>affectionis</a:t>
            </a:r>
            <a:endParaRPr lang="pl-PL" sz="2800" dirty="0"/>
          </a:p>
          <a:p>
            <a:r>
              <a:rPr lang="pl-PL" sz="2800" dirty="0"/>
              <a:t>krzywda</a:t>
            </a:r>
          </a:p>
          <a:p>
            <a:endParaRPr lang="pl-PL" sz="2800" dirty="0"/>
          </a:p>
          <a:p>
            <a:pPr marL="82550" indent="0">
              <a:buNone/>
            </a:pPr>
            <a:endParaRPr lang="pl-PL" sz="2800" dirty="0"/>
          </a:p>
        </p:txBody>
      </p:sp>
    </p:spTree>
    <p:extLst>
      <p:ext uri="{BB962C8B-B14F-4D97-AF65-F5344CB8AC3E}">
        <p14:creationId xmlns:p14="http://schemas.microsoft.com/office/powerpoint/2010/main" val="2773140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332656"/>
            <a:ext cx="8064896" cy="6525344"/>
          </a:xfrm>
        </p:spPr>
        <p:txBody>
          <a:bodyPr/>
          <a:lstStyle/>
          <a:p>
            <a:r>
              <a:rPr lang="pl-PL" sz="2700" dirty="0"/>
              <a:t>„Jeżeli naprawienie szkody ma nastąpić w pieniądzu, wysokość odszkodowania powinna być ustalona według cen z daty ustalenia odszkodowania, chyba że szczególne okoliczności wymagają przyjęcia za podstawę cen istniejących w innej chwili” </a:t>
            </a:r>
          </a:p>
          <a:p>
            <a:pPr marL="82550" indent="0">
              <a:buNone/>
            </a:pPr>
            <a:r>
              <a:rPr lang="pl-PL" sz="2700" dirty="0"/>
              <a:t>   (art. 363 § 2 k.c.)</a:t>
            </a:r>
          </a:p>
          <a:p>
            <a:r>
              <a:rPr lang="pl-PL" sz="2700" dirty="0"/>
              <a:t>zaliczenie uzyskanych korzyści – </a:t>
            </a:r>
            <a:r>
              <a:rPr lang="pl-PL" sz="2700" dirty="0" err="1"/>
              <a:t>compensatio</a:t>
            </a:r>
            <a:r>
              <a:rPr lang="pl-PL" sz="2700" dirty="0"/>
              <a:t> </a:t>
            </a:r>
            <a:r>
              <a:rPr lang="pl-PL" sz="2700" dirty="0" err="1"/>
              <a:t>lucri</a:t>
            </a:r>
            <a:r>
              <a:rPr lang="pl-PL" sz="2700" dirty="0"/>
              <a:t> cum damno</a:t>
            </a:r>
          </a:p>
          <a:p>
            <a:r>
              <a:rPr lang="pl-PL" sz="2700" dirty="0"/>
              <a:t>ciężar dowodu istnienia szkody spoczywa na poszkodowanym (art. 6 k.c.)</a:t>
            </a:r>
          </a:p>
          <a:p>
            <a:r>
              <a:rPr lang="pl-PL" sz="2700" dirty="0"/>
              <a:t>art. 322 k.p.c. </a:t>
            </a:r>
          </a:p>
          <a:p>
            <a:endParaRPr lang="pl-PL" sz="2800" dirty="0"/>
          </a:p>
          <a:p>
            <a:endParaRPr lang="pl-PL" sz="2800" dirty="0"/>
          </a:p>
        </p:txBody>
      </p:sp>
    </p:spTree>
    <p:extLst>
      <p:ext uri="{BB962C8B-B14F-4D97-AF65-F5344CB8AC3E}">
        <p14:creationId xmlns:p14="http://schemas.microsoft.com/office/powerpoint/2010/main" val="230373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1"/>
          </p:nvPr>
        </p:nvSpPr>
        <p:spPr>
          <a:xfrm>
            <a:off x="539552" y="260648"/>
            <a:ext cx="8229600" cy="6120680"/>
          </a:xfrm>
        </p:spPr>
        <p:txBody>
          <a:bodyPr/>
          <a:lstStyle/>
          <a:p>
            <a:pPr marL="82550" indent="0" algn="ctr">
              <a:buNone/>
            </a:pPr>
            <a:r>
              <a:rPr lang="pl-PL" sz="2800" dirty="0"/>
              <a:t> </a:t>
            </a:r>
            <a:r>
              <a:rPr lang="pl-PL" sz="2800" b="1" dirty="0"/>
              <a:t>ODPOWIEDZIALNOŚĆ ODSZKODOWAWCZA</a:t>
            </a:r>
          </a:p>
          <a:p>
            <a:pPr marL="82550" indent="0" algn="ctr">
              <a:buNone/>
            </a:pPr>
            <a:endParaRPr lang="pl-PL" sz="2800" b="1" dirty="0"/>
          </a:p>
          <a:p>
            <a:r>
              <a:rPr lang="pl-PL" sz="2800" dirty="0"/>
              <a:t>cecha charakterystyczna: świadczenie odszkodowawcze </a:t>
            </a:r>
          </a:p>
          <a:p>
            <a:endParaRPr lang="pl-PL" sz="2800" dirty="0"/>
          </a:p>
          <a:p>
            <a:r>
              <a:rPr lang="pl-PL" sz="2800" dirty="0"/>
              <a:t>wierzycielem uprawnionym do świadczenia odszkodowawczego jest poszkodowany, a dłużnikiem podmiot odpowiedzialny;</a:t>
            </a:r>
          </a:p>
          <a:p>
            <a:pPr marL="82550" indent="0">
              <a:buNone/>
            </a:pPr>
            <a:r>
              <a:rPr lang="pl-PL" sz="2800" dirty="0"/>
              <a:t>   więź łącząca te podmioty ma charakter względny</a:t>
            </a:r>
          </a:p>
          <a:p>
            <a:endParaRPr lang="pl-PL" sz="2800" dirty="0"/>
          </a:p>
          <a:p>
            <a:r>
              <a:rPr lang="pl-PL" sz="2800" dirty="0"/>
              <a:t>szkoda jest podstawową, ale niewystarczającą przesłanką odpowiedzialności odszkodowawczej</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064896" cy="5616624"/>
          </a:xfrm>
        </p:spPr>
        <p:txBody>
          <a:bodyPr/>
          <a:lstStyle/>
          <a:p>
            <a:pPr marL="82550" indent="0" algn="ctr">
              <a:buNone/>
            </a:pPr>
            <a:r>
              <a:rPr lang="pl-PL" sz="2800" b="1" dirty="0"/>
              <a:t>ZWIĄZEK PRZYCZYNOWY</a:t>
            </a:r>
            <a:endParaRPr lang="pl-PL" sz="2800" dirty="0"/>
          </a:p>
          <a:p>
            <a:pPr marL="82550" indent="0">
              <a:buNone/>
            </a:pPr>
            <a:r>
              <a:rPr lang="pl-PL" sz="2800" dirty="0"/>
              <a:t> </a:t>
            </a:r>
          </a:p>
          <a:p>
            <a:r>
              <a:rPr lang="pl-PL" sz="2800" dirty="0"/>
              <a:t>między zdarzeniem, za które ktoś ponosi odpowiedzialność a szkodą (skrót myślowy) </a:t>
            </a:r>
          </a:p>
          <a:p>
            <a:r>
              <a:rPr lang="pl-PL" sz="2800" dirty="0"/>
              <a:t>funkcje związku przyczynowego</a:t>
            </a:r>
          </a:p>
          <a:p>
            <a:r>
              <a:rPr lang="pl-PL" sz="2800" dirty="0"/>
              <a:t>teoria adekwatnego związku przyczynowego</a:t>
            </a:r>
          </a:p>
          <a:p>
            <a:r>
              <a:rPr lang="pl-PL" sz="2800" dirty="0"/>
              <a:t>„Zobowiązany do odszkodowania ponosi odpowiedzialność tylko za normalne następstwa działania lub zaniechania, z którego szkoda wynikła” (art. 361 § 1 k.c.)</a:t>
            </a:r>
          </a:p>
          <a:p>
            <a:r>
              <a:rPr lang="pl-PL" sz="2800" dirty="0"/>
              <a:t>wyjątki od teorii adekwatnego związku przyczynowego</a:t>
            </a:r>
          </a:p>
          <a:p>
            <a:endParaRPr lang="pl-PL" sz="2800" dirty="0"/>
          </a:p>
        </p:txBody>
      </p:sp>
    </p:spTree>
    <p:extLst>
      <p:ext uri="{BB962C8B-B14F-4D97-AF65-F5344CB8AC3E}">
        <p14:creationId xmlns:p14="http://schemas.microsoft.com/office/powerpoint/2010/main" val="272506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7848872" cy="5040560"/>
          </a:xfrm>
        </p:spPr>
        <p:txBody>
          <a:bodyPr/>
          <a:lstStyle/>
          <a:p>
            <a:pPr marL="82550" indent="0" algn="ctr">
              <a:buNone/>
            </a:pPr>
            <a:r>
              <a:rPr lang="pl-PL" sz="2800" b="1" dirty="0"/>
              <a:t>ŚWIADCZENIE ODSZKODOWAWCZE</a:t>
            </a:r>
            <a:endParaRPr lang="pl-PL" sz="2800" dirty="0"/>
          </a:p>
          <a:p>
            <a:pPr marL="82550" indent="0">
              <a:buNone/>
            </a:pPr>
            <a:r>
              <a:rPr lang="pl-PL" sz="2800" dirty="0"/>
              <a:t> </a:t>
            </a:r>
          </a:p>
          <a:p>
            <a:r>
              <a:rPr lang="pl-PL" sz="2800" dirty="0"/>
              <a:t>Funkcje odszkodowania:</a:t>
            </a:r>
          </a:p>
          <a:p>
            <a:pPr marL="82550" indent="0">
              <a:buNone/>
            </a:pPr>
            <a:r>
              <a:rPr lang="pl-PL" sz="2800" b="1" dirty="0"/>
              <a:t>1)</a:t>
            </a:r>
            <a:r>
              <a:rPr lang="pl-PL" sz="2800" dirty="0"/>
              <a:t> kompensacyjna</a:t>
            </a:r>
          </a:p>
          <a:p>
            <a:pPr marL="82550" indent="0">
              <a:buNone/>
            </a:pPr>
            <a:r>
              <a:rPr lang="pl-PL" sz="2800" b="1" dirty="0"/>
              <a:t>2)</a:t>
            </a:r>
            <a:r>
              <a:rPr lang="pl-PL" sz="2800" dirty="0"/>
              <a:t> represyjna</a:t>
            </a:r>
          </a:p>
          <a:p>
            <a:pPr marL="82550" indent="0">
              <a:buNone/>
            </a:pPr>
            <a:r>
              <a:rPr lang="pl-PL" sz="2800" b="1" dirty="0"/>
              <a:t>3)</a:t>
            </a:r>
            <a:r>
              <a:rPr lang="pl-PL" sz="2800" dirty="0"/>
              <a:t> prewencyjno-wychowawcza</a:t>
            </a:r>
          </a:p>
        </p:txBody>
      </p:sp>
    </p:spTree>
    <p:extLst>
      <p:ext uri="{BB962C8B-B14F-4D97-AF65-F5344CB8AC3E}">
        <p14:creationId xmlns:p14="http://schemas.microsoft.com/office/powerpoint/2010/main" val="700994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620688"/>
            <a:ext cx="7992888" cy="5256584"/>
          </a:xfrm>
        </p:spPr>
        <p:txBody>
          <a:bodyPr/>
          <a:lstStyle/>
          <a:p>
            <a:pPr marL="82550" indent="0">
              <a:buNone/>
            </a:pPr>
            <a:r>
              <a:rPr lang="pl-PL" sz="2800" b="1" dirty="0"/>
              <a:t>   Przyczynienie się poszkodowanego</a:t>
            </a:r>
          </a:p>
          <a:p>
            <a:pPr marL="82550" indent="0">
              <a:buNone/>
            </a:pPr>
            <a:endParaRPr lang="pl-PL" sz="2800" dirty="0"/>
          </a:p>
          <a:p>
            <a:r>
              <a:rPr lang="pl-PL" sz="2800" dirty="0"/>
              <a:t>„Jeżeli poszkodowany przyczynił się do powstania lub zwiększenia szkody, obowiązek jej naprawienia ulega odpowiedniemu zmniejszeniu stosownie do okoliczności, a zwłaszcza do stopnia winy obu stron” (art. 362 k.c.)</a:t>
            </a:r>
          </a:p>
          <a:p>
            <a:r>
              <a:rPr lang="pl-PL" sz="2800" dirty="0"/>
              <a:t>kwestia rozumienia przyczynienia się poszkodowanego</a:t>
            </a:r>
          </a:p>
          <a:p>
            <a:pPr marL="82550" indent="0">
              <a:buNone/>
            </a:pPr>
            <a:endParaRPr lang="pl-PL" sz="2800" dirty="0"/>
          </a:p>
        </p:txBody>
      </p:sp>
    </p:spTree>
    <p:extLst>
      <p:ext uri="{BB962C8B-B14F-4D97-AF65-F5344CB8AC3E}">
        <p14:creationId xmlns:p14="http://schemas.microsoft.com/office/powerpoint/2010/main" val="1349077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836712"/>
            <a:ext cx="7571358" cy="5406826"/>
          </a:xfrm>
        </p:spPr>
        <p:txBody>
          <a:bodyPr/>
          <a:lstStyle/>
          <a:p>
            <a:pPr algn="just"/>
            <a:r>
              <a:rPr lang="pl-PL" sz="2800" dirty="0"/>
              <a:t>„W stosunkach między osobami fizycznymi zakres obowiązku naprawienia szkody może być stosownie do okoliczności ograniczony, jeżeli ze względu na stan majątkowy poszkodowanego lub osoby odpowiedzialnej za szkodę wymagają takiego ograniczenia zasady współżycia społecznego” (art. 440 k.c.) </a:t>
            </a:r>
          </a:p>
          <a:p>
            <a:pPr algn="just"/>
            <a:endParaRPr lang="pl-PL" dirty="0"/>
          </a:p>
        </p:txBody>
      </p:sp>
    </p:spTree>
    <p:extLst>
      <p:ext uri="{BB962C8B-B14F-4D97-AF65-F5344CB8AC3E}">
        <p14:creationId xmlns:p14="http://schemas.microsoft.com/office/powerpoint/2010/main" val="3732735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692696"/>
            <a:ext cx="8352928" cy="5184576"/>
          </a:xfrm>
        </p:spPr>
        <p:txBody>
          <a:bodyPr/>
          <a:lstStyle/>
          <a:p>
            <a:pPr marL="82550" indent="0">
              <a:buNone/>
            </a:pPr>
            <a:r>
              <a:rPr lang="pl-PL" sz="2800" b="1" dirty="0"/>
              <a:t>   Sposób naprawienia szkody</a:t>
            </a:r>
            <a:r>
              <a:rPr lang="pl-PL" sz="2800" dirty="0"/>
              <a:t> (art. 363 § 1 k.c.)</a:t>
            </a:r>
          </a:p>
          <a:p>
            <a:pPr marL="82550" indent="0">
              <a:buNone/>
            </a:pPr>
            <a:endParaRPr lang="pl-PL" sz="2800" dirty="0"/>
          </a:p>
          <a:p>
            <a:r>
              <a:rPr lang="pl-PL" sz="2800" dirty="0"/>
              <a:t>„Naprawienie szkody powinno nastąpić, według wyboru poszkodowanego, bądź przez przywrócenie stanu poprzedniego, bądź przez zapłatę odpowiedniej sumy pieniężnej. Jednakże gdyby przywrócenie stanu poprzedniego było niemożliwe albo gdyby pociągało za sobą dla zobowiązanego nadmierne trudności lub koszty, roszczenie poszkodowanego ogranicza się do świadczenia w pieniądzu”</a:t>
            </a:r>
          </a:p>
          <a:p>
            <a:endParaRPr lang="pl-PL" sz="2400" dirty="0"/>
          </a:p>
          <a:p>
            <a:endParaRPr lang="pl-PL" sz="2400" dirty="0"/>
          </a:p>
          <a:p>
            <a:endParaRPr lang="pl-PL" sz="2800" dirty="0"/>
          </a:p>
        </p:txBody>
      </p:sp>
    </p:spTree>
    <p:extLst>
      <p:ext uri="{BB962C8B-B14F-4D97-AF65-F5344CB8AC3E}">
        <p14:creationId xmlns:p14="http://schemas.microsoft.com/office/powerpoint/2010/main" val="52017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9" y="620713"/>
            <a:ext cx="7416824" cy="5721350"/>
          </a:xfrm>
        </p:spPr>
        <p:txBody>
          <a:bodyPr>
            <a:noAutofit/>
          </a:bodyPr>
          <a:lstStyle/>
          <a:p>
            <a:pPr marL="82550" indent="0" algn="ctr">
              <a:buNone/>
            </a:pPr>
            <a:r>
              <a:rPr lang="pl-PL" b="1" dirty="0"/>
              <a:t>Trzy przesłanki odpowiedzialności odszkodowawczej:</a:t>
            </a:r>
          </a:p>
          <a:p>
            <a:endParaRPr lang="pl-PL" dirty="0"/>
          </a:p>
          <a:p>
            <a:pPr marL="82550" indent="0">
              <a:buNone/>
            </a:pPr>
            <a:r>
              <a:rPr lang="pl-PL" b="1" dirty="0"/>
              <a:t>1)</a:t>
            </a:r>
            <a:r>
              <a:rPr lang="pl-PL" dirty="0"/>
              <a:t> zdarzenie, z którym system prawny wiąże na określonych zasadach obowiązek naprawienia szkody</a:t>
            </a:r>
          </a:p>
          <a:p>
            <a:pPr marL="82550" indent="0">
              <a:buNone/>
            </a:pPr>
            <a:r>
              <a:rPr lang="pl-PL" b="1" dirty="0"/>
              <a:t>2)</a:t>
            </a:r>
            <a:r>
              <a:rPr lang="pl-PL" dirty="0"/>
              <a:t> szkoda</a:t>
            </a:r>
          </a:p>
          <a:p>
            <a:pPr marL="82550" indent="0">
              <a:buNone/>
            </a:pPr>
            <a:r>
              <a:rPr lang="pl-PL" b="1" dirty="0"/>
              <a:t>3)</a:t>
            </a:r>
            <a:r>
              <a:rPr lang="pl-PL" dirty="0"/>
              <a:t> związek przyczynowy między zdarzeniem a szkodą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599" y="260350"/>
            <a:ext cx="7726313" cy="6297613"/>
          </a:xfrm>
        </p:spPr>
        <p:txBody>
          <a:bodyPr>
            <a:noAutofit/>
          </a:bodyPr>
          <a:lstStyle/>
          <a:p>
            <a:pPr marL="82550" indent="0" algn="ctr">
              <a:buNone/>
            </a:pPr>
            <a:r>
              <a:rPr lang="pl-PL" sz="2800" b="1" dirty="0"/>
              <a:t>Typy odpowiedzialności odszkodowawczej</a:t>
            </a:r>
          </a:p>
          <a:p>
            <a:pPr marL="82550" indent="0" algn="just">
              <a:buNone/>
            </a:pPr>
            <a:endParaRPr lang="pl-PL" sz="2800" b="1" dirty="0"/>
          </a:p>
          <a:p>
            <a:pPr algn="just"/>
            <a:r>
              <a:rPr lang="pl-PL" sz="2800" dirty="0"/>
              <a:t>wyróżnione w</a:t>
            </a:r>
            <a:r>
              <a:rPr lang="pl-PL" sz="2800" b="1" dirty="0"/>
              <a:t> </a:t>
            </a:r>
            <a:r>
              <a:rPr lang="pl-PL" sz="2800" dirty="0"/>
              <a:t>nawiązaniu do odpowiedzialności ubezpieczeniowej</a:t>
            </a:r>
          </a:p>
          <a:p>
            <a:pPr algn="just"/>
            <a:r>
              <a:rPr lang="pl-PL" sz="2800" dirty="0"/>
              <a:t>dwa kryteria podziału</a:t>
            </a:r>
          </a:p>
          <a:p>
            <a:pPr marL="82550" indent="0" algn="just">
              <a:buNone/>
            </a:pPr>
            <a:r>
              <a:rPr lang="pl-PL" sz="2800" b="1" dirty="0"/>
              <a:t>1) </a:t>
            </a:r>
            <a:r>
              <a:rPr lang="pl-PL" sz="2800" dirty="0"/>
              <a:t>kryterium podmiotowe – kto ponosi odpowiedzialność - sprawca szkody czy inna osoba?</a:t>
            </a:r>
          </a:p>
          <a:p>
            <a:pPr marL="82550" indent="0" algn="just">
              <a:buNone/>
            </a:pPr>
            <a:r>
              <a:rPr lang="pl-PL" sz="2800" b="1" dirty="0"/>
              <a:t>-&gt; odpowiedzialność sprawcza i gwarancyjna</a:t>
            </a:r>
            <a:endParaRPr lang="pl-PL" sz="2800" dirty="0"/>
          </a:p>
          <a:p>
            <a:pPr marL="82550" indent="0" algn="just">
              <a:buNone/>
            </a:pPr>
            <a:r>
              <a:rPr lang="pl-PL" sz="2800" b="1" dirty="0"/>
              <a:t>2) </a:t>
            </a:r>
            <a:r>
              <a:rPr lang="pl-PL" sz="2800" dirty="0"/>
              <a:t>kryterium pochodzenia środków, z których pokrywana jest szkoda</a:t>
            </a:r>
          </a:p>
          <a:p>
            <a:pPr marL="82550" indent="0" algn="just">
              <a:buNone/>
            </a:pPr>
            <a:r>
              <a:rPr lang="pl-PL" sz="2800" b="1" dirty="0"/>
              <a:t>-&gt; odpowiedzialność typu indywidualnego i typu repartycyjnego</a:t>
            </a:r>
            <a:endParaRPr lang="pl-P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p:cNvSpPr>
            <a:spLocks noGrp="1"/>
          </p:cNvSpPr>
          <p:nvPr>
            <p:ph idx="1"/>
          </p:nvPr>
        </p:nvSpPr>
        <p:spPr>
          <a:xfrm>
            <a:off x="971599" y="692696"/>
            <a:ext cx="7726313" cy="5793829"/>
          </a:xfrm>
        </p:spPr>
        <p:txBody>
          <a:bodyPr/>
          <a:lstStyle/>
          <a:p>
            <a:pPr marL="82550" indent="0" algn="ctr">
              <a:buNone/>
            </a:pPr>
            <a:r>
              <a:rPr lang="pl-PL" sz="2800" b="1" dirty="0"/>
              <a:t>Reżimy odpowiedzialności odszkodowawczej</a:t>
            </a:r>
          </a:p>
          <a:p>
            <a:pPr marL="82550" indent="0" algn="just">
              <a:buNone/>
            </a:pPr>
            <a:endParaRPr lang="pl-PL" sz="2800" b="1" dirty="0"/>
          </a:p>
          <a:p>
            <a:pPr algn="just"/>
            <a:r>
              <a:rPr lang="pl-PL" sz="2800" dirty="0"/>
              <a:t>w prawie rzymskim podział zobowiązań według źródeł ich powstania na kontrakty i delikty</a:t>
            </a:r>
          </a:p>
          <a:p>
            <a:pPr algn="just"/>
            <a:r>
              <a:rPr lang="pl-PL" sz="2800" dirty="0"/>
              <a:t>obecnie wyróżnia się także inne reżimy odpowiedzialności</a:t>
            </a:r>
            <a:endParaRPr lang="pl-PL" sz="2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1"/>
          </p:nvPr>
        </p:nvSpPr>
        <p:spPr>
          <a:xfrm>
            <a:off x="971600" y="548680"/>
            <a:ext cx="7797552" cy="5688632"/>
          </a:xfrm>
        </p:spPr>
        <p:txBody>
          <a:bodyPr/>
          <a:lstStyle/>
          <a:p>
            <a:pPr marL="82550" indent="0" algn="ctr">
              <a:buNone/>
            </a:pPr>
            <a:r>
              <a:rPr lang="pl-PL" sz="2800" b="1" dirty="0"/>
              <a:t> Zasady odpowiedzialności odszkodowawczej</a:t>
            </a:r>
          </a:p>
          <a:p>
            <a:pPr marL="82550" indent="0">
              <a:buNone/>
            </a:pPr>
            <a:endParaRPr lang="pl-PL" sz="2800" b="1" dirty="0"/>
          </a:p>
          <a:p>
            <a:pPr algn="just"/>
            <a:r>
              <a:rPr lang="pl-PL" sz="2800" dirty="0"/>
              <a:t>założenia określające „podstawowe rozstrzygnięcia systemu prawnego co do wyróżnienia faktów uzasadniających obciążenie jednej osoby odpowiedzialnością za szkodę doznaną przez inną osobę” (Z. Radwański)</a:t>
            </a:r>
          </a:p>
          <a:p>
            <a:pPr algn="just"/>
            <a:r>
              <a:rPr lang="pl-PL" sz="2800" dirty="0"/>
              <a:t>służą wyjaśnieniu społecznego sensu i mechanizmu działania przepisów nakładających na dany podmiot odpowiedzialność odszkodowawczą</a:t>
            </a:r>
          </a:p>
          <a:p>
            <a:pPr marL="82550" indent="0" algn="just">
              <a:buNone/>
            </a:pPr>
            <a:r>
              <a:rPr lang="pl-PL" sz="2800" dirty="0"/>
              <a:t>   (W. Czachórski)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1196752"/>
            <a:ext cx="7725544" cy="4392339"/>
          </a:xfrm>
        </p:spPr>
        <p:txBody>
          <a:bodyPr>
            <a:normAutofit fontScale="92500" lnSpcReduction="10000"/>
          </a:bodyPr>
          <a:lstStyle/>
          <a:p>
            <a:pPr marL="82550" indent="0" algn="ctr">
              <a:buNone/>
            </a:pPr>
            <a:r>
              <a:rPr lang="pl-PL" b="1" dirty="0"/>
              <a:t>ZASADY ODPOWIEDZIALNOŚCI ODSZKODOWAWCZEJ</a:t>
            </a:r>
          </a:p>
          <a:p>
            <a:pPr marL="82550" indent="0">
              <a:buNone/>
            </a:pPr>
            <a:endParaRPr lang="pl-PL" dirty="0"/>
          </a:p>
          <a:p>
            <a:pPr marL="82550" indent="0">
              <a:buNone/>
            </a:pPr>
            <a:r>
              <a:rPr lang="pl-PL" b="1" dirty="0"/>
              <a:t>1)</a:t>
            </a:r>
            <a:r>
              <a:rPr lang="pl-PL" dirty="0"/>
              <a:t> zasada winy</a:t>
            </a:r>
          </a:p>
          <a:p>
            <a:pPr marL="82550" indent="0">
              <a:buNone/>
            </a:pPr>
            <a:r>
              <a:rPr lang="pl-PL" b="1" dirty="0"/>
              <a:t>2)</a:t>
            </a:r>
            <a:r>
              <a:rPr lang="pl-PL" dirty="0"/>
              <a:t> zasada bezprawności</a:t>
            </a:r>
          </a:p>
          <a:p>
            <a:pPr marL="82550" indent="0">
              <a:buNone/>
            </a:pPr>
            <a:r>
              <a:rPr lang="pl-PL" b="1" dirty="0"/>
              <a:t>3)</a:t>
            </a:r>
            <a:r>
              <a:rPr lang="pl-PL" dirty="0"/>
              <a:t> zasada ryzyka</a:t>
            </a:r>
          </a:p>
          <a:p>
            <a:pPr marL="82550" indent="0">
              <a:buNone/>
            </a:pPr>
            <a:r>
              <a:rPr lang="pl-PL" b="1" dirty="0"/>
              <a:t>4)</a:t>
            </a:r>
            <a:r>
              <a:rPr lang="pl-PL" dirty="0"/>
              <a:t> zasada odpowiedzialności absolutnej</a:t>
            </a:r>
          </a:p>
          <a:p>
            <a:pPr marL="82550" indent="0">
              <a:buNone/>
            </a:pPr>
            <a:r>
              <a:rPr lang="pl-PL" b="1" dirty="0"/>
              <a:t>5)</a:t>
            </a:r>
            <a:r>
              <a:rPr lang="pl-PL" dirty="0"/>
              <a:t> zasada słuszności</a:t>
            </a:r>
          </a:p>
          <a:p>
            <a:pPr marL="82550" indent="0">
              <a:buNone/>
            </a:pPr>
            <a:r>
              <a:rPr lang="pl-PL" b="1" dirty="0"/>
              <a:t>6) </a:t>
            </a:r>
            <a:r>
              <a:rPr lang="pl-PL" dirty="0"/>
              <a:t>zasada gwarancyjno-repartycyjna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a:spLocks noGrp="1"/>
          </p:cNvSpPr>
          <p:nvPr>
            <p:ph idx="1"/>
          </p:nvPr>
        </p:nvSpPr>
        <p:spPr>
          <a:xfrm>
            <a:off x="971600" y="476672"/>
            <a:ext cx="7725544" cy="6192688"/>
          </a:xfrm>
        </p:spPr>
        <p:txBody>
          <a:bodyPr/>
          <a:lstStyle/>
          <a:p>
            <a:pPr marL="82550" indent="0" algn="just">
              <a:buNone/>
            </a:pPr>
            <a:r>
              <a:rPr lang="pl-PL" sz="2800" b="1" dirty="0"/>
              <a:t>Ad 1) zasada winy</a:t>
            </a:r>
            <a:endParaRPr lang="pl-PL" sz="2800" dirty="0"/>
          </a:p>
          <a:p>
            <a:pPr algn="just"/>
            <a:r>
              <a:rPr lang="pl-PL" sz="2800" dirty="0"/>
              <a:t> założenie, że ten, kto swoim zawinionym czynem (działaniem lub zaniechaniem) wyrządził drugiemu szkodę, powinien naprawić szkodę</a:t>
            </a:r>
          </a:p>
          <a:p>
            <a:pPr algn="just"/>
            <a:r>
              <a:rPr lang="pl-PL" sz="2800" dirty="0"/>
              <a:t>motyw: idea sprawiedliwości wyrównawczej</a:t>
            </a:r>
          </a:p>
          <a:p>
            <a:pPr algn="just"/>
            <a:r>
              <a:rPr lang="pl-PL" sz="2800" dirty="0"/>
              <a:t>tradycyjny pogląd przyznawał prymat zasadzie winy</a:t>
            </a:r>
          </a:p>
          <a:p>
            <a:pPr algn="just"/>
            <a:r>
              <a:rPr lang="pl-PL" sz="2800" dirty="0"/>
              <a:t>XX w. – tendencja do obiektywizacji odpowiedzialności </a:t>
            </a:r>
          </a:p>
          <a:p>
            <a:pPr algn="just"/>
            <a:r>
              <a:rPr lang="pl-PL" sz="2800" dirty="0"/>
              <a:t>możliwość postawienia zarzutu winy jest uzależniona od uprzedniego stwierdzenia bezprawności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332656"/>
            <a:ext cx="7797552" cy="6336704"/>
          </a:xfrm>
        </p:spPr>
        <p:txBody>
          <a:bodyPr>
            <a:noAutofit/>
          </a:bodyPr>
          <a:lstStyle/>
          <a:p>
            <a:pPr marL="82550" indent="0" algn="just">
              <a:buNone/>
            </a:pPr>
            <a:r>
              <a:rPr lang="pl-PL" sz="2500" b="1" dirty="0"/>
              <a:t>    Pojęcie winy</a:t>
            </a:r>
          </a:p>
          <a:p>
            <a:pPr marL="82550" indent="0" algn="just">
              <a:buNone/>
            </a:pPr>
            <a:endParaRPr lang="pl-PL" sz="2500" dirty="0"/>
          </a:p>
          <a:p>
            <a:pPr algn="just"/>
            <a:r>
              <a:rPr lang="pl-PL" sz="2500" b="1" u="sng" dirty="0"/>
              <a:t>teoria psychologiczna</a:t>
            </a:r>
            <a:r>
              <a:rPr lang="pl-PL" sz="2500" b="1" dirty="0"/>
              <a:t> </a:t>
            </a:r>
            <a:r>
              <a:rPr lang="pl-PL" sz="2500" dirty="0"/>
              <a:t>– wcześniejsza;</a:t>
            </a:r>
            <a:r>
              <a:rPr lang="pl-PL" sz="2500" b="1" dirty="0"/>
              <a:t> </a:t>
            </a:r>
            <a:r>
              <a:rPr lang="pl-PL" sz="2500" dirty="0"/>
              <a:t>kładzie nacisk na stosunek psychiczny sprawcy do czynu albo jego nastepstw; w jej ramach wyodrębniła się teoria woli i wyobrażenia</a:t>
            </a:r>
          </a:p>
          <a:p>
            <a:pPr algn="just"/>
            <a:r>
              <a:rPr lang="pl-PL" sz="2500" b="1" dirty="0"/>
              <a:t>teoria woli</a:t>
            </a:r>
            <a:r>
              <a:rPr lang="pl-PL" sz="2500" dirty="0"/>
              <a:t>  </a:t>
            </a:r>
          </a:p>
          <a:p>
            <a:pPr algn="just"/>
            <a:r>
              <a:rPr lang="pl-PL" sz="2500" b="1" dirty="0"/>
              <a:t>teoria wyobrażenia</a:t>
            </a:r>
            <a:endParaRPr lang="pl-PL" sz="2500" dirty="0"/>
          </a:p>
          <a:p>
            <a:pPr algn="just"/>
            <a:r>
              <a:rPr lang="pl-PL" sz="2500" dirty="0"/>
              <a:t>krytyka teorii psychologicznej</a:t>
            </a:r>
          </a:p>
          <a:p>
            <a:pPr algn="just"/>
            <a:r>
              <a:rPr lang="pl-PL" sz="2500" b="1" u="sng" dirty="0"/>
              <a:t>teoria normatywna</a:t>
            </a:r>
            <a:r>
              <a:rPr lang="pl-PL" sz="2500" b="1" dirty="0"/>
              <a:t> </a:t>
            </a:r>
            <a:r>
              <a:rPr lang="pl-PL" sz="2500" dirty="0"/>
              <a:t>– chodzi o postanowienie sprawcy zarzutu niewłaściwego zachowania, które doprowadziło do powstania szkody</a:t>
            </a:r>
          </a:p>
          <a:p>
            <a:pPr algn="just"/>
            <a:endParaRPr lang="pl-PL" sz="2500" dirty="0"/>
          </a:p>
          <a:p>
            <a:pPr algn="just"/>
            <a:r>
              <a:rPr lang="pl-PL" sz="2500" b="1" dirty="0"/>
              <a:t>postacie winy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972</TotalTime>
  <Words>965</Words>
  <Application>Microsoft Office PowerPoint</Application>
  <PresentationFormat>Pokaz na ekranie (4:3)</PresentationFormat>
  <Paragraphs>142</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Gill Sans MT</vt:lpstr>
      <vt:lpstr>Verdana</vt:lpstr>
      <vt:lpstr>Wingdings 2</vt:lpstr>
      <vt:lpstr>Przesilenie</vt:lpstr>
      <vt:lpstr>NAPRAWIENIE SZKODY ZAGADNIENIA OGÓLNE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Monika Tenenbaum-Kulig</cp:lastModifiedBy>
  <cp:revision>157</cp:revision>
  <dcterms:created xsi:type="dcterms:W3CDTF">2013-10-05T07:34:23Z</dcterms:created>
  <dcterms:modified xsi:type="dcterms:W3CDTF">2019-03-02T09:37:09Z</dcterms:modified>
</cp:coreProperties>
</file>