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60" r:id="rId5"/>
    <p:sldId id="261" r:id="rId6"/>
    <p:sldId id="262" r:id="rId7"/>
    <p:sldId id="263" r:id="rId8"/>
    <p:sldId id="264" r:id="rId9"/>
    <p:sldId id="265" r:id="rId10"/>
    <p:sldId id="289" r:id="rId11"/>
    <p:sldId id="268" r:id="rId12"/>
    <p:sldId id="269" r:id="rId13"/>
    <p:sldId id="271" r:id="rId14"/>
    <p:sldId id="293" r:id="rId15"/>
    <p:sldId id="295" r:id="rId16"/>
    <p:sldId id="302" r:id="rId17"/>
    <p:sldId id="310" r:id="rId18"/>
    <p:sldId id="312" r:id="rId19"/>
    <p:sldId id="314" r:id="rId20"/>
    <p:sldId id="320" r:id="rId21"/>
    <p:sldId id="321" r:id="rId22"/>
    <p:sldId id="326" r:id="rId23"/>
    <p:sldId id="324" r:id="rId24"/>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Elipsa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ytuł 13"/>
          <p:cNvSpPr>
            <a:spLocks noGrp="1"/>
          </p:cNvSpPr>
          <p:nvPr>
            <p:ph type="ctrTitle"/>
          </p:nvPr>
        </p:nvSpPr>
        <p:spPr>
          <a:xfrm>
            <a:off x="1432560" y="359898"/>
            <a:ext cx="7406640" cy="1472184"/>
          </a:xfrm>
        </p:spPr>
        <p:txBody>
          <a:bodyPr anchor="b"/>
          <a:lstStyle>
            <a:lvl1pPr algn="l">
              <a:defRPr/>
            </a:lvl1pPr>
            <a:extLst/>
          </a:lstStyle>
          <a:p>
            <a:r>
              <a:rPr lang="pl-PL" smtClean="0"/>
              <a:t>Kliknij, aby edytować styl</a:t>
            </a:r>
            <a:endParaRPr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6" name="Symbol zastępczy daty 6"/>
          <p:cNvSpPr>
            <a:spLocks noGrp="1"/>
          </p:cNvSpPr>
          <p:nvPr>
            <p:ph type="dt" sz="half" idx="10"/>
          </p:nvPr>
        </p:nvSpPr>
        <p:spPr/>
        <p:txBody>
          <a:bodyPr/>
          <a:lstStyle>
            <a:lvl1pPr>
              <a:defRPr/>
            </a:lvl1pPr>
            <a:extLst/>
          </a:lstStyle>
          <a:p>
            <a:pPr>
              <a:defRPr/>
            </a:pPr>
            <a:fld id="{E476E2AD-FA1D-4570-816D-55B0EE842267}" type="datetimeFigureOut">
              <a:rPr lang="pl-PL"/>
              <a:pPr>
                <a:defRPr/>
              </a:pPr>
              <a:t>2016-05-28</a:t>
            </a:fld>
            <a:endParaRPr lang="pl-PL"/>
          </a:p>
        </p:txBody>
      </p:sp>
      <p:sp>
        <p:nvSpPr>
          <p:cNvPr id="7" name="Symbol zastępczy stopki 19"/>
          <p:cNvSpPr>
            <a:spLocks noGrp="1"/>
          </p:cNvSpPr>
          <p:nvPr>
            <p:ph type="ftr" sz="quarter" idx="11"/>
          </p:nvPr>
        </p:nvSpPr>
        <p:spPr/>
        <p:txBody>
          <a:bodyPr/>
          <a:lstStyle>
            <a:lvl1pPr>
              <a:defRPr/>
            </a:lvl1pPr>
            <a:extLst/>
          </a:lstStyle>
          <a:p>
            <a:pPr>
              <a:defRPr/>
            </a:pPr>
            <a:endParaRPr lang="pl-PL"/>
          </a:p>
        </p:txBody>
      </p:sp>
      <p:sp>
        <p:nvSpPr>
          <p:cNvPr id="8" name="Symbol zastępczy numeru slajdu 9"/>
          <p:cNvSpPr>
            <a:spLocks noGrp="1"/>
          </p:cNvSpPr>
          <p:nvPr>
            <p:ph type="sldNum" sz="quarter" idx="12"/>
          </p:nvPr>
        </p:nvSpPr>
        <p:spPr/>
        <p:txBody>
          <a:bodyPr/>
          <a:lstStyle>
            <a:lvl1pPr>
              <a:defRPr/>
            </a:lvl1pPr>
            <a:extLst/>
          </a:lstStyle>
          <a:p>
            <a:pPr>
              <a:defRPr/>
            </a:pPr>
            <a:fld id="{44BB94D1-8AE6-4B90-A38D-848BD18A1494}"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AB55CECE-D7DD-470E-9B6B-89FFF1A8EF59}" type="datetimeFigureOut">
              <a:rPr lang="pl-PL"/>
              <a:pPr>
                <a:defRPr/>
              </a:pPr>
              <a:t>2016-05-28</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11CCCBF7-FAE3-4CE0-A78E-A72FFF570CC1}"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70854A16-93F2-4DC6-BC99-78D12220498D}" type="datetimeFigureOut">
              <a:rPr lang="pl-PL"/>
              <a:pPr>
                <a:defRPr/>
              </a:pPr>
              <a:t>2016-05-28</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455604CD-6C0A-4A2B-B73B-66D8B4387FC3}"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FAEDC5C3-E8D1-42DF-81A0-38DB8CCFD495}" type="datetimeFigureOut">
              <a:rPr lang="pl-PL"/>
              <a:pPr>
                <a:defRPr/>
              </a:pPr>
              <a:t>2016-05-28</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2129DE4C-BE28-4A55-9217-BAE196B8A9BC}"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Prostokąt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Prostokąt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l-PL" smtClean="0"/>
              <a:t>Kliknij, aby edytować styl</a:t>
            </a:r>
            <a:endParaRPr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8" name="Symbol zastępczy daty 3"/>
          <p:cNvSpPr>
            <a:spLocks noGrp="1"/>
          </p:cNvSpPr>
          <p:nvPr>
            <p:ph type="dt" sz="half" idx="10"/>
          </p:nvPr>
        </p:nvSpPr>
        <p:spPr/>
        <p:txBody>
          <a:bodyPr/>
          <a:lstStyle>
            <a:lvl1pPr>
              <a:defRPr/>
            </a:lvl1pPr>
            <a:extLst/>
          </a:lstStyle>
          <a:p>
            <a:pPr>
              <a:defRPr/>
            </a:pPr>
            <a:fld id="{9E8CEDAD-8561-486B-93A6-A91B4D6CF574}" type="datetimeFigureOut">
              <a:rPr lang="pl-PL"/>
              <a:pPr>
                <a:defRPr/>
              </a:pPr>
              <a:t>2016-05-28</a:t>
            </a:fld>
            <a:endParaRPr lang="pl-PL"/>
          </a:p>
        </p:txBody>
      </p:sp>
      <p:sp>
        <p:nvSpPr>
          <p:cNvPr id="9" name="Symbol zastępczy stopki 4"/>
          <p:cNvSpPr>
            <a:spLocks noGrp="1"/>
          </p:cNvSpPr>
          <p:nvPr>
            <p:ph type="ftr" sz="quarter" idx="11"/>
          </p:nvPr>
        </p:nvSpPr>
        <p:spPr/>
        <p:txBody>
          <a:bodyPr/>
          <a:lstStyle>
            <a:lvl1pPr>
              <a:defRPr/>
            </a:lvl1pPr>
            <a:extLst/>
          </a:lstStyle>
          <a:p>
            <a:pPr>
              <a:defRPr/>
            </a:pPr>
            <a:endParaRPr lang="pl-PL"/>
          </a:p>
        </p:txBody>
      </p:sp>
      <p:sp>
        <p:nvSpPr>
          <p:cNvPr id="10" name="Symbol zastępczy numeru slajdu 5"/>
          <p:cNvSpPr>
            <a:spLocks noGrp="1"/>
          </p:cNvSpPr>
          <p:nvPr>
            <p:ph type="sldNum" sz="quarter" idx="12"/>
          </p:nvPr>
        </p:nvSpPr>
        <p:spPr/>
        <p:txBody>
          <a:bodyPr/>
          <a:lstStyle>
            <a:lvl1pPr>
              <a:defRPr/>
            </a:lvl1pPr>
            <a:extLst/>
          </a:lstStyle>
          <a:p>
            <a:pPr>
              <a:defRPr/>
            </a:pPr>
            <a:fld id="{32875167-EC06-432B-B1F9-E8976ECD7752}"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FBA21C42-CA4A-4D95-807F-F4EA5F1EA690}" type="datetimeFigureOut">
              <a:rPr lang="pl-PL"/>
              <a:pPr>
                <a:defRPr/>
              </a:pPr>
              <a:t>2016-05-28</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22AF59ED-87BC-40C2-8E72-BFAC5E0FE2CD}"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lstStyle>
            <a:lvl1pPr algn="ctr">
              <a:defRPr sz="4500" b="1" cap="none" baseline="0"/>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56A29159-34D2-4FAE-A1E1-B07205625F0C}" type="datetimeFigureOut">
              <a:rPr lang="pl-PL"/>
              <a:pPr>
                <a:defRPr/>
              </a:pPr>
              <a:t>2016-05-28</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B5BF5CD4-A9DD-486D-8BA3-506E55D57286}"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lang="pl-PL" smtClean="0"/>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0418EE30-B5C5-4CDB-BCCC-7B86A12D9222}" type="datetimeFigureOut">
              <a:rPr lang="pl-PL"/>
              <a:pPr>
                <a:defRPr/>
              </a:pPr>
              <a:t>2016-05-28</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AB6981A9-BAC8-4147-B11F-B98FE723B3EC}"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Prostokąt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Prostokąt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Symbol zastępczy daty 1"/>
          <p:cNvSpPr>
            <a:spLocks noGrp="1"/>
          </p:cNvSpPr>
          <p:nvPr>
            <p:ph type="dt" sz="half" idx="10"/>
          </p:nvPr>
        </p:nvSpPr>
        <p:spPr/>
        <p:txBody>
          <a:bodyPr/>
          <a:lstStyle>
            <a:lvl1pPr>
              <a:defRPr/>
            </a:lvl1pPr>
            <a:extLst/>
          </a:lstStyle>
          <a:p>
            <a:pPr>
              <a:defRPr/>
            </a:pPr>
            <a:fld id="{2A5DB82D-8C09-4B25-9188-23206ECF24E9}" type="datetimeFigureOut">
              <a:rPr lang="pl-PL"/>
              <a:pPr>
                <a:defRPr/>
              </a:pPr>
              <a:t>2016-05-28</a:t>
            </a:fld>
            <a:endParaRPr lang="pl-PL"/>
          </a:p>
        </p:txBody>
      </p:sp>
      <p:sp>
        <p:nvSpPr>
          <p:cNvPr id="5" name="Symbol zastępczy stopki 2"/>
          <p:cNvSpPr>
            <a:spLocks noGrp="1"/>
          </p:cNvSpPr>
          <p:nvPr>
            <p:ph type="ftr" sz="quarter" idx="11"/>
          </p:nvPr>
        </p:nvSpPr>
        <p:spPr/>
        <p:txBody>
          <a:bodyPr/>
          <a:lstStyle>
            <a:lvl1pPr>
              <a:defRPr/>
            </a:lvl1pPr>
            <a:extLst/>
          </a:lstStyle>
          <a:p>
            <a:pPr>
              <a:defRPr/>
            </a:pPr>
            <a:endParaRPr lang="pl-PL"/>
          </a:p>
        </p:txBody>
      </p:sp>
      <p:sp>
        <p:nvSpPr>
          <p:cNvPr id="6" name="Symbol zastępczy numeru slajdu 3"/>
          <p:cNvSpPr>
            <a:spLocks noGrp="1"/>
          </p:cNvSpPr>
          <p:nvPr>
            <p:ph type="sldNum" sz="quarter" idx="12"/>
          </p:nvPr>
        </p:nvSpPr>
        <p:spPr/>
        <p:txBody>
          <a:bodyPr/>
          <a:lstStyle>
            <a:lvl1pPr>
              <a:defRPr/>
            </a:lvl1pPr>
            <a:extLst/>
          </a:lstStyle>
          <a:p>
            <a:pPr>
              <a:defRPr/>
            </a:pPr>
            <a:fld id="{08B31CC2-83E0-43B8-8EA8-1AEE39F5F3F3}"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pl-PL" smtClean="0"/>
              <a:t>Kliknij, aby edytować styl</a:t>
            </a:r>
            <a:endParaRPr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36D943FD-49CD-4F62-86F8-0E2C0E2985E0}" type="datetimeFigureOut">
              <a:rPr lang="pl-PL"/>
              <a:pPr>
                <a:defRPr/>
              </a:pPr>
              <a:t>2016-05-28</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76887538-91FE-4DCF-9006-6677716A2B78}"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Schemat blokowy: proce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Schemat blokowy: proce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l-PL" smtClean="0"/>
              <a:t>Kliknij, aby edytować styl</a:t>
            </a:r>
            <a:endParaRPr lang="en-US"/>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l-PL" noProof="0" smtClean="0"/>
              <a:t>Kliknij ikonę, aby dodać obraz</a:t>
            </a:r>
            <a:endParaRPr lang="en-US" noProof="0"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8" name="Symbol zastępczy daty 4"/>
          <p:cNvSpPr>
            <a:spLocks noGrp="1"/>
          </p:cNvSpPr>
          <p:nvPr>
            <p:ph type="dt" sz="half" idx="10"/>
          </p:nvPr>
        </p:nvSpPr>
        <p:spPr/>
        <p:txBody>
          <a:bodyPr/>
          <a:lstStyle>
            <a:lvl1pPr>
              <a:defRPr/>
            </a:lvl1pPr>
            <a:extLst/>
          </a:lstStyle>
          <a:p>
            <a:pPr>
              <a:defRPr/>
            </a:pPr>
            <a:fld id="{EC14ABFF-0B4C-4195-A9E7-17DDE384689F}" type="datetimeFigureOut">
              <a:rPr lang="pl-PL"/>
              <a:pPr>
                <a:defRPr/>
              </a:pPr>
              <a:t>2016-05-28</a:t>
            </a:fld>
            <a:endParaRPr lang="pl-PL"/>
          </a:p>
        </p:txBody>
      </p:sp>
      <p:sp>
        <p:nvSpPr>
          <p:cNvPr id="9" name="Symbol zastępczy stopki 5"/>
          <p:cNvSpPr>
            <a:spLocks noGrp="1"/>
          </p:cNvSpPr>
          <p:nvPr>
            <p:ph type="ftr" sz="quarter" idx="11"/>
          </p:nvPr>
        </p:nvSpPr>
        <p:spPr/>
        <p:txBody>
          <a:bodyPr/>
          <a:lstStyle>
            <a:lvl1pPr>
              <a:defRPr/>
            </a:lvl1pPr>
            <a:extLst/>
          </a:lstStyle>
          <a:p>
            <a:pPr>
              <a:defRPr/>
            </a:pPr>
            <a:endParaRPr lang="pl-PL"/>
          </a:p>
        </p:txBody>
      </p:sp>
      <p:sp>
        <p:nvSpPr>
          <p:cNvPr id="10" name="Symbol zastępczy numeru slajdu 6"/>
          <p:cNvSpPr>
            <a:spLocks noGrp="1"/>
          </p:cNvSpPr>
          <p:nvPr>
            <p:ph type="sldNum" sz="quarter" idx="12"/>
          </p:nvPr>
        </p:nvSpPr>
        <p:spPr/>
        <p:txBody>
          <a:bodyPr/>
          <a:lstStyle>
            <a:lvl1pPr>
              <a:defRPr/>
            </a:lvl1pPr>
            <a:extLst/>
          </a:lstStyle>
          <a:p>
            <a:pPr>
              <a:defRPr/>
            </a:pPr>
            <a:fld id="{6F0DE73F-4A4A-4193-92F5-DAA9AE9FF06E}"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Prostokąt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ymbol zastępczy tytułu 4"/>
          <p:cNvSpPr>
            <a:spLocks noGrp="1"/>
          </p:cNvSpPr>
          <p:nvPr>
            <p:ph type="title"/>
          </p:nvPr>
        </p:nvSpPr>
        <p:spPr>
          <a:xfrm>
            <a:off x="1435100" y="274638"/>
            <a:ext cx="7499350" cy="1143000"/>
          </a:xfrm>
          <a:prstGeom prst="rect">
            <a:avLst/>
          </a:prstGeom>
        </p:spPr>
        <p:txBody>
          <a:bodyPr anchor="ctr">
            <a:normAutofit/>
          </a:bodyPr>
          <a:lstStyle>
            <a:extLst/>
          </a:lstStyle>
          <a:p>
            <a:r>
              <a:rPr lang="pl-PL" smtClean="0"/>
              <a:t>Kliknij, aby edytować styl</a:t>
            </a:r>
            <a:endParaRPr lang="en-US"/>
          </a:p>
        </p:txBody>
      </p:sp>
      <p:sp>
        <p:nvSpPr>
          <p:cNvPr id="1033" name="Symbol zastępczy tekstu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93596D3A-0F5D-4042-8AF0-D3FD9CA5A02B}" type="datetimeFigureOut">
              <a:rPr lang="pl-PL"/>
              <a:pPr>
                <a:defRPr/>
              </a:pPr>
              <a:t>2016-05-28</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pl-PL"/>
          </a:p>
        </p:txBody>
      </p:sp>
      <p:sp>
        <p:nvSpPr>
          <p:cNvPr id="22" name="Symbol zastępczy numeru slajd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093679E3-9340-467E-9464-2A1BDCCC22E5}" type="slidenum">
              <a:rPr lang="pl-PL"/>
              <a:pPr>
                <a:defRPr/>
              </a:pPr>
              <a:t>‹#›</a:t>
            </a:fld>
            <a:endParaRPr lang="pl-PL"/>
          </a:p>
        </p:txBody>
      </p:sp>
      <p:sp>
        <p:nvSpPr>
          <p:cNvPr id="15" name="Prostokąt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52" r:id="rId1"/>
    <p:sldLayoutId id="2147483947" r:id="rId2"/>
    <p:sldLayoutId id="2147483953" r:id="rId3"/>
    <p:sldLayoutId id="2147483948" r:id="rId4"/>
    <p:sldLayoutId id="2147483954" r:id="rId5"/>
    <p:sldLayoutId id="2147483949" r:id="rId6"/>
    <p:sldLayoutId id="2147483955" r:id="rId7"/>
    <p:sldLayoutId id="2147483956" r:id="rId8"/>
    <p:sldLayoutId id="2147483957" r:id="rId9"/>
    <p:sldLayoutId id="2147483950" r:id="rId10"/>
    <p:sldLayoutId id="2147483951"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18"/>
        </a:defRPr>
      </a:lvl2pPr>
      <a:lvl3pPr algn="l" rtl="0" eaLnBrk="0" fontAlgn="base" hangingPunct="0">
        <a:spcBef>
          <a:spcPct val="0"/>
        </a:spcBef>
        <a:spcAft>
          <a:spcPct val="0"/>
        </a:spcAft>
        <a:defRPr sz="4300">
          <a:solidFill>
            <a:srgbClr val="572314"/>
          </a:solidFill>
          <a:latin typeface="Gill Sans MT" pitchFamily="34" charset="-18"/>
        </a:defRPr>
      </a:lvl3pPr>
      <a:lvl4pPr algn="l" rtl="0" eaLnBrk="0" fontAlgn="base" hangingPunct="0">
        <a:spcBef>
          <a:spcPct val="0"/>
        </a:spcBef>
        <a:spcAft>
          <a:spcPct val="0"/>
        </a:spcAft>
        <a:defRPr sz="4300">
          <a:solidFill>
            <a:srgbClr val="572314"/>
          </a:solidFill>
          <a:latin typeface="Gill Sans MT" pitchFamily="34" charset="-18"/>
        </a:defRPr>
      </a:lvl4pPr>
      <a:lvl5pPr algn="l" rtl="0" eaLnBrk="0" fontAlgn="base" hangingPunct="0">
        <a:spcBef>
          <a:spcPct val="0"/>
        </a:spcBef>
        <a:spcAft>
          <a:spcPct val="0"/>
        </a:spcAft>
        <a:defRPr sz="4300">
          <a:solidFill>
            <a:srgbClr val="572314"/>
          </a:solidFill>
          <a:latin typeface="Gill Sans MT" pitchFamily="34" charset="-18"/>
        </a:defRPr>
      </a:lvl5pPr>
      <a:lvl6pPr marL="457200" algn="l" rtl="0" fontAlgn="base">
        <a:spcBef>
          <a:spcPct val="0"/>
        </a:spcBef>
        <a:spcAft>
          <a:spcPct val="0"/>
        </a:spcAft>
        <a:defRPr sz="4300">
          <a:solidFill>
            <a:srgbClr val="572314"/>
          </a:solidFill>
          <a:latin typeface="Gill Sans MT" pitchFamily="34" charset="-18"/>
        </a:defRPr>
      </a:lvl6pPr>
      <a:lvl7pPr marL="914400" algn="l" rtl="0" fontAlgn="base">
        <a:spcBef>
          <a:spcPct val="0"/>
        </a:spcBef>
        <a:spcAft>
          <a:spcPct val="0"/>
        </a:spcAft>
        <a:defRPr sz="4300">
          <a:solidFill>
            <a:srgbClr val="572314"/>
          </a:solidFill>
          <a:latin typeface="Gill Sans MT" pitchFamily="34" charset="-18"/>
        </a:defRPr>
      </a:lvl7pPr>
      <a:lvl8pPr marL="1371600" algn="l" rtl="0" fontAlgn="base">
        <a:spcBef>
          <a:spcPct val="0"/>
        </a:spcBef>
        <a:spcAft>
          <a:spcPct val="0"/>
        </a:spcAft>
        <a:defRPr sz="4300">
          <a:solidFill>
            <a:srgbClr val="572314"/>
          </a:solidFill>
          <a:latin typeface="Gill Sans MT" pitchFamily="34" charset="-18"/>
        </a:defRPr>
      </a:lvl8pPr>
      <a:lvl9pPr marL="1828800" algn="l" rtl="0" fontAlgn="base">
        <a:spcBef>
          <a:spcPct val="0"/>
        </a:spcBef>
        <a:spcAft>
          <a:spcPct val="0"/>
        </a:spcAft>
        <a:defRPr sz="4300">
          <a:solidFill>
            <a:srgbClr val="572314"/>
          </a:solidFill>
          <a:latin typeface="Gill Sans MT" pitchFamily="34" charset="-18"/>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42988" y="260350"/>
            <a:ext cx="8101012" cy="4032250"/>
          </a:xfrm>
        </p:spPr>
        <p:txBody>
          <a:bodyPr>
            <a:normAutofit/>
          </a:bodyPr>
          <a:lstStyle/>
          <a:p>
            <a:pPr algn="ctr"/>
            <a:r>
              <a:rPr lang="pl-PL" sz="5300" b="1" dirty="0" smtClean="0">
                <a:effectLst/>
              </a:rPr>
              <a:t>NAPRAWIENIE SZKODY</a:t>
            </a:r>
            <a:r>
              <a:rPr lang="pl-PL" sz="5300" b="1" smtClean="0">
                <a:effectLst/>
              </a:rPr>
              <a:t/>
            </a:r>
            <a:br>
              <a:rPr lang="pl-PL" sz="5300" b="1" smtClean="0">
                <a:effectLst/>
              </a:rPr>
            </a:br>
            <a:r>
              <a:rPr lang="pl-PL" sz="5300" b="1" smtClean="0">
                <a:effectLst/>
              </a:rPr>
              <a:t>ZAGADNIENIA </a:t>
            </a:r>
            <a:r>
              <a:rPr lang="pl-PL" sz="5300" b="1" dirty="0" smtClean="0">
                <a:effectLst/>
              </a:rPr>
              <a:t>OGÓLNE</a:t>
            </a:r>
            <a:endParaRPr lang="pl-PL" sz="5300" b="1" dirty="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692696"/>
            <a:ext cx="7848872" cy="6048672"/>
          </a:xfrm>
        </p:spPr>
        <p:txBody>
          <a:bodyPr/>
          <a:lstStyle/>
          <a:p>
            <a:pPr marL="82550" indent="0" algn="just">
              <a:buNone/>
            </a:pPr>
            <a:r>
              <a:rPr lang="pl-PL" b="1" dirty="0"/>
              <a:t>Ad 2)</a:t>
            </a:r>
            <a:r>
              <a:rPr lang="pl-PL" dirty="0"/>
              <a:t> </a:t>
            </a:r>
            <a:r>
              <a:rPr lang="pl-PL" b="1" dirty="0"/>
              <a:t>zasada bezprawności</a:t>
            </a:r>
            <a:endParaRPr lang="pl-PL" dirty="0"/>
          </a:p>
          <a:p>
            <a:pPr algn="just"/>
            <a:r>
              <a:rPr lang="pl-PL" dirty="0" smtClean="0"/>
              <a:t>zaostrzenie </a:t>
            </a:r>
            <a:r>
              <a:rPr lang="pl-PL" dirty="0"/>
              <a:t>odpowiedzialności w stosunku do odpowiedzialności  opartej na zasadzie winy</a:t>
            </a:r>
          </a:p>
          <a:p>
            <a:pPr algn="just"/>
            <a:r>
              <a:rPr lang="pl-PL" dirty="0" smtClean="0"/>
              <a:t>dla </a:t>
            </a:r>
            <a:r>
              <a:rPr lang="pl-PL" dirty="0"/>
              <a:t>jej przypisania wystarczy stwierdzenie, że zachowanie, które spowodowało szkodę było </a:t>
            </a:r>
            <a:r>
              <a:rPr lang="pl-PL" dirty="0" smtClean="0"/>
              <a:t>bezprawne</a:t>
            </a:r>
          </a:p>
          <a:p>
            <a:pPr algn="just"/>
            <a:r>
              <a:rPr lang="pl-PL" dirty="0"/>
              <a:t>r</a:t>
            </a:r>
            <a:r>
              <a:rPr lang="pl-PL" dirty="0" smtClean="0"/>
              <a:t>óżnica zdań odnośnie tego, czy wyróżnianie </a:t>
            </a:r>
            <a:r>
              <a:rPr lang="pl-PL" dirty="0"/>
              <a:t>tej zasady jest </a:t>
            </a:r>
            <a:r>
              <a:rPr lang="pl-PL" dirty="0" smtClean="0"/>
              <a:t>uzasadnione</a:t>
            </a:r>
            <a:endParaRPr lang="pl-PL" dirty="0"/>
          </a:p>
          <a:p>
            <a:pPr algn="just"/>
            <a:endParaRPr lang="pl-PL" dirty="0"/>
          </a:p>
        </p:txBody>
      </p:sp>
    </p:spTree>
    <p:extLst>
      <p:ext uri="{BB962C8B-B14F-4D97-AF65-F5344CB8AC3E}">
        <p14:creationId xmlns:p14="http://schemas.microsoft.com/office/powerpoint/2010/main" val="1764944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260648"/>
            <a:ext cx="7704856" cy="6336704"/>
          </a:xfrm>
        </p:spPr>
        <p:txBody>
          <a:bodyPr/>
          <a:lstStyle/>
          <a:p>
            <a:pPr marL="82550" indent="0" algn="just">
              <a:buNone/>
            </a:pPr>
            <a:r>
              <a:rPr lang="pl-PL" sz="2800" b="1" dirty="0"/>
              <a:t>Ad 3) zasada </a:t>
            </a:r>
            <a:r>
              <a:rPr lang="pl-PL" sz="2800" b="1" dirty="0" smtClean="0"/>
              <a:t>ryzyka</a:t>
            </a:r>
          </a:p>
          <a:p>
            <a:pPr marL="82550" indent="0" algn="just">
              <a:buNone/>
            </a:pPr>
            <a:endParaRPr lang="pl-PL" sz="2800" dirty="0"/>
          </a:p>
          <a:p>
            <a:pPr algn="just"/>
            <a:r>
              <a:rPr lang="pl-PL" sz="2800" dirty="0" smtClean="0"/>
              <a:t>wykształciła </a:t>
            </a:r>
            <a:r>
              <a:rPr lang="pl-PL" sz="2800" dirty="0"/>
              <a:t>się w II poł. </a:t>
            </a:r>
            <a:r>
              <a:rPr lang="pl-PL" sz="2800" dirty="0" smtClean="0"/>
              <a:t>XIX w</a:t>
            </a:r>
            <a:r>
              <a:rPr lang="pl-PL" sz="2800" dirty="0"/>
              <a:t>. w związku z rozwojem przemysłu i wzrostem zagrożeń</a:t>
            </a:r>
          </a:p>
          <a:p>
            <a:pPr algn="just"/>
            <a:r>
              <a:rPr lang="pl-PL" sz="2800" dirty="0" smtClean="0"/>
              <a:t>niejednorodna </a:t>
            </a:r>
            <a:r>
              <a:rPr lang="pl-PL" sz="2800" dirty="0"/>
              <a:t>grupa</a:t>
            </a:r>
          </a:p>
          <a:p>
            <a:pPr algn="just"/>
            <a:r>
              <a:rPr lang="pl-PL" sz="2800" dirty="0" smtClean="0"/>
              <a:t>istota</a:t>
            </a:r>
            <a:r>
              <a:rPr lang="pl-PL" sz="2800" dirty="0"/>
              <a:t>: dłużnik ponosi odpowiedzialność odszkodowawczą niezależnie od winy i bezprawności</a:t>
            </a:r>
          </a:p>
          <a:p>
            <a:pPr algn="just"/>
            <a:r>
              <a:rPr lang="pl-PL" sz="2800" dirty="0" smtClean="0"/>
              <a:t>wyłączenie </a:t>
            </a:r>
            <a:r>
              <a:rPr lang="pl-PL" sz="2800" dirty="0"/>
              <a:t>odpowiedzialności w ustawowo wskazanych przypadkach (okoliczności egzoneracyjne)</a:t>
            </a:r>
          </a:p>
          <a:p>
            <a:pPr algn="just"/>
            <a:r>
              <a:rPr lang="pl-PL" sz="2800" dirty="0" smtClean="0"/>
              <a:t>zmienny </a:t>
            </a:r>
            <a:r>
              <a:rPr lang="pl-PL" sz="2800" dirty="0"/>
              <a:t>katalog okoliczności egzoneracyjnych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27584" y="620688"/>
            <a:ext cx="7992888" cy="5616624"/>
          </a:xfrm>
        </p:spPr>
        <p:txBody>
          <a:bodyPr/>
          <a:lstStyle/>
          <a:p>
            <a:pPr algn="just"/>
            <a:r>
              <a:rPr lang="pl-PL" sz="2800" dirty="0" smtClean="0"/>
              <a:t>odpowiedzialność </a:t>
            </a:r>
            <a:r>
              <a:rPr lang="pl-PL" sz="2800" dirty="0"/>
              <a:t>ta z reguły zachodzi do granic siły wyższej (vis maior)</a:t>
            </a:r>
          </a:p>
          <a:p>
            <a:pPr algn="just"/>
            <a:r>
              <a:rPr lang="pl-PL" sz="2800" b="1" dirty="0" smtClean="0"/>
              <a:t>dwie </a:t>
            </a:r>
            <a:r>
              <a:rPr lang="pl-PL" sz="2800" b="1" dirty="0"/>
              <a:t>koncepcje siły wyższej</a:t>
            </a:r>
            <a:r>
              <a:rPr lang="pl-PL" sz="2800" b="1" dirty="0" smtClean="0"/>
              <a:t>:</a:t>
            </a:r>
            <a:endParaRPr lang="pl-PL" sz="2800" dirty="0"/>
          </a:p>
          <a:p>
            <a:pPr marL="82550" indent="0" algn="just">
              <a:buNone/>
            </a:pPr>
            <a:r>
              <a:rPr lang="pl-PL" sz="2800" b="1" dirty="0" smtClean="0"/>
              <a:t>1) </a:t>
            </a:r>
            <a:r>
              <a:rPr lang="pl-PL" sz="2800" dirty="0" smtClean="0"/>
              <a:t>subiektywna </a:t>
            </a:r>
            <a:r>
              <a:rPr lang="pl-PL" sz="2800" dirty="0"/>
              <a:t>– poł. XIX w., L. </a:t>
            </a:r>
            <a:r>
              <a:rPr lang="pl-PL" sz="2800" dirty="0" smtClean="0"/>
              <a:t>Goldschmidt</a:t>
            </a:r>
            <a:endParaRPr lang="pl-PL" sz="2800" dirty="0"/>
          </a:p>
          <a:p>
            <a:pPr marL="82550" indent="0" algn="just">
              <a:buNone/>
            </a:pPr>
            <a:r>
              <a:rPr lang="pl-PL" sz="2800" b="1" dirty="0" smtClean="0"/>
              <a:t>2</a:t>
            </a:r>
            <a:r>
              <a:rPr lang="pl-PL" sz="2800" b="1" dirty="0"/>
              <a:t>) </a:t>
            </a:r>
            <a:r>
              <a:rPr lang="pl-PL" sz="2800" dirty="0"/>
              <a:t>obiektywna – pocz. XX w., A. </a:t>
            </a:r>
            <a:r>
              <a:rPr lang="pl-PL" sz="2800" dirty="0" err="1" smtClean="0"/>
              <a:t>Exner</a:t>
            </a:r>
            <a:endParaRPr lang="pl-PL" sz="2800" dirty="0" smtClean="0"/>
          </a:p>
          <a:p>
            <a:pPr algn="just"/>
            <a:r>
              <a:rPr lang="pl-PL" sz="2800" dirty="0"/>
              <a:t>judykatura SN uznaje siłę wyższą za zdarzenie zewnętrzne, niemożliwe do przewidzenia</a:t>
            </a:r>
          </a:p>
          <a:p>
            <a:pPr marL="82550" indent="0" algn="just">
              <a:buNone/>
            </a:pPr>
            <a:r>
              <a:rPr lang="pl-PL" sz="2800" dirty="0"/>
              <a:t>   i niemożliwe do zapobieżenia </a:t>
            </a:r>
          </a:p>
          <a:p>
            <a:pPr marL="82550" indent="0" algn="just">
              <a:buNone/>
            </a:pPr>
            <a:endParaRPr lang="pl-PL"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99592" y="1268760"/>
            <a:ext cx="7992888" cy="5112568"/>
          </a:xfrm>
        </p:spPr>
        <p:txBody>
          <a:bodyPr/>
          <a:lstStyle/>
          <a:p>
            <a:pPr marL="82550" indent="0">
              <a:buNone/>
            </a:pPr>
            <a:r>
              <a:rPr lang="pl-PL" sz="2800" b="1" dirty="0"/>
              <a:t>Ad 4) zasada </a:t>
            </a:r>
            <a:r>
              <a:rPr lang="pl-PL" sz="2800" b="1" dirty="0" smtClean="0"/>
              <a:t>odpowiedzialności absolutnej</a:t>
            </a:r>
          </a:p>
          <a:p>
            <a:pPr marL="82550" indent="0">
              <a:buNone/>
            </a:pPr>
            <a:r>
              <a:rPr lang="pl-PL" sz="2800" b="1" dirty="0" smtClean="0"/>
              <a:t> </a:t>
            </a:r>
          </a:p>
          <a:p>
            <a:r>
              <a:rPr lang="pl-PL" sz="2800" b="1" dirty="0" smtClean="0"/>
              <a:t> </a:t>
            </a:r>
            <a:r>
              <a:rPr lang="pl-PL" sz="2800" dirty="0" smtClean="0"/>
              <a:t>kwestia wyodrębniania </a:t>
            </a:r>
            <a:r>
              <a:rPr lang="pl-PL" sz="2800" dirty="0"/>
              <a:t>odpowiedzialności absolutnej z zasady </a:t>
            </a:r>
            <a:r>
              <a:rPr lang="pl-PL" sz="2800" dirty="0" smtClean="0"/>
              <a:t>ryzyka</a:t>
            </a:r>
            <a:endParaRPr lang="pl-PL" sz="2800" dirty="0"/>
          </a:p>
          <a:p>
            <a:pPr marL="82550" indent="0">
              <a:buNone/>
            </a:pPr>
            <a:endParaRPr lang="pl-PL"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764704"/>
            <a:ext cx="7499350" cy="5904656"/>
          </a:xfrm>
        </p:spPr>
        <p:txBody>
          <a:bodyPr/>
          <a:lstStyle/>
          <a:p>
            <a:pPr marL="82550" indent="0" algn="just">
              <a:buNone/>
            </a:pPr>
            <a:r>
              <a:rPr lang="pl-PL" sz="2800" b="1" dirty="0"/>
              <a:t>Ad 5) zasada </a:t>
            </a:r>
            <a:r>
              <a:rPr lang="pl-PL" sz="2800" b="1" dirty="0" smtClean="0"/>
              <a:t>słuszności</a:t>
            </a:r>
          </a:p>
          <a:p>
            <a:pPr marL="82550" indent="0" algn="just">
              <a:buNone/>
            </a:pPr>
            <a:endParaRPr lang="pl-PL" sz="2800" dirty="0"/>
          </a:p>
          <a:p>
            <a:r>
              <a:rPr lang="pl-PL" sz="2800" dirty="0" smtClean="0"/>
              <a:t>przypisanie </a:t>
            </a:r>
            <a:r>
              <a:rPr lang="pl-PL" sz="2800" dirty="0"/>
              <a:t>odpowiedzialności </a:t>
            </a:r>
            <a:r>
              <a:rPr lang="pl-PL" sz="2800" dirty="0" smtClean="0"/>
              <a:t>odszkodowawczej </a:t>
            </a:r>
            <a:r>
              <a:rPr lang="pl-PL" sz="2800" dirty="0"/>
              <a:t>określonemu podmiotowi ze względu na szczególnie silne motywy etyczne, określone w zasadach współżycia społecznego lub w zasadach słuszności</a:t>
            </a:r>
          </a:p>
          <a:p>
            <a:pPr algn="just"/>
            <a:r>
              <a:rPr lang="pl-PL" sz="2800" dirty="0" smtClean="0"/>
              <a:t>jest </a:t>
            </a:r>
            <a:r>
              <a:rPr lang="pl-PL" sz="2800" dirty="0"/>
              <a:t>subsydiarna, występuje w przypadkach wskazanych w ustawie, ma niewielką </a:t>
            </a:r>
            <a:r>
              <a:rPr lang="pl-PL" sz="2800" dirty="0" smtClean="0"/>
              <a:t>rolę</a:t>
            </a:r>
          </a:p>
          <a:p>
            <a:pPr algn="just"/>
            <a:r>
              <a:rPr lang="pl-PL" sz="2800" dirty="0"/>
              <a:t>z punktu widzenia zasad słuszności ocenia się czy w danym przypadku obciążyć pozwanego odpowiedzialnością i w jakim rozmiarze</a:t>
            </a:r>
          </a:p>
          <a:p>
            <a:pPr algn="just"/>
            <a:endParaRPr lang="pl-PL" sz="2800" dirty="0"/>
          </a:p>
        </p:txBody>
      </p:sp>
    </p:spTree>
    <p:extLst>
      <p:ext uri="{BB962C8B-B14F-4D97-AF65-F5344CB8AC3E}">
        <p14:creationId xmlns:p14="http://schemas.microsoft.com/office/powerpoint/2010/main" val="1201702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620688"/>
            <a:ext cx="7139310" cy="5904656"/>
          </a:xfrm>
        </p:spPr>
        <p:txBody>
          <a:bodyPr/>
          <a:lstStyle/>
          <a:p>
            <a:pPr marL="82550" indent="0">
              <a:buNone/>
            </a:pPr>
            <a:r>
              <a:rPr lang="pl-PL" sz="2800" b="1" dirty="0"/>
              <a:t> </a:t>
            </a:r>
            <a:r>
              <a:rPr lang="pl-PL" sz="2800" b="1" dirty="0" smtClean="0"/>
              <a:t>  REŻIMY ODPOWIEDZIALNOŚCI</a:t>
            </a:r>
          </a:p>
          <a:p>
            <a:pPr marL="82550" indent="0">
              <a:buNone/>
            </a:pPr>
            <a:endParaRPr lang="pl-PL" sz="2800" dirty="0"/>
          </a:p>
          <a:p>
            <a:pPr marL="82550" indent="0">
              <a:buNone/>
            </a:pPr>
            <a:r>
              <a:rPr lang="pl-PL" sz="2800" dirty="0"/>
              <a:t>m</a:t>
            </a:r>
            <a:r>
              <a:rPr lang="pl-PL" sz="2800" dirty="0" smtClean="0"/>
              <a:t>iędzy innymi:</a:t>
            </a:r>
            <a:endParaRPr lang="pl-PL" sz="2800" dirty="0"/>
          </a:p>
          <a:p>
            <a:pPr marL="82550" lvl="0" indent="0">
              <a:buNone/>
            </a:pPr>
            <a:r>
              <a:rPr lang="pl-PL" sz="2800" b="1" dirty="0" smtClean="0"/>
              <a:t>1) </a:t>
            </a:r>
            <a:r>
              <a:rPr lang="pl-PL" sz="2800" dirty="0" smtClean="0"/>
              <a:t>odpowiedzialność </a:t>
            </a:r>
            <a:r>
              <a:rPr lang="pl-PL" sz="2800" dirty="0"/>
              <a:t>ex contractu</a:t>
            </a:r>
          </a:p>
          <a:p>
            <a:pPr marL="82550" lvl="0" indent="0">
              <a:buNone/>
            </a:pPr>
            <a:r>
              <a:rPr lang="pl-PL" sz="2800" b="1" dirty="0" smtClean="0"/>
              <a:t>2) </a:t>
            </a:r>
            <a:r>
              <a:rPr lang="pl-PL" sz="2800" dirty="0" smtClean="0"/>
              <a:t>odpowiedzialność </a:t>
            </a:r>
            <a:r>
              <a:rPr lang="pl-PL" sz="2800" dirty="0"/>
              <a:t>ex </a:t>
            </a:r>
            <a:r>
              <a:rPr lang="pl-PL" sz="2800" dirty="0" err="1" smtClean="0"/>
              <a:t>delicto</a:t>
            </a:r>
            <a:endParaRPr lang="pl-PL" sz="2800" dirty="0" smtClean="0"/>
          </a:p>
          <a:p>
            <a:pPr marL="82550" lvl="0" indent="0">
              <a:buNone/>
            </a:pPr>
            <a:endParaRPr lang="pl-PL" sz="2800" dirty="0"/>
          </a:p>
          <a:p>
            <a:pPr marL="82550" lvl="0" indent="0">
              <a:buNone/>
            </a:pPr>
            <a:endParaRPr lang="pl-PL" sz="2800" dirty="0" smtClean="0"/>
          </a:p>
          <a:p>
            <a:r>
              <a:rPr lang="pl-PL" sz="2800" dirty="0"/>
              <a:t>nazewnictwa nie należy rozumieć dosłownie</a:t>
            </a:r>
          </a:p>
          <a:p>
            <a:r>
              <a:rPr lang="pl-PL" sz="2800" dirty="0"/>
              <a:t>różnice między odpowiedzialnością kontraktową a deliktową</a:t>
            </a:r>
          </a:p>
          <a:p>
            <a:pPr marL="82550" lvl="0" indent="0">
              <a:buNone/>
            </a:pPr>
            <a:endParaRPr lang="pl-PL" sz="2800" dirty="0"/>
          </a:p>
        </p:txBody>
      </p:sp>
    </p:spTree>
    <p:extLst>
      <p:ext uri="{BB962C8B-B14F-4D97-AF65-F5344CB8AC3E}">
        <p14:creationId xmlns:p14="http://schemas.microsoft.com/office/powerpoint/2010/main" val="2552300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15616" y="188640"/>
            <a:ext cx="7776864" cy="6336704"/>
          </a:xfrm>
        </p:spPr>
        <p:txBody>
          <a:bodyPr/>
          <a:lstStyle/>
          <a:p>
            <a:pPr marL="82550" indent="0" algn="ctr">
              <a:buNone/>
            </a:pPr>
            <a:r>
              <a:rPr lang="pl-PL" sz="2600" b="1" dirty="0" smtClean="0"/>
              <a:t>SZKODA</a:t>
            </a:r>
          </a:p>
          <a:p>
            <a:pPr marL="82550" indent="0" algn="ctr">
              <a:buNone/>
            </a:pPr>
            <a:endParaRPr lang="pl-PL" sz="2600" dirty="0"/>
          </a:p>
          <a:p>
            <a:r>
              <a:rPr lang="pl-PL" sz="2400" dirty="0" smtClean="0"/>
              <a:t>brak </a:t>
            </a:r>
            <a:r>
              <a:rPr lang="pl-PL" sz="2400" dirty="0"/>
              <a:t>definicji </a:t>
            </a:r>
            <a:r>
              <a:rPr lang="pl-PL" sz="2400" dirty="0" smtClean="0"/>
              <a:t>ustawowej</a:t>
            </a:r>
          </a:p>
          <a:p>
            <a:r>
              <a:rPr lang="pl-PL" sz="2400" dirty="0"/>
              <a:t>szkoda na mieniu i na osobie</a:t>
            </a:r>
          </a:p>
          <a:p>
            <a:r>
              <a:rPr lang="pl-PL" sz="2400" dirty="0"/>
              <a:t>szkoda majątkowa i niemajątkowa (krzywda)</a:t>
            </a:r>
          </a:p>
          <a:p>
            <a:r>
              <a:rPr lang="pl-PL" sz="2400" dirty="0" smtClean="0"/>
              <a:t>rodzaje </a:t>
            </a:r>
            <a:r>
              <a:rPr lang="pl-PL" sz="2400" dirty="0"/>
              <a:t>szkody majątkowej: (art. 361 § 2 k.c.)</a:t>
            </a:r>
          </a:p>
          <a:p>
            <a:pPr marL="82550" indent="0">
              <a:buNone/>
            </a:pPr>
            <a:r>
              <a:rPr lang="pl-PL" sz="2400" b="1" dirty="0"/>
              <a:t>1) </a:t>
            </a:r>
            <a:r>
              <a:rPr lang="pl-PL" sz="2400" dirty="0"/>
              <a:t>strata – </a:t>
            </a:r>
            <a:r>
              <a:rPr lang="pl-PL" sz="2400" dirty="0" err="1"/>
              <a:t>damnum</a:t>
            </a:r>
            <a:r>
              <a:rPr lang="pl-PL" sz="2400" dirty="0"/>
              <a:t> </a:t>
            </a:r>
            <a:r>
              <a:rPr lang="pl-PL" sz="2400" dirty="0" err="1"/>
              <a:t>emergens</a:t>
            </a:r>
            <a:endParaRPr lang="pl-PL" sz="2400" dirty="0"/>
          </a:p>
          <a:p>
            <a:pPr marL="82550" indent="0">
              <a:buNone/>
            </a:pPr>
            <a:r>
              <a:rPr lang="pl-PL" sz="2400" b="1" dirty="0"/>
              <a:t>2) </a:t>
            </a:r>
            <a:r>
              <a:rPr lang="pl-PL" sz="2400" dirty="0"/>
              <a:t>utracone korzyści – </a:t>
            </a:r>
            <a:r>
              <a:rPr lang="pl-PL" sz="2400" dirty="0" err="1"/>
              <a:t>lucrum</a:t>
            </a:r>
            <a:r>
              <a:rPr lang="pl-PL" sz="2400" dirty="0"/>
              <a:t> </a:t>
            </a:r>
            <a:r>
              <a:rPr lang="pl-PL" sz="2400" dirty="0" err="1" smtClean="0"/>
              <a:t>cessans</a:t>
            </a:r>
            <a:endParaRPr lang="pl-PL" sz="2400" dirty="0" smtClean="0"/>
          </a:p>
          <a:p>
            <a:r>
              <a:rPr lang="pl-PL" sz="2400" dirty="0"/>
              <a:t>obowiązek odszkodowawczy może odnosić się do:</a:t>
            </a:r>
          </a:p>
          <a:p>
            <a:pPr marL="82550" indent="0">
              <a:buNone/>
            </a:pPr>
            <a:r>
              <a:rPr lang="pl-PL" sz="2400" b="1" dirty="0" smtClean="0"/>
              <a:t>1)</a:t>
            </a:r>
            <a:r>
              <a:rPr lang="pl-PL" sz="2400" dirty="0" smtClean="0"/>
              <a:t> ujemnego </a:t>
            </a:r>
            <a:r>
              <a:rPr lang="pl-PL" sz="2400" dirty="0"/>
              <a:t>interesu </a:t>
            </a:r>
            <a:r>
              <a:rPr lang="pl-PL" sz="2400" dirty="0" smtClean="0"/>
              <a:t>umownego</a:t>
            </a:r>
          </a:p>
          <a:p>
            <a:pPr marL="82550" indent="0">
              <a:buNone/>
            </a:pPr>
            <a:r>
              <a:rPr lang="pl-PL" sz="2400" b="1" dirty="0" smtClean="0"/>
              <a:t>2</a:t>
            </a:r>
            <a:r>
              <a:rPr lang="pl-PL" sz="2400" b="1" dirty="0"/>
              <a:t>) </a:t>
            </a:r>
            <a:r>
              <a:rPr lang="pl-PL" sz="2400" dirty="0"/>
              <a:t>dodatniego interesu </a:t>
            </a:r>
            <a:r>
              <a:rPr lang="pl-PL" sz="2400" dirty="0" smtClean="0"/>
              <a:t>umownego</a:t>
            </a:r>
          </a:p>
          <a:p>
            <a:r>
              <a:rPr lang="pl-PL" sz="2400" dirty="0"/>
              <a:t>szkoda przyszła</a:t>
            </a:r>
          </a:p>
          <a:p>
            <a:r>
              <a:rPr lang="pl-PL" sz="2400" dirty="0"/>
              <a:t>szkoda ewentualna</a:t>
            </a:r>
          </a:p>
          <a:p>
            <a:r>
              <a:rPr lang="pl-PL" sz="2400" dirty="0"/>
              <a:t>szkoda pośrednia</a:t>
            </a:r>
          </a:p>
          <a:p>
            <a:endParaRPr lang="pl-PL" sz="2400" b="1" dirty="0"/>
          </a:p>
          <a:p>
            <a:pPr marL="82550" indent="0">
              <a:buNone/>
            </a:pPr>
            <a:endParaRPr lang="pl-PL" sz="2600" dirty="0"/>
          </a:p>
        </p:txBody>
      </p:sp>
    </p:spTree>
    <p:extLst>
      <p:ext uri="{BB962C8B-B14F-4D97-AF65-F5344CB8AC3E}">
        <p14:creationId xmlns:p14="http://schemas.microsoft.com/office/powerpoint/2010/main" val="1081604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476672"/>
            <a:ext cx="8064896" cy="6048672"/>
          </a:xfrm>
        </p:spPr>
        <p:txBody>
          <a:bodyPr/>
          <a:lstStyle/>
          <a:p>
            <a:pPr marL="82550" indent="0">
              <a:buNone/>
            </a:pPr>
            <a:r>
              <a:rPr lang="pl-PL" sz="2800" b="1" dirty="0" smtClean="0"/>
              <a:t>   Określenie </a:t>
            </a:r>
            <a:r>
              <a:rPr lang="pl-PL" sz="2800" b="1" dirty="0"/>
              <a:t>wysokości poniesionej </a:t>
            </a:r>
            <a:r>
              <a:rPr lang="pl-PL" sz="2800" b="1" dirty="0" smtClean="0"/>
              <a:t>szkody</a:t>
            </a:r>
          </a:p>
          <a:p>
            <a:pPr marL="82550" indent="0">
              <a:buNone/>
            </a:pPr>
            <a:endParaRPr lang="pl-PL" sz="2800" dirty="0"/>
          </a:p>
          <a:p>
            <a:r>
              <a:rPr lang="pl-PL" sz="2800" dirty="0" smtClean="0"/>
              <a:t>metoda </a:t>
            </a:r>
            <a:r>
              <a:rPr lang="pl-PL" sz="2800" dirty="0"/>
              <a:t>dyferencjacyjna (różnicowa</a:t>
            </a:r>
            <a:r>
              <a:rPr lang="pl-PL" sz="2800" dirty="0" smtClean="0"/>
              <a:t>)</a:t>
            </a:r>
            <a:endParaRPr lang="pl-PL" sz="2800" dirty="0"/>
          </a:p>
          <a:p>
            <a:r>
              <a:rPr lang="pl-PL" sz="2800" dirty="0" smtClean="0"/>
              <a:t>wpływ </a:t>
            </a:r>
            <a:r>
              <a:rPr lang="pl-PL" sz="2800" dirty="0"/>
              <a:t>zdarzenia, które wywołało szkodę na cały majątek </a:t>
            </a:r>
            <a:r>
              <a:rPr lang="pl-PL" sz="2800" dirty="0" smtClean="0"/>
              <a:t>poszkodowanego</a:t>
            </a:r>
            <a:endParaRPr lang="pl-PL" sz="2800" dirty="0"/>
          </a:p>
          <a:p>
            <a:r>
              <a:rPr lang="pl-PL" sz="2800" dirty="0"/>
              <a:t>w braku odmiennych postanowień ustawowych </a:t>
            </a:r>
            <a:r>
              <a:rPr lang="pl-PL" sz="2800" dirty="0" smtClean="0"/>
              <a:t>lub </a:t>
            </a:r>
            <a:r>
              <a:rPr lang="pl-PL" sz="2800" dirty="0"/>
              <a:t>umownych, zgodnie z zasadą pełnego odszkodowania, dłużnik jest zobowiązany do naprawienia szkody w postaci straty i utraconych korzyści (art. 361 § 2 k.c.)</a:t>
            </a:r>
          </a:p>
          <a:p>
            <a:r>
              <a:rPr lang="pl-PL" sz="2800" dirty="0"/>
              <a:t>miernik obiektywny; należy uwzględniać </a:t>
            </a:r>
            <a:r>
              <a:rPr lang="pl-PL" sz="2800" dirty="0" err="1"/>
              <a:t>pretium</a:t>
            </a:r>
            <a:r>
              <a:rPr lang="pl-PL" sz="2800" dirty="0"/>
              <a:t> </a:t>
            </a:r>
            <a:r>
              <a:rPr lang="pl-PL" sz="2800" dirty="0" err="1"/>
              <a:t>singulare</a:t>
            </a:r>
            <a:r>
              <a:rPr lang="pl-PL" sz="2800" dirty="0"/>
              <a:t>; nie ma znaczenia </a:t>
            </a:r>
            <a:r>
              <a:rPr lang="pl-PL" sz="2800" dirty="0" err="1"/>
              <a:t>pretium</a:t>
            </a:r>
            <a:r>
              <a:rPr lang="pl-PL" sz="2800" dirty="0"/>
              <a:t> </a:t>
            </a:r>
            <a:r>
              <a:rPr lang="pl-PL" sz="2800" dirty="0" err="1" smtClean="0"/>
              <a:t>affectionis</a:t>
            </a:r>
            <a:endParaRPr lang="pl-PL" sz="2800" dirty="0" smtClean="0"/>
          </a:p>
          <a:p>
            <a:r>
              <a:rPr lang="pl-PL" sz="2800" dirty="0" smtClean="0"/>
              <a:t>krzywda</a:t>
            </a:r>
            <a:endParaRPr lang="pl-PL" sz="2800" dirty="0"/>
          </a:p>
          <a:p>
            <a:endParaRPr lang="pl-PL" sz="2800" dirty="0"/>
          </a:p>
          <a:p>
            <a:pPr marL="82550" indent="0">
              <a:buNone/>
            </a:pPr>
            <a:endParaRPr lang="pl-PL" sz="2800" dirty="0"/>
          </a:p>
        </p:txBody>
      </p:sp>
    </p:spTree>
    <p:extLst>
      <p:ext uri="{BB962C8B-B14F-4D97-AF65-F5344CB8AC3E}">
        <p14:creationId xmlns:p14="http://schemas.microsoft.com/office/powerpoint/2010/main" val="2773140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332656"/>
            <a:ext cx="8064896" cy="6525344"/>
          </a:xfrm>
        </p:spPr>
        <p:txBody>
          <a:bodyPr/>
          <a:lstStyle/>
          <a:p>
            <a:r>
              <a:rPr lang="pl-PL" sz="2700" dirty="0" smtClean="0"/>
              <a:t>„</a:t>
            </a:r>
            <a:r>
              <a:rPr lang="pl-PL" sz="2700" dirty="0"/>
              <a:t>Jeżeli naprawienie szkody ma nastąpić w pieniądzu, wysokość odszkodowania powinna być ustalona według cen z daty ustalenia odszkodowania, chyba że szczególne okoliczności wymagają przyjęcia za podstawę cen istniejących w innej chwili” </a:t>
            </a:r>
          </a:p>
          <a:p>
            <a:pPr marL="82550" indent="0">
              <a:buNone/>
            </a:pPr>
            <a:r>
              <a:rPr lang="pl-PL" sz="2700" dirty="0"/>
              <a:t>   (art. 363 § 2 k.c.)</a:t>
            </a:r>
          </a:p>
          <a:p>
            <a:r>
              <a:rPr lang="pl-PL" sz="2700" dirty="0" smtClean="0"/>
              <a:t>zaliczenie </a:t>
            </a:r>
            <a:r>
              <a:rPr lang="pl-PL" sz="2700" dirty="0"/>
              <a:t>uzyskanych korzyści – </a:t>
            </a:r>
            <a:r>
              <a:rPr lang="pl-PL" sz="2700" dirty="0" err="1"/>
              <a:t>compensatio</a:t>
            </a:r>
            <a:r>
              <a:rPr lang="pl-PL" sz="2700" dirty="0"/>
              <a:t> </a:t>
            </a:r>
            <a:r>
              <a:rPr lang="pl-PL" sz="2700" dirty="0" err="1"/>
              <a:t>lucri</a:t>
            </a:r>
            <a:r>
              <a:rPr lang="pl-PL" sz="2700" dirty="0"/>
              <a:t> cum </a:t>
            </a:r>
            <a:r>
              <a:rPr lang="pl-PL" sz="2700" dirty="0" smtClean="0"/>
              <a:t>damno</a:t>
            </a:r>
          </a:p>
          <a:p>
            <a:r>
              <a:rPr lang="pl-PL" sz="2700" dirty="0" smtClean="0"/>
              <a:t>ciężar </a:t>
            </a:r>
            <a:r>
              <a:rPr lang="pl-PL" sz="2700" dirty="0"/>
              <a:t>dowodu istnienia szkody spoczywa na poszkodowanym (art. 6 k.c.)</a:t>
            </a:r>
          </a:p>
          <a:p>
            <a:r>
              <a:rPr lang="pl-PL" sz="2700" dirty="0"/>
              <a:t>art. 322 k.p.c. </a:t>
            </a:r>
          </a:p>
          <a:p>
            <a:endParaRPr lang="pl-PL" sz="2800" dirty="0" smtClean="0"/>
          </a:p>
          <a:p>
            <a:endParaRPr lang="pl-PL" sz="2800" dirty="0"/>
          </a:p>
        </p:txBody>
      </p:sp>
    </p:spTree>
    <p:extLst>
      <p:ext uri="{BB962C8B-B14F-4D97-AF65-F5344CB8AC3E}">
        <p14:creationId xmlns:p14="http://schemas.microsoft.com/office/powerpoint/2010/main" val="2303732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764704"/>
            <a:ext cx="8064896" cy="5616624"/>
          </a:xfrm>
        </p:spPr>
        <p:txBody>
          <a:bodyPr/>
          <a:lstStyle/>
          <a:p>
            <a:pPr marL="82550" indent="0" algn="ctr">
              <a:buNone/>
            </a:pPr>
            <a:r>
              <a:rPr lang="pl-PL" sz="2800" b="1" dirty="0"/>
              <a:t>ZWIĄZEK PRZYCZYNOWY</a:t>
            </a:r>
            <a:endParaRPr lang="pl-PL" sz="2800" dirty="0"/>
          </a:p>
          <a:p>
            <a:pPr marL="82550" indent="0">
              <a:buNone/>
            </a:pPr>
            <a:r>
              <a:rPr lang="pl-PL" sz="2800" dirty="0"/>
              <a:t> </a:t>
            </a:r>
          </a:p>
          <a:p>
            <a:r>
              <a:rPr lang="pl-PL" sz="2800" dirty="0" smtClean="0"/>
              <a:t>między </a:t>
            </a:r>
            <a:r>
              <a:rPr lang="pl-PL" sz="2800" dirty="0"/>
              <a:t>zdarzeniem, za które ktoś ponosi odpowiedzialność a szkodą (skrót myślowy) </a:t>
            </a:r>
          </a:p>
          <a:p>
            <a:r>
              <a:rPr lang="pl-PL" sz="2800" dirty="0" smtClean="0"/>
              <a:t>funkcje </a:t>
            </a:r>
            <a:r>
              <a:rPr lang="pl-PL" sz="2800" dirty="0"/>
              <a:t>związku </a:t>
            </a:r>
            <a:r>
              <a:rPr lang="pl-PL" sz="2800" dirty="0" smtClean="0"/>
              <a:t>przyczynowego</a:t>
            </a:r>
          </a:p>
          <a:p>
            <a:r>
              <a:rPr lang="pl-PL" sz="2800" dirty="0" smtClean="0"/>
              <a:t>teoria </a:t>
            </a:r>
            <a:r>
              <a:rPr lang="pl-PL" sz="2800" dirty="0"/>
              <a:t>adekwatnego związku </a:t>
            </a:r>
            <a:r>
              <a:rPr lang="pl-PL" sz="2800" dirty="0" smtClean="0"/>
              <a:t>przyczynowego</a:t>
            </a:r>
          </a:p>
          <a:p>
            <a:r>
              <a:rPr lang="pl-PL" sz="2800" dirty="0"/>
              <a:t>„Zobowiązany do odszkodowania ponosi odpowiedzialność tylko za normalne następstwa działania lub zaniechania, z którego szkoda wynikła” (art. 361 § 1 k.c</a:t>
            </a:r>
            <a:r>
              <a:rPr lang="pl-PL" sz="2800" dirty="0" smtClean="0"/>
              <a:t>.)</a:t>
            </a:r>
          </a:p>
          <a:p>
            <a:r>
              <a:rPr lang="pl-PL" sz="2800" dirty="0" smtClean="0"/>
              <a:t>wyjątki </a:t>
            </a:r>
            <a:r>
              <a:rPr lang="pl-PL" sz="2800" dirty="0"/>
              <a:t>od teorii adekwatnego związku przyczynowego</a:t>
            </a:r>
          </a:p>
          <a:p>
            <a:endParaRPr lang="pl-PL" sz="2800" dirty="0"/>
          </a:p>
        </p:txBody>
      </p:sp>
    </p:spTree>
    <p:extLst>
      <p:ext uri="{BB962C8B-B14F-4D97-AF65-F5344CB8AC3E}">
        <p14:creationId xmlns:p14="http://schemas.microsoft.com/office/powerpoint/2010/main" val="272506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zawartości 2"/>
          <p:cNvSpPr>
            <a:spLocks noGrp="1"/>
          </p:cNvSpPr>
          <p:nvPr>
            <p:ph idx="1"/>
          </p:nvPr>
        </p:nvSpPr>
        <p:spPr>
          <a:xfrm>
            <a:off x="539552" y="260648"/>
            <a:ext cx="8229600" cy="6120680"/>
          </a:xfrm>
        </p:spPr>
        <p:txBody>
          <a:bodyPr/>
          <a:lstStyle/>
          <a:p>
            <a:pPr marL="82550" indent="0" algn="ctr">
              <a:buNone/>
            </a:pPr>
            <a:r>
              <a:rPr lang="pl-PL" sz="2800" dirty="0"/>
              <a:t> </a:t>
            </a:r>
            <a:r>
              <a:rPr lang="pl-PL" sz="2800" b="1" dirty="0" smtClean="0"/>
              <a:t>ODPOWIEDZIALNOŚĆ ODSZKODOWAWCZA</a:t>
            </a:r>
          </a:p>
          <a:p>
            <a:pPr marL="82550" indent="0" algn="ctr">
              <a:buNone/>
            </a:pPr>
            <a:endParaRPr lang="pl-PL" sz="2800" b="1" dirty="0"/>
          </a:p>
          <a:p>
            <a:r>
              <a:rPr lang="pl-PL" sz="2800" dirty="0" smtClean="0"/>
              <a:t>cecha </a:t>
            </a:r>
            <a:r>
              <a:rPr lang="pl-PL" sz="2800" dirty="0"/>
              <a:t>charakterystyczna: świadczenie odszkodowawcze </a:t>
            </a:r>
            <a:endParaRPr lang="pl-PL" sz="2800" dirty="0" smtClean="0"/>
          </a:p>
          <a:p>
            <a:endParaRPr lang="pl-PL" sz="2800" dirty="0"/>
          </a:p>
          <a:p>
            <a:r>
              <a:rPr lang="pl-PL" sz="2800" dirty="0" smtClean="0"/>
              <a:t>wierzycielem </a:t>
            </a:r>
            <a:r>
              <a:rPr lang="pl-PL" sz="2800" dirty="0"/>
              <a:t>uprawnionym do świadczenia odszkodowawczego jest poszkodowany, a dłużnikiem podmiot </a:t>
            </a:r>
            <a:r>
              <a:rPr lang="pl-PL" sz="2800" dirty="0" smtClean="0"/>
              <a:t>odpowiedzialny;</a:t>
            </a:r>
          </a:p>
          <a:p>
            <a:pPr marL="82550" indent="0">
              <a:buNone/>
            </a:pPr>
            <a:r>
              <a:rPr lang="pl-PL" sz="2800" dirty="0"/>
              <a:t> </a:t>
            </a:r>
            <a:r>
              <a:rPr lang="pl-PL" sz="2800" dirty="0" smtClean="0"/>
              <a:t>  więź </a:t>
            </a:r>
            <a:r>
              <a:rPr lang="pl-PL" sz="2800" dirty="0"/>
              <a:t>łącząca te podmioty ma charakter </a:t>
            </a:r>
            <a:r>
              <a:rPr lang="pl-PL" sz="2800" dirty="0" smtClean="0"/>
              <a:t>względny</a:t>
            </a:r>
          </a:p>
          <a:p>
            <a:endParaRPr lang="pl-PL" sz="2800" dirty="0"/>
          </a:p>
          <a:p>
            <a:r>
              <a:rPr lang="pl-PL" sz="2800" dirty="0" smtClean="0"/>
              <a:t>szkoda </a:t>
            </a:r>
            <a:r>
              <a:rPr lang="pl-PL" sz="2800" dirty="0"/>
              <a:t>jest podstawową, ale niewystarczającą przesłanką odpowiedzialności odszkodowawczej</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7848872" cy="5040560"/>
          </a:xfrm>
        </p:spPr>
        <p:txBody>
          <a:bodyPr/>
          <a:lstStyle/>
          <a:p>
            <a:pPr marL="82550" indent="0" algn="ctr">
              <a:buNone/>
            </a:pPr>
            <a:r>
              <a:rPr lang="pl-PL" sz="2800" b="1" dirty="0"/>
              <a:t>ŚWIADCZENIE ODSZKODOWAWCZE</a:t>
            </a:r>
            <a:endParaRPr lang="pl-PL" sz="2800" dirty="0"/>
          </a:p>
          <a:p>
            <a:pPr marL="82550" indent="0">
              <a:buNone/>
            </a:pPr>
            <a:r>
              <a:rPr lang="pl-PL" sz="2800" dirty="0"/>
              <a:t> </a:t>
            </a:r>
          </a:p>
          <a:p>
            <a:r>
              <a:rPr lang="pl-PL" sz="2800" dirty="0" smtClean="0"/>
              <a:t>Funkcje </a:t>
            </a:r>
            <a:r>
              <a:rPr lang="pl-PL" sz="2800" dirty="0"/>
              <a:t>odszkodowania</a:t>
            </a:r>
            <a:r>
              <a:rPr lang="pl-PL" sz="2800" dirty="0" smtClean="0"/>
              <a:t>:</a:t>
            </a:r>
            <a:endParaRPr lang="pl-PL" sz="2800" dirty="0"/>
          </a:p>
          <a:p>
            <a:pPr marL="82550" indent="0">
              <a:buNone/>
            </a:pPr>
            <a:r>
              <a:rPr lang="pl-PL" sz="2800" b="1" dirty="0" smtClean="0"/>
              <a:t>1)</a:t>
            </a:r>
            <a:r>
              <a:rPr lang="pl-PL" sz="2800" dirty="0" smtClean="0"/>
              <a:t> kompensacyjna</a:t>
            </a:r>
            <a:endParaRPr lang="pl-PL" sz="2800" dirty="0"/>
          </a:p>
          <a:p>
            <a:pPr marL="82550" indent="0">
              <a:buNone/>
            </a:pPr>
            <a:r>
              <a:rPr lang="pl-PL" sz="2800" b="1" dirty="0" smtClean="0"/>
              <a:t>2</a:t>
            </a:r>
            <a:r>
              <a:rPr lang="pl-PL" sz="2800" b="1" dirty="0"/>
              <a:t>)</a:t>
            </a:r>
            <a:r>
              <a:rPr lang="pl-PL" sz="2800" dirty="0"/>
              <a:t> r</a:t>
            </a:r>
            <a:r>
              <a:rPr lang="pl-PL" sz="2800" dirty="0" smtClean="0"/>
              <a:t>epresyjna</a:t>
            </a:r>
          </a:p>
          <a:p>
            <a:pPr marL="82550" indent="0">
              <a:buNone/>
            </a:pPr>
            <a:r>
              <a:rPr lang="pl-PL" sz="2800" b="1" dirty="0" smtClean="0"/>
              <a:t>3</a:t>
            </a:r>
            <a:r>
              <a:rPr lang="pl-PL" sz="2800" b="1" dirty="0"/>
              <a:t>)</a:t>
            </a:r>
            <a:r>
              <a:rPr lang="pl-PL" sz="2800" dirty="0"/>
              <a:t> </a:t>
            </a:r>
            <a:r>
              <a:rPr lang="pl-PL" sz="2800" dirty="0" smtClean="0"/>
              <a:t>prewencyjno-wychowawcza</a:t>
            </a:r>
            <a:endParaRPr lang="pl-PL" sz="2800" dirty="0"/>
          </a:p>
        </p:txBody>
      </p:sp>
    </p:spTree>
    <p:extLst>
      <p:ext uri="{BB962C8B-B14F-4D97-AF65-F5344CB8AC3E}">
        <p14:creationId xmlns:p14="http://schemas.microsoft.com/office/powerpoint/2010/main" val="700994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99592" y="620688"/>
            <a:ext cx="7992888" cy="5256584"/>
          </a:xfrm>
        </p:spPr>
        <p:txBody>
          <a:bodyPr/>
          <a:lstStyle/>
          <a:p>
            <a:pPr marL="82550" indent="0">
              <a:buNone/>
            </a:pPr>
            <a:r>
              <a:rPr lang="pl-PL" sz="2800" b="1" dirty="0" smtClean="0"/>
              <a:t>   Przyczynienie </a:t>
            </a:r>
            <a:r>
              <a:rPr lang="pl-PL" sz="2800" b="1" dirty="0"/>
              <a:t>się </a:t>
            </a:r>
            <a:r>
              <a:rPr lang="pl-PL" sz="2800" b="1" dirty="0" smtClean="0"/>
              <a:t>poszkodowanego</a:t>
            </a:r>
          </a:p>
          <a:p>
            <a:pPr marL="82550" indent="0">
              <a:buNone/>
            </a:pPr>
            <a:endParaRPr lang="pl-PL" sz="2800" dirty="0"/>
          </a:p>
          <a:p>
            <a:r>
              <a:rPr lang="pl-PL" sz="2800" dirty="0" smtClean="0"/>
              <a:t>„Jeżeli </a:t>
            </a:r>
            <a:r>
              <a:rPr lang="pl-PL" sz="2800" dirty="0"/>
              <a:t>poszkodowany przyczynił się do powstania lub zwiększenia szkody, obowiązek jej naprawienia ulega odpowiedniemu zmniejszeniu stosownie do okoliczności, a zwłaszcza do stopnia winy obu stron” (art. 362 k.c.)</a:t>
            </a:r>
            <a:endParaRPr lang="pl-PL" sz="2800" dirty="0" smtClean="0"/>
          </a:p>
          <a:p>
            <a:r>
              <a:rPr lang="pl-PL" sz="2800" dirty="0"/>
              <a:t>k</a:t>
            </a:r>
            <a:r>
              <a:rPr lang="pl-PL" sz="2800" dirty="0" smtClean="0"/>
              <a:t>westia rozumienia przyczynienia </a:t>
            </a:r>
            <a:r>
              <a:rPr lang="pl-PL" sz="2800" dirty="0"/>
              <a:t>się </a:t>
            </a:r>
            <a:r>
              <a:rPr lang="pl-PL" sz="2800" dirty="0" smtClean="0"/>
              <a:t>poszkodowanego</a:t>
            </a:r>
          </a:p>
          <a:p>
            <a:pPr marL="82550" indent="0">
              <a:buNone/>
            </a:pPr>
            <a:endParaRPr lang="pl-PL" sz="2800" dirty="0"/>
          </a:p>
        </p:txBody>
      </p:sp>
    </p:spTree>
    <p:extLst>
      <p:ext uri="{BB962C8B-B14F-4D97-AF65-F5344CB8AC3E}">
        <p14:creationId xmlns:p14="http://schemas.microsoft.com/office/powerpoint/2010/main" val="1349077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71600" y="836712"/>
            <a:ext cx="7571358" cy="5406826"/>
          </a:xfrm>
        </p:spPr>
        <p:txBody>
          <a:bodyPr/>
          <a:lstStyle/>
          <a:p>
            <a:pPr algn="just"/>
            <a:r>
              <a:rPr lang="pl-PL" sz="2800" dirty="0"/>
              <a:t>„W stosunkach między osobami fizycznymi zakres obowiązku naprawienia szkody może być stosownie do okoliczności ograniczony, jeżeli ze względu na stan majątkowy poszkodowanego lub osoby odpowiedzialnej za szkodę wymagają takiego ograniczenia zasady współżycia społecznego” (art. 440 k.c.) </a:t>
            </a:r>
          </a:p>
          <a:p>
            <a:pPr algn="just"/>
            <a:endParaRPr lang="pl-PL" dirty="0"/>
          </a:p>
        </p:txBody>
      </p:sp>
    </p:spTree>
    <p:extLst>
      <p:ext uri="{BB962C8B-B14F-4D97-AF65-F5344CB8AC3E}">
        <p14:creationId xmlns:p14="http://schemas.microsoft.com/office/powerpoint/2010/main" val="3732735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692696"/>
            <a:ext cx="8352928" cy="5184576"/>
          </a:xfrm>
        </p:spPr>
        <p:txBody>
          <a:bodyPr/>
          <a:lstStyle/>
          <a:p>
            <a:pPr marL="82550" indent="0">
              <a:buNone/>
            </a:pPr>
            <a:r>
              <a:rPr lang="pl-PL" sz="2800" b="1" dirty="0" smtClean="0"/>
              <a:t>   Sposób </a:t>
            </a:r>
            <a:r>
              <a:rPr lang="pl-PL" sz="2800" b="1" dirty="0"/>
              <a:t>naprawienia szkody</a:t>
            </a:r>
            <a:r>
              <a:rPr lang="pl-PL" sz="2800" dirty="0"/>
              <a:t> (art. 363 § 1 k.c</a:t>
            </a:r>
            <a:r>
              <a:rPr lang="pl-PL" sz="2800" dirty="0" smtClean="0"/>
              <a:t>.)</a:t>
            </a:r>
          </a:p>
          <a:p>
            <a:pPr marL="82550" indent="0">
              <a:buNone/>
            </a:pPr>
            <a:endParaRPr lang="pl-PL" sz="2800" dirty="0"/>
          </a:p>
          <a:p>
            <a:r>
              <a:rPr lang="pl-PL" sz="2800" dirty="0" smtClean="0"/>
              <a:t>„Naprawienie </a:t>
            </a:r>
            <a:r>
              <a:rPr lang="pl-PL" sz="2800" dirty="0"/>
              <a:t>szkody powinno nastąpić, według wyboru poszkodowanego, bądź przez przywrócenie stanu poprzedniego, bądź przez zapłatę odpowiedniej sumy pieniężnej. Jednakże gdyby przywrócenie stanu </a:t>
            </a:r>
            <a:r>
              <a:rPr lang="pl-PL" sz="2800" dirty="0" smtClean="0"/>
              <a:t>poprzedniego było </a:t>
            </a:r>
            <a:r>
              <a:rPr lang="pl-PL" sz="2800" dirty="0"/>
              <a:t>niemożliwe albo gdyby pociągało za sobą dla zobowiązanego nadmierne trudności lub koszty, roszczenie poszkodowanego ogranicza się do świadczenia w </a:t>
            </a:r>
            <a:r>
              <a:rPr lang="pl-PL" sz="2800" dirty="0" smtClean="0"/>
              <a:t>pieniądzu”</a:t>
            </a:r>
          </a:p>
          <a:p>
            <a:endParaRPr lang="pl-PL" sz="2400" dirty="0" smtClean="0"/>
          </a:p>
          <a:p>
            <a:endParaRPr lang="pl-PL" sz="2400" dirty="0"/>
          </a:p>
          <a:p>
            <a:endParaRPr lang="pl-PL" sz="2800" dirty="0"/>
          </a:p>
        </p:txBody>
      </p:sp>
    </p:spTree>
    <p:extLst>
      <p:ext uri="{BB962C8B-B14F-4D97-AF65-F5344CB8AC3E}">
        <p14:creationId xmlns:p14="http://schemas.microsoft.com/office/powerpoint/2010/main" val="52017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9" y="620713"/>
            <a:ext cx="7416824" cy="5721350"/>
          </a:xfrm>
        </p:spPr>
        <p:txBody>
          <a:bodyPr>
            <a:noAutofit/>
          </a:bodyPr>
          <a:lstStyle/>
          <a:p>
            <a:pPr marL="82550" indent="0" algn="ctr">
              <a:buNone/>
            </a:pPr>
            <a:r>
              <a:rPr lang="pl-PL" b="1" dirty="0"/>
              <a:t>T</a:t>
            </a:r>
            <a:r>
              <a:rPr lang="pl-PL" b="1" dirty="0" smtClean="0"/>
              <a:t>rzy </a:t>
            </a:r>
            <a:r>
              <a:rPr lang="pl-PL" b="1" dirty="0"/>
              <a:t>przesłanki odpowiedzialności odszkodowawczej</a:t>
            </a:r>
            <a:r>
              <a:rPr lang="pl-PL" b="1" dirty="0" smtClean="0"/>
              <a:t>:</a:t>
            </a:r>
          </a:p>
          <a:p>
            <a:endParaRPr lang="pl-PL" dirty="0"/>
          </a:p>
          <a:p>
            <a:pPr marL="82550" indent="0">
              <a:buNone/>
            </a:pPr>
            <a:r>
              <a:rPr lang="pl-PL" b="1" dirty="0"/>
              <a:t>1)</a:t>
            </a:r>
            <a:r>
              <a:rPr lang="pl-PL" dirty="0"/>
              <a:t> zdarzenie, z którym system prawny wiąże </a:t>
            </a:r>
            <a:r>
              <a:rPr lang="pl-PL" dirty="0" smtClean="0"/>
              <a:t>na określonych </a:t>
            </a:r>
            <a:r>
              <a:rPr lang="pl-PL" dirty="0"/>
              <a:t>zasadach obowiązek </a:t>
            </a:r>
            <a:r>
              <a:rPr lang="pl-PL" dirty="0" smtClean="0"/>
              <a:t>naprawienia </a:t>
            </a:r>
            <a:r>
              <a:rPr lang="pl-PL" dirty="0"/>
              <a:t>szkody</a:t>
            </a:r>
          </a:p>
          <a:p>
            <a:pPr marL="82550" indent="0">
              <a:buNone/>
            </a:pPr>
            <a:r>
              <a:rPr lang="pl-PL" b="1" dirty="0"/>
              <a:t>2)</a:t>
            </a:r>
            <a:r>
              <a:rPr lang="pl-PL" dirty="0"/>
              <a:t> szkoda</a:t>
            </a:r>
          </a:p>
          <a:p>
            <a:pPr marL="82550" indent="0">
              <a:buNone/>
            </a:pPr>
            <a:r>
              <a:rPr lang="pl-PL" b="1" dirty="0"/>
              <a:t>3)</a:t>
            </a:r>
            <a:r>
              <a:rPr lang="pl-PL" dirty="0"/>
              <a:t> związek przyczynowy między zdarzeniem a szkodą</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71599" y="260350"/>
            <a:ext cx="7726313" cy="6297613"/>
          </a:xfrm>
        </p:spPr>
        <p:txBody>
          <a:bodyPr>
            <a:noAutofit/>
          </a:bodyPr>
          <a:lstStyle/>
          <a:p>
            <a:pPr marL="82550" indent="0" algn="ctr">
              <a:buNone/>
            </a:pPr>
            <a:r>
              <a:rPr lang="pl-PL" sz="2800" b="1" dirty="0" smtClean="0"/>
              <a:t>Typy </a:t>
            </a:r>
            <a:r>
              <a:rPr lang="pl-PL" sz="2800" b="1" dirty="0" smtClean="0"/>
              <a:t>odpowiedzialności odszkodowawczej</a:t>
            </a:r>
            <a:endParaRPr lang="pl-PL" sz="2800" b="1" dirty="0" smtClean="0"/>
          </a:p>
          <a:p>
            <a:pPr marL="82550" indent="0" algn="just">
              <a:buNone/>
            </a:pPr>
            <a:endParaRPr lang="pl-PL" sz="2800" b="1" dirty="0" smtClean="0"/>
          </a:p>
          <a:p>
            <a:pPr algn="just"/>
            <a:r>
              <a:rPr lang="pl-PL" sz="2800" dirty="0" smtClean="0"/>
              <a:t>wyróżnione w</a:t>
            </a:r>
            <a:r>
              <a:rPr lang="pl-PL" sz="2800" b="1" dirty="0"/>
              <a:t> </a:t>
            </a:r>
            <a:r>
              <a:rPr lang="pl-PL" sz="2800" dirty="0" smtClean="0"/>
              <a:t>nawiązaniu </a:t>
            </a:r>
            <a:r>
              <a:rPr lang="pl-PL" sz="2800" dirty="0"/>
              <a:t>do odpowiedzialności </a:t>
            </a:r>
            <a:r>
              <a:rPr lang="pl-PL" sz="2800" dirty="0" smtClean="0"/>
              <a:t>ubezpieczeniowej</a:t>
            </a:r>
          </a:p>
          <a:p>
            <a:pPr algn="just"/>
            <a:r>
              <a:rPr lang="pl-PL" sz="2800" dirty="0" smtClean="0"/>
              <a:t>dwa kryteria podziału</a:t>
            </a:r>
            <a:endParaRPr lang="pl-PL" sz="2800" dirty="0"/>
          </a:p>
          <a:p>
            <a:pPr marL="82550" indent="0" algn="just">
              <a:buNone/>
            </a:pPr>
            <a:r>
              <a:rPr lang="pl-PL" sz="2800" b="1" dirty="0" smtClean="0"/>
              <a:t>1) </a:t>
            </a:r>
            <a:r>
              <a:rPr lang="pl-PL" sz="2800" dirty="0" smtClean="0"/>
              <a:t>kryterium </a:t>
            </a:r>
            <a:r>
              <a:rPr lang="pl-PL" sz="2800" dirty="0"/>
              <a:t>podmiotowe – kto ponosi odpowiedzialność - sprawca szkody czy inna osoba?</a:t>
            </a:r>
          </a:p>
          <a:p>
            <a:pPr marL="82550" indent="0" algn="just">
              <a:buNone/>
            </a:pPr>
            <a:r>
              <a:rPr lang="pl-PL" sz="2800" b="1" dirty="0"/>
              <a:t>-&gt; odpowiedzialność sprawcza i </a:t>
            </a:r>
            <a:r>
              <a:rPr lang="pl-PL" sz="2800" b="1" dirty="0" smtClean="0"/>
              <a:t>gwarancyjna</a:t>
            </a:r>
            <a:endParaRPr lang="pl-PL" sz="2800" dirty="0"/>
          </a:p>
          <a:p>
            <a:pPr marL="82550" indent="0" algn="just">
              <a:buNone/>
            </a:pPr>
            <a:r>
              <a:rPr lang="pl-PL" sz="2800" b="1" dirty="0"/>
              <a:t>2) </a:t>
            </a:r>
            <a:r>
              <a:rPr lang="pl-PL" sz="2800" dirty="0"/>
              <a:t>kryterium pochodzenia środków, z których pokrywana jest szkoda</a:t>
            </a:r>
          </a:p>
          <a:p>
            <a:pPr marL="82550" indent="0" algn="just">
              <a:buNone/>
            </a:pPr>
            <a:r>
              <a:rPr lang="pl-PL" sz="2800" b="1" dirty="0"/>
              <a:t>-&gt; odpowiedzialność typu indywidualnego i typu repartycyjnego</a:t>
            </a:r>
            <a:endParaRPr lang="pl-PL"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zawartości 2"/>
          <p:cNvSpPr>
            <a:spLocks noGrp="1"/>
          </p:cNvSpPr>
          <p:nvPr>
            <p:ph idx="1"/>
          </p:nvPr>
        </p:nvSpPr>
        <p:spPr>
          <a:xfrm>
            <a:off x="971599" y="692696"/>
            <a:ext cx="7726313" cy="5793829"/>
          </a:xfrm>
        </p:spPr>
        <p:txBody>
          <a:bodyPr/>
          <a:lstStyle/>
          <a:p>
            <a:pPr marL="82550" indent="0" algn="ctr">
              <a:buNone/>
            </a:pPr>
            <a:r>
              <a:rPr lang="pl-PL" sz="2800" b="1" dirty="0" smtClean="0"/>
              <a:t>Reżimy odpowiedzialności odszkodowawczej</a:t>
            </a:r>
            <a:endParaRPr lang="pl-PL" sz="2800" b="1" dirty="0" smtClean="0"/>
          </a:p>
          <a:p>
            <a:pPr marL="82550" indent="0" algn="just">
              <a:buNone/>
            </a:pPr>
            <a:endParaRPr lang="pl-PL" sz="2800" b="1" dirty="0"/>
          </a:p>
          <a:p>
            <a:pPr algn="just"/>
            <a:r>
              <a:rPr lang="pl-PL" sz="2800" dirty="0" smtClean="0"/>
              <a:t>w </a:t>
            </a:r>
            <a:r>
              <a:rPr lang="pl-PL" sz="2800" dirty="0"/>
              <a:t>prawie rzymskim podział zobowiązań według źródeł ich powstania na kontrakty i </a:t>
            </a:r>
            <a:r>
              <a:rPr lang="pl-PL" sz="2800" dirty="0" smtClean="0"/>
              <a:t>delikty</a:t>
            </a:r>
          </a:p>
          <a:p>
            <a:pPr algn="just"/>
            <a:r>
              <a:rPr lang="pl-PL" sz="2800" dirty="0" smtClean="0"/>
              <a:t>obecnie </a:t>
            </a:r>
            <a:r>
              <a:rPr lang="pl-PL" sz="2800" dirty="0"/>
              <a:t>wyróżnia się </a:t>
            </a:r>
            <a:r>
              <a:rPr lang="pl-PL" sz="2800" dirty="0" smtClean="0"/>
              <a:t>także inne reżimy odpowiedzialności</a:t>
            </a:r>
            <a:endParaRPr lang="pl-PL" sz="2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zawartości 2"/>
          <p:cNvSpPr>
            <a:spLocks noGrp="1"/>
          </p:cNvSpPr>
          <p:nvPr>
            <p:ph idx="1"/>
          </p:nvPr>
        </p:nvSpPr>
        <p:spPr>
          <a:xfrm>
            <a:off x="971600" y="548680"/>
            <a:ext cx="7797552" cy="5688632"/>
          </a:xfrm>
        </p:spPr>
        <p:txBody>
          <a:bodyPr/>
          <a:lstStyle/>
          <a:p>
            <a:pPr marL="82550" indent="0" algn="ctr">
              <a:buNone/>
            </a:pPr>
            <a:r>
              <a:rPr lang="pl-PL" sz="2800" b="1" dirty="0" smtClean="0"/>
              <a:t> </a:t>
            </a:r>
            <a:r>
              <a:rPr lang="pl-PL" sz="2800" b="1" dirty="0" smtClean="0"/>
              <a:t>Zasady odpowiedzialności odszkodowawczej</a:t>
            </a:r>
            <a:endParaRPr lang="pl-PL" sz="2800" b="1" dirty="0" smtClean="0"/>
          </a:p>
          <a:p>
            <a:pPr marL="82550" indent="0">
              <a:buNone/>
            </a:pPr>
            <a:endParaRPr lang="pl-PL" sz="2800" b="1" dirty="0" smtClean="0"/>
          </a:p>
          <a:p>
            <a:pPr algn="just"/>
            <a:r>
              <a:rPr lang="pl-PL" sz="2800" dirty="0"/>
              <a:t>z</a:t>
            </a:r>
            <a:r>
              <a:rPr lang="pl-PL" sz="2800" dirty="0" smtClean="0"/>
              <a:t>ałożenia </a:t>
            </a:r>
            <a:r>
              <a:rPr lang="pl-PL" sz="2800" dirty="0" smtClean="0"/>
              <a:t>określające </a:t>
            </a:r>
            <a:r>
              <a:rPr lang="pl-PL" sz="2800" dirty="0"/>
              <a:t>„podstawowe rozstrzygnięcia systemu prawnego co do wyróżnienia faktów uzasadniających obciążenie jednej osoby odpowiedzialnością za szkodę doznaną przez inną osobę” (Z. Radwański</a:t>
            </a:r>
            <a:r>
              <a:rPr lang="pl-PL" sz="2800" dirty="0" smtClean="0"/>
              <a:t>)</a:t>
            </a:r>
          </a:p>
          <a:p>
            <a:pPr algn="just"/>
            <a:r>
              <a:rPr lang="pl-PL" sz="2800" dirty="0" smtClean="0"/>
              <a:t>służą </a:t>
            </a:r>
            <a:r>
              <a:rPr lang="pl-PL" sz="2800" dirty="0"/>
              <a:t>wyjaśnieniu społecznego sensu i mechanizmu działania przepisów nakładających na dany podmiot </a:t>
            </a:r>
            <a:r>
              <a:rPr lang="pl-PL" sz="2800" dirty="0" smtClean="0"/>
              <a:t>odpowiedzialność odszkodowawczą</a:t>
            </a:r>
          </a:p>
          <a:p>
            <a:pPr marL="82550" indent="0" algn="just">
              <a:buNone/>
            </a:pPr>
            <a:r>
              <a:rPr lang="pl-PL" sz="2800" dirty="0"/>
              <a:t> </a:t>
            </a:r>
            <a:r>
              <a:rPr lang="pl-PL" sz="2800" dirty="0" smtClean="0"/>
              <a:t>  (W</a:t>
            </a:r>
            <a:r>
              <a:rPr lang="pl-PL" sz="2800" dirty="0"/>
              <a:t>. Czachórski)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71600" y="1196752"/>
            <a:ext cx="7725544" cy="4392339"/>
          </a:xfrm>
        </p:spPr>
        <p:txBody>
          <a:bodyPr>
            <a:normAutofit lnSpcReduction="10000"/>
          </a:bodyPr>
          <a:lstStyle/>
          <a:p>
            <a:pPr marL="82550" indent="0" algn="ctr">
              <a:buNone/>
            </a:pPr>
            <a:r>
              <a:rPr lang="pl-PL" b="1" dirty="0"/>
              <a:t>ZASADY </a:t>
            </a:r>
            <a:r>
              <a:rPr lang="pl-PL" b="1" dirty="0" smtClean="0"/>
              <a:t>ODPOWIEDZIALNOŚCI ODSZKODOWAWCZEJ</a:t>
            </a:r>
            <a:endParaRPr lang="pl-PL" b="1" dirty="0" smtClean="0"/>
          </a:p>
          <a:p>
            <a:pPr marL="82550" indent="0">
              <a:buNone/>
            </a:pPr>
            <a:endParaRPr lang="pl-PL" dirty="0"/>
          </a:p>
          <a:p>
            <a:pPr marL="82550" indent="0">
              <a:buNone/>
            </a:pPr>
            <a:r>
              <a:rPr lang="pl-PL" b="1" dirty="0"/>
              <a:t>1)</a:t>
            </a:r>
            <a:r>
              <a:rPr lang="pl-PL" dirty="0"/>
              <a:t> zasada winy</a:t>
            </a:r>
          </a:p>
          <a:p>
            <a:pPr marL="82550" indent="0">
              <a:buNone/>
            </a:pPr>
            <a:r>
              <a:rPr lang="pl-PL" b="1" dirty="0"/>
              <a:t>2)</a:t>
            </a:r>
            <a:r>
              <a:rPr lang="pl-PL" dirty="0"/>
              <a:t> zasada bezprawności</a:t>
            </a:r>
          </a:p>
          <a:p>
            <a:pPr marL="82550" indent="0">
              <a:buNone/>
            </a:pPr>
            <a:r>
              <a:rPr lang="pl-PL" b="1" dirty="0"/>
              <a:t>3)</a:t>
            </a:r>
            <a:r>
              <a:rPr lang="pl-PL" dirty="0"/>
              <a:t> zasada ryzyka</a:t>
            </a:r>
          </a:p>
          <a:p>
            <a:pPr marL="82550" indent="0">
              <a:buNone/>
            </a:pPr>
            <a:r>
              <a:rPr lang="pl-PL" b="1" dirty="0"/>
              <a:t>4)</a:t>
            </a:r>
            <a:r>
              <a:rPr lang="pl-PL" dirty="0"/>
              <a:t> zasada odpowiedzialności absolutnej</a:t>
            </a:r>
          </a:p>
          <a:p>
            <a:pPr marL="82550" indent="0">
              <a:buNone/>
            </a:pPr>
            <a:r>
              <a:rPr lang="pl-PL" b="1" dirty="0"/>
              <a:t>5)</a:t>
            </a:r>
            <a:r>
              <a:rPr lang="pl-PL" dirty="0"/>
              <a:t> zasada słuszności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ymbol zastępczy zawartości 2"/>
          <p:cNvSpPr>
            <a:spLocks noGrp="1"/>
          </p:cNvSpPr>
          <p:nvPr>
            <p:ph idx="1"/>
          </p:nvPr>
        </p:nvSpPr>
        <p:spPr>
          <a:xfrm>
            <a:off x="971600" y="476672"/>
            <a:ext cx="7725544" cy="6192688"/>
          </a:xfrm>
        </p:spPr>
        <p:txBody>
          <a:bodyPr/>
          <a:lstStyle/>
          <a:p>
            <a:pPr marL="82550" indent="0" algn="just">
              <a:buNone/>
            </a:pPr>
            <a:r>
              <a:rPr lang="pl-PL" sz="2800" b="1" dirty="0"/>
              <a:t>Ad 1) zasada winy</a:t>
            </a:r>
            <a:endParaRPr lang="pl-PL" sz="2800" dirty="0"/>
          </a:p>
          <a:p>
            <a:pPr algn="just"/>
            <a:r>
              <a:rPr lang="pl-PL" sz="2800" dirty="0"/>
              <a:t> </a:t>
            </a:r>
            <a:r>
              <a:rPr lang="pl-PL" sz="2800" dirty="0" smtClean="0"/>
              <a:t>założenie</a:t>
            </a:r>
            <a:r>
              <a:rPr lang="pl-PL" sz="2800" dirty="0"/>
              <a:t>, że ten, kto swoim zawinionym czynem (działaniem lub zaniechaniem) wyrządził drugiemu szkodę, powinien naprawić </a:t>
            </a:r>
            <a:r>
              <a:rPr lang="pl-PL" sz="2800" dirty="0" smtClean="0"/>
              <a:t>szkodę</a:t>
            </a:r>
          </a:p>
          <a:p>
            <a:pPr algn="just"/>
            <a:r>
              <a:rPr lang="pl-PL" sz="2800" dirty="0" smtClean="0"/>
              <a:t>motyw: idea sprawiedliwości wyrównawczej</a:t>
            </a:r>
          </a:p>
          <a:p>
            <a:pPr algn="just"/>
            <a:r>
              <a:rPr lang="pl-PL" sz="2800" dirty="0" smtClean="0"/>
              <a:t>tradycyjny </a:t>
            </a:r>
            <a:r>
              <a:rPr lang="pl-PL" sz="2800" dirty="0"/>
              <a:t>pogląd przyznawał prymat zasadzie winy</a:t>
            </a:r>
          </a:p>
          <a:p>
            <a:pPr algn="just"/>
            <a:r>
              <a:rPr lang="pl-PL" sz="2800" dirty="0" smtClean="0"/>
              <a:t>XX </a:t>
            </a:r>
            <a:r>
              <a:rPr lang="pl-PL" sz="2800" dirty="0"/>
              <a:t>w. – tendencja do obiektywizacji odpowiedzialności </a:t>
            </a:r>
          </a:p>
          <a:p>
            <a:pPr algn="just"/>
            <a:r>
              <a:rPr lang="pl-PL" sz="2800" dirty="0" smtClean="0"/>
              <a:t>możliwość </a:t>
            </a:r>
            <a:r>
              <a:rPr lang="pl-PL" sz="2800" dirty="0"/>
              <a:t>postawienia zarzutu winy jest uzależniona od uprzedniego stwierdzenia </a:t>
            </a:r>
            <a:r>
              <a:rPr lang="pl-PL" sz="2800" dirty="0" smtClean="0"/>
              <a:t>bezprawności</a:t>
            </a:r>
            <a:endParaRPr lang="pl-PL"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99592" y="332656"/>
            <a:ext cx="7797552" cy="6336704"/>
          </a:xfrm>
        </p:spPr>
        <p:txBody>
          <a:bodyPr>
            <a:noAutofit/>
          </a:bodyPr>
          <a:lstStyle/>
          <a:p>
            <a:pPr marL="82550" indent="0" algn="just">
              <a:buNone/>
            </a:pPr>
            <a:r>
              <a:rPr lang="pl-PL" sz="2500" b="1" dirty="0" smtClean="0"/>
              <a:t>    Pojęcie winy</a:t>
            </a:r>
          </a:p>
          <a:p>
            <a:pPr marL="82550" indent="0" algn="just">
              <a:buNone/>
            </a:pPr>
            <a:endParaRPr lang="pl-PL" sz="2500" dirty="0"/>
          </a:p>
          <a:p>
            <a:pPr algn="just"/>
            <a:r>
              <a:rPr lang="pl-PL" sz="2500" b="1" u="sng" dirty="0" smtClean="0"/>
              <a:t>teoria </a:t>
            </a:r>
            <a:r>
              <a:rPr lang="pl-PL" sz="2500" b="1" u="sng" dirty="0"/>
              <a:t>psychologiczna</a:t>
            </a:r>
            <a:r>
              <a:rPr lang="pl-PL" sz="2500" b="1" dirty="0"/>
              <a:t> </a:t>
            </a:r>
            <a:r>
              <a:rPr lang="pl-PL" sz="2500" dirty="0"/>
              <a:t>– wcześniejsza;</a:t>
            </a:r>
            <a:r>
              <a:rPr lang="pl-PL" sz="2500" b="1" dirty="0"/>
              <a:t> </a:t>
            </a:r>
            <a:r>
              <a:rPr lang="pl-PL" sz="2500" dirty="0"/>
              <a:t>kładzie nacisk na stosunek psychiczny sprawcy do czynu </a:t>
            </a:r>
            <a:r>
              <a:rPr lang="pl-PL" sz="2500" dirty="0" smtClean="0"/>
              <a:t>albo </a:t>
            </a:r>
            <a:r>
              <a:rPr lang="pl-PL" sz="2500" dirty="0"/>
              <a:t>jego nastepstw; w jej ramach wyodrębniła się teoria woli i wyobrażenia</a:t>
            </a:r>
          </a:p>
          <a:p>
            <a:pPr algn="just"/>
            <a:r>
              <a:rPr lang="pl-PL" sz="2500" b="1" dirty="0" smtClean="0"/>
              <a:t>teoria </a:t>
            </a:r>
            <a:r>
              <a:rPr lang="pl-PL" sz="2500" b="1" dirty="0"/>
              <a:t>woli</a:t>
            </a:r>
            <a:r>
              <a:rPr lang="pl-PL" sz="2500" dirty="0"/>
              <a:t>  </a:t>
            </a:r>
            <a:endParaRPr lang="pl-PL" sz="2500" dirty="0" smtClean="0"/>
          </a:p>
          <a:p>
            <a:pPr algn="just"/>
            <a:r>
              <a:rPr lang="pl-PL" sz="2500" b="1" dirty="0" smtClean="0"/>
              <a:t>teoria wyobrażenia</a:t>
            </a:r>
            <a:endParaRPr lang="pl-PL" sz="2500" dirty="0"/>
          </a:p>
          <a:p>
            <a:pPr algn="just"/>
            <a:r>
              <a:rPr lang="pl-PL" sz="2500" dirty="0" smtClean="0"/>
              <a:t>krytyka </a:t>
            </a:r>
            <a:r>
              <a:rPr lang="pl-PL" sz="2500" dirty="0"/>
              <a:t>teorii psychologicznej</a:t>
            </a:r>
          </a:p>
          <a:p>
            <a:pPr algn="just"/>
            <a:r>
              <a:rPr lang="pl-PL" sz="2500" b="1" u="sng" dirty="0" smtClean="0"/>
              <a:t>teoria normatywna</a:t>
            </a:r>
            <a:r>
              <a:rPr lang="pl-PL" sz="2500" b="1" dirty="0" smtClean="0"/>
              <a:t> </a:t>
            </a:r>
            <a:r>
              <a:rPr lang="pl-PL" sz="2500" dirty="0" smtClean="0"/>
              <a:t>– chodzi o postanowienie sprawcy zarzutu </a:t>
            </a:r>
            <a:r>
              <a:rPr lang="pl-PL" sz="2500" dirty="0"/>
              <a:t>niewłaściwego zachowania, które doprowadziło do powstania </a:t>
            </a:r>
            <a:r>
              <a:rPr lang="pl-PL" sz="2500" dirty="0" smtClean="0"/>
              <a:t>szkody</a:t>
            </a:r>
          </a:p>
          <a:p>
            <a:pPr algn="just"/>
            <a:endParaRPr lang="pl-PL" sz="2500" dirty="0"/>
          </a:p>
          <a:p>
            <a:pPr algn="just"/>
            <a:r>
              <a:rPr lang="pl-PL" sz="2500" b="1" dirty="0" smtClean="0"/>
              <a:t>postacie winy</a:t>
            </a:r>
            <a:endParaRPr lang="pl-PL" sz="25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951</TotalTime>
  <Words>934</Words>
  <Application>Microsoft Office PowerPoint</Application>
  <PresentationFormat>Pokaz na ekranie (4:3)</PresentationFormat>
  <Paragraphs>135</Paragraphs>
  <Slides>23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23</vt:i4>
      </vt:variant>
    </vt:vector>
  </HeadingPairs>
  <TitlesOfParts>
    <vt:vector size="28" baseType="lpstr">
      <vt:lpstr>Arial</vt:lpstr>
      <vt:lpstr>Gill Sans MT</vt:lpstr>
      <vt:lpstr>Verdana</vt:lpstr>
      <vt:lpstr>Wingdings 2</vt:lpstr>
      <vt:lpstr>Przesilenie</vt:lpstr>
      <vt:lpstr>NAPRAWIENIE SZKODY ZAGADNIENIA OGÓLNE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obrotu gospodarczego i jego rodzaje (obrót profesjonalny i konsumencki) Pojęcie konsumenta i przedsiębiorcy</dc:title>
  <dc:creator>Monika</dc:creator>
  <cp:lastModifiedBy>Monika Tenenbaum-Kulig</cp:lastModifiedBy>
  <cp:revision>154</cp:revision>
  <dcterms:created xsi:type="dcterms:W3CDTF">2013-10-05T07:34:23Z</dcterms:created>
  <dcterms:modified xsi:type="dcterms:W3CDTF">2016-05-28T12:51:22Z</dcterms:modified>
</cp:coreProperties>
</file>