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2" d="100"/>
          <a:sy n="62" d="100"/>
        </p:scale>
        <p:origin x="-1324" y="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354F1E-901E-422A-A2ED-559DF9AB26BF}" type="datetimeFigureOut">
              <a:rPr lang="pl-PL" smtClean="0"/>
              <a:pPr/>
              <a:t>07.05.2019</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FAC5DB-20CE-4F27-8946-7A559FA11E12}"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EF895DD8-A45F-432D-B9AC-EC895AD919DE}" type="slidenum">
              <a:rPr lang="pl-PL" smtClean="0"/>
              <a:pPr/>
              <a:t>2</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Ref idx="1002">
        <a:schemeClr val="bg2"/>
      </p:bgRef>
    </p:bg>
    <p:spTree>
      <p:nvGrpSpPr>
        <p:cNvPr id="1" name=""/>
        <p:cNvGrpSpPr/>
        <p:nvPr/>
      </p:nvGrpSpPr>
      <p:grpSpPr>
        <a:xfrm>
          <a:off x="0" y="0"/>
          <a:ext cx="0" cy="0"/>
          <a:chOff x="0" y="0"/>
          <a:chExt cx="0" cy="0"/>
        </a:xfrm>
      </p:grpSpPr>
      <p:sp>
        <p:nvSpPr>
          <p:cNvPr id="9" name="Tytuł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17" name="Podtytuł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30" name="Symbol zastępczy daty 29"/>
          <p:cNvSpPr>
            <a:spLocks noGrp="1"/>
          </p:cNvSpPr>
          <p:nvPr>
            <p:ph type="dt" sz="half" idx="10"/>
          </p:nvPr>
        </p:nvSpPr>
        <p:spPr/>
        <p:txBody>
          <a:bodyPr/>
          <a:lstStyle/>
          <a:p>
            <a:fld id="{4B34B8E3-38E2-4EEA-B973-AE80B17F3775}" type="datetimeFigureOut">
              <a:rPr lang="pl-PL" smtClean="0"/>
              <a:pPr/>
              <a:t>07.05.2019</a:t>
            </a:fld>
            <a:endParaRPr lang="pl-PL"/>
          </a:p>
        </p:txBody>
      </p:sp>
      <p:sp>
        <p:nvSpPr>
          <p:cNvPr id="19" name="Symbol zastępczy stopki 18"/>
          <p:cNvSpPr>
            <a:spLocks noGrp="1"/>
          </p:cNvSpPr>
          <p:nvPr>
            <p:ph type="ftr" sz="quarter" idx="11"/>
          </p:nvPr>
        </p:nvSpPr>
        <p:spPr/>
        <p:txBody>
          <a:bodyPr/>
          <a:lstStyle/>
          <a:p>
            <a:endParaRPr lang="pl-PL"/>
          </a:p>
        </p:txBody>
      </p:sp>
      <p:sp>
        <p:nvSpPr>
          <p:cNvPr id="27" name="Symbol zastępczy numeru slajdu 26"/>
          <p:cNvSpPr>
            <a:spLocks noGrp="1"/>
          </p:cNvSpPr>
          <p:nvPr>
            <p:ph type="sldNum" sz="quarter" idx="12"/>
          </p:nvPr>
        </p:nvSpPr>
        <p:spPr/>
        <p:txBody>
          <a:bodyPr/>
          <a:lstStyle/>
          <a:p>
            <a:fld id="{CD8FB369-BA3E-4441-A059-D2FE0C8F4FF4}"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4B34B8E3-38E2-4EEA-B973-AE80B17F3775}" type="datetimeFigureOut">
              <a:rPr lang="pl-PL" smtClean="0"/>
              <a:pPr/>
              <a:t>07.05.2019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D8FB369-BA3E-4441-A059-D2FE0C8F4FF4}"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914401"/>
            <a:ext cx="2057400" cy="5211763"/>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914401"/>
            <a:ext cx="6019800" cy="5211763"/>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4B34B8E3-38E2-4EEA-B973-AE80B17F3775}" type="datetimeFigureOut">
              <a:rPr lang="pl-PL" smtClean="0"/>
              <a:pPr/>
              <a:t>07.05.2019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D8FB369-BA3E-4441-A059-D2FE0C8F4FF4}"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4B34B8E3-38E2-4EEA-B973-AE80B17F3775}" type="datetimeFigureOut">
              <a:rPr lang="pl-PL" smtClean="0"/>
              <a:pPr/>
              <a:t>07.05.2019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D8FB369-BA3E-4441-A059-D2FE0C8F4FF4}"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4B34B8E3-38E2-4EEA-B973-AE80B17F3775}" type="datetimeFigureOut">
              <a:rPr lang="pl-PL" smtClean="0"/>
              <a:pPr/>
              <a:t>07.05.2019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D8FB369-BA3E-4441-A059-D2FE0C8F4FF4}"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4B34B8E3-38E2-4EEA-B973-AE80B17F3775}" type="datetimeFigureOut">
              <a:rPr lang="pl-PL" smtClean="0"/>
              <a:pPr/>
              <a:t>07.05.2019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D8FB369-BA3E-4441-A059-D2FE0C8F4FF4}"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tIns="45720" anchor="b"/>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4B34B8E3-38E2-4EEA-B973-AE80B17F3775}" type="datetimeFigureOut">
              <a:rPr lang="pl-PL" smtClean="0"/>
              <a:pPr/>
              <a:t>07.05.2019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CD8FB369-BA3E-4441-A059-D2FE0C8F4FF4}"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4B34B8E3-38E2-4EEA-B973-AE80B17F3775}" type="datetimeFigureOut">
              <a:rPr lang="pl-PL" smtClean="0"/>
              <a:pPr/>
              <a:t>07.05.2019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D8FB369-BA3E-4441-A059-D2FE0C8F4FF4}"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4B34B8E3-38E2-4EEA-B973-AE80B17F3775}" type="datetimeFigureOut">
              <a:rPr lang="pl-PL" smtClean="0"/>
              <a:pPr/>
              <a:t>07.05.2019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D8FB369-BA3E-4441-A059-D2FE0C8F4FF4}"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4B34B8E3-38E2-4EEA-B973-AE80B17F3775}" type="datetimeFigureOut">
              <a:rPr lang="pl-PL" smtClean="0"/>
              <a:pPr/>
              <a:t>07.05.2019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D8FB369-BA3E-4441-A059-D2FE0C8F4FF4}"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Prostokąt ze ściętym i zaokrąglonym rogi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ójkąt prostokątny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ytuł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4B34B8E3-38E2-4EEA-B973-AE80B17F3775}" type="datetimeFigureOut">
              <a:rPr lang="pl-PL" smtClean="0"/>
              <a:pPr/>
              <a:t>07.05.2019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077200" y="6356350"/>
            <a:ext cx="609600" cy="365125"/>
          </a:xfrm>
        </p:spPr>
        <p:txBody>
          <a:bodyPr/>
          <a:lstStyle/>
          <a:p>
            <a:fld id="{CD8FB369-BA3E-4441-A059-D2FE0C8F4FF4}" type="slidenum">
              <a:rPr lang="pl-PL" smtClean="0"/>
              <a:pPr/>
              <a:t>‹#›</a:t>
            </a:fld>
            <a:endParaRPr lang="pl-PL"/>
          </a:p>
        </p:txBody>
      </p:sp>
      <p:sp>
        <p:nvSpPr>
          <p:cNvPr id="3" name="Symbol zastępczy obrazu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l-PL" smtClean="0"/>
              <a:t>Kliknij ikonę, aby dodać obraz</a:t>
            </a:r>
            <a:endParaRPr kumimoji="0" lang="en-US" dirty="0"/>
          </a:p>
        </p:txBody>
      </p:sp>
      <p:sp>
        <p:nvSpPr>
          <p:cNvPr id="10" name="Dowolny kształt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Dowolny kształt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Dowolny kształt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Dowolny kształt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ymbol zastępczy tytułu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B34B8E3-38E2-4EEA-B973-AE80B17F3775}" type="datetimeFigureOut">
              <a:rPr lang="pl-PL" smtClean="0"/>
              <a:pPr/>
              <a:t>07.05.2019</a:t>
            </a:fld>
            <a:endParaRPr lang="pl-PL"/>
          </a:p>
        </p:txBody>
      </p:sp>
      <p:sp>
        <p:nvSpPr>
          <p:cNvPr id="22" name="Symbol zastępczy stopki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l-PL"/>
          </a:p>
        </p:txBody>
      </p:sp>
      <p:sp>
        <p:nvSpPr>
          <p:cNvPr id="18" name="Symbol zastępczy numeru slajd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D8FB369-BA3E-4441-A059-D2FE0C8F4FF4}" type="slidenum">
              <a:rPr lang="pl-PL" smtClean="0"/>
              <a:pPr/>
              <a:t>‹#›</a:t>
            </a:fld>
            <a:endParaRPr lang="pl-PL"/>
          </a:p>
        </p:txBody>
      </p:sp>
      <p:grpSp>
        <p:nvGrpSpPr>
          <p:cNvPr id="2" name="Grupa 1"/>
          <p:cNvGrpSpPr/>
          <p:nvPr/>
        </p:nvGrpSpPr>
        <p:grpSpPr>
          <a:xfrm>
            <a:off x="-19017" y="202408"/>
            <a:ext cx="9180548" cy="649224"/>
            <a:chOff x="-19045" y="216550"/>
            <a:chExt cx="9180548" cy="649224"/>
          </a:xfrm>
        </p:grpSpPr>
        <p:sp>
          <p:nvSpPr>
            <p:cNvPr id="12" name="Dowolny kształt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Dowolny kształt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0GK7nhV4sNk"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71472" y="2428868"/>
            <a:ext cx="8072494" cy="1828800"/>
          </a:xfrm>
        </p:spPr>
        <p:txBody>
          <a:bodyPr/>
          <a:lstStyle/>
          <a:p>
            <a:pPr algn="ctr"/>
            <a:r>
              <a:rPr lang="pl-PL" dirty="0" smtClean="0"/>
              <a:t>NIEUCZCIWE PRAKTYKI RYNKOWE</a:t>
            </a:r>
            <a:endParaRPr lang="pl-PL" dirty="0"/>
          </a:p>
        </p:txBody>
      </p:sp>
      <p:sp>
        <p:nvSpPr>
          <p:cNvPr id="3" name="Podtytuł 2"/>
          <p:cNvSpPr>
            <a:spLocks noGrp="1"/>
          </p:cNvSpPr>
          <p:nvPr>
            <p:ph type="subTitle" idx="1"/>
          </p:nvPr>
        </p:nvSpPr>
        <p:spPr>
          <a:xfrm>
            <a:off x="4429124" y="5786454"/>
            <a:ext cx="4316162" cy="694880"/>
          </a:xfrm>
        </p:spPr>
        <p:txBody>
          <a:bodyPr/>
          <a:lstStyle/>
          <a:p>
            <a:r>
              <a:rPr lang="pl-PL" i="1" dirty="0" smtClean="0"/>
              <a:t> Barbara </a:t>
            </a:r>
            <a:r>
              <a:rPr lang="pl-PL" i="1" dirty="0" err="1" smtClean="0"/>
              <a:t>Trybulińska</a:t>
            </a:r>
            <a:endParaRPr lang="pl-PL"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357167"/>
            <a:ext cx="8043890" cy="3714776"/>
          </a:xfrm>
        </p:spPr>
        <p:txBody>
          <a:bodyPr>
            <a:normAutofit fontScale="85000" lnSpcReduction="20000"/>
          </a:bodyPr>
          <a:lstStyle/>
          <a:p>
            <a:pPr marL="0" indent="0" algn="just">
              <a:buNone/>
            </a:pPr>
            <a:r>
              <a:rPr lang="pl-PL" sz="3200" i="1" dirty="0" smtClean="0">
                <a:solidFill>
                  <a:schemeClr val="accent1"/>
                </a:solidFill>
              </a:rPr>
              <a:t>Art. 7 </a:t>
            </a:r>
            <a:r>
              <a:rPr lang="pl-PL" sz="3200" i="1" dirty="0" err="1" smtClean="0">
                <a:solidFill>
                  <a:schemeClr val="accent1"/>
                </a:solidFill>
              </a:rPr>
              <a:t>pkt</a:t>
            </a:r>
            <a:r>
              <a:rPr lang="pl-PL" sz="3200" i="1" dirty="0" smtClean="0">
                <a:solidFill>
                  <a:schemeClr val="accent1"/>
                </a:solidFill>
              </a:rPr>
              <a:t> 10. Prezentowanie uprawnień przysługujących konsumentom z mocy prawa, jako cechy wyróżniającej ofertę przedsiębiorcy.</a:t>
            </a:r>
            <a:endParaRPr lang="pl-PL" sz="3200" dirty="0" smtClean="0">
              <a:solidFill>
                <a:schemeClr val="accent1"/>
              </a:solidFill>
            </a:endParaRPr>
          </a:p>
          <a:p>
            <a:pPr marL="0" indent="0" algn="just">
              <a:buNone/>
            </a:pPr>
            <a:endParaRPr lang="pl-PL" dirty="0" smtClean="0"/>
          </a:p>
          <a:p>
            <a:pPr marL="0" indent="0" algn="just">
              <a:buNone/>
            </a:pPr>
            <a:r>
              <a:rPr lang="pl-PL" sz="2400" dirty="0" smtClean="0"/>
              <a:t>Np.: Firma zajmująca się udzielaniem pożyczek, chcąc zachęcić konsumentów do skorzystania z jej usług, zamieściła na swoich ulotkach reklamowych informację o treści: „tylko u nas możesz zrezygnować z umowy w ciągu 14 dni od jej podpisania bez podania przyczyny!”. Tymczasem uprawnienie do odstąpienia od umowy pożyczki lub kredytu w ciągu 14 dni bez podania przyczyny jest zagwarantowane konsumentom w art. 53 ust. 1 ustawy z dnia 12 maja 2011 r. o kredycie konsumenckim.</a:t>
            </a:r>
          </a:p>
        </p:txBody>
      </p:sp>
      <p:pic>
        <p:nvPicPr>
          <p:cNvPr id="3074" name="Picture 2" descr="C:\Users\MSI\AppData\Local\Microsoft\Windows\INetCache\IE\KXU78VZL\money-exchange.8931346_std[1].jpg"/>
          <p:cNvPicPr>
            <a:picLocks noChangeAspect="1" noChangeArrowheads="1"/>
          </p:cNvPicPr>
          <p:nvPr/>
        </p:nvPicPr>
        <p:blipFill>
          <a:blip r:embed="rId2"/>
          <a:srcRect/>
          <a:stretch>
            <a:fillRect/>
          </a:stretch>
        </p:blipFill>
        <p:spPr bwMode="auto">
          <a:xfrm rot="20973491">
            <a:off x="3571868" y="3929066"/>
            <a:ext cx="3810000" cy="2362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1259001584_by_Daisetsu_600.jpg"/>
          <p:cNvPicPr>
            <a:picLocks noChangeAspect="1"/>
          </p:cNvPicPr>
          <p:nvPr/>
        </p:nvPicPr>
        <p:blipFill>
          <a:blip r:embed="rId2"/>
          <a:stretch>
            <a:fillRect/>
          </a:stretch>
        </p:blipFill>
        <p:spPr>
          <a:xfrm rot="21100210">
            <a:off x="1214414" y="2436013"/>
            <a:ext cx="6453206" cy="4421987"/>
          </a:xfrm>
          <a:prstGeom prst="rect">
            <a:avLst/>
          </a:prstGeom>
        </p:spPr>
      </p:pic>
      <p:sp>
        <p:nvSpPr>
          <p:cNvPr id="3" name="Symbol zastępczy zawartości 2"/>
          <p:cNvSpPr>
            <a:spLocks noGrp="1"/>
          </p:cNvSpPr>
          <p:nvPr>
            <p:ph idx="1"/>
          </p:nvPr>
        </p:nvSpPr>
        <p:spPr>
          <a:xfrm>
            <a:off x="457200" y="428605"/>
            <a:ext cx="8115328" cy="2500330"/>
          </a:xfrm>
        </p:spPr>
        <p:txBody>
          <a:bodyPr/>
          <a:lstStyle/>
          <a:p>
            <a:pPr marL="0" indent="0" algn="just">
              <a:buNone/>
            </a:pPr>
            <a:r>
              <a:rPr lang="pl-PL" sz="2800" i="1" dirty="0" smtClean="0">
                <a:solidFill>
                  <a:schemeClr val="accent1"/>
                </a:solidFill>
              </a:rPr>
              <a:t>Art. 7 </a:t>
            </a:r>
            <a:r>
              <a:rPr lang="pl-PL" sz="2800" i="1" dirty="0" err="1" smtClean="0">
                <a:solidFill>
                  <a:schemeClr val="accent1"/>
                </a:solidFill>
              </a:rPr>
              <a:t>pkt</a:t>
            </a:r>
            <a:r>
              <a:rPr lang="pl-PL" sz="2800" i="1" dirty="0" smtClean="0">
                <a:solidFill>
                  <a:schemeClr val="accent1"/>
                </a:solidFill>
              </a:rPr>
              <a:t> 13. Reklamowanie produktu podobnego do produktu innego przedsiębiorcy w sposób celowo sugerujący konsumentowi, że produkt ten został wykonany przez tego samego przedsiębiorcę, jeżeli jest to niezgodne z prawdą.</a:t>
            </a:r>
            <a:endParaRPr lang="pl-PL" sz="2800" dirty="0" smtClean="0">
              <a:solidFill>
                <a:schemeClr val="accent1"/>
              </a:solidFill>
            </a:endParaRPr>
          </a:p>
          <a:p>
            <a:endParaRPr lang="pl-P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357166"/>
            <a:ext cx="8043890" cy="5768997"/>
          </a:xfrm>
        </p:spPr>
        <p:txBody>
          <a:bodyPr>
            <a:normAutofit/>
          </a:bodyPr>
          <a:lstStyle/>
          <a:p>
            <a:pPr marL="0" indent="0" algn="just">
              <a:buNone/>
            </a:pPr>
            <a:r>
              <a:rPr lang="pl-PL" sz="2400" i="1" dirty="0" smtClean="0">
                <a:solidFill>
                  <a:schemeClr val="accent1"/>
                </a:solidFill>
              </a:rPr>
              <a:t>Art. 7 </a:t>
            </a:r>
            <a:r>
              <a:rPr lang="pl-PL" sz="2400" i="1" dirty="0" err="1" smtClean="0">
                <a:solidFill>
                  <a:schemeClr val="accent1"/>
                </a:solidFill>
              </a:rPr>
              <a:t>pkt</a:t>
            </a:r>
            <a:r>
              <a:rPr lang="pl-PL" sz="2400" i="1" dirty="0" smtClean="0">
                <a:solidFill>
                  <a:schemeClr val="accent1"/>
                </a:solidFill>
              </a:rPr>
              <a:t> 20. Prezentowanie produktu jako „gratis”, „darmowy”, „bezpłatny” lub w podobny sposób, jeżeli konsument musi uiścić jakąkolwiek należność, z wyjątkiem bezpośrednich kosztów związanych z odpowiedzią na praktykę rynkową, odbiorem lub dostarczeniem produktu.</a:t>
            </a:r>
          </a:p>
          <a:p>
            <a:pPr marL="0" indent="0" algn="just">
              <a:buNone/>
            </a:pPr>
            <a:endParaRPr lang="pl-PL" dirty="0" smtClean="0"/>
          </a:p>
          <a:p>
            <a:pPr marL="0" indent="0">
              <a:buNone/>
            </a:pPr>
            <a:r>
              <a:rPr lang="pl-PL" sz="2000" dirty="0" smtClean="0"/>
              <a:t>Najlepszym przykładem są wiecznie trwające promocje.. ;)</a:t>
            </a:r>
            <a:endParaRPr lang="pl-PL" sz="2000" dirty="0"/>
          </a:p>
        </p:txBody>
      </p:sp>
      <p:pic>
        <p:nvPicPr>
          <p:cNvPr id="4" name="Obraz 3" descr="ile-mozna-sprzedawac-w-promocji.jpg"/>
          <p:cNvPicPr>
            <a:picLocks noChangeAspect="1"/>
          </p:cNvPicPr>
          <p:nvPr/>
        </p:nvPicPr>
        <p:blipFill>
          <a:blip r:embed="rId2"/>
          <a:stretch>
            <a:fillRect/>
          </a:stretch>
        </p:blipFill>
        <p:spPr>
          <a:xfrm>
            <a:off x="3857620" y="3500434"/>
            <a:ext cx="4143404" cy="3357566"/>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00034" y="1000108"/>
            <a:ext cx="8043890" cy="4786346"/>
          </a:xfrm>
        </p:spPr>
        <p:txBody>
          <a:bodyPr>
            <a:normAutofit/>
          </a:bodyPr>
          <a:lstStyle/>
          <a:p>
            <a:pPr marL="0" indent="0" algn="just">
              <a:buNone/>
            </a:pPr>
            <a:r>
              <a:rPr lang="pl-PL" sz="2400" i="1" dirty="0" smtClean="0">
                <a:solidFill>
                  <a:schemeClr val="accent1"/>
                </a:solidFill>
              </a:rPr>
              <a:t>Art. 7 </a:t>
            </a:r>
            <a:r>
              <a:rPr lang="pl-PL" sz="2400" i="1" dirty="0" err="1" smtClean="0">
                <a:solidFill>
                  <a:schemeClr val="accent1"/>
                </a:solidFill>
              </a:rPr>
              <a:t>pkt</a:t>
            </a:r>
            <a:r>
              <a:rPr lang="pl-PL" sz="2400" i="1" dirty="0" smtClean="0">
                <a:solidFill>
                  <a:schemeClr val="accent1"/>
                </a:solidFill>
              </a:rPr>
              <a:t> 21. Umieszczanie w materiałach marketingowych faktury lub podobnego dokumentu, sugerującego obowiązek zapłaty, który wywołuje u konsumenta wrażenie, że już zamówił reklamowany produkt, mimo że tego nie zrobił.</a:t>
            </a:r>
            <a:endParaRPr lang="pl-PL" sz="2400" dirty="0" smtClean="0">
              <a:solidFill>
                <a:schemeClr val="accent1"/>
              </a:solidFill>
            </a:endParaRPr>
          </a:p>
          <a:p>
            <a:pPr marL="0" indent="0" algn="just">
              <a:buNone/>
            </a:pPr>
            <a:r>
              <a:rPr lang="pl-PL" sz="2400" dirty="0" smtClean="0"/>
              <a:t> </a:t>
            </a:r>
          </a:p>
          <a:p>
            <a:pPr marL="0" indent="0" algn="just">
              <a:buNone/>
            </a:pPr>
            <a:r>
              <a:rPr lang="pl-PL" sz="2000" dirty="0" smtClean="0"/>
              <a:t>Np.:  Firma prowadzi wysyłkową sprzedaż kosmetyków. Wraz z każdym katalogiem konsument otrzymuje imitację rachunku, który jest jednocześnie formularzem zamówienia. Pierwsza rubryka wypełniona jest od razu przez przedsiębiorcę i dotyczy jednego wyróżnionego przez przedsiębiorcę produktu. Tym samym konsument składając zamówienie na produkt, którym jest zainteresowany, powinien zamówić również produkt wpisany już do formularza zamówienia.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MSI\AppData\Local\Microsoft\Windows\INetCache\IE\6UEVA7U5\telephone-310544_960_720[1].png"/>
          <p:cNvPicPr>
            <a:picLocks noChangeAspect="1" noChangeArrowheads="1"/>
          </p:cNvPicPr>
          <p:nvPr/>
        </p:nvPicPr>
        <p:blipFill>
          <a:blip r:embed="rId2"/>
          <a:srcRect/>
          <a:stretch>
            <a:fillRect/>
          </a:stretch>
        </p:blipFill>
        <p:spPr bwMode="auto">
          <a:xfrm>
            <a:off x="5357818" y="2571744"/>
            <a:ext cx="3578226" cy="3500438"/>
          </a:xfrm>
          <a:prstGeom prst="rect">
            <a:avLst/>
          </a:prstGeom>
          <a:noFill/>
        </p:spPr>
      </p:pic>
      <p:sp>
        <p:nvSpPr>
          <p:cNvPr id="3" name="Symbol zastępczy zawartości 2"/>
          <p:cNvSpPr>
            <a:spLocks noGrp="1"/>
          </p:cNvSpPr>
          <p:nvPr>
            <p:ph idx="1"/>
          </p:nvPr>
        </p:nvSpPr>
        <p:spPr>
          <a:xfrm>
            <a:off x="285720" y="214290"/>
            <a:ext cx="8215370" cy="3000397"/>
          </a:xfrm>
        </p:spPr>
        <p:txBody>
          <a:bodyPr>
            <a:normAutofit fontScale="70000" lnSpcReduction="20000"/>
          </a:bodyPr>
          <a:lstStyle/>
          <a:p>
            <a:pPr marL="0" indent="0" algn="just">
              <a:buNone/>
            </a:pPr>
            <a:r>
              <a:rPr lang="pl-PL" sz="3400" i="1" dirty="0" smtClean="0">
                <a:solidFill>
                  <a:schemeClr val="accent1"/>
                </a:solidFill>
              </a:rPr>
              <a:t>Art. 9 </a:t>
            </a:r>
            <a:r>
              <a:rPr lang="pl-PL" sz="3400" i="1" dirty="0" err="1" smtClean="0">
                <a:solidFill>
                  <a:schemeClr val="accent1"/>
                </a:solidFill>
              </a:rPr>
              <a:t>pkt</a:t>
            </a:r>
            <a:r>
              <a:rPr lang="pl-PL" sz="3400" i="1" dirty="0" smtClean="0">
                <a:solidFill>
                  <a:schemeClr val="accent1"/>
                </a:solidFill>
              </a:rPr>
              <a:t> 2. Składanie wizyt w miejscu zamieszkania konsumenta, nawet jeżeli nie przebywa on tam z zamiarem stałego pobytu, ignorując prośbę konsumenta o jego opuszczenie lub zaprzestanie takich wizyt, z wyjątkiem przypadków egzekwowania zobowiązań umownych, w zakresie dozwolonym przez obowiązujące przepisy.</a:t>
            </a:r>
            <a:endParaRPr lang="pl-PL" sz="3400" dirty="0" smtClean="0">
              <a:solidFill>
                <a:schemeClr val="accent1"/>
              </a:solidFill>
            </a:endParaRPr>
          </a:p>
          <a:p>
            <a:pPr marL="0" indent="0" algn="just">
              <a:buNone/>
            </a:pPr>
            <a:endParaRPr lang="pl-PL" sz="3400" dirty="0" smtClean="0"/>
          </a:p>
          <a:p>
            <a:pPr marL="0" indent="0">
              <a:buNone/>
            </a:pPr>
            <a:r>
              <a:rPr lang="pl-PL" sz="2900" dirty="0" smtClean="0"/>
              <a:t>Akwizycja, </a:t>
            </a:r>
            <a:r>
              <a:rPr lang="pl-PL" sz="2900" dirty="0" err="1" smtClean="0"/>
              <a:t>akwizycja</a:t>
            </a:r>
            <a:r>
              <a:rPr lang="pl-PL" sz="2900" dirty="0" smtClean="0"/>
              <a:t>…</a:t>
            </a:r>
          </a:p>
        </p:txBody>
      </p:sp>
      <p:sp>
        <p:nvSpPr>
          <p:cNvPr id="7" name="pole tekstowe 6"/>
          <p:cNvSpPr txBox="1"/>
          <p:nvPr/>
        </p:nvSpPr>
        <p:spPr>
          <a:xfrm>
            <a:off x="357158" y="3000372"/>
            <a:ext cx="5572164" cy="4062651"/>
          </a:xfrm>
          <a:prstGeom prst="rect">
            <a:avLst/>
          </a:prstGeom>
          <a:noFill/>
        </p:spPr>
        <p:txBody>
          <a:bodyPr wrap="square" rtlCol="0">
            <a:spAutoFit/>
          </a:bodyPr>
          <a:lstStyle/>
          <a:p>
            <a:r>
              <a:rPr lang="pl-PL" sz="2400" i="1" dirty="0" smtClean="0">
                <a:solidFill>
                  <a:schemeClr val="accent1"/>
                </a:solidFill>
              </a:rPr>
              <a:t>Art. 9 </a:t>
            </a:r>
            <a:r>
              <a:rPr lang="pl-PL" sz="2400" i="1" dirty="0" err="1" smtClean="0">
                <a:solidFill>
                  <a:schemeClr val="accent1"/>
                </a:solidFill>
              </a:rPr>
              <a:t>pkt</a:t>
            </a:r>
            <a:r>
              <a:rPr lang="pl-PL" sz="2400" i="1" dirty="0" smtClean="0">
                <a:solidFill>
                  <a:schemeClr val="accent1"/>
                </a:solidFill>
              </a:rPr>
              <a:t> 3. Uciążliwe i niewywołane działaniem albo zaniechaniem konsumenta nakłanianie do nabycia produktów przez telefon, faks, pocztę elektroniczną lub inne środki porozumiewania się na odległość, z wyjątkiem przypadków egzekwowania zobowiązań umownych, w zakresie dozwolonym przez obowiązujące przepisy.</a:t>
            </a:r>
            <a:endParaRPr lang="pl-PL" sz="2400" dirty="0" smtClean="0">
              <a:solidFill>
                <a:schemeClr val="accent1"/>
              </a:solidFill>
            </a:endParaRPr>
          </a:p>
          <a:p>
            <a:endParaRPr lang="pl-P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MSI\AppData\Local\Microsoft\Windows\INetCache\IE\Z24H1Z7S\Wooden_toys_(cropped)[1].JPG"/>
          <p:cNvPicPr>
            <a:picLocks noChangeAspect="1" noChangeArrowheads="1"/>
          </p:cNvPicPr>
          <p:nvPr/>
        </p:nvPicPr>
        <p:blipFill>
          <a:blip r:embed="rId2"/>
          <a:srcRect/>
          <a:stretch>
            <a:fillRect/>
          </a:stretch>
        </p:blipFill>
        <p:spPr bwMode="auto">
          <a:xfrm rot="991586">
            <a:off x="4775923" y="2746719"/>
            <a:ext cx="5284683" cy="3708086"/>
          </a:xfrm>
          <a:prstGeom prst="rect">
            <a:avLst/>
          </a:prstGeom>
          <a:noFill/>
        </p:spPr>
      </p:pic>
      <p:sp>
        <p:nvSpPr>
          <p:cNvPr id="3" name="Symbol zastępczy zawartości 2"/>
          <p:cNvSpPr>
            <a:spLocks noGrp="1"/>
          </p:cNvSpPr>
          <p:nvPr>
            <p:ph idx="1"/>
          </p:nvPr>
        </p:nvSpPr>
        <p:spPr>
          <a:xfrm>
            <a:off x="428596" y="285728"/>
            <a:ext cx="8072494" cy="5768997"/>
          </a:xfrm>
        </p:spPr>
        <p:txBody>
          <a:bodyPr>
            <a:normAutofit/>
          </a:bodyPr>
          <a:lstStyle/>
          <a:p>
            <a:pPr marL="0" indent="0" algn="just">
              <a:buNone/>
              <a:tabLst>
                <a:tab pos="447675" algn="l"/>
              </a:tabLst>
            </a:pPr>
            <a:r>
              <a:rPr lang="pl-PL" sz="2600" i="1" dirty="0" smtClean="0">
                <a:solidFill>
                  <a:schemeClr val="accent1"/>
                </a:solidFill>
              </a:rPr>
              <a:t>Art. 9 </a:t>
            </a:r>
            <a:r>
              <a:rPr lang="pl-PL" sz="2600" i="1" dirty="0" err="1" smtClean="0">
                <a:solidFill>
                  <a:schemeClr val="accent1"/>
                </a:solidFill>
              </a:rPr>
              <a:t>pkt</a:t>
            </a:r>
            <a:r>
              <a:rPr lang="pl-PL" sz="2600" i="1" dirty="0" smtClean="0">
                <a:solidFill>
                  <a:schemeClr val="accent1"/>
                </a:solidFill>
              </a:rPr>
              <a:t> 5. Umieszczanie w reklamie bezpośredniego wezwania dzieci do nabycia reklamowanych produktów lub do nakłonienia rodziców lub innych osób dorosłych do kupienia im reklamowanych produktów.</a:t>
            </a:r>
            <a:endParaRPr lang="pl-PL" sz="2600" dirty="0" smtClean="0">
              <a:solidFill>
                <a:schemeClr val="accent1"/>
              </a:solidFill>
            </a:endParaRPr>
          </a:p>
          <a:p>
            <a:pPr marL="0" indent="0" algn="just">
              <a:buNone/>
              <a:tabLst>
                <a:tab pos="447675" algn="l"/>
              </a:tabLst>
            </a:pPr>
            <a:r>
              <a:rPr lang="pl-PL" sz="3200" dirty="0" smtClean="0"/>
              <a:t> </a:t>
            </a:r>
          </a:p>
          <a:p>
            <a:pPr marL="0" indent="0" algn="just">
              <a:buNone/>
              <a:tabLst>
                <a:tab pos="447675" algn="l"/>
              </a:tabLst>
            </a:pPr>
            <a:r>
              <a:rPr lang="pl-PL" sz="2000" b="1" dirty="0" smtClean="0"/>
              <a:t>„Musisz to mieć” </a:t>
            </a:r>
          </a:p>
          <a:p>
            <a:pPr marL="0" indent="0" algn="just">
              <a:buNone/>
              <a:tabLst>
                <a:tab pos="447675" algn="l"/>
              </a:tabLst>
            </a:pPr>
            <a:r>
              <a:rPr lang="pl-PL" sz="2000" b="1" dirty="0" smtClean="0"/>
              <a:t>„Wszystkie dzieci już to mają”</a:t>
            </a:r>
          </a:p>
          <a:p>
            <a:pPr marL="0" indent="0" algn="just">
              <a:buNone/>
              <a:tabLst>
                <a:tab pos="447675" algn="l"/>
              </a:tabLst>
            </a:pPr>
            <a:r>
              <a:rPr lang="pl-PL" sz="2000" b="1" dirty="0" smtClean="0"/>
              <a:t>„Biegnij prosto do sklepu”</a:t>
            </a:r>
          </a:p>
          <a:p>
            <a:pPr marL="0" indent="0" algn="just">
              <a:buNone/>
              <a:tabLst>
                <a:tab pos="447675" algn="l"/>
              </a:tabLst>
            </a:pPr>
            <a:endParaRPr lang="pl-PL" sz="2000" b="1" dirty="0" smtClean="0"/>
          </a:p>
          <a:p>
            <a:pPr marL="0" indent="0" algn="just">
              <a:buNone/>
              <a:tabLst>
                <a:tab pos="447675" algn="l"/>
              </a:tabLst>
            </a:pPr>
            <a:r>
              <a:rPr lang="pl-PL" sz="2000" b="1" dirty="0" smtClean="0"/>
              <a:t>A co z reklamą „Grześków”..? </a:t>
            </a:r>
            <a:r>
              <a:rPr lang="pl-PL" sz="2000" b="1" dirty="0" smtClean="0"/>
              <a:t>;)</a:t>
            </a:r>
          </a:p>
          <a:p>
            <a:pPr marL="0" indent="0" algn="just">
              <a:buNone/>
              <a:tabLst>
                <a:tab pos="447675" algn="l"/>
              </a:tabLst>
            </a:pPr>
            <a:r>
              <a:rPr lang="pl-PL" sz="2000" dirty="0" smtClean="0">
                <a:hlinkClick r:id="rId3"/>
              </a:rPr>
              <a:t>https://www.youtube.com/watch?v=0GK7nhV4sNk</a:t>
            </a:r>
            <a:endParaRPr lang="pl-PL" sz="2000" dirty="0" smtClean="0"/>
          </a:p>
          <a:p>
            <a:pPr marL="0" indent="0" algn="just">
              <a:buNone/>
              <a:tabLst>
                <a:tab pos="447675" algn="l"/>
              </a:tabLst>
            </a:pPr>
            <a:endParaRPr lang="pl-P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929190" y="4857760"/>
            <a:ext cx="3967138" cy="1143000"/>
          </a:xfrm>
        </p:spPr>
        <p:txBody>
          <a:bodyPr>
            <a:normAutofit fontScale="90000"/>
          </a:bodyPr>
          <a:lstStyle/>
          <a:p>
            <a:pPr algn="ctr"/>
            <a:r>
              <a:rPr lang="pl-PL" b="1" dirty="0" smtClean="0"/>
              <a:t>DZIĘKUJĘ ZA UWAGĘ!</a:t>
            </a:r>
            <a:endParaRPr lang="pl-PL" b="1" dirty="0"/>
          </a:p>
        </p:txBody>
      </p:sp>
      <p:pic>
        <p:nvPicPr>
          <p:cNvPr id="1026" name="Picture 2" descr="C:\Users\Basia Denisiuk\AppData\Local\Microsoft\Windows\INetCache\IE\WX3EFEM5\1432299223[1].png"/>
          <p:cNvPicPr>
            <a:picLocks noGrp="1" noChangeAspect="1" noChangeArrowheads="1"/>
          </p:cNvPicPr>
          <p:nvPr>
            <p:ph idx="1"/>
          </p:nvPr>
        </p:nvPicPr>
        <p:blipFill>
          <a:blip r:embed="rId2" cstate="print"/>
          <a:srcRect/>
          <a:stretch>
            <a:fillRect/>
          </a:stretch>
        </p:blipFill>
        <p:spPr bwMode="auto">
          <a:xfrm rot="19557487">
            <a:off x="872431" y="900475"/>
            <a:ext cx="4602674" cy="452596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1538" y="285728"/>
            <a:ext cx="7024744" cy="1143000"/>
          </a:xfrm>
        </p:spPr>
        <p:txBody>
          <a:bodyPr>
            <a:normAutofit/>
          </a:bodyPr>
          <a:lstStyle/>
          <a:p>
            <a:pPr algn="ctr"/>
            <a:r>
              <a:rPr lang="pl-PL" sz="3600" b="1" dirty="0" smtClean="0">
                <a:solidFill>
                  <a:schemeClr val="accent1">
                    <a:lumMod val="75000"/>
                  </a:schemeClr>
                </a:solidFill>
              </a:rPr>
              <a:t>NIEUCZCIWA PRAKTYKA RYNKOWA</a:t>
            </a:r>
            <a:endParaRPr lang="pl-PL" sz="3600" b="1" dirty="0">
              <a:solidFill>
                <a:schemeClr val="accent1">
                  <a:lumMod val="75000"/>
                </a:schemeClr>
              </a:solidFill>
            </a:endParaRPr>
          </a:p>
        </p:txBody>
      </p:sp>
      <p:sp>
        <p:nvSpPr>
          <p:cNvPr id="3" name="Symbol zastępczy zawartości 2"/>
          <p:cNvSpPr>
            <a:spLocks noGrp="1"/>
          </p:cNvSpPr>
          <p:nvPr>
            <p:ph idx="1"/>
          </p:nvPr>
        </p:nvSpPr>
        <p:spPr>
          <a:xfrm>
            <a:off x="500034" y="1643050"/>
            <a:ext cx="8208912" cy="4680520"/>
          </a:xfrm>
        </p:spPr>
        <p:txBody>
          <a:bodyPr>
            <a:noAutofit/>
          </a:bodyPr>
          <a:lstStyle/>
          <a:p>
            <a:pPr algn="just"/>
            <a:r>
              <a:rPr lang="pl-PL" sz="2400" dirty="0" smtClean="0"/>
              <a:t>W przypadku, gdy interes konsumenta </a:t>
            </a:r>
            <a:r>
              <a:rPr lang="pl-PL" sz="2400" dirty="0"/>
              <a:t>został zagrożony lub </a:t>
            </a:r>
            <a:r>
              <a:rPr lang="pl-PL" sz="2400" dirty="0" smtClean="0"/>
              <a:t>naruszony przez nieuczciwą praktykę rynkową, </a:t>
            </a:r>
            <a:r>
              <a:rPr lang="pl-PL" sz="2400" dirty="0"/>
              <a:t>przysługuje </a:t>
            </a:r>
            <a:r>
              <a:rPr lang="pl-PL" sz="2400" b="1" dirty="0"/>
              <a:t>możliwość żądania</a:t>
            </a:r>
            <a:r>
              <a:rPr lang="pl-PL" sz="2400" dirty="0"/>
              <a:t> m.in:</a:t>
            </a:r>
          </a:p>
          <a:p>
            <a:pPr lvl="0" algn="just">
              <a:buFont typeface="Courier New" pitchFamily="49" charset="0"/>
              <a:buChar char="o"/>
            </a:pPr>
            <a:r>
              <a:rPr lang="pl-PL" sz="2400" dirty="0"/>
              <a:t>zaniechania tej praktyki;</a:t>
            </a:r>
          </a:p>
          <a:p>
            <a:pPr lvl="0" algn="just">
              <a:buFont typeface="Courier New" pitchFamily="49" charset="0"/>
              <a:buChar char="o"/>
            </a:pPr>
            <a:r>
              <a:rPr lang="pl-PL" sz="2400" dirty="0"/>
              <a:t>usunięcia skutków tej praktyki;</a:t>
            </a:r>
          </a:p>
          <a:p>
            <a:pPr lvl="0" algn="just">
              <a:buFont typeface="Courier New" pitchFamily="49" charset="0"/>
              <a:buChar char="o"/>
            </a:pPr>
            <a:r>
              <a:rPr lang="pl-PL" sz="2400" dirty="0"/>
              <a:t>złożenia jednokrotnego lub wielokrotnego oświadczenia odpowiedniej treści i w odpowiedniej formie;</a:t>
            </a:r>
          </a:p>
          <a:p>
            <a:pPr lvl="0" algn="just">
              <a:buFont typeface="Courier New" pitchFamily="49" charset="0"/>
              <a:buChar char="o"/>
            </a:pPr>
            <a:r>
              <a:rPr lang="pl-PL" sz="2400" dirty="0"/>
              <a:t>naprawienia wyrządzonej szkody na zasadach ogólnych, w szczególności żądania unieważnienia umowy z obowiązkiem wzajemnego zwrotu świadczeń oraz zwrotu przez przedsiębiorcę kosztów związanych z </a:t>
            </a:r>
            <a:r>
              <a:rPr lang="pl-PL" sz="2400"/>
              <a:t>nabyciem </a:t>
            </a:r>
            <a:r>
              <a:rPr lang="pl-PL" sz="2400" smtClean="0"/>
              <a:t>produktu.</a:t>
            </a:r>
            <a:endParaRPr lang="pl-PL" sz="2400" dirty="0"/>
          </a:p>
        </p:txBody>
      </p:sp>
    </p:spTree>
    <p:extLst>
      <p:ext uri="{BB962C8B-B14F-4D97-AF65-F5344CB8AC3E}">
        <p14:creationId xmlns="" xmlns:p14="http://schemas.microsoft.com/office/powerpoint/2010/main" val="3218811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71472" y="2000240"/>
            <a:ext cx="7929618" cy="2071702"/>
          </a:xfrm>
        </p:spPr>
        <p:txBody>
          <a:bodyPr>
            <a:normAutofit fontScale="90000"/>
          </a:bodyPr>
          <a:lstStyle/>
          <a:p>
            <a:pPr algn="ctr"/>
            <a:r>
              <a:rPr lang="pl-PL" dirty="0" smtClean="0"/>
              <a:t>WYBRANE PRZYKŁADY Z KATALOGU NIEUCZCIWYCH PRAKTYK RYNKOWYCH</a:t>
            </a:r>
            <a:endParaRPr lang="pl-PL" dirty="0"/>
          </a:p>
        </p:txBody>
      </p:sp>
      <p:sp>
        <p:nvSpPr>
          <p:cNvPr id="4" name="pole tekstowe 3"/>
          <p:cNvSpPr txBox="1"/>
          <p:nvPr/>
        </p:nvSpPr>
        <p:spPr>
          <a:xfrm>
            <a:off x="2000232" y="4071942"/>
            <a:ext cx="5572164" cy="646331"/>
          </a:xfrm>
          <a:prstGeom prst="rect">
            <a:avLst/>
          </a:prstGeom>
          <a:noFill/>
        </p:spPr>
        <p:txBody>
          <a:bodyPr wrap="square" rtlCol="0">
            <a:spAutoFit/>
          </a:bodyPr>
          <a:lstStyle/>
          <a:p>
            <a:pPr algn="ctr"/>
            <a:r>
              <a:rPr lang="pl-PL" i="1" dirty="0" smtClean="0"/>
              <a:t>(ustawa z dnia 23 sierpnia 2007 r. o przeciwdziałaniu nieuczciwym praktykom rynkowym)</a:t>
            </a:r>
            <a:endParaRPr lang="pl-PL"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MSI\AppData\Local\Microsoft\Windows\INetCache\IE\6UEVA7U5\liebherr3[1].jpg"/>
          <p:cNvPicPr>
            <a:picLocks noChangeAspect="1" noChangeArrowheads="1"/>
          </p:cNvPicPr>
          <p:nvPr/>
        </p:nvPicPr>
        <p:blipFill>
          <a:blip r:embed="rId2"/>
          <a:srcRect/>
          <a:stretch>
            <a:fillRect/>
          </a:stretch>
        </p:blipFill>
        <p:spPr bwMode="auto">
          <a:xfrm rot="988895">
            <a:off x="5692826" y="4410861"/>
            <a:ext cx="3744064" cy="2400296"/>
          </a:xfrm>
          <a:prstGeom prst="rect">
            <a:avLst/>
          </a:prstGeom>
          <a:noFill/>
        </p:spPr>
      </p:pic>
      <p:sp>
        <p:nvSpPr>
          <p:cNvPr id="3" name="Symbol zastępczy zawartości 2"/>
          <p:cNvSpPr>
            <a:spLocks noGrp="1"/>
          </p:cNvSpPr>
          <p:nvPr>
            <p:ph idx="1"/>
          </p:nvPr>
        </p:nvSpPr>
        <p:spPr>
          <a:xfrm>
            <a:off x="457200" y="357167"/>
            <a:ext cx="8115328" cy="4786346"/>
          </a:xfrm>
        </p:spPr>
        <p:txBody>
          <a:bodyPr>
            <a:normAutofit/>
          </a:bodyPr>
          <a:lstStyle/>
          <a:p>
            <a:pPr marL="0" indent="0" algn="just">
              <a:buNone/>
            </a:pPr>
            <a:r>
              <a:rPr lang="pl-PL" sz="2400" i="1" dirty="0" smtClean="0">
                <a:solidFill>
                  <a:schemeClr val="accent1"/>
                </a:solidFill>
              </a:rPr>
              <a:t>Art. 7 </a:t>
            </a:r>
            <a:r>
              <a:rPr lang="pl-PL" sz="2400" i="1" dirty="0" err="1" smtClean="0">
                <a:solidFill>
                  <a:schemeClr val="accent1"/>
                </a:solidFill>
              </a:rPr>
              <a:t>pkt</a:t>
            </a:r>
            <a:r>
              <a:rPr lang="pl-PL" sz="2400" i="1" dirty="0" smtClean="0">
                <a:solidFill>
                  <a:schemeClr val="accent1"/>
                </a:solidFill>
              </a:rPr>
              <a:t> 1. Podawanie przez przedsiębiorcę informacji, że zobowiązał się on do przestrzegania kodeksu dobrych praktyk, jeżeli jest to niezgodne z prawdą.</a:t>
            </a:r>
            <a:endParaRPr lang="pl-PL" sz="2400" dirty="0" smtClean="0">
              <a:solidFill>
                <a:schemeClr val="accent1"/>
              </a:solidFill>
            </a:endParaRPr>
          </a:p>
          <a:p>
            <a:pPr marL="0" indent="0" algn="just">
              <a:buNone/>
            </a:pPr>
            <a:r>
              <a:rPr lang="pl-PL" sz="2400" i="1" dirty="0" smtClean="0"/>
              <a:t> </a:t>
            </a:r>
            <a:endParaRPr lang="pl-PL" sz="2400" dirty="0" smtClean="0"/>
          </a:p>
          <a:p>
            <a:pPr marL="0" indent="0" algn="just">
              <a:buNone/>
            </a:pPr>
            <a:r>
              <a:rPr lang="pl-PL" sz="2200" dirty="0" smtClean="0"/>
              <a:t>Np.: Firma deweloperska ”Super Mieszkanie” podaje w swojej ofercie, że jest sygnatariuszem kodeksu dobrych praktyk, obowiązującego w branży deweloperskiej i w oparciu o jego reguły kształtuje swoje kontakty z klientami. Informacja przekazana konsumentom nie jest prawdziwa, gdyż przedsiębiorca nigdy nie przystąpił do kodeksu dobrych praktyk oraz nie zobowiązał się do jego stosowania</a:t>
            </a:r>
            <a:r>
              <a:rPr lang="pl-PL" sz="2200" i="1" dirty="0" smtClean="0"/>
              <a:t>.</a:t>
            </a:r>
            <a:endParaRPr lang="pl-PL" sz="22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285727"/>
            <a:ext cx="8115328" cy="5500727"/>
          </a:xfrm>
        </p:spPr>
        <p:txBody>
          <a:bodyPr>
            <a:normAutofit fontScale="62500" lnSpcReduction="20000"/>
          </a:bodyPr>
          <a:lstStyle/>
          <a:p>
            <a:pPr marL="0" indent="0" algn="just">
              <a:buNone/>
            </a:pPr>
            <a:r>
              <a:rPr lang="pl-PL" sz="3800" i="1" dirty="0" smtClean="0">
                <a:solidFill>
                  <a:schemeClr val="accent1"/>
                </a:solidFill>
              </a:rPr>
              <a:t>Art. 7 </a:t>
            </a:r>
            <a:r>
              <a:rPr lang="pl-PL" sz="3800" i="1" dirty="0" err="1" smtClean="0">
                <a:solidFill>
                  <a:schemeClr val="accent1"/>
                </a:solidFill>
              </a:rPr>
              <a:t>pkt</a:t>
            </a:r>
            <a:r>
              <a:rPr lang="pl-PL" sz="3800" i="1" dirty="0" smtClean="0">
                <a:solidFill>
                  <a:schemeClr val="accent1"/>
                </a:solidFill>
              </a:rPr>
              <a:t> 2. Posługiwanie się certyfikatem, znakiem jakości lub równorzędnym oznaczeniem, nie mając do tego uprawnienia.</a:t>
            </a:r>
            <a:endParaRPr lang="pl-PL" sz="3800" dirty="0" smtClean="0">
              <a:solidFill>
                <a:schemeClr val="accent1"/>
              </a:solidFill>
            </a:endParaRPr>
          </a:p>
          <a:p>
            <a:pPr marL="0" indent="0" algn="just">
              <a:buNone/>
            </a:pPr>
            <a:r>
              <a:rPr lang="pl-PL" sz="3800" i="1" dirty="0" smtClean="0">
                <a:solidFill>
                  <a:schemeClr val="accent1"/>
                </a:solidFill>
              </a:rPr>
              <a:t> </a:t>
            </a:r>
            <a:endParaRPr lang="pl-PL" sz="3800" dirty="0" smtClean="0">
              <a:solidFill>
                <a:schemeClr val="accent1"/>
              </a:solidFill>
            </a:endParaRPr>
          </a:p>
          <a:p>
            <a:pPr marL="0" indent="0" algn="just">
              <a:buNone/>
            </a:pPr>
            <a:r>
              <a:rPr lang="pl-PL" sz="3800" dirty="0" smtClean="0">
                <a:solidFill>
                  <a:schemeClr val="accent1"/>
                </a:solidFill>
              </a:rPr>
              <a:t> </a:t>
            </a:r>
            <a:r>
              <a:rPr lang="pl-PL" sz="3800" i="1" dirty="0" smtClean="0">
                <a:solidFill>
                  <a:schemeClr val="accent1"/>
                </a:solidFill>
              </a:rPr>
              <a:t>Art. 7 </a:t>
            </a:r>
            <a:r>
              <a:rPr lang="pl-PL" sz="3800" i="1" dirty="0" err="1" smtClean="0">
                <a:solidFill>
                  <a:schemeClr val="accent1"/>
                </a:solidFill>
              </a:rPr>
              <a:t>pkt</a:t>
            </a:r>
            <a:r>
              <a:rPr lang="pl-PL" sz="3800" i="1" dirty="0" smtClean="0">
                <a:solidFill>
                  <a:schemeClr val="accent1"/>
                </a:solidFill>
              </a:rPr>
              <a:t> 3. Twierdzenie, że kodeks dobrych praktyk został zatwierdzony przez organ publiczny lub inny organ, jeżeli jest to niezgodne z prawdą.</a:t>
            </a:r>
            <a:endParaRPr lang="pl-PL" sz="3800" dirty="0" smtClean="0">
              <a:solidFill>
                <a:schemeClr val="accent1"/>
              </a:solidFill>
            </a:endParaRPr>
          </a:p>
          <a:p>
            <a:pPr marL="0" indent="0" algn="just">
              <a:buNone/>
            </a:pPr>
            <a:r>
              <a:rPr lang="pl-PL" sz="3200" dirty="0" smtClean="0"/>
              <a:t> </a:t>
            </a:r>
          </a:p>
          <a:p>
            <a:pPr marL="0" indent="0" algn="just">
              <a:buNone/>
            </a:pPr>
            <a:r>
              <a:rPr lang="pl-PL" sz="3200" dirty="0" smtClean="0"/>
              <a:t>Np.: Firma turystyczna „Wspaniałe Podróże” informuje klientów w swoim katalogu, że stosuje kodeks dobrych praktyk, opracowany dla branży turystycznej. Firma wskazuje, że kodeks był przygotowany w porozumieniu z Ministrem Gospodarki oraz Prezesem </a:t>
            </a:r>
            <a:r>
              <a:rPr lang="pl-PL" sz="3200" dirty="0" err="1" smtClean="0"/>
              <a:t>UOKiK</a:t>
            </a:r>
            <a:r>
              <a:rPr lang="pl-PL" sz="3200" dirty="0" smtClean="0"/>
              <a:t>, co ma sugerować klientom, że treść kodeksu zyskała aprobatę wymienionych instytucji publicznych i stanowi gwarancję jej rzetelnego działania. Tymczasem kodeks tej branży nie był opracowywany w porozumieniu z tymi instytucjami ani nie zyskał ich aprobaty. Firmy turystyczne poinformowały jedynie obie instytucje o planach opracowania takiego kodeksu.</a:t>
            </a:r>
          </a:p>
          <a:p>
            <a:pPr marL="0" indent="0">
              <a:buNone/>
            </a:pPr>
            <a:endParaRPr lang="pl-PL" dirty="0"/>
          </a:p>
        </p:txBody>
      </p:sp>
      <p:pic>
        <p:nvPicPr>
          <p:cNvPr id="4" name="Obraz 3" descr="logo_kdp_white_m.gif"/>
          <p:cNvPicPr>
            <a:picLocks noChangeAspect="1"/>
          </p:cNvPicPr>
          <p:nvPr/>
        </p:nvPicPr>
        <p:blipFill>
          <a:blip r:embed="rId2"/>
          <a:stretch>
            <a:fillRect/>
          </a:stretch>
        </p:blipFill>
        <p:spPr>
          <a:xfrm rot="20666521">
            <a:off x="6176624" y="5433123"/>
            <a:ext cx="2857500" cy="120967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SI\AppData\Local\Microsoft\Windows\INetCache\IE\9V3TN1MV\0338_-_Moneta_di_Siracusa_(Aretusa)_-_Foto_Giovanni_Dall'Orto[1].jpg"/>
          <p:cNvPicPr>
            <a:picLocks noChangeAspect="1" noChangeArrowheads="1"/>
          </p:cNvPicPr>
          <p:nvPr/>
        </p:nvPicPr>
        <p:blipFill>
          <a:blip r:embed="rId2" cstate="print"/>
          <a:srcRect/>
          <a:stretch>
            <a:fillRect/>
          </a:stretch>
        </p:blipFill>
        <p:spPr bwMode="auto">
          <a:xfrm rot="20118257">
            <a:off x="3548938" y="4837898"/>
            <a:ext cx="2423160" cy="2130552"/>
          </a:xfrm>
          <a:prstGeom prst="rect">
            <a:avLst/>
          </a:prstGeom>
          <a:ln>
            <a:noFill/>
          </a:ln>
          <a:effectLst>
            <a:softEdge rad="112500"/>
          </a:effectLst>
        </p:spPr>
      </p:pic>
      <p:sp>
        <p:nvSpPr>
          <p:cNvPr id="3" name="Symbol zastępczy zawartości 2"/>
          <p:cNvSpPr>
            <a:spLocks noGrp="1"/>
          </p:cNvSpPr>
          <p:nvPr>
            <p:ph idx="1"/>
          </p:nvPr>
        </p:nvSpPr>
        <p:spPr>
          <a:xfrm>
            <a:off x="457200" y="357167"/>
            <a:ext cx="8043890" cy="5286412"/>
          </a:xfrm>
        </p:spPr>
        <p:txBody>
          <a:bodyPr>
            <a:normAutofit/>
          </a:bodyPr>
          <a:lstStyle/>
          <a:p>
            <a:pPr marL="0" indent="0" algn="just">
              <a:buNone/>
            </a:pPr>
            <a:r>
              <a:rPr lang="pl-PL" sz="2400" i="1" dirty="0" smtClean="0">
                <a:solidFill>
                  <a:schemeClr val="accent1"/>
                </a:solidFill>
              </a:rPr>
              <a:t>Art. 7 </a:t>
            </a:r>
            <a:r>
              <a:rPr lang="pl-PL" sz="2400" i="1" dirty="0" err="1" smtClean="0">
                <a:solidFill>
                  <a:schemeClr val="accent1"/>
                </a:solidFill>
              </a:rPr>
              <a:t>pkt</a:t>
            </a:r>
            <a:r>
              <a:rPr lang="pl-PL" sz="2400" i="1" dirty="0" smtClean="0">
                <a:solidFill>
                  <a:schemeClr val="accent1"/>
                </a:solidFill>
              </a:rPr>
              <a:t> 4 lit. a) Twierdzenie, że przedsiębiorca uzyskał stosowne uprawnienie od organu publicznego lub podmiotu prywatnego – przy jednoczesnym niespełnieniu warunków zatwierdzenia, aprobaty lub warunków niezbędnych do uzyskania innego stosownego uprawnienia.</a:t>
            </a:r>
            <a:endParaRPr lang="pl-PL" sz="2400" dirty="0" smtClean="0">
              <a:solidFill>
                <a:schemeClr val="accent1"/>
              </a:solidFill>
            </a:endParaRPr>
          </a:p>
          <a:p>
            <a:pPr marL="0" indent="0" algn="just">
              <a:buNone/>
            </a:pPr>
            <a:r>
              <a:rPr lang="pl-PL" sz="3200" i="1" dirty="0" smtClean="0"/>
              <a:t> </a:t>
            </a:r>
            <a:endParaRPr lang="pl-PL" sz="3200" dirty="0" smtClean="0"/>
          </a:p>
          <a:p>
            <a:pPr marL="0" indent="0" algn="just">
              <a:buNone/>
            </a:pPr>
            <a:r>
              <a:rPr lang="pl-PL" sz="2000" dirty="0" smtClean="0"/>
              <a:t>Np.: Spółka zajmująca się rozprowadzaniem monet kolekcjonerskich zamieszcza w ulotkach reklamowych informacje o treści: „Jesteśmy oficjalnym dystrybutorem Polskiej Mennicy Państwowej. Tym wyróżniamy się od innych.” Polska Mennica Państwowa nie zawarła jednak z tą spółką umowy ani w żaden inny sposób nie uprawniła jej do używania takiego sformułowania.</a:t>
            </a:r>
          </a:p>
          <a:p>
            <a:pPr marL="0" indent="0">
              <a:buNone/>
            </a:pPr>
            <a:endParaRPr lang="pl-P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357166"/>
            <a:ext cx="8115328" cy="6286544"/>
          </a:xfrm>
        </p:spPr>
        <p:txBody>
          <a:bodyPr>
            <a:normAutofit fontScale="47500" lnSpcReduction="20000"/>
          </a:bodyPr>
          <a:lstStyle/>
          <a:p>
            <a:pPr marL="0" indent="0" algn="just">
              <a:buNone/>
            </a:pPr>
            <a:r>
              <a:rPr lang="pl-PL" sz="5000" i="1" dirty="0" smtClean="0">
                <a:solidFill>
                  <a:schemeClr val="accent1"/>
                </a:solidFill>
              </a:rPr>
              <a:t>Art. 7 </a:t>
            </a:r>
            <a:r>
              <a:rPr lang="pl-PL" sz="5000" i="1" dirty="0" err="1" smtClean="0">
                <a:solidFill>
                  <a:schemeClr val="accent1"/>
                </a:solidFill>
              </a:rPr>
              <a:t>pkt</a:t>
            </a:r>
            <a:r>
              <a:rPr lang="pl-PL" sz="5000" i="1" dirty="0" smtClean="0">
                <a:solidFill>
                  <a:schemeClr val="accent1"/>
                </a:solidFill>
              </a:rPr>
              <a:t> 4 lit. b) Twierdzenie, że praktyki rynkowe lub produkt zostały zatwierdzone, zaaprobowane lub uzyskały inne stosowne uprawnienie od organu publicznego lub podmiotu prywatnego - przy jednoczesnym niespełnieniu warunków zatwierdzenia, aprobaty lub warunków niezbędnych do uzyskania innego stosownego uprawnienia</a:t>
            </a:r>
            <a:endParaRPr lang="pl-PL" sz="5000" dirty="0" smtClean="0">
              <a:solidFill>
                <a:schemeClr val="accent1"/>
              </a:solidFill>
            </a:endParaRPr>
          </a:p>
          <a:p>
            <a:pPr marL="0" indent="0" algn="just">
              <a:buNone/>
            </a:pPr>
            <a:r>
              <a:rPr lang="pl-PL" sz="3600" dirty="0" smtClean="0"/>
              <a:t> </a:t>
            </a:r>
          </a:p>
          <a:p>
            <a:pPr marL="0" indent="0" algn="just">
              <a:buNone/>
            </a:pPr>
            <a:r>
              <a:rPr lang="pl-PL" sz="4200" dirty="0" smtClean="0"/>
              <a:t>Np.: Operator sieci komórkowej zamieszcza w treści wzorca umownego informację, zgodnie z którą wzorzec „został zatwierdzony przez Urząd Ochrony Konkurencji i Konsumentów”. Rzeczywistość wygląda jednak odmiennie. Prezes UOKIK prowadził postępowanie, w trakcie którego dokonał analizy, czy wzorzec umowny stosowany przez tego przedsiębiorcę w obrocie z konsumentami nie zawiera niedozwolonych postanowień umownych. Postępowanie zakończyło się stwierdzeniem, że przedmiotowy wzorzec umowny nie zawiera takich postanowień. Nie oznacza to jednak, że Prezes UOKIK „zatwierdził” w jakiejkolwiek formie wzorzec umowy stosowany przez przedsiębiorcę, a tym bardziej nie uprawnił przedsiębiorcy do posługiwania się takim stwierdzeniem. Prezes </a:t>
            </a:r>
            <a:r>
              <a:rPr lang="pl-PL" sz="4200" dirty="0" err="1" smtClean="0"/>
              <a:t>UOKiK</a:t>
            </a:r>
            <a:r>
              <a:rPr lang="pl-PL" sz="4200" dirty="0" smtClean="0"/>
              <a:t> dokonuje bowiem abstrakcyjnej kontroli wzorca, tj. w postępowaniu indywidualnym na tle konkretnej umowy - konsumenci mogą kwestionować inne postanowienia.</a:t>
            </a:r>
          </a:p>
          <a:p>
            <a:pPr marL="0" indent="0">
              <a:buNone/>
            </a:pPr>
            <a:endParaRPr lang="pl-P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285728"/>
            <a:ext cx="8115328" cy="6286544"/>
          </a:xfrm>
        </p:spPr>
        <p:txBody>
          <a:bodyPr>
            <a:normAutofit fontScale="55000" lnSpcReduction="20000"/>
          </a:bodyPr>
          <a:lstStyle/>
          <a:p>
            <a:pPr marL="0" indent="0" algn="just">
              <a:buNone/>
            </a:pPr>
            <a:r>
              <a:rPr lang="pl-PL" sz="3800" i="1" dirty="0" smtClean="0">
                <a:solidFill>
                  <a:schemeClr val="accent1"/>
                </a:solidFill>
              </a:rPr>
              <a:t>Art. 7 </a:t>
            </a:r>
            <a:r>
              <a:rPr lang="pl-PL" sz="3800" i="1" dirty="0" err="1" smtClean="0">
                <a:solidFill>
                  <a:schemeClr val="accent1"/>
                </a:solidFill>
              </a:rPr>
              <a:t>pkt</a:t>
            </a:r>
            <a:r>
              <a:rPr lang="pl-PL" sz="3800" i="1" dirty="0" smtClean="0">
                <a:solidFill>
                  <a:schemeClr val="accent1"/>
                </a:solidFill>
              </a:rPr>
              <a:t> 5. Reklama przynęta, która polega na propozycji nabycia produktu po określonej cenie, bez ujawniania, że przedsiębiorca może mieć uzasadnione podstawy, aby sądzić, że nie będzie w stanie dostarczyć lub zamówić u innego przedsiębiorcy dostawy tych lub równorzędnych produktów po takiej cenie, przez taki okres i w takich ilościach, jakie są uzasadnione, biorąc pod uwagę produkt, zakres reklamy produktu i oferowaną cenę.</a:t>
            </a:r>
            <a:endParaRPr lang="pl-PL" sz="3800" dirty="0" smtClean="0">
              <a:solidFill>
                <a:schemeClr val="accent1"/>
              </a:solidFill>
            </a:endParaRPr>
          </a:p>
          <a:p>
            <a:pPr marL="0" indent="0" algn="just">
              <a:buNone/>
            </a:pPr>
            <a:r>
              <a:rPr lang="pl-PL" dirty="0" smtClean="0"/>
              <a:t> </a:t>
            </a:r>
          </a:p>
          <a:p>
            <a:pPr marL="0" indent="0" algn="just">
              <a:buNone/>
            </a:pPr>
            <a:r>
              <a:rPr lang="pl-PL" sz="3600" dirty="0" smtClean="0"/>
              <a:t>Np.: Przedsiębiorca prowadzący supermarket rozprowadza comiesięcznie gazetki, w których zamieszczane są informacje o aktualnych obniżkach cen wybranych produktów. W treści tej gazetki przedsiębiorca zastrzega: „Promocja trwa od 1 lutego 2018 r. do 1 marca 2018 r. albo do wyczerpania zapasów”. Akcja reklamowa prowadzona jest szeroko w mediach i na plakatach. Przedsiębiorca jednak posiada tylko kilka sztuk niektórych produktów, na które ma obowiązywać niższa cena. Dla uznania, czy przedsiębiorca dopuścił się stosowania nieuczciwej praktyki rynkowej istotne jest nie to, że przedsiębiorca obniżył cenę na wybrane produkty, ale fakt, że akcja marketingowa, której zadaniem było dotrzeć do jak największej ilości konsumentów, była nieproporcjonalnie szeroko zakrojona w porównaniu z ilością posiadanych produktów po obniżonej cenie. Mogło to wprowadzić konsumentów w błąd, co do realnych możliwości nabycia produktów po obniżonych cenach.</a:t>
            </a:r>
          </a:p>
          <a:p>
            <a:pPr marL="0" indent="0">
              <a:buNone/>
            </a:pPr>
            <a:endParaRPr lang="pl-PL" dirty="0" smtClean="0"/>
          </a:p>
          <a:p>
            <a:pPr marL="0" indent="0">
              <a:buNone/>
            </a:pPr>
            <a:endParaRPr lang="pl-P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SI\AppData\Local\Microsoft\Windows\INetCache\IE\6UEVA7U5\cell-42403_960_720[1].png"/>
          <p:cNvPicPr>
            <a:picLocks noChangeAspect="1" noChangeArrowheads="1"/>
          </p:cNvPicPr>
          <p:nvPr/>
        </p:nvPicPr>
        <p:blipFill>
          <a:blip r:embed="rId2"/>
          <a:srcRect/>
          <a:stretch>
            <a:fillRect/>
          </a:stretch>
        </p:blipFill>
        <p:spPr bwMode="auto">
          <a:xfrm rot="3662604">
            <a:off x="7210950" y="4448024"/>
            <a:ext cx="1885946" cy="2571744"/>
          </a:xfrm>
          <a:prstGeom prst="rect">
            <a:avLst/>
          </a:prstGeom>
          <a:noFill/>
        </p:spPr>
      </p:pic>
      <p:sp>
        <p:nvSpPr>
          <p:cNvPr id="3" name="Symbol zastępczy zawartości 2"/>
          <p:cNvSpPr>
            <a:spLocks noGrp="1"/>
          </p:cNvSpPr>
          <p:nvPr>
            <p:ph idx="1"/>
          </p:nvPr>
        </p:nvSpPr>
        <p:spPr>
          <a:xfrm>
            <a:off x="457200" y="285728"/>
            <a:ext cx="7467600" cy="5840435"/>
          </a:xfrm>
        </p:spPr>
        <p:txBody>
          <a:bodyPr>
            <a:normAutofit fontScale="70000" lnSpcReduction="20000"/>
          </a:bodyPr>
          <a:lstStyle/>
          <a:p>
            <a:pPr marL="0" indent="0" algn="just">
              <a:buNone/>
            </a:pPr>
            <a:r>
              <a:rPr lang="pl-PL" sz="3400" i="1" dirty="0" smtClean="0">
                <a:solidFill>
                  <a:schemeClr val="accent1"/>
                </a:solidFill>
              </a:rPr>
              <a:t>Art. 7 </a:t>
            </a:r>
            <a:r>
              <a:rPr lang="pl-PL" sz="3400" i="1" dirty="0" err="1" smtClean="0">
                <a:solidFill>
                  <a:schemeClr val="accent1"/>
                </a:solidFill>
              </a:rPr>
              <a:t>pkt</a:t>
            </a:r>
            <a:r>
              <a:rPr lang="pl-PL" sz="3400" i="1" dirty="0" smtClean="0">
                <a:solidFill>
                  <a:schemeClr val="accent1"/>
                </a:solidFill>
              </a:rPr>
              <a:t> 6. Reklama przynęta i zamiana, która polega na propozycji nabycia produktu po określonej cenie, a następnie odmowie pokazania konsumentom reklamowanego produktu lub odmowie przyjęcia zamówień na produkt lub odmowie dostarczenia go w racjonalnym terminie lub demonstrowaniu wadliwej próbki produktu, z zamiarem promowania innego produktu.</a:t>
            </a:r>
          </a:p>
          <a:p>
            <a:pPr marL="0" indent="0" algn="just">
              <a:buNone/>
            </a:pPr>
            <a:r>
              <a:rPr lang="pl-PL" sz="3200" i="1" dirty="0" smtClean="0"/>
              <a:t> </a:t>
            </a:r>
            <a:endParaRPr lang="pl-PL" sz="3200" dirty="0" smtClean="0"/>
          </a:p>
          <a:p>
            <a:pPr marL="0" indent="0" algn="just">
              <a:buNone/>
            </a:pPr>
            <a:r>
              <a:rPr lang="pl-PL" sz="2900" dirty="0" smtClean="0"/>
              <a:t>Np.: Sprzedawca reklamuje telefon komórkowy X po bardzo niskiej cenie w porównaniu z innymi ofertami na rynku. Gdy konsument chce skorzystać z oferty, dowiaduje się w salonie sprzedaży, że aktualnie nie ma takiego aparatu i nie jest wiadome czy i kiedy nastąpi kolejna dostawa. Jednocześnie zostaje mu pokazany inny telefon komórkowy Y, z zapewnieniem, że ma on równie dobre parametry jak telefon X. W takiej sytuacji zamiarem przedsiębiorcy reklamującego telefon X było przede wszystkim zachęcenie odwiedzenia salonu sprzedaży i promocja zupełnie innego produktu (reklama-przynęta).</a:t>
            </a:r>
          </a:p>
          <a:p>
            <a:pPr marL="0" indent="0">
              <a:buNone/>
            </a:pPr>
            <a:endParaRPr lang="pl-PL"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pływ">
  <a:themeElements>
    <a:clrScheme name="Począte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rzepły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rzepły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TotalTime>
  <Words>676</Words>
  <Application>Microsoft Office PowerPoint</Application>
  <PresentationFormat>Pokaz na ekranie (4:3)</PresentationFormat>
  <Paragraphs>54</Paragraphs>
  <Slides>16</Slides>
  <Notes>1</Notes>
  <HiddenSlides>0</HiddenSlides>
  <MMClips>0</MMClips>
  <ScaleCrop>false</ScaleCrop>
  <HeadingPairs>
    <vt:vector size="4" baseType="variant">
      <vt:variant>
        <vt:lpstr>Motyw</vt:lpstr>
      </vt:variant>
      <vt:variant>
        <vt:i4>1</vt:i4>
      </vt:variant>
      <vt:variant>
        <vt:lpstr>Tytuły slajdów</vt:lpstr>
      </vt:variant>
      <vt:variant>
        <vt:i4>16</vt:i4>
      </vt:variant>
    </vt:vector>
  </HeadingPairs>
  <TitlesOfParts>
    <vt:vector size="17" baseType="lpstr">
      <vt:lpstr>Przepływ</vt:lpstr>
      <vt:lpstr>NIEUCZCIWE PRAKTYKI RYNKOWE</vt:lpstr>
      <vt:lpstr>NIEUCZCIWA PRAKTYKA RYNKOWA</vt:lpstr>
      <vt:lpstr>WYBRANE PRZYKŁADY Z KATALOGU NIEUCZCIWYCH PRAKTYK RYNKOWYCH</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DZIĘKUJĘ ZA UWAGĘ!</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NIEUCZCIWE PRAKTYKI RYNKOWE</dc:title>
  <dc:creator>barbara.trybulinska@gmail.com</dc:creator>
  <cp:lastModifiedBy>barbara.trybulinska@gmail.com</cp:lastModifiedBy>
  <cp:revision>3</cp:revision>
  <dcterms:created xsi:type="dcterms:W3CDTF">2019-04-14T20:31:02Z</dcterms:created>
  <dcterms:modified xsi:type="dcterms:W3CDTF">2019-05-07T16:04:56Z</dcterms:modified>
</cp:coreProperties>
</file>