
<file path=[Content_Types].xml><?xml version="1.0" encoding="utf-8"?>
<Types xmlns="http://schemas.openxmlformats.org/package/2006/content-types">
  <Override PartName="/_rels/.rels" ContentType="application/vnd.openxmlformats-package.relationships+xml"/>
  <Override PartName="/ppt/_rels/presentation.xml.rels" ContentType="application/vnd.openxmlformats-package.relationships+xml"/>
  <Override PartName="/ppt/slides/_rels/slide8.xml.rels" ContentType="application/vnd.openxmlformats-package.relationships+xml"/>
  <Override PartName="/ppt/slides/_rels/slide7.xml.rels" ContentType="application/vnd.openxmlformats-package.relationships+xml"/>
  <Override PartName="/ppt/slides/_rels/slide6.xml.rels" ContentType="application/vnd.openxmlformats-package.relationships+xml"/>
  <Override PartName="/ppt/slides/_rels/slide5.xml.rels" ContentType="application/vnd.openxmlformats-package.relationships+xml"/>
  <Override PartName="/ppt/slides/_rels/slide4.xml.rels" ContentType="application/vnd.openxmlformats-package.relationships+xml"/>
  <Override PartName="/ppt/slides/_rels/slide3.xml.rels" ContentType="application/vnd.openxmlformats-package.relationships+xml"/>
  <Override PartName="/ppt/slides/_rels/slide2.xml.rels" ContentType="application/vnd.openxmlformats-package.relationships+xml"/>
  <Override PartName="/ppt/slides/_rels/slide1.xml.rels" ContentType="application/vnd.openxmlformats-package.relationships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media/image2.png" ContentType="image/png"/>
  <Override PartName="/ppt/media/image1.png" ContentType="image/png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_rels/slideLayout8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12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0080625" cy="7559675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pic>
        <p:nvPicPr>
          <p:cNvPr id="37" name="" descr=""/>
          <p:cNvPicPr/>
          <p:nvPr/>
        </p:nvPicPr>
        <p:blipFill>
          <a:blip r:embed="rId2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  <p:pic>
        <p:nvPicPr>
          <p:cNvPr id="38" name="" descr=""/>
          <p:cNvPicPr/>
          <p:nvPr/>
        </p:nvPicPr>
        <p:blipFill>
          <a:blip r:embed="rId3"/>
          <a:stretch>
            <a:fillRect/>
          </a:stretch>
        </p:blipFill>
        <p:spPr>
          <a:xfrm>
            <a:off x="2292120" y="1768680"/>
            <a:ext cx="5495040" cy="4384440"/>
          </a:xfrm>
          <a:prstGeom prst="rect">
            <a:avLst/>
          </a:prstGeom>
          <a:ln>
            <a:noFill/>
          </a:ln>
        </p:spPr>
      </p:pic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504000" y="1769040"/>
            <a:ext cx="9071640" cy="438480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04000" y="301320"/>
            <a:ext cx="9071640" cy="585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50400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43844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5152680" y="405936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5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5152680" y="1769040"/>
            <a:ext cx="442692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504000" y="4059360"/>
            <a:ext cx="9071640" cy="2091240"/>
          </a:xfrm>
          <a:prstGeom prst="rect">
            <a:avLst/>
          </a:prstGeom>
        </p:spPr>
        <p:txBody>
          <a:bodyPr lIns="0" rIns="0" tIns="0" bIns="0"/>
          <a:p>
            <a:endParaRPr/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Kliknij, aby edytować format tekstu tytułu</a:t>
            </a:r>
            <a:endParaRPr/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Kliknij, aby edytować format tekstu konspektu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Drugi poziom konspektu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pl-PL" sz="2400">
                <a:latin typeface="Arial"/>
              </a:rPr>
              <a:t>Trzeci poziom konspektu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pl-PL" sz="2000">
                <a:latin typeface="Arial"/>
              </a:rPr>
              <a:t>Czwarty poziom konspektu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Piąty poziom konspektu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Szósty poziom konspektu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pl-PL" sz="2000">
                <a:latin typeface="Arial"/>
              </a:rPr>
              <a:t>Siódmy poziom konspektu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dt"/>
          </p:nvPr>
        </p:nvSpPr>
        <p:spPr>
          <a:xfrm>
            <a:off x="50400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r>
              <a:rPr lang="pl-PL" sz="1400">
                <a:latin typeface="Times New Roman"/>
              </a:rPr>
              <a:t>&lt;data/godzina&gt;</a:t>
            </a:r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ftr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</p:spPr>
        <p:txBody>
          <a:bodyPr lIns="0" rIns="0" tIns="0" bIns="0"/>
          <a:p>
            <a:pPr algn="ctr"/>
            <a:r>
              <a:rPr lang="pl-PL" sz="1400">
                <a:latin typeface="Times New Roman"/>
              </a:rPr>
              <a:t>&lt;stopka&gt;</a:t>
            </a:r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sldNum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</p:spPr>
        <p:txBody>
          <a:bodyPr lIns="0" rIns="0" tIns="0" bIns="0"/>
          <a:p>
            <a:pPr algn="r"/>
            <a:fld id="{D1C1FFF9-956E-47B5-A302-2E575AE901C3}" type="slidenum">
              <a:rPr lang="pl-PL" sz="1400">
                <a:latin typeface="Times New Roman"/>
              </a:rPr>
              <a:t>&lt;numer&gt;</a:t>
            </a:fld>
            <a:endParaRPr/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3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Najwyższa Izba Kontroli</a:t>
            </a:r>
            <a:endParaRPr/>
          </a:p>
        </p:txBody>
      </p:sp>
      <p:sp>
        <p:nvSpPr>
          <p:cNvPr id="4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3200">
                <a:latin typeface="Arial"/>
              </a:rPr>
              <a:t>Mgr Przemysław Mazurek </a:t>
            </a:r>
            <a:endParaRPr/>
          </a:p>
        </p:txBody>
      </p:sp>
    </p:spTree>
  </p:cSld>
  <p:timing>
    <p:tnLst>
      <p:par>
        <p:cTn id="1" dur="indefinite" restart="never" nodeType="tmRoot">
          <p:childTnLst>
            <p:seq>
              <p:cTn id="2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Podstawowe wiadomości</a:t>
            </a:r>
            <a:endParaRPr/>
          </a:p>
        </p:txBody>
      </p:sp>
      <p:sp>
        <p:nvSpPr>
          <p:cNvPr id="4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najwyższy organ kontroli Rzeczypospolitej Polskiej,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podlegający Sejmowi,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działa na zasadach kolegialności,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Działalność reguluje: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Ustawa o NIK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Konstytucja RP w art. 202 - 207</a:t>
            </a:r>
            <a:endParaRPr/>
          </a:p>
        </p:txBody>
      </p:sp>
    </p:spTree>
  </p:cSld>
  <p:timing>
    <p:tnLst>
      <p:par>
        <p:cTn id="3" dur="indefinite" restart="never" nodeType="tmRoot">
          <p:childTnLst>
            <p:seq>
              <p:cTn id="4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Zakres kontroli</a:t>
            </a:r>
            <a:endParaRPr/>
          </a:p>
        </p:txBody>
      </p:sp>
      <p:sp>
        <p:nvSpPr>
          <p:cNvPr id="4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kontroluje działalność organów administracji rządowej,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Narodowego Banku Polskiego,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państwowych osób prawnych,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innych państwowych jednostek organizacyjnych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z punktu widzenia legalności, gospodarności, celowości i rzetelności</a:t>
            </a:r>
            <a:endParaRPr/>
          </a:p>
        </p:txBody>
      </p:sp>
    </p:spTree>
  </p:cSld>
  <p:timing>
    <p:tnLst>
      <p:par>
        <p:cTn id="5" dur="indefinite" restart="never" nodeType="tmRoot">
          <p:childTnLst>
            <p:seq>
              <p:cTn id="6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46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Może kontrolować: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działalność organów samorządu terytorialnego,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 </a:t>
            </a:r>
            <a:r>
              <a:rPr lang="pl-PL" sz="3200">
                <a:latin typeface="Arial"/>
              </a:rPr>
              <a:t>komunalnych osób prawnych i innych komunalnych jednostek organizacyjnych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z punktu widzenia legalności, gospodarności i rzetelności. </a:t>
            </a:r>
            <a:endParaRPr/>
          </a:p>
        </p:txBody>
      </p:sp>
    </p:spTree>
  </p:cSld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Kontrola może również dotyczyć</a:t>
            </a:r>
            <a:endParaRPr/>
          </a:p>
        </p:txBody>
      </p:sp>
      <p:sp>
        <p:nvSpPr>
          <p:cNvPr id="48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4000">
                <a:latin typeface="Times New Roman"/>
              </a:rPr>
              <a:t>z punktu widzenia legalności i gospodarności działalność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innych jednostek organizacyjnych i podmiotów gospodarczych 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w zakresie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w jakim wykorzystują one majątek lub środki państwowe lub komunalne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4000">
                <a:latin typeface="Times New Roman"/>
              </a:rPr>
              <a:t> </a:t>
            </a:r>
            <a:r>
              <a:rPr lang="pl-PL" sz="4000">
                <a:latin typeface="Times New Roman"/>
              </a:rPr>
              <a:t>wywiązują się z zobowiązań finansowych na rzecz państwa.</a:t>
            </a:r>
            <a:endParaRPr/>
          </a:p>
          <a:p>
            <a:pPr>
              <a:buSzPct val="45000"/>
              <a:buFont typeface="StarSymbol"/>
              <a:buChar char=""/>
            </a:pPr>
            <a:endParaRPr/>
          </a:p>
        </p:txBody>
      </p:sp>
    </p:spTree>
  </p:cSld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r>
              <a:rPr lang="pl-PL" sz="4400">
                <a:latin typeface="Arial"/>
              </a:rPr>
              <a:t>Prezes NIK</a:t>
            </a:r>
            <a:endParaRPr/>
          </a:p>
        </p:txBody>
      </p:sp>
      <p:sp>
        <p:nvSpPr>
          <p:cNvPr id="50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Jest powoływany przez Sejm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za zgodą Senatu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na 6 letnią kadencje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Nie może zajmować innego stanowiska z wyjątkiem: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Prof. szkoły wyższej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Nie może należeć do partii politycznej, związku zawodowego</a:t>
            </a:r>
            <a:endParaRPr/>
          </a:p>
        </p:txBody>
      </p:sp>
    </p:spTree>
  </p:cSld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2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Nie może: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Prowadzić działalności gospodarczej nie dającej się pogodzić z godnością jego urzędu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pl-PL" sz="2800">
                <a:latin typeface="Arial"/>
              </a:rPr>
              <a:t>Posiada immunitet formalny</a:t>
            </a:r>
            <a:endParaRPr/>
          </a:p>
        </p:txBody>
      </p:sp>
    </p:spTree>
  </p:cSld>
  <p:timing>
    <p:tnLst>
      <p:par>
        <p:cTn id="7" dur="indefinite" restart="never" nodeType="tmRoot">
          <p:childTnLst>
            <p:seq>
              <p:cTn id="8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TextShape 1"/>
          <p:cNvSpPr txBox="1"/>
          <p:nvPr/>
        </p:nvSpPr>
        <p:spPr>
          <a:xfrm>
            <a:off x="504000" y="301320"/>
            <a:ext cx="9071640" cy="12621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/>
          </a:p>
        </p:txBody>
      </p:sp>
      <p:sp>
        <p:nvSpPr>
          <p:cNvPr id="54" name="TextShape 2"/>
          <p:cNvSpPr txBox="1"/>
          <p:nvPr/>
        </p:nvSpPr>
        <p:spPr>
          <a:xfrm>
            <a:off x="504000" y="1769040"/>
            <a:ext cx="9071640" cy="4384440"/>
          </a:xfrm>
          <a:prstGeom prst="rect">
            <a:avLst/>
          </a:prstGeom>
        </p:spPr>
        <p:txBody>
          <a:bodyPr lIns="0" rIns="0" tIns="0" bIns="0"/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NIK przekłada Sejmowi: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1) analizę wykonania budżetu państwa i założeń polityki pieniężnej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2) opinię w przedmiocie absolutorium dla Rady Ministrów 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3) informację o wynikach kontroli, wnioski i wystąpienia</a:t>
            </a:r>
            <a:endParaRPr/>
          </a:p>
          <a:p>
            <a:pPr>
              <a:buSzPct val="45000"/>
              <a:buFont typeface="StarSymbol"/>
              <a:buChar char=""/>
            </a:pPr>
            <a:r>
              <a:rPr lang="pl-PL" sz="3200">
                <a:latin typeface="Arial"/>
              </a:rPr>
              <a:t>4) składa coroczne sprawozdanie ze swej działalnośći</a:t>
            </a:r>
            <a:endParaRPr/>
          </a:p>
        </p:txBody>
      </p:sp>
    </p:spTree>
  </p:cSld>
  <p:timing>
    <p:tnLst>
      <p:par>
        <p:cTn id="9" dur="indefinite" restart="never" nodeType="tmRoot">
          <p:childTnLst>
            <p:seq>
              <p:cTn id="10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