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97" r:id="rId4"/>
    <p:sldId id="284" r:id="rId5"/>
    <p:sldId id="277" r:id="rId6"/>
    <p:sldId id="285" r:id="rId7"/>
    <p:sldId id="278" r:id="rId8"/>
    <p:sldId id="27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CEAA41-37B2-4893-B8C9-190DF6D65EA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3319E38-CCE5-4382-B678-A9C1E9875DD7}">
      <dgm:prSet phldrT="[Tekst]" custT="1"/>
      <dgm:spPr/>
      <dgm:t>
        <a:bodyPr/>
        <a:lstStyle/>
        <a:p>
          <a:r>
            <a:rPr lang="pl-PL" sz="2400" dirty="0"/>
            <a:t>KONFLIKT CELÓW – różnice między celami przełożonych i podwładnych; różnice np. między celami marketingowymi i produkcyjnymi</a:t>
          </a:r>
        </a:p>
      </dgm:t>
    </dgm:pt>
    <dgm:pt modelId="{8F2FC789-4DDF-4643-B60E-B111A2472BA6}" type="parTrans" cxnId="{7EFD2982-E4DB-4A5D-A3C2-08DF147239D9}">
      <dgm:prSet/>
      <dgm:spPr/>
      <dgm:t>
        <a:bodyPr/>
        <a:lstStyle/>
        <a:p>
          <a:endParaRPr lang="pl-PL"/>
        </a:p>
      </dgm:t>
    </dgm:pt>
    <dgm:pt modelId="{AC2C2FAD-79B1-42CD-8A0E-D081DCF032A3}" type="sibTrans" cxnId="{7EFD2982-E4DB-4A5D-A3C2-08DF147239D9}">
      <dgm:prSet/>
      <dgm:spPr/>
      <dgm:t>
        <a:bodyPr/>
        <a:lstStyle/>
        <a:p>
          <a:endParaRPr lang="pl-PL"/>
        </a:p>
      </dgm:t>
    </dgm:pt>
    <dgm:pt modelId="{9C9748D0-8587-41A0-8104-9202DF623329}">
      <dgm:prSet phldrT="[Tekst]" custT="1"/>
      <dgm:spPr/>
      <dgm:t>
        <a:bodyPr/>
        <a:lstStyle/>
        <a:p>
          <a:r>
            <a:rPr lang="pl-PL" sz="2400" dirty="0"/>
            <a:t>KONFLIKT POGLĄDÓW – dotyczą wyboru drogi, metod działania, preferencji w zakupach, do nich zaliczamy także konflikt ocen</a:t>
          </a:r>
        </a:p>
      </dgm:t>
    </dgm:pt>
    <dgm:pt modelId="{54BA40CA-E710-4110-9CAF-7ACD5D0771D7}" type="parTrans" cxnId="{0FF43433-0F44-4E4E-959F-3B016663EF0B}">
      <dgm:prSet/>
      <dgm:spPr/>
      <dgm:t>
        <a:bodyPr/>
        <a:lstStyle/>
        <a:p>
          <a:endParaRPr lang="pl-PL"/>
        </a:p>
      </dgm:t>
    </dgm:pt>
    <dgm:pt modelId="{2A8BEA6F-BD87-4283-ABAF-B0005E85DE5C}" type="sibTrans" cxnId="{0FF43433-0F44-4E4E-959F-3B016663EF0B}">
      <dgm:prSet/>
      <dgm:spPr/>
      <dgm:t>
        <a:bodyPr/>
        <a:lstStyle/>
        <a:p>
          <a:endParaRPr lang="pl-PL"/>
        </a:p>
      </dgm:t>
    </dgm:pt>
    <dgm:pt modelId="{080049AB-95C9-4B23-9F0E-01F8E2B76E80}">
      <dgm:prSet phldrT="[Tekst]" custT="1"/>
      <dgm:spPr/>
      <dgm:t>
        <a:bodyPr/>
        <a:lstStyle/>
        <a:p>
          <a:r>
            <a:rPr lang="pl-PL" sz="2400" dirty="0"/>
            <a:t>KONFLIKT INTERESÓW – konflikt między kupującym a sprzedającym, konkurencja o podział zasobów w organizacji</a:t>
          </a:r>
        </a:p>
      </dgm:t>
    </dgm:pt>
    <dgm:pt modelId="{04A2E1D0-B82E-42E2-AF4E-FEA5B16610FC}" type="parTrans" cxnId="{0DD853CA-CF48-4331-B31C-8BB64652E132}">
      <dgm:prSet/>
      <dgm:spPr/>
      <dgm:t>
        <a:bodyPr/>
        <a:lstStyle/>
        <a:p>
          <a:endParaRPr lang="pl-PL"/>
        </a:p>
      </dgm:t>
    </dgm:pt>
    <dgm:pt modelId="{A0640EE1-63DA-4F68-82E8-915AD2C33CAE}" type="sibTrans" cxnId="{0DD853CA-CF48-4331-B31C-8BB64652E132}">
      <dgm:prSet/>
      <dgm:spPr/>
      <dgm:t>
        <a:bodyPr/>
        <a:lstStyle/>
        <a:p>
          <a:endParaRPr lang="pl-PL"/>
        </a:p>
      </dgm:t>
    </dgm:pt>
    <dgm:pt modelId="{987C2029-B995-4565-A94B-7D139593A5A2}" type="pres">
      <dgm:prSet presAssocID="{9BCEAA41-37B2-4893-B8C9-190DF6D65EA0}" presName="linear" presStyleCnt="0">
        <dgm:presLayoutVars>
          <dgm:dir/>
          <dgm:animLvl val="lvl"/>
          <dgm:resizeHandles val="exact"/>
        </dgm:presLayoutVars>
      </dgm:prSet>
      <dgm:spPr/>
    </dgm:pt>
    <dgm:pt modelId="{1ADA1E78-D255-4B76-8C6C-8037BC914505}" type="pres">
      <dgm:prSet presAssocID="{F3319E38-CCE5-4382-B678-A9C1E9875DD7}" presName="parentLin" presStyleCnt="0"/>
      <dgm:spPr/>
    </dgm:pt>
    <dgm:pt modelId="{0B98676C-8DBF-4A10-B076-6A99D803CD09}" type="pres">
      <dgm:prSet presAssocID="{F3319E38-CCE5-4382-B678-A9C1E9875DD7}" presName="parentLeftMargin" presStyleLbl="node1" presStyleIdx="0" presStyleCnt="3"/>
      <dgm:spPr/>
    </dgm:pt>
    <dgm:pt modelId="{CE510B54-56ED-4B7A-9189-D267C83E2F01}" type="pres">
      <dgm:prSet presAssocID="{F3319E38-CCE5-4382-B678-A9C1E9875DD7}" presName="parentText" presStyleLbl="node1" presStyleIdx="0" presStyleCnt="3" custScaleX="134466" custScaleY="451360">
        <dgm:presLayoutVars>
          <dgm:chMax val="0"/>
          <dgm:bulletEnabled val="1"/>
        </dgm:presLayoutVars>
      </dgm:prSet>
      <dgm:spPr/>
    </dgm:pt>
    <dgm:pt modelId="{DB0EFFCA-5805-4F1D-A2BB-F1601D61B9A3}" type="pres">
      <dgm:prSet presAssocID="{F3319E38-CCE5-4382-B678-A9C1E9875DD7}" presName="negativeSpace" presStyleCnt="0"/>
      <dgm:spPr/>
    </dgm:pt>
    <dgm:pt modelId="{2598E4CA-0CA8-4697-823E-16A356F7E5D6}" type="pres">
      <dgm:prSet presAssocID="{F3319E38-CCE5-4382-B678-A9C1E9875DD7}" presName="childText" presStyleLbl="conFgAcc1" presStyleIdx="0" presStyleCnt="3">
        <dgm:presLayoutVars>
          <dgm:bulletEnabled val="1"/>
        </dgm:presLayoutVars>
      </dgm:prSet>
      <dgm:spPr/>
    </dgm:pt>
    <dgm:pt modelId="{2C4BFC97-09B9-47CC-8458-6FDFF2FBB7DC}" type="pres">
      <dgm:prSet presAssocID="{AC2C2FAD-79B1-42CD-8A0E-D081DCF032A3}" presName="spaceBetweenRectangles" presStyleCnt="0"/>
      <dgm:spPr/>
    </dgm:pt>
    <dgm:pt modelId="{62097DCB-EE43-499D-8A7F-9995F2080CF7}" type="pres">
      <dgm:prSet presAssocID="{9C9748D0-8587-41A0-8104-9202DF623329}" presName="parentLin" presStyleCnt="0"/>
      <dgm:spPr/>
    </dgm:pt>
    <dgm:pt modelId="{16B65068-7DA9-402D-B2E0-FD8E7E9FD14F}" type="pres">
      <dgm:prSet presAssocID="{9C9748D0-8587-41A0-8104-9202DF623329}" presName="parentLeftMargin" presStyleLbl="node1" presStyleIdx="0" presStyleCnt="3"/>
      <dgm:spPr/>
    </dgm:pt>
    <dgm:pt modelId="{3B1C3AB4-DB0B-425D-9E04-6C2D31370638}" type="pres">
      <dgm:prSet presAssocID="{9C9748D0-8587-41A0-8104-9202DF623329}" presName="parentText" presStyleLbl="node1" presStyleIdx="1" presStyleCnt="3" custScaleX="142997" custScaleY="407084">
        <dgm:presLayoutVars>
          <dgm:chMax val="0"/>
          <dgm:bulletEnabled val="1"/>
        </dgm:presLayoutVars>
      </dgm:prSet>
      <dgm:spPr/>
    </dgm:pt>
    <dgm:pt modelId="{EA7C4E6A-B488-486C-A4BD-45C60463F9AE}" type="pres">
      <dgm:prSet presAssocID="{9C9748D0-8587-41A0-8104-9202DF623329}" presName="negativeSpace" presStyleCnt="0"/>
      <dgm:spPr/>
    </dgm:pt>
    <dgm:pt modelId="{D6B8B3C6-4699-465F-AF50-0A61A74C40A6}" type="pres">
      <dgm:prSet presAssocID="{9C9748D0-8587-41A0-8104-9202DF623329}" presName="childText" presStyleLbl="conFgAcc1" presStyleIdx="1" presStyleCnt="3">
        <dgm:presLayoutVars>
          <dgm:bulletEnabled val="1"/>
        </dgm:presLayoutVars>
      </dgm:prSet>
      <dgm:spPr/>
    </dgm:pt>
    <dgm:pt modelId="{DF4DDAEA-A9D0-49BC-AC09-8D429E21555F}" type="pres">
      <dgm:prSet presAssocID="{2A8BEA6F-BD87-4283-ABAF-B0005E85DE5C}" presName="spaceBetweenRectangles" presStyleCnt="0"/>
      <dgm:spPr/>
    </dgm:pt>
    <dgm:pt modelId="{0F9FF7AF-2095-4149-A915-D99C1AED97C1}" type="pres">
      <dgm:prSet presAssocID="{080049AB-95C9-4B23-9F0E-01F8E2B76E80}" presName="parentLin" presStyleCnt="0"/>
      <dgm:spPr/>
    </dgm:pt>
    <dgm:pt modelId="{C6D833A9-8C3B-4205-B7E5-1A0B06359608}" type="pres">
      <dgm:prSet presAssocID="{080049AB-95C9-4B23-9F0E-01F8E2B76E80}" presName="parentLeftMargin" presStyleLbl="node1" presStyleIdx="1" presStyleCnt="3"/>
      <dgm:spPr/>
    </dgm:pt>
    <dgm:pt modelId="{47FF365B-EF01-4207-816F-1E4729829B25}" type="pres">
      <dgm:prSet presAssocID="{080049AB-95C9-4B23-9F0E-01F8E2B76E80}" presName="parentText" presStyleLbl="node1" presStyleIdx="2" presStyleCnt="3" custScaleX="142997" custScaleY="355876" custLinFactNeighborY="8162">
        <dgm:presLayoutVars>
          <dgm:chMax val="0"/>
          <dgm:bulletEnabled val="1"/>
        </dgm:presLayoutVars>
      </dgm:prSet>
      <dgm:spPr/>
    </dgm:pt>
    <dgm:pt modelId="{A04B988A-D8F2-4838-B880-E2263F28C148}" type="pres">
      <dgm:prSet presAssocID="{080049AB-95C9-4B23-9F0E-01F8E2B76E80}" presName="negativeSpace" presStyleCnt="0"/>
      <dgm:spPr/>
    </dgm:pt>
    <dgm:pt modelId="{D9D7964A-4181-40B7-9B03-5E5A5D1F90B0}" type="pres">
      <dgm:prSet presAssocID="{080049AB-95C9-4B23-9F0E-01F8E2B76E8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C58580A-4858-4AF3-957C-3C263AA63AC1}" type="presOf" srcId="{9C9748D0-8587-41A0-8104-9202DF623329}" destId="{3B1C3AB4-DB0B-425D-9E04-6C2D31370638}" srcOrd="1" destOrd="0" presId="urn:microsoft.com/office/officeart/2005/8/layout/list1"/>
    <dgm:cxn modelId="{15A73A13-56E9-4AD2-9EEB-31D5D89BA693}" type="presOf" srcId="{F3319E38-CCE5-4382-B678-A9C1E9875DD7}" destId="{0B98676C-8DBF-4A10-B076-6A99D803CD09}" srcOrd="0" destOrd="0" presId="urn:microsoft.com/office/officeart/2005/8/layout/list1"/>
    <dgm:cxn modelId="{10B84823-0675-46DB-AF0D-D125E3964D33}" type="presOf" srcId="{080049AB-95C9-4B23-9F0E-01F8E2B76E80}" destId="{47FF365B-EF01-4207-816F-1E4729829B25}" srcOrd="1" destOrd="0" presId="urn:microsoft.com/office/officeart/2005/8/layout/list1"/>
    <dgm:cxn modelId="{0FF43433-0F44-4E4E-959F-3B016663EF0B}" srcId="{9BCEAA41-37B2-4893-B8C9-190DF6D65EA0}" destId="{9C9748D0-8587-41A0-8104-9202DF623329}" srcOrd="1" destOrd="0" parTransId="{54BA40CA-E710-4110-9CAF-7ACD5D0771D7}" sibTransId="{2A8BEA6F-BD87-4283-ABAF-B0005E85DE5C}"/>
    <dgm:cxn modelId="{EC9FFE63-2207-4128-B198-38F0210768C5}" type="presOf" srcId="{9C9748D0-8587-41A0-8104-9202DF623329}" destId="{16B65068-7DA9-402D-B2E0-FD8E7E9FD14F}" srcOrd="0" destOrd="0" presId="urn:microsoft.com/office/officeart/2005/8/layout/list1"/>
    <dgm:cxn modelId="{ACB46B4B-82BA-4594-9967-28A9087426B5}" type="presOf" srcId="{9BCEAA41-37B2-4893-B8C9-190DF6D65EA0}" destId="{987C2029-B995-4565-A94B-7D139593A5A2}" srcOrd="0" destOrd="0" presId="urn:microsoft.com/office/officeart/2005/8/layout/list1"/>
    <dgm:cxn modelId="{DDB7094F-3D00-4E36-A73D-1565D8168F0A}" type="presOf" srcId="{080049AB-95C9-4B23-9F0E-01F8E2B76E80}" destId="{C6D833A9-8C3B-4205-B7E5-1A0B06359608}" srcOrd="0" destOrd="0" presId="urn:microsoft.com/office/officeart/2005/8/layout/list1"/>
    <dgm:cxn modelId="{7EFD2982-E4DB-4A5D-A3C2-08DF147239D9}" srcId="{9BCEAA41-37B2-4893-B8C9-190DF6D65EA0}" destId="{F3319E38-CCE5-4382-B678-A9C1E9875DD7}" srcOrd="0" destOrd="0" parTransId="{8F2FC789-4DDF-4643-B60E-B111A2472BA6}" sibTransId="{AC2C2FAD-79B1-42CD-8A0E-D081DCF032A3}"/>
    <dgm:cxn modelId="{A8040991-7B3C-4526-AC24-3C7162F21380}" type="presOf" srcId="{F3319E38-CCE5-4382-B678-A9C1E9875DD7}" destId="{CE510B54-56ED-4B7A-9189-D267C83E2F01}" srcOrd="1" destOrd="0" presId="urn:microsoft.com/office/officeart/2005/8/layout/list1"/>
    <dgm:cxn modelId="{0DD853CA-CF48-4331-B31C-8BB64652E132}" srcId="{9BCEAA41-37B2-4893-B8C9-190DF6D65EA0}" destId="{080049AB-95C9-4B23-9F0E-01F8E2B76E80}" srcOrd="2" destOrd="0" parTransId="{04A2E1D0-B82E-42E2-AF4E-FEA5B16610FC}" sibTransId="{A0640EE1-63DA-4F68-82E8-915AD2C33CAE}"/>
    <dgm:cxn modelId="{370A2F75-5FC9-4EBC-B084-97AC0BA1BF45}" type="presParOf" srcId="{987C2029-B995-4565-A94B-7D139593A5A2}" destId="{1ADA1E78-D255-4B76-8C6C-8037BC914505}" srcOrd="0" destOrd="0" presId="urn:microsoft.com/office/officeart/2005/8/layout/list1"/>
    <dgm:cxn modelId="{F0934AF8-434B-4ED7-BE30-EAC24CDAF249}" type="presParOf" srcId="{1ADA1E78-D255-4B76-8C6C-8037BC914505}" destId="{0B98676C-8DBF-4A10-B076-6A99D803CD09}" srcOrd="0" destOrd="0" presId="urn:microsoft.com/office/officeart/2005/8/layout/list1"/>
    <dgm:cxn modelId="{1BE43A18-1772-4723-A3CA-3CB3DC64CB38}" type="presParOf" srcId="{1ADA1E78-D255-4B76-8C6C-8037BC914505}" destId="{CE510B54-56ED-4B7A-9189-D267C83E2F01}" srcOrd="1" destOrd="0" presId="urn:microsoft.com/office/officeart/2005/8/layout/list1"/>
    <dgm:cxn modelId="{BB01EFB6-DC45-464C-885B-46966A5C0A12}" type="presParOf" srcId="{987C2029-B995-4565-A94B-7D139593A5A2}" destId="{DB0EFFCA-5805-4F1D-A2BB-F1601D61B9A3}" srcOrd="1" destOrd="0" presId="urn:microsoft.com/office/officeart/2005/8/layout/list1"/>
    <dgm:cxn modelId="{5C0FC484-00BC-416A-8B9C-4896389F8710}" type="presParOf" srcId="{987C2029-B995-4565-A94B-7D139593A5A2}" destId="{2598E4CA-0CA8-4697-823E-16A356F7E5D6}" srcOrd="2" destOrd="0" presId="urn:microsoft.com/office/officeart/2005/8/layout/list1"/>
    <dgm:cxn modelId="{C95E24F6-87D2-48C8-8C89-511012F5E52D}" type="presParOf" srcId="{987C2029-B995-4565-A94B-7D139593A5A2}" destId="{2C4BFC97-09B9-47CC-8458-6FDFF2FBB7DC}" srcOrd="3" destOrd="0" presId="urn:microsoft.com/office/officeart/2005/8/layout/list1"/>
    <dgm:cxn modelId="{31CDE396-5233-4257-8021-FDE8244B7817}" type="presParOf" srcId="{987C2029-B995-4565-A94B-7D139593A5A2}" destId="{62097DCB-EE43-499D-8A7F-9995F2080CF7}" srcOrd="4" destOrd="0" presId="urn:microsoft.com/office/officeart/2005/8/layout/list1"/>
    <dgm:cxn modelId="{53174222-1815-498B-BA36-6978E9732C7F}" type="presParOf" srcId="{62097DCB-EE43-499D-8A7F-9995F2080CF7}" destId="{16B65068-7DA9-402D-B2E0-FD8E7E9FD14F}" srcOrd="0" destOrd="0" presId="urn:microsoft.com/office/officeart/2005/8/layout/list1"/>
    <dgm:cxn modelId="{DEB5D305-A609-425B-9953-84A8E9043939}" type="presParOf" srcId="{62097DCB-EE43-499D-8A7F-9995F2080CF7}" destId="{3B1C3AB4-DB0B-425D-9E04-6C2D31370638}" srcOrd="1" destOrd="0" presId="urn:microsoft.com/office/officeart/2005/8/layout/list1"/>
    <dgm:cxn modelId="{85E1A68D-0659-4774-A1A3-75269AC23156}" type="presParOf" srcId="{987C2029-B995-4565-A94B-7D139593A5A2}" destId="{EA7C4E6A-B488-486C-A4BD-45C60463F9AE}" srcOrd="5" destOrd="0" presId="urn:microsoft.com/office/officeart/2005/8/layout/list1"/>
    <dgm:cxn modelId="{D5AAD8E2-59EE-458B-A2F0-B60D4A356868}" type="presParOf" srcId="{987C2029-B995-4565-A94B-7D139593A5A2}" destId="{D6B8B3C6-4699-465F-AF50-0A61A74C40A6}" srcOrd="6" destOrd="0" presId="urn:microsoft.com/office/officeart/2005/8/layout/list1"/>
    <dgm:cxn modelId="{CC7A900D-A2EB-4B5B-A8BB-679B0378586F}" type="presParOf" srcId="{987C2029-B995-4565-A94B-7D139593A5A2}" destId="{DF4DDAEA-A9D0-49BC-AC09-8D429E21555F}" srcOrd="7" destOrd="0" presId="urn:microsoft.com/office/officeart/2005/8/layout/list1"/>
    <dgm:cxn modelId="{CFB1AB5E-97F0-44CD-A87F-672B0BF442EF}" type="presParOf" srcId="{987C2029-B995-4565-A94B-7D139593A5A2}" destId="{0F9FF7AF-2095-4149-A915-D99C1AED97C1}" srcOrd="8" destOrd="0" presId="urn:microsoft.com/office/officeart/2005/8/layout/list1"/>
    <dgm:cxn modelId="{79D98CE8-10D5-4D34-BBA9-2BD0942E607E}" type="presParOf" srcId="{0F9FF7AF-2095-4149-A915-D99C1AED97C1}" destId="{C6D833A9-8C3B-4205-B7E5-1A0B06359608}" srcOrd="0" destOrd="0" presId="urn:microsoft.com/office/officeart/2005/8/layout/list1"/>
    <dgm:cxn modelId="{42728E97-B78D-4090-8100-920D18224243}" type="presParOf" srcId="{0F9FF7AF-2095-4149-A915-D99C1AED97C1}" destId="{47FF365B-EF01-4207-816F-1E4729829B25}" srcOrd="1" destOrd="0" presId="urn:microsoft.com/office/officeart/2005/8/layout/list1"/>
    <dgm:cxn modelId="{D9AA1575-77FA-430C-B01F-F75114C893C2}" type="presParOf" srcId="{987C2029-B995-4565-A94B-7D139593A5A2}" destId="{A04B988A-D8F2-4838-B880-E2263F28C148}" srcOrd="9" destOrd="0" presId="urn:microsoft.com/office/officeart/2005/8/layout/list1"/>
    <dgm:cxn modelId="{A44CD7DF-EB12-4A71-AB52-CEFF79DF9DFE}" type="presParOf" srcId="{987C2029-B995-4565-A94B-7D139593A5A2}" destId="{D9D7964A-4181-40B7-9B03-5E5A5D1F90B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98E4CA-0CA8-4697-823E-16A356F7E5D6}">
      <dsp:nvSpPr>
        <dsp:cNvPr id="0" name=""/>
        <dsp:cNvSpPr/>
      </dsp:nvSpPr>
      <dsp:spPr>
        <a:xfrm>
          <a:off x="0" y="1427111"/>
          <a:ext cx="984194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510B54-56ED-4B7A-9189-D267C83E2F01}">
      <dsp:nvSpPr>
        <dsp:cNvPr id="0" name=""/>
        <dsp:cNvSpPr/>
      </dsp:nvSpPr>
      <dsp:spPr>
        <a:xfrm>
          <a:off x="491616" y="123815"/>
          <a:ext cx="9254804" cy="146565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402" tIns="0" rIns="2604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KONFLIKT CELÓW – różnice między celami przełożonych i podwładnych; różnice np. między celami marketingowymi i produkcyjnymi</a:t>
          </a:r>
        </a:p>
      </dsp:txBody>
      <dsp:txXfrm>
        <a:off x="563163" y="195362"/>
        <a:ext cx="9111710" cy="1322562"/>
      </dsp:txXfrm>
    </dsp:sp>
    <dsp:sp modelId="{D6B8B3C6-4699-465F-AF50-0A61A74C40A6}">
      <dsp:nvSpPr>
        <dsp:cNvPr id="0" name=""/>
        <dsp:cNvSpPr/>
      </dsp:nvSpPr>
      <dsp:spPr>
        <a:xfrm>
          <a:off x="0" y="2923234"/>
          <a:ext cx="984194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1074947"/>
              <a:satOff val="-11617"/>
              <a:lumOff val="-3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C3AB4-DB0B-425D-9E04-6C2D31370638}">
      <dsp:nvSpPr>
        <dsp:cNvPr id="0" name=""/>
        <dsp:cNvSpPr/>
      </dsp:nvSpPr>
      <dsp:spPr>
        <a:xfrm>
          <a:off x="468069" y="1763711"/>
          <a:ext cx="9370548" cy="1321883"/>
        </a:xfrm>
        <a:prstGeom prst="roundRect">
          <a:avLst/>
        </a:prstGeom>
        <a:solidFill>
          <a:schemeClr val="accent5">
            <a:hueOff val="1074947"/>
            <a:satOff val="-11617"/>
            <a:lumOff val="-372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402" tIns="0" rIns="2604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KONFLIKT POGLĄDÓW – dotyczą wyboru drogi, metod działania, preferencji w zakupach, do nich zaliczamy także konflikt ocen</a:t>
          </a:r>
        </a:p>
      </dsp:txBody>
      <dsp:txXfrm>
        <a:off x="532598" y="1828240"/>
        <a:ext cx="9241490" cy="1192825"/>
      </dsp:txXfrm>
    </dsp:sp>
    <dsp:sp modelId="{D9D7964A-4181-40B7-9B03-5E5A5D1F90B0}">
      <dsp:nvSpPr>
        <dsp:cNvPr id="0" name=""/>
        <dsp:cNvSpPr/>
      </dsp:nvSpPr>
      <dsp:spPr>
        <a:xfrm>
          <a:off x="0" y="4253074"/>
          <a:ext cx="984194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hueOff val="2149893"/>
              <a:satOff val="-23233"/>
              <a:lumOff val="-74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FF365B-EF01-4207-816F-1E4729829B25}">
      <dsp:nvSpPr>
        <dsp:cNvPr id="0" name=""/>
        <dsp:cNvSpPr/>
      </dsp:nvSpPr>
      <dsp:spPr>
        <a:xfrm>
          <a:off x="468069" y="3286338"/>
          <a:ext cx="9370548" cy="1155600"/>
        </a:xfrm>
        <a:prstGeom prst="roundRect">
          <a:avLst/>
        </a:prstGeom>
        <a:solidFill>
          <a:schemeClr val="accent5">
            <a:hueOff val="2149893"/>
            <a:satOff val="-23233"/>
            <a:lumOff val="-745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402" tIns="0" rIns="26040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KONFLIKT INTERESÓW – konflikt między kupującym a sprzedającym, konkurencja o podział zasobów w organizacji</a:t>
          </a:r>
        </a:p>
      </dsp:txBody>
      <dsp:txXfrm>
        <a:off x="524481" y="3342750"/>
        <a:ext cx="9257724" cy="1042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160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64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434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767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853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69610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6046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0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21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2632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273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11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501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74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59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8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33A8-720A-4A1E-AF6A-14A1220808BC}" type="datetimeFigureOut">
              <a:rPr lang="pl-PL" smtClean="0"/>
              <a:t>06.01.2019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360720D-BC2D-4883-9DEF-9FC9FB9CE1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25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059895-2B4F-421E-ADDA-889A06D90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749056"/>
            <a:ext cx="8915399" cy="2262781"/>
          </a:xfrm>
        </p:spPr>
        <p:txBody>
          <a:bodyPr/>
          <a:lstStyle/>
          <a:p>
            <a:r>
              <a:rPr lang="pl-PL" b="1" dirty="0"/>
              <a:t>NAUKA ORGANIZACJI</a:t>
            </a:r>
            <a:br>
              <a:rPr lang="pl-PL" b="1" dirty="0"/>
            </a:br>
            <a:r>
              <a:rPr lang="pl-PL" b="1" dirty="0"/>
              <a:t>I ZARZĄDZANIA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9B3C249-8AC1-441B-875B-62EDF8AB2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359349"/>
            <a:ext cx="8915399" cy="1956391"/>
          </a:xfrm>
        </p:spPr>
        <p:txBody>
          <a:bodyPr>
            <a:normAutofit fontScale="92500" lnSpcReduction="10000"/>
          </a:bodyPr>
          <a:lstStyle/>
          <a:p>
            <a:r>
              <a:rPr lang="pl-PL" sz="3600" dirty="0"/>
              <a:t>KONFLIKT W ORGANIZACJI</a:t>
            </a:r>
          </a:p>
          <a:p>
            <a:endParaRPr lang="pl-PL" dirty="0"/>
          </a:p>
          <a:p>
            <a:pPr algn="r"/>
            <a:endParaRPr lang="pl-PL" sz="2600" dirty="0"/>
          </a:p>
          <a:p>
            <a:pPr algn="r"/>
            <a:r>
              <a:rPr lang="pl-PL" sz="2600" dirty="0"/>
              <a:t>Barbara </a:t>
            </a:r>
            <a:r>
              <a:rPr lang="pl-PL" sz="2600" dirty="0" err="1"/>
              <a:t>Zyzda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398593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DBFDCF-974A-4EF9-BCE9-21D6BE36A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223" y="0"/>
            <a:ext cx="9767777" cy="663471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MARY PARKER FOLLETT</a:t>
            </a:r>
          </a:p>
          <a:p>
            <a:pPr marL="0" indent="0" algn="ctr">
              <a:buNone/>
            </a:pPr>
            <a:endParaRPr lang="pl-PL" sz="2800" b="1" dirty="0"/>
          </a:p>
          <a:p>
            <a:pPr marL="0" indent="0">
              <a:buNone/>
            </a:pPr>
            <a:r>
              <a:rPr lang="pl-PL" sz="2400" b="1" dirty="0"/>
              <a:t>Koncepcja „konfliktu konstruktywnego”</a:t>
            </a:r>
            <a:endParaRPr lang="pl-PL" sz="2400" dirty="0"/>
          </a:p>
          <a:p>
            <a:pPr marL="0" indent="0">
              <a:buNone/>
            </a:pPr>
            <a:endParaRPr lang="pl-PL" sz="2400" b="1" dirty="0"/>
          </a:p>
          <a:p>
            <a:pPr>
              <a:buFontTx/>
              <a:buChar char="-"/>
            </a:pPr>
            <a:r>
              <a:rPr lang="pl-PL" sz="2400" dirty="0"/>
              <a:t>Konflikt to nie zło, ale normalny proces funkcjonowania organizacji „za którego pośrednictwem powstaje cenna różnica potencjałów przynosząca korzyści wszystkim zainteresowanym</a:t>
            </a:r>
          </a:p>
          <a:p>
            <a:pPr>
              <a:buFontTx/>
              <a:buChar char="-"/>
            </a:pPr>
            <a:r>
              <a:rPr lang="pl-PL" sz="2400" dirty="0"/>
              <a:t>Pogląd rewolucyjny, dotąd nikt nie zajmował się konfliktem z punktu widzenia nauki</a:t>
            </a:r>
          </a:p>
          <a:p>
            <a:pPr>
              <a:buFontTx/>
              <a:buChar char="-"/>
            </a:pPr>
            <a:r>
              <a:rPr lang="pl-PL" sz="2400" dirty="0"/>
              <a:t>W ramach eksperymentu w </a:t>
            </a:r>
            <a:r>
              <a:rPr lang="pl-PL" sz="2400" dirty="0" err="1"/>
              <a:t>Hawthorne</a:t>
            </a:r>
            <a:r>
              <a:rPr lang="pl-PL" sz="2400" dirty="0"/>
              <a:t> konflikt postrzegano jako zjawisko dysfunkcjonalne, wynikające z niedostatecznej komunikacji, braku otwartości, wzajemnego zaufania, nieumiejętności kierowników reagowania na potrzeba i aspiracje podwładnych</a:t>
            </a:r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Font typeface="+mj-lt"/>
              <a:buAutoNum type="arabicPeriod" startAt="2"/>
            </a:pPr>
            <a:endParaRPr lang="pl-PL" sz="2800" dirty="0"/>
          </a:p>
          <a:p>
            <a:pPr marL="0" indent="0">
              <a:buNone/>
            </a:pPr>
            <a:endParaRPr lang="pl-PL" sz="2800" dirty="0"/>
          </a:p>
          <a:p>
            <a:pPr marL="457200" indent="-457200">
              <a:buFont typeface="+mj-lt"/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723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DBFDCF-974A-4EF9-BCE9-21D6BE36A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4223" y="0"/>
            <a:ext cx="9767777" cy="66347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endParaRPr lang="pl-PL" sz="2800" b="1" dirty="0"/>
          </a:p>
          <a:p>
            <a:pPr marL="0" indent="0" algn="ctr">
              <a:buNone/>
            </a:pPr>
            <a:r>
              <a:rPr lang="pl-PL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Harrington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 Emmerson </a:t>
            </a:r>
          </a:p>
          <a:p>
            <a:pPr marL="0" indent="0" algn="ctr">
              <a:buNone/>
            </a:pPr>
            <a:endParaRPr lang="pl-PL" sz="2800" b="1" dirty="0"/>
          </a:p>
          <a:p>
            <a:r>
              <a:rPr lang="pl-PL" sz="2400" b="1" dirty="0"/>
              <a:t>Źródłem konfliktu </a:t>
            </a:r>
            <a:r>
              <a:rPr lang="pl-PL" sz="2400" dirty="0"/>
              <a:t>są ludzkie niedoskonałości – błędy kierownicze, zła komunikacja, niezadowolenie</a:t>
            </a:r>
          </a:p>
          <a:p>
            <a:endParaRPr lang="pl-PL" sz="2400" dirty="0"/>
          </a:p>
          <a:p>
            <a:r>
              <a:rPr lang="pl-PL" sz="2400" b="1" dirty="0"/>
              <a:t>Zapobieganie konfliktom </a:t>
            </a:r>
            <a:r>
              <a:rPr lang="pl-PL" sz="2400" dirty="0"/>
              <a:t>powinno polegać na wyeliminowaniu z organizacji kontaktów nieformalnych</a:t>
            </a:r>
          </a:p>
          <a:p>
            <a:endParaRPr lang="pl-PL" sz="2400" b="1" dirty="0"/>
          </a:p>
          <a:p>
            <a:r>
              <a:rPr lang="pl-PL" sz="2400" b="1" dirty="0"/>
              <a:t>Rozwiązywanie konfliktu – </a:t>
            </a:r>
            <a:r>
              <a:rPr lang="pl-PL" sz="2400" dirty="0"/>
              <a:t>eliminacja uczestników konfliktu z organizacji</a:t>
            </a:r>
            <a:endParaRPr lang="pl-PL" sz="2400" b="1" dirty="0"/>
          </a:p>
          <a:p>
            <a:pPr marL="0" indent="0">
              <a:buNone/>
            </a:pPr>
            <a:endParaRPr lang="pl-PL" sz="3200" dirty="0"/>
          </a:p>
          <a:p>
            <a:pPr marL="514350" indent="-514350">
              <a:buFont typeface="+mj-lt"/>
              <a:buAutoNum type="arabicPeriod" startAt="2"/>
            </a:pPr>
            <a:endParaRPr lang="pl-PL" sz="2800" dirty="0"/>
          </a:p>
          <a:p>
            <a:pPr marL="0" indent="0">
              <a:buNone/>
            </a:pPr>
            <a:endParaRPr lang="pl-PL" sz="2800" dirty="0"/>
          </a:p>
          <a:p>
            <a:pPr marL="457200" indent="-457200">
              <a:buFont typeface="+mj-lt"/>
              <a:buAutoNum type="arabicPeriod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6904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E808A0-E72D-4512-B866-43D57189D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Obecnie – tzw. </a:t>
            </a:r>
            <a:r>
              <a:rPr lang="pl-PL" b="1" dirty="0"/>
              <a:t>pogląd interakcyjny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CBF0C9-96F6-4F33-BCE6-A114EF917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58887"/>
            <a:ext cx="8915400" cy="25728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Zachęca się do konfliktu, do utrzymywania wręcz stałego stanu konfliktowego na odpowiednio niskim, kontrolowanym poziomie, aby utrzymać żywotność organizacji, samokrytycyzm i kreatywność</a:t>
            </a:r>
          </a:p>
        </p:txBody>
      </p:sp>
    </p:spTree>
    <p:extLst>
      <p:ext uri="{BB962C8B-B14F-4D97-AF65-F5344CB8AC3E}">
        <p14:creationId xmlns:p14="http://schemas.microsoft.com/office/powerpoint/2010/main" val="53692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39B069-B663-4BFC-BE2E-7DA21C373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6029" y="315551"/>
            <a:ext cx="8915400" cy="596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/>
              <a:t>POGLĄDY NA KONFLIKT</a:t>
            </a:r>
          </a:p>
          <a:p>
            <a:pPr marL="0" indent="0" algn="ctr">
              <a:buNone/>
            </a:pPr>
            <a:endParaRPr lang="pl-PL" sz="3200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31525DB7-1391-493B-8AE4-0268315933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27484"/>
              </p:ext>
            </p:extLst>
          </p:nvPr>
        </p:nvGraphicFramePr>
        <p:xfrm>
          <a:off x="1139687" y="1369022"/>
          <a:ext cx="10204174" cy="4577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02087">
                  <a:extLst>
                    <a:ext uri="{9D8B030D-6E8A-4147-A177-3AD203B41FA5}">
                      <a16:colId xmlns:a16="http://schemas.microsoft.com/office/drawing/2014/main" val="3992480082"/>
                    </a:ext>
                  </a:extLst>
                </a:gridCol>
                <a:gridCol w="5102087">
                  <a:extLst>
                    <a:ext uri="{9D8B030D-6E8A-4147-A177-3AD203B41FA5}">
                      <a16:colId xmlns:a16="http://schemas.microsoft.com/office/drawing/2014/main" val="4294117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POGLĄD TRADYCYJNY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POGLĄD WSPÓŁCZESNY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873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Konfliktu można uniknąć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Powodem konfliktu są błędy kierownictwa w projektowaniu i kierowaniu organizacjami albo podżegacze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Konflikt rozdziera organizację i przeszkadza optymalnej efektywności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Zadaniem kierownictwa jest eliminowanie konfliktu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Optymalna efektywność organizacji wymaga likwidacji konfliktu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Konflikt jest nieunikniony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Konflikt powstaje z wielu przyczyn, w tym struktury organizacyjnej, nieuniknionych różnic celów, różnic w wartościach i postrzeganiu przez personel specjalistyczny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Konflikt w różnym stopniu przyczynia się do efektywności organizacji lub jej szkodzi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Zadaniem kierownictwa jest pokierowanie konfliktem i jego rozwiązanie w sposób prowadzący do optymalnej efektywności organizacji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pl-PL" dirty="0"/>
                        <a:t>Optymalna efektywność organizacji wymaga konfliktu na umiarkowanym poziomie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291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25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>
            <a:extLst>
              <a:ext uri="{FF2B5EF4-FFF2-40B4-BE49-F238E27FC236}">
                <a16:creationId xmlns:a16="http://schemas.microsoft.com/office/drawing/2014/main" id="{71BFB26C-3EAA-4999-A19C-294D57FE8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09600"/>
            <a:ext cx="8915400" cy="5301622"/>
          </a:xfrm>
        </p:spPr>
        <p:txBody>
          <a:bodyPr/>
          <a:lstStyle/>
          <a:p>
            <a:pPr marL="0" indent="0" algn="ctr">
              <a:buNone/>
            </a:pPr>
            <a:r>
              <a:rPr lang="pl-PL" sz="2800" b="1" dirty="0"/>
              <a:t>DEFINICJA KONFLIKTU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lnSpc>
                <a:spcPct val="200000"/>
              </a:lnSpc>
              <a:buNone/>
            </a:pPr>
            <a:r>
              <a:rPr lang="pl-PL" dirty="0"/>
              <a:t>KONFLIKT JEST PEWNYM STANEM STOSUNKU SPOŁECZNEGO (STOSUNKIEM ANTAGONISTYCZNYM) POWSTAŁYM NA TLE SPRZECZNOŚCI, JAKA ZACHODZI MIĘDZY STRONAMI TEGO STOSUNKU.</a:t>
            </a: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D80904C5-6EF6-42BC-80A0-2FD3EED65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198" y="3429000"/>
            <a:ext cx="5972590" cy="29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91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0D8BC-7979-42C6-B534-1BCD6108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297" y="119270"/>
            <a:ext cx="9702316" cy="1785730"/>
          </a:xfrm>
        </p:spPr>
        <p:txBody>
          <a:bodyPr>
            <a:noAutofit/>
          </a:bodyPr>
          <a:lstStyle/>
          <a:p>
            <a:br>
              <a:rPr lang="pl-PL" sz="3200" dirty="0"/>
            </a:br>
            <a:r>
              <a:rPr lang="pl-PL" sz="3200" dirty="0"/>
              <a:t>		TRZY RODZAJE KONFLIKTÓW WG FOLLETT</a:t>
            </a:r>
            <a:br>
              <a:rPr lang="pl-PL" sz="2000" dirty="0"/>
            </a:br>
            <a:br>
              <a:rPr lang="pl-PL" sz="2000" dirty="0"/>
            </a:br>
            <a:br>
              <a:rPr lang="pl-PL" sz="2000" dirty="0"/>
            </a:br>
            <a:br>
              <a:rPr lang="pl-PL" sz="2300" dirty="0"/>
            </a:br>
            <a:r>
              <a:rPr lang="pl-PL" sz="2800" b="1" dirty="0"/>
              <a:t>1. DOMINACJA – </a:t>
            </a:r>
            <a:r>
              <a:rPr lang="pl-PL" sz="2800" dirty="0"/>
              <a:t>przewaga jednej strony nad drugą</a:t>
            </a:r>
            <a:br>
              <a:rPr lang="pl-PL" sz="2800" b="1" dirty="0"/>
            </a:br>
            <a:br>
              <a:rPr lang="pl-PL" sz="2800" dirty="0"/>
            </a:br>
            <a:r>
              <a:rPr lang="pl-PL" sz="2800" b="1" dirty="0"/>
              <a:t>2. KOMPROMIS – </a:t>
            </a:r>
            <a:r>
              <a:rPr lang="pl-PL" sz="2800" dirty="0"/>
              <a:t>porozumienie osiągnięte dzięki wzajemnym ustępstwom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800" b="1" dirty="0"/>
              <a:t>3. INTEGRACJA – </a:t>
            </a:r>
            <a:r>
              <a:rPr lang="pl-PL" sz="2800" dirty="0"/>
              <a:t>najbardziej konstruktywna forma godzenia sprzeczności, w które j żadna ze stron niczego nie poświęca, a obie wygrywają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423186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0D8BC-7979-42C6-B534-1BCD6108F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297" y="159026"/>
            <a:ext cx="9702316" cy="1325217"/>
          </a:xfrm>
        </p:spPr>
        <p:txBody>
          <a:bodyPr>
            <a:noAutofit/>
          </a:bodyPr>
          <a:lstStyle/>
          <a:p>
            <a:pPr algn="ctr"/>
            <a:r>
              <a:rPr lang="pl-PL" sz="3200" b="1" dirty="0"/>
              <a:t>PODZIAŁ KONFLIKTÓW – kryterium przedmiotowe</a:t>
            </a:r>
            <a:br>
              <a:rPr lang="pl-PL" sz="3200" b="1" dirty="0"/>
            </a:br>
            <a:br>
              <a:rPr lang="pl-PL" sz="3200" dirty="0"/>
            </a:br>
            <a:br>
              <a:rPr lang="pl-PL" sz="2000" dirty="0"/>
            </a:br>
            <a:endParaRPr lang="pl-PL" sz="23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5486F73-F161-40CB-AA8F-D6D1E62CF0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582227"/>
              </p:ext>
            </p:extLst>
          </p:nvPr>
        </p:nvGraphicFramePr>
        <p:xfrm>
          <a:off x="2032000" y="1484243"/>
          <a:ext cx="9841948" cy="4654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2090674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1134</TotalTime>
  <Words>328</Words>
  <Application>Microsoft Office PowerPoint</Application>
  <PresentationFormat>Panoramiczny</PresentationFormat>
  <Paragraphs>50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Smuga</vt:lpstr>
      <vt:lpstr>NAUKA ORGANIZACJI I ZARZĄDZANIA</vt:lpstr>
      <vt:lpstr>Prezentacja programu PowerPoint</vt:lpstr>
      <vt:lpstr>Prezentacja programu PowerPoint</vt:lpstr>
      <vt:lpstr>Obecnie – tzw. pogląd interakcyjny</vt:lpstr>
      <vt:lpstr>Prezentacja programu PowerPoint</vt:lpstr>
      <vt:lpstr>Prezentacja programu PowerPoint</vt:lpstr>
      <vt:lpstr>   TRZY RODZAJE KONFLIKTÓW WG FOLLETT    1. DOMINACJA – przewaga jednej strony nad drugą  2. KOMPROMIS – porozumienie osiągnięte dzięki wzajemnym ustępstwom  3. INTEGRACJA – najbardziej konstruktywna forma godzenia sprzeczności, w które j żadna ze stron niczego nie poświęca, a obie wygrywają</vt:lpstr>
      <vt:lpstr>PODZIAŁ KONFLIKTÓW – kryterium przedmiotowe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ORGANIZACJI I ZARZĄDZANIA</dc:title>
  <dc:creator>Barbara Z</dc:creator>
  <cp:lastModifiedBy>Barbara Z</cp:lastModifiedBy>
  <cp:revision>58</cp:revision>
  <dcterms:created xsi:type="dcterms:W3CDTF">2018-10-18T20:11:52Z</dcterms:created>
  <dcterms:modified xsi:type="dcterms:W3CDTF">2019-01-05T23:07:38Z</dcterms:modified>
</cp:coreProperties>
</file>